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146847407" r:id="rId2"/>
    <p:sldId id="2146847408" r:id="rId3"/>
    <p:sldId id="292" r:id="rId4"/>
    <p:sldId id="295" r:id="rId5"/>
    <p:sldId id="313" r:id="rId6"/>
    <p:sldId id="299" r:id="rId7"/>
    <p:sldId id="301" r:id="rId8"/>
    <p:sldId id="300" r:id="rId9"/>
    <p:sldId id="303" r:id="rId10"/>
    <p:sldId id="304" r:id="rId11"/>
    <p:sldId id="310" r:id="rId12"/>
    <p:sldId id="305" r:id="rId13"/>
    <p:sldId id="312" r:id="rId14"/>
    <p:sldId id="311" r:id="rId15"/>
    <p:sldId id="309" r:id="rId16"/>
    <p:sldId id="30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5" d="100"/>
          <a:sy n="65" d="100"/>
        </p:scale>
        <p:origin x="9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11037F-6285-4E9A-A136-C8E205BCE843}" type="datetimeFigureOut">
              <a:rPr lang="en-US" smtClean="0"/>
              <a:t>5/19/2025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9F4BD1-80D5-415B-817C-B400487E8031}" type="slidenum">
              <a:rPr lang="en-US" smtClean="0"/>
              <a:t>‹#›</a:t>
            </a:fld>
            <a:endParaRPr lang="en-US"/>
          </a:p>
        </p:txBody>
      </p:sp>
    </p:spTree>
    <p:extLst>
      <p:ext uri="{BB962C8B-B14F-4D97-AF65-F5344CB8AC3E}">
        <p14:creationId xmlns:p14="http://schemas.microsoft.com/office/powerpoint/2010/main" val="2132497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B5C61-8758-B2CF-F5BA-0AF14E7C1D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649BEA-2B6E-0FDD-DC8F-FA7A01A75C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662514-375F-8DD3-4382-EEE53E8A14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BE5606-4EE8-A868-61A4-C98E7B3D70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3FDB3-6915-4B56-851B-071FD5B503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1428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3FDB3-6915-4B56-851B-071FD5B503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610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39ADB-0D17-74F2-4922-B0750AB3DF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E1C1E9-D4A1-06EE-8B71-83A0676965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4D1EDD-9F93-EF5B-50D2-1D3540E04AB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7B28CE-4C9A-12FA-EC08-B40AF12CDD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3FDB3-6915-4B56-851B-071FD5B503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40420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8ECD8-4447-32C7-5EE8-2283CA846E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B0853F-472D-2400-0561-FE39B9B7AF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217EC8-EABA-5E4E-5046-5567ABADFAE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FB82C7-5140-0AA9-F724-D88DD6CF0E0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3FDB3-6915-4B56-851B-071FD5B503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8246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D5CC7-884C-FA53-24EC-438EA8E4D8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6777E8-EFBF-FD5B-2B8D-764AF9BAEB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0B59D8-32EE-5067-13D0-8D0BD16C6E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391E00-A7FF-71B6-4D20-99BA304DC9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3FDB3-6915-4B56-851B-071FD5B503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74766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4B24C-B42B-FDCB-53F2-BDA6189126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5F7D3-6419-5735-6347-E9806C3B8F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EDE5BC-1D1F-D163-22D4-49D622C632A1}"/>
              </a:ext>
            </a:extLst>
          </p:cNvPr>
          <p:cNvSpPr>
            <a:spLocks noGrp="1"/>
          </p:cNvSpPr>
          <p:nvPr>
            <p:ph type="body" idx="1"/>
          </p:nvPr>
        </p:nvSpPr>
        <p:spPr/>
        <p:txBody>
          <a:bodyPr/>
          <a:lstStyle/>
          <a:p>
            <a:pPr marL="0" indent="0">
              <a:lnSpc>
                <a:spcPct val="114000"/>
              </a:lnSpc>
              <a:spcAft>
                <a:spcPts val="200"/>
              </a:spcAft>
              <a:buFont typeface="Arial" panose="020B0604020202020204" pitchFamily="34" charset="0"/>
              <a:buNone/>
            </a:pPr>
            <a:endParaRPr lang="en-US" sz="1200">
              <a:solidFill>
                <a:schemeClr val="bg2"/>
              </a:solidFill>
            </a:endParaRPr>
          </a:p>
          <a:p>
            <a:endParaRPr lang="en-US"/>
          </a:p>
        </p:txBody>
      </p:sp>
      <p:sp>
        <p:nvSpPr>
          <p:cNvPr id="4" name="Slide Number Placeholder 3">
            <a:extLst>
              <a:ext uri="{FF2B5EF4-FFF2-40B4-BE49-F238E27FC236}">
                <a16:creationId xmlns:a16="http://schemas.microsoft.com/office/drawing/2014/main" id="{C3A5B872-D8A9-93F1-66F2-6034A988B5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3FDB3-6915-4B56-851B-071FD5B503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7435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0C80A-5DBF-5652-8624-643B45B8A4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57D2F5-977B-27B9-FD7C-17A35052DD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D74544-AF0F-6F65-1AE0-E9F756EC89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78238E-2640-19C0-4BF1-02605DB085F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3FDB3-6915-4B56-851B-071FD5B503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42229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FA1D3-59CF-7777-191C-1307BF4341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763B78-23A2-5BDC-192D-F93F174CA1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5355D3-D0D3-F76E-CAB7-9D38319CFC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B33BDE-1880-AD3C-0575-E0FA3EFC5C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3FDB3-6915-4B56-851B-071FD5B503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19201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E1254-D65E-C3C0-2B50-31D5F0B4DC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195705-74C7-D904-38C6-F186374A35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DFF4DC-4E06-82A2-7F0A-7975B59411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2FA0C2-FA3C-D086-0C00-F72FC2AABE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3FDB3-6915-4B56-851B-071FD5B503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02486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CBED8-A91E-E665-5CFB-3618D6F015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FCE152-E0B3-3684-A175-07A2E839E0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D0BA91-EEBA-00D7-AE0E-8631D44432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A46A1C-BA0B-9C61-6B14-B288530CB3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3FDB3-6915-4B56-851B-071FD5B503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98487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CF187-77F1-9BEB-1B7F-91D98A0D5A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1B6EA5-C856-29E7-4C0C-B45C234065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52158B-DCB0-0E9E-7C8F-230517B39F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270A062-7DDF-8564-4748-BDC4DEFE9D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3FDB3-6915-4B56-851B-071FD5B503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91387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C07A4-3321-82BC-F713-FE04CCD239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81C116-5429-3845-5BA6-6E5581F5C5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EDCAF0-D264-981E-9F35-F458A467C8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F785EB-CD9D-EE2D-C66B-030F12BDF9F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3FDB3-6915-4B56-851B-071FD5B503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8735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C0B7A-5AB9-5662-E9EA-F34C0E383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EB78D6-F158-5B74-4C2A-AEA92EB1A1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E715BB-841B-962D-FB70-1180E2011F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01339D-2393-97A2-4E5F-4FD6658D9C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3FDB3-6915-4B56-851B-071FD5B503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2949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5362B-3C44-40E2-0CDE-BCAAAFBFB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50A844-57DB-0539-ADB7-9DDA8777A2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0E8CAE-1656-FCCB-343B-B48C760465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CB7123-AC5B-917E-2791-D57F7CDE1C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03FDB3-6915-4B56-851B-071FD5B5031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97871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43AA6A6-F0CB-497A-8EC9-FCF7C5F754B2}"/>
              </a:ext>
            </a:extLst>
          </p:cNvPr>
          <p:cNvSpPr/>
          <p:nvPr userDrawn="1"/>
        </p:nvSpPr>
        <p:spPr bwMode="gray">
          <a:xfrm>
            <a:off x="1524" y="1097280"/>
            <a:ext cx="12188952"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C4411D-C2A2-48CE-8D28-29A12F0A36AC}"/>
              </a:ext>
            </a:extLst>
          </p:cNvPr>
          <p:cNvSpPr/>
          <p:nvPr userDrawn="1"/>
        </p:nvSpPr>
        <p:spPr bwMode="gray">
          <a:xfrm>
            <a:off x="0" y="1097280"/>
            <a:ext cx="12188952" cy="3657600"/>
          </a:xfrm>
          <a:prstGeom prst="rect">
            <a:avLst/>
          </a:prstGeom>
          <a:gradFill>
            <a:gsLst>
              <a:gs pos="20000">
                <a:schemeClr val="accent1">
                  <a:alpha val="0"/>
                </a:schemeClr>
              </a:gs>
              <a:gs pos="84000">
                <a:schemeClr val="tx1">
                  <a:alpha val="6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0FAA1CD-2D04-45C2-B83A-0DA8A426DA30}"/>
              </a:ext>
            </a:extLst>
          </p:cNvPr>
          <p:cNvSpPr/>
          <p:nvPr userDrawn="1"/>
        </p:nvSpPr>
        <p:spPr bwMode="gray">
          <a:xfrm>
            <a:off x="3048" y="1097280"/>
            <a:ext cx="12188952" cy="3657600"/>
          </a:xfrm>
          <a:prstGeom prst="rect">
            <a:avLst/>
          </a:prstGeom>
          <a:gradFill flip="none" rotWithShape="1">
            <a:gsLst>
              <a:gs pos="0">
                <a:schemeClr val="accent1"/>
              </a:gs>
              <a:gs pos="100000">
                <a:schemeClr val="accent3"/>
              </a:gs>
              <a:gs pos="50000">
                <a:schemeClr val="accent2"/>
              </a:gs>
            </a:gsLst>
            <a:lin ang="2700000" scaled="1"/>
            <a:tileRect/>
          </a:gradFill>
          <a:ln>
            <a:gradFill flip="none" rotWithShape="1">
              <a:gsLst>
                <a:gs pos="0">
                  <a:schemeClr val="accent1"/>
                </a:gs>
                <a:gs pos="50000">
                  <a:schemeClr val="accent2"/>
                </a:gs>
                <a:gs pos="100000">
                  <a:schemeClr val="accent3"/>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1B41D8-19F8-49BC-9785-43C2B02B131A}"/>
              </a:ext>
            </a:extLst>
          </p:cNvPr>
          <p:cNvSpPr>
            <a:spLocks noGrp="1"/>
          </p:cNvSpPr>
          <p:nvPr>
            <p:ph type="ctrTitle"/>
          </p:nvPr>
        </p:nvSpPr>
        <p:spPr bwMode="gray">
          <a:xfrm>
            <a:off x="914400" y="2468880"/>
            <a:ext cx="10058400" cy="2194560"/>
          </a:xfrm>
        </p:spPr>
        <p:txBody>
          <a:bodyPr tIns="0" bIns="0" anchor="b">
            <a:norm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0AC12944-CC51-41C9-AE61-B6B4E78EAA8C}"/>
              </a:ext>
            </a:extLst>
          </p:cNvPr>
          <p:cNvSpPr>
            <a:spLocks noGrp="1"/>
          </p:cNvSpPr>
          <p:nvPr>
            <p:ph type="subTitle" idx="1"/>
          </p:nvPr>
        </p:nvSpPr>
        <p:spPr bwMode="gray">
          <a:xfrm>
            <a:off x="914400" y="4846320"/>
            <a:ext cx="10058400" cy="914400"/>
          </a:xfrm>
        </p:spPr>
        <p:txBody>
          <a:bodyPr/>
          <a:lstStyle>
            <a:lvl1pPr marL="0" indent="0" algn="l">
              <a:spcBef>
                <a:spcPts val="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DD6182D0-46C2-4931-A870-93245E358F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65760" y="365760"/>
            <a:ext cx="2743200" cy="308859"/>
          </a:xfrm>
          <a:prstGeom prst="rect">
            <a:avLst/>
          </a:prstGeom>
        </p:spPr>
      </p:pic>
    </p:spTree>
    <p:extLst>
      <p:ext uri="{BB962C8B-B14F-4D97-AF65-F5344CB8AC3E}">
        <p14:creationId xmlns:p14="http://schemas.microsoft.com/office/powerpoint/2010/main" val="2086702227"/>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B0FA-047F-4407-821B-C22BF03B1C7F}"/>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434DD49-2F27-4A07-83C6-CA25A04EC865}"/>
              </a:ext>
            </a:extLst>
          </p:cNvPr>
          <p:cNvSpPr>
            <a:spLocks noGrp="1"/>
          </p:cNvSpPr>
          <p:nvPr>
            <p:ph type="body" sz="quarter" idx="10" hasCustomPrompt="1"/>
          </p:nvPr>
        </p:nvSpPr>
        <p:spPr bwMode="gray">
          <a:xfrm>
            <a:off x="548640" y="141732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1062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Lead Lin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A9B4-4F78-4BD3-A9E7-10DBB9BD5AAB}"/>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4" name="Text Placeholder 3">
            <a:extLst>
              <a:ext uri="{FF2B5EF4-FFF2-40B4-BE49-F238E27FC236}">
                <a16:creationId xmlns:a16="http://schemas.microsoft.com/office/drawing/2014/main" id="{FFD43FB4-CFD8-4577-8558-30475385B2E2}"/>
              </a:ext>
            </a:extLst>
          </p:cNvPr>
          <p:cNvSpPr>
            <a:spLocks noGrp="1"/>
          </p:cNvSpPr>
          <p:nvPr>
            <p:ph type="body" sz="quarter" idx="10" hasCustomPrompt="1"/>
          </p:nvPr>
        </p:nvSpPr>
        <p:spPr bwMode="gray">
          <a:xfrm>
            <a:off x="548640" y="1417320"/>
            <a:ext cx="10972800" cy="1737270"/>
          </a:xfrm>
        </p:spPr>
        <p:txBody>
          <a:bodyPr>
            <a:noAutofit/>
          </a:bodyPr>
          <a:lstStyle>
            <a:lvl1pPr marL="0" indent="0">
              <a:buNone/>
              <a:defRPr>
                <a:solidFill>
                  <a:schemeClr val="tx1"/>
                </a:solidFill>
              </a:defRPr>
            </a:lvl1pPr>
            <a:lvl2pPr marL="231775" indent="-231775">
              <a:buFont typeface="Arial" panose="020B0604020202020204" pitchFamily="34" charset="0"/>
              <a:buChar char="•"/>
              <a:defRPr/>
            </a:lvl2pPr>
            <a:lvl3pPr marL="396875" indent="-166688">
              <a:buFont typeface="Montserrat" pitchFamily="2" charset="0"/>
              <a:buChar char="–"/>
              <a:defRPr/>
            </a:lvl3pPr>
            <a:lvl4pPr marL="628650" indent="-231775">
              <a:buFont typeface="Arial" panose="020B0604020202020204" pitchFamily="34" charset="0"/>
              <a:buChar char="•"/>
              <a:defRPr/>
            </a:lvl4pPr>
            <a:lvl5pPr marL="858838" indent="-230188">
              <a:buFont typeface="Montserrat"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6473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Sub-Title and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736B527-13DB-4F7F-9BAA-D0273ABCDE71}"/>
              </a:ext>
            </a:extLst>
          </p:cNvPr>
          <p:cNvSpPr>
            <a:spLocks noGrp="1"/>
          </p:cNvSpPr>
          <p:nvPr>
            <p:ph type="body" sz="quarter" idx="12" hasCustomPrompt="1"/>
          </p:nvPr>
        </p:nvSpPr>
        <p:spPr bwMode="gray">
          <a:xfrm>
            <a:off x="548639" y="1417320"/>
            <a:ext cx="10972799" cy="548640"/>
          </a:xfrm>
        </p:spPr>
        <p:txBody>
          <a:bodyPr/>
          <a:lstStyle>
            <a:lvl1pPr marL="0" indent="0">
              <a:spcBef>
                <a:spcPts val="0"/>
              </a:spcBef>
              <a:spcAft>
                <a:spcPts val="0"/>
              </a:spcAft>
              <a:buNone/>
              <a:defRPr>
                <a:solidFill>
                  <a:schemeClr val="accent1"/>
                </a:solidFill>
              </a:defRPr>
            </a:lvl1pPr>
          </a:lstStyle>
          <a:p>
            <a:pPr lvl="0"/>
            <a:r>
              <a:rPr lang="en-US"/>
              <a:t>Click to edit master text styles</a:t>
            </a:r>
          </a:p>
        </p:txBody>
      </p:sp>
      <p:sp>
        <p:nvSpPr>
          <p:cNvPr id="2" name="Title 1">
            <a:extLst>
              <a:ext uri="{FF2B5EF4-FFF2-40B4-BE49-F238E27FC236}">
                <a16:creationId xmlns:a16="http://schemas.microsoft.com/office/drawing/2014/main" id="{F82A01CB-410B-4355-8EA1-EA29928F8958}"/>
              </a:ext>
            </a:extLst>
          </p:cNvPr>
          <p:cNvSpPr>
            <a:spLocks noGrp="1"/>
          </p:cNvSpPr>
          <p:nvPr>
            <p:ph type="title" hasCustomPrompt="1"/>
          </p:nvPr>
        </p:nvSpPr>
        <p:spPr bwMode="gray">
          <a:xfrm>
            <a:off x="548640" y="228600"/>
            <a:ext cx="10972800" cy="1097280"/>
          </a:xfrm>
        </p:spPr>
        <p:txBody>
          <a:bodyPr/>
          <a:lstStyle>
            <a:lvl1pPr>
              <a:defRPr/>
            </a:lvl1pPr>
          </a:lstStyle>
          <a:p>
            <a:r>
              <a:rPr lang="en-US"/>
              <a:t>Click to edit master title style</a:t>
            </a:r>
          </a:p>
        </p:txBody>
      </p:sp>
      <p:sp>
        <p:nvSpPr>
          <p:cNvPr id="6" name="Text Placeholder 5">
            <a:extLst>
              <a:ext uri="{FF2B5EF4-FFF2-40B4-BE49-F238E27FC236}">
                <a16:creationId xmlns:a16="http://schemas.microsoft.com/office/drawing/2014/main" id="{EE97B3F3-65AE-439D-8BBB-87E57AAA03C2}"/>
              </a:ext>
            </a:extLst>
          </p:cNvPr>
          <p:cNvSpPr>
            <a:spLocks noGrp="1"/>
          </p:cNvSpPr>
          <p:nvPr>
            <p:ph type="body" sz="quarter" idx="11" hasCustomPrompt="1"/>
          </p:nvPr>
        </p:nvSpPr>
        <p:spPr bwMode="gray">
          <a:xfrm>
            <a:off x="548640" y="205740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7740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87A65-77F6-41F7-AB0D-566B5868BFFE}"/>
              </a:ext>
            </a:extLst>
          </p:cNvPr>
          <p:cNvSpPr>
            <a:spLocks noGrp="1"/>
          </p:cNvSpPr>
          <p:nvPr>
            <p:ph type="title" hasCustomPrompt="1"/>
          </p:nvPr>
        </p:nvSpPr>
        <p:spPr bwMode="gray">
          <a:xfrm>
            <a:off x="831850" y="2286000"/>
            <a:ext cx="10515600" cy="2011680"/>
          </a:xfrm>
        </p:spPr>
        <p:txBody>
          <a:bodyPr anchor="b">
            <a:normAutofit/>
          </a:bodyPr>
          <a:lstStyle>
            <a:lvl1pPr>
              <a:lnSpc>
                <a:spcPct val="110000"/>
              </a:lnSpc>
              <a:spcAft>
                <a:spcPts val="600"/>
              </a:spcAft>
              <a:defRPr sz="4800"/>
            </a:lvl1pPr>
          </a:lstStyle>
          <a:p>
            <a:r>
              <a:rPr lang="en-US"/>
              <a:t>Click to edit master title style</a:t>
            </a:r>
          </a:p>
        </p:txBody>
      </p:sp>
      <p:sp>
        <p:nvSpPr>
          <p:cNvPr id="3" name="Text Placeholder 2">
            <a:extLst>
              <a:ext uri="{FF2B5EF4-FFF2-40B4-BE49-F238E27FC236}">
                <a16:creationId xmlns:a16="http://schemas.microsoft.com/office/drawing/2014/main" id="{C8900C92-AFC9-45F0-B352-270FC7948B6A}"/>
              </a:ext>
            </a:extLst>
          </p:cNvPr>
          <p:cNvSpPr>
            <a:spLocks noGrp="1"/>
          </p:cNvSpPr>
          <p:nvPr>
            <p:ph type="body" idx="1"/>
          </p:nvPr>
        </p:nvSpPr>
        <p:spPr bwMode="gray">
          <a:xfrm>
            <a:off x="831850" y="4389120"/>
            <a:ext cx="10515600" cy="1500187"/>
          </a:xfrm>
        </p:spPr>
        <p:txBody>
          <a:bodyPr/>
          <a:lstStyle>
            <a:lvl1pPr marL="0" indent="0">
              <a:spcBef>
                <a:spcPts val="0"/>
              </a:spcBef>
              <a:spcAft>
                <a:spcPts val="1000"/>
              </a:spcAft>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Rectangle 6">
            <a:extLst>
              <a:ext uri="{FF2B5EF4-FFF2-40B4-BE49-F238E27FC236}">
                <a16:creationId xmlns:a16="http://schemas.microsoft.com/office/drawing/2014/main" id="{10C3664B-10D6-4C70-9CB9-4CA6D539A11A}"/>
              </a:ext>
            </a:extLst>
          </p:cNvPr>
          <p:cNvSpPr/>
          <p:nvPr userDrawn="1"/>
        </p:nvSpPr>
        <p:spPr bwMode="gray">
          <a:xfrm>
            <a:off x="0" y="4297680"/>
            <a:ext cx="12188952" cy="54864"/>
          </a:xfrm>
          <a:prstGeom prst="rect">
            <a:avLst/>
          </a:prstGeom>
          <a:gradFill flip="none" rotWithShape="1">
            <a:gsLst>
              <a:gs pos="0">
                <a:schemeClr val="accent1"/>
              </a:gs>
              <a:gs pos="100000">
                <a:schemeClr val="accent3"/>
              </a:gs>
              <a:gs pos="5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2283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op Slide Deep Oce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0602CC-3715-4F07-962F-D13E2696B143}"/>
              </a:ext>
            </a:extLst>
          </p:cNvPr>
          <p:cNvSpPr/>
          <p:nvPr userDrawn="1"/>
        </p:nvSpPr>
        <p:spPr bwMode="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427B9-142B-468C-B6DD-20C69CDE72CA}"/>
              </a:ext>
            </a:extLst>
          </p:cNvPr>
          <p:cNvSpPr>
            <a:spLocks noGrp="1"/>
          </p:cNvSpPr>
          <p:nvPr>
            <p:ph type="title" hasCustomPrompt="1"/>
          </p:nvPr>
        </p:nvSpPr>
        <p:spPr bwMode="gray">
          <a:xfrm>
            <a:off x="746760" y="685800"/>
            <a:ext cx="10698480" cy="5486400"/>
          </a:xfrm>
        </p:spPr>
        <p:txBody>
          <a:bodyPr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2142585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op Slide Peaco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9FEEFF-5395-4182-A27D-EA7A0C19B01F}"/>
              </a:ext>
            </a:extLst>
          </p:cNvPr>
          <p:cNvSpPr/>
          <p:nvPr userDrawn="1"/>
        </p:nvSpPr>
        <p:spPr>
          <a:xfrm>
            <a:off x="1524"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2163D8-1888-498C-9759-1609791AEA5E}"/>
              </a:ext>
            </a:extLst>
          </p:cNvPr>
          <p:cNvSpPr>
            <a:spLocks noGrp="1"/>
          </p:cNvSpPr>
          <p:nvPr>
            <p:ph type="title" hasCustomPrompt="1"/>
          </p:nvPr>
        </p:nvSpPr>
        <p:spPr bwMode="gray">
          <a:xfrm>
            <a:off x="746760" y="685800"/>
            <a:ext cx="10698480" cy="5486400"/>
          </a:xfrm>
        </p:spPr>
        <p:txBody>
          <a:bodyPr tIns="0" bIns="0"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4005605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p Slide Pe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62F91-0D38-40ED-9CBA-20E89052A14C}"/>
              </a:ext>
            </a:extLst>
          </p:cNvPr>
          <p:cNvSpPr/>
          <p:nvPr userDrawn="1"/>
        </p:nvSpPr>
        <p:spPr bwMode="ltGray">
          <a:xfrm>
            <a:off x="1524" y="0"/>
            <a:ext cx="1218895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FA879-92E8-4ECD-BCC6-D677C1B4D0C2}"/>
              </a:ext>
            </a:extLst>
          </p:cNvPr>
          <p:cNvSpPr>
            <a:spLocks noGrp="1"/>
          </p:cNvSpPr>
          <p:nvPr>
            <p:ph type="title" hasCustomPrompt="1"/>
          </p:nvPr>
        </p:nvSpPr>
        <p:spPr bwMode="gray">
          <a:xfrm>
            <a:off x="746760" y="685800"/>
            <a:ext cx="10698480" cy="5486400"/>
          </a:xfrm>
        </p:spPr>
        <p:txBody>
          <a:bodyPr tIns="0" bIns="0" anchor="ctr" anchorCtr="0">
            <a:normAutofit/>
          </a:bodyPr>
          <a:lstStyle>
            <a:lvl1pPr algn="ctr">
              <a:lnSpc>
                <a:spcPct val="110000"/>
              </a:lnSpc>
              <a:spcAft>
                <a:spcPts val="1200"/>
              </a:spcAft>
              <a:defRPr sz="6000">
                <a:solidFill>
                  <a:schemeClr val="tx1"/>
                </a:solidFill>
              </a:defRPr>
            </a:lvl1pPr>
          </a:lstStyle>
          <a:p>
            <a:r>
              <a:rPr lang="en-US"/>
              <a:t>Click to edit master title style</a:t>
            </a:r>
          </a:p>
        </p:txBody>
      </p:sp>
    </p:spTree>
    <p:extLst>
      <p:ext uri="{BB962C8B-B14F-4D97-AF65-F5344CB8AC3E}">
        <p14:creationId xmlns:p14="http://schemas.microsoft.com/office/powerpoint/2010/main" val="2858004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avigation w/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6D8B-1C87-44F7-B24D-3B8C1400F843}"/>
              </a:ext>
            </a:extLst>
          </p:cNvPr>
          <p:cNvSpPr>
            <a:spLocks noGrp="1"/>
          </p:cNvSpPr>
          <p:nvPr>
            <p:ph type="title" hasCustomPrompt="1"/>
          </p:nvPr>
        </p:nvSpPr>
        <p:spPr bwMode="gray">
          <a:xfrm>
            <a:off x="548640" y="502920"/>
            <a:ext cx="109728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D22CFC67-10F0-4413-A377-C2F301E647CE}"/>
              </a:ext>
            </a:extLst>
          </p:cNvPr>
          <p:cNvSpPr>
            <a:spLocks noGrp="1"/>
          </p:cNvSpPr>
          <p:nvPr>
            <p:ph type="body" sz="quarter" idx="10" hasCustomPrompt="1"/>
          </p:nvPr>
        </p:nvSpPr>
        <p:spPr bwMode="gray">
          <a:xfrm>
            <a:off x="548639" y="141732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11935B8D-30D2-4F78-BADD-2CB2839AE355}"/>
              </a:ext>
            </a:extLst>
          </p:cNvPr>
          <p:cNvSpPr>
            <a:spLocks noGrp="1"/>
          </p:cNvSpPr>
          <p:nvPr>
            <p:ph type="body" sz="quarter" idx="11" hasCustomPrompt="1"/>
          </p:nvPr>
        </p:nvSpPr>
        <p:spPr bwMode="gray">
          <a:xfrm>
            <a:off x="548639" y="182880"/>
            <a:ext cx="5486400" cy="274320"/>
          </a:xfrm>
        </p:spPr>
        <p:txBody>
          <a:bodyPr anchor="ctr">
            <a:noAutofit/>
          </a:bodyPr>
          <a:lstStyle>
            <a:lvl1pPr marL="0" indent="0">
              <a:lnSpc>
                <a:spcPct val="100000"/>
              </a:lnSpc>
              <a:spcBef>
                <a:spcPts val="0"/>
              </a:spcBef>
              <a:spcAft>
                <a:spcPts val="0"/>
              </a:spcAft>
              <a:buNone/>
              <a:defRPr sz="1000" b="1" i="0" cap="none" baseline="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3201242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vigation Sub-title w/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419-EFE5-49E0-9A84-0EC6DD5908D2}"/>
              </a:ext>
            </a:extLst>
          </p:cNvPr>
          <p:cNvSpPr>
            <a:spLocks noGrp="1"/>
          </p:cNvSpPr>
          <p:nvPr>
            <p:ph type="title" hasCustomPrompt="1"/>
          </p:nvPr>
        </p:nvSpPr>
        <p:spPr bwMode="gray">
          <a:xfrm>
            <a:off x="548640" y="500932"/>
            <a:ext cx="10972800" cy="824947"/>
          </a:xfrm>
        </p:spPr>
        <p:txBody>
          <a:bodyPr/>
          <a:lstStyle/>
          <a:p>
            <a:r>
              <a:rPr lang="en-US"/>
              <a:t>Click to edit master title style</a:t>
            </a:r>
          </a:p>
        </p:txBody>
      </p:sp>
      <p:sp>
        <p:nvSpPr>
          <p:cNvPr id="4" name="Text Placeholder 3">
            <a:extLst>
              <a:ext uri="{FF2B5EF4-FFF2-40B4-BE49-F238E27FC236}">
                <a16:creationId xmlns:a16="http://schemas.microsoft.com/office/drawing/2014/main" id="{686AD0FF-A216-436F-B051-B1BE8ADE1764}"/>
              </a:ext>
            </a:extLst>
          </p:cNvPr>
          <p:cNvSpPr>
            <a:spLocks noGrp="1"/>
          </p:cNvSpPr>
          <p:nvPr>
            <p:ph type="body" sz="quarter" idx="10" hasCustomPrompt="1"/>
          </p:nvPr>
        </p:nvSpPr>
        <p:spPr bwMode="gray">
          <a:xfrm>
            <a:off x="548640" y="205740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64DE053B-7AB7-4879-9C1E-CC724EEF94D0}"/>
              </a:ext>
            </a:extLst>
          </p:cNvPr>
          <p:cNvSpPr>
            <a:spLocks noGrp="1"/>
          </p:cNvSpPr>
          <p:nvPr>
            <p:ph type="body" sz="quarter" idx="11" hasCustomPrompt="1"/>
          </p:nvPr>
        </p:nvSpPr>
        <p:spPr bwMode="gray">
          <a:xfrm>
            <a:off x="548639" y="1417320"/>
            <a:ext cx="10972799" cy="548640"/>
          </a:xfrm>
        </p:spPr>
        <p:txBody>
          <a:bodyPr/>
          <a:lstStyle>
            <a:lvl1pPr marL="0" indent="0">
              <a:spcBef>
                <a:spcPts val="0"/>
              </a:spcBef>
              <a:spcAft>
                <a:spcPts val="0"/>
              </a:spcAft>
              <a:buNone/>
              <a:defRPr b="0">
                <a:solidFill>
                  <a:schemeClr val="accent1"/>
                </a:solidFill>
              </a:defRPr>
            </a:lvl1pPr>
            <a:lvl2pPr marL="230188" indent="0">
              <a:buNone/>
              <a:defRPr/>
            </a:lvl2pPr>
          </a:lstStyle>
          <a:p>
            <a:pPr lvl="0"/>
            <a:r>
              <a:rPr lang="en-US"/>
              <a:t>Click to edit master text styles</a:t>
            </a:r>
          </a:p>
        </p:txBody>
      </p:sp>
      <p:sp>
        <p:nvSpPr>
          <p:cNvPr id="8" name="Text Placeholder 7">
            <a:extLst>
              <a:ext uri="{FF2B5EF4-FFF2-40B4-BE49-F238E27FC236}">
                <a16:creationId xmlns:a16="http://schemas.microsoft.com/office/drawing/2014/main" id="{D684BF77-45AD-491E-AE63-A8F054890055}"/>
              </a:ext>
            </a:extLst>
          </p:cNvPr>
          <p:cNvSpPr>
            <a:spLocks noGrp="1"/>
          </p:cNvSpPr>
          <p:nvPr>
            <p:ph type="body" sz="quarter" idx="12" hasCustomPrompt="1"/>
          </p:nvPr>
        </p:nvSpPr>
        <p:spPr bwMode="gray">
          <a:xfrm>
            <a:off x="548639" y="182880"/>
            <a:ext cx="5486400" cy="274320"/>
          </a:xfrm>
        </p:spPr>
        <p:txBody>
          <a:bodyPr anchor="ctr"/>
          <a:lstStyle>
            <a:lvl1pPr marL="0" indent="0">
              <a:lnSpc>
                <a:spcPct val="100000"/>
              </a:lnSpc>
              <a:spcBef>
                <a:spcPts val="0"/>
              </a:spcBef>
              <a:spcAft>
                <a:spcPts val="0"/>
              </a:spcAft>
              <a:buNone/>
              <a:defRPr sz="1000" b="1" cap="small" baseline="0">
                <a:solidFill>
                  <a:schemeClr val="tx2"/>
                </a:solidFill>
              </a:defRPr>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3774020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vigation Case Study w/Side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E88D6E-7B11-45B8-A194-654C73036A8C}"/>
              </a:ext>
            </a:extLst>
          </p:cNvPr>
          <p:cNvSpPr/>
          <p:nvPr userDrawn="1"/>
        </p:nvSpPr>
        <p:spPr bwMode="gray">
          <a:xfrm>
            <a:off x="8488680" y="0"/>
            <a:ext cx="3703320" cy="6858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73C874-B3F9-48CA-AFAC-4A9DF9583137}"/>
              </a:ext>
            </a:extLst>
          </p:cNvPr>
          <p:cNvSpPr>
            <a:spLocks noGrp="1"/>
          </p:cNvSpPr>
          <p:nvPr>
            <p:ph type="title" hasCustomPrompt="1"/>
          </p:nvPr>
        </p:nvSpPr>
        <p:spPr bwMode="gray">
          <a:xfrm>
            <a:off x="548640" y="502920"/>
            <a:ext cx="77724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EB7DAC86-8D10-440C-A9DD-09F343CE260F}"/>
              </a:ext>
            </a:extLst>
          </p:cNvPr>
          <p:cNvSpPr>
            <a:spLocks noGrp="1"/>
          </p:cNvSpPr>
          <p:nvPr>
            <p:ph type="body" sz="quarter" idx="10"/>
          </p:nvPr>
        </p:nvSpPr>
        <p:spPr bwMode="gray">
          <a:xfrm>
            <a:off x="548640" y="182880"/>
            <a:ext cx="5486400" cy="274320"/>
          </a:xfrm>
        </p:spPr>
        <p:txBody>
          <a:bodyPr anchor="ctr"/>
          <a:lstStyle>
            <a:lvl1pPr marL="0" indent="0">
              <a:lnSpc>
                <a:spcPct val="100000"/>
              </a:lnSpc>
              <a:spcBef>
                <a:spcPts val="0"/>
              </a:spcBef>
              <a:spcAft>
                <a:spcPts val="0"/>
              </a:spcAft>
              <a:buNone/>
              <a:defRPr sz="1000" b="1" i="0" cap="all" baseline="0">
                <a:solidFill>
                  <a:schemeClr val="tx2"/>
                </a:solidFill>
              </a:defRPr>
            </a:lvl1pPr>
            <a:lvl2pPr marL="230188" indent="0">
              <a:buNone/>
              <a:defRPr/>
            </a:lvl2pPr>
          </a:lstStyle>
          <a:p>
            <a:pPr lvl="0"/>
            <a:r>
              <a:rPr lang="en-US"/>
              <a:t>Click to edit Master text styles</a:t>
            </a:r>
          </a:p>
        </p:txBody>
      </p:sp>
      <p:sp>
        <p:nvSpPr>
          <p:cNvPr id="6" name="Text Placeholder 5">
            <a:extLst>
              <a:ext uri="{FF2B5EF4-FFF2-40B4-BE49-F238E27FC236}">
                <a16:creationId xmlns:a16="http://schemas.microsoft.com/office/drawing/2014/main" id="{24CED11C-7442-4305-845D-65226388258F}"/>
              </a:ext>
            </a:extLst>
          </p:cNvPr>
          <p:cNvSpPr>
            <a:spLocks noGrp="1"/>
          </p:cNvSpPr>
          <p:nvPr>
            <p:ph type="body" sz="quarter" idx="11" hasCustomPrompt="1"/>
          </p:nvPr>
        </p:nvSpPr>
        <p:spPr bwMode="gray">
          <a:xfrm>
            <a:off x="548640" y="1417320"/>
            <a:ext cx="7772400"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85992B9C-CDF1-4F94-A687-0C9FC67258DB}"/>
              </a:ext>
            </a:extLst>
          </p:cNvPr>
          <p:cNvSpPr>
            <a:spLocks noGrp="1"/>
          </p:cNvSpPr>
          <p:nvPr>
            <p:ph type="body" sz="quarter" idx="12" hasCustomPrompt="1"/>
          </p:nvPr>
        </p:nvSpPr>
        <p:spPr bwMode="gray">
          <a:xfrm>
            <a:off x="8717280" y="777240"/>
            <a:ext cx="3291840" cy="548640"/>
          </a:xfrm>
        </p:spPr>
        <p:txBody>
          <a:bodyPr anchor="b"/>
          <a:lstStyle>
            <a:lvl1pPr marL="0" indent="0">
              <a:buNone/>
              <a:defRPr sz="1600" b="1">
                <a:solidFill>
                  <a:schemeClr val="accent1"/>
                </a:solidFill>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9A2EB62-007D-4BC4-B728-5B4F01EBA88E}"/>
              </a:ext>
            </a:extLst>
          </p:cNvPr>
          <p:cNvSpPr>
            <a:spLocks noGrp="1"/>
          </p:cNvSpPr>
          <p:nvPr>
            <p:ph type="body" sz="quarter" idx="13" hasCustomPrompt="1"/>
          </p:nvPr>
        </p:nvSpPr>
        <p:spPr bwMode="gray">
          <a:xfrm>
            <a:off x="8717281" y="1417320"/>
            <a:ext cx="3291839" cy="1737270"/>
          </a:xfrm>
        </p:spPr>
        <p:txBody>
          <a:bodyPr>
            <a:spAutoFit/>
          </a:bodyPr>
          <a:lstStyle>
            <a:lvl1pPr>
              <a:defRPr>
                <a:solidFill>
                  <a:schemeClr val="tx1"/>
                </a:solidFill>
              </a:defRPr>
            </a:lvl1pPr>
            <a:lvl2pPr>
              <a:buClrTx/>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8AC9FE11-2ACD-4DB9-9774-2412EE78853C}"/>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13" name="Straight Connector 12">
            <a:extLst>
              <a:ext uri="{FF2B5EF4-FFF2-40B4-BE49-F238E27FC236}">
                <a16:creationId xmlns:a16="http://schemas.microsoft.com/office/drawing/2014/main" id="{3FCE1313-EC6D-4C13-9E35-FAB5139E933E}"/>
              </a:ext>
            </a:extLst>
          </p:cNvPr>
          <p:cNvCxnSpPr>
            <a:cxnSpLocks/>
          </p:cNvCxnSpPr>
          <p:nvPr userDrawn="1"/>
        </p:nvCxnSpPr>
        <p:spPr bwMode="gray">
          <a:xfrm>
            <a:off x="11536680" y="6537960"/>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4564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5844-8726-46AE-B94F-EE24EFB57DDE}"/>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66CF9C4-813B-4FC4-9AD1-8B1B6855C52B}"/>
              </a:ext>
            </a:extLst>
          </p:cNvPr>
          <p:cNvSpPr>
            <a:spLocks noGrp="1"/>
          </p:cNvSpPr>
          <p:nvPr>
            <p:ph sz="half" idx="1" hasCustomPrompt="1"/>
          </p:nvPr>
        </p:nvSpPr>
        <p:spPr bwMode="gray">
          <a:xfrm>
            <a:off x="54864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43F9F6-7A97-4E7C-A59F-3B955F124D78}"/>
              </a:ext>
            </a:extLst>
          </p:cNvPr>
          <p:cNvSpPr>
            <a:spLocks noGrp="1"/>
          </p:cNvSpPr>
          <p:nvPr>
            <p:ph sz="half" idx="2" hasCustomPrompt="1"/>
          </p:nvPr>
        </p:nvSpPr>
        <p:spPr bwMode="gray">
          <a:xfrm>
            <a:off x="612648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4138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364D7-A925-43C5-83BD-DA42D0BA9F9C}"/>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68EE22-1750-4CF8-A82E-B5D5CCF81527}"/>
              </a:ext>
            </a:extLst>
          </p:cNvPr>
          <p:cNvSpPr>
            <a:spLocks noGrp="1"/>
          </p:cNvSpPr>
          <p:nvPr>
            <p:ph type="body" idx="1" hasCustomPrompt="1"/>
          </p:nvPr>
        </p:nvSpPr>
        <p:spPr bwMode="gray">
          <a:xfrm>
            <a:off x="54864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3F404B-E29E-4EF7-940D-9A12B6692105}"/>
              </a:ext>
            </a:extLst>
          </p:cNvPr>
          <p:cNvSpPr>
            <a:spLocks noGrp="1"/>
          </p:cNvSpPr>
          <p:nvPr>
            <p:ph sz="half" idx="2" hasCustomPrompt="1"/>
          </p:nvPr>
        </p:nvSpPr>
        <p:spPr bwMode="gray">
          <a:xfrm>
            <a:off x="54864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A5E6D0-B790-4474-A70B-5D4BC2579C28}"/>
              </a:ext>
            </a:extLst>
          </p:cNvPr>
          <p:cNvSpPr>
            <a:spLocks noGrp="1"/>
          </p:cNvSpPr>
          <p:nvPr>
            <p:ph type="body" sz="quarter" idx="3" hasCustomPrompt="1"/>
          </p:nvPr>
        </p:nvSpPr>
        <p:spPr bwMode="gray">
          <a:xfrm>
            <a:off x="612648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86359D-C70A-41C2-A8DB-91A130AFFB51}"/>
              </a:ext>
            </a:extLst>
          </p:cNvPr>
          <p:cNvSpPr>
            <a:spLocks noGrp="1"/>
          </p:cNvSpPr>
          <p:nvPr>
            <p:ph sz="quarter" idx="4" hasCustomPrompt="1"/>
          </p:nvPr>
        </p:nvSpPr>
        <p:spPr bwMode="gray">
          <a:xfrm>
            <a:off x="612648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1391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50/50 Spli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9F9E-709E-4D36-A982-0CB675FAA809}"/>
              </a:ext>
            </a:extLst>
          </p:cNvPr>
          <p:cNvSpPr>
            <a:spLocks noGrp="1"/>
          </p:cNvSpPr>
          <p:nvPr>
            <p:ph type="title" hasCustomPrompt="1"/>
          </p:nvPr>
        </p:nvSpPr>
        <p:spPr bwMode="gray"/>
        <p:txBody>
          <a:bodyPr/>
          <a:lstStyle/>
          <a:p>
            <a:r>
              <a:rPr lang="en-US"/>
              <a:t>Click to edit master title style</a:t>
            </a:r>
          </a:p>
        </p:txBody>
      </p:sp>
    </p:spTree>
    <p:extLst>
      <p:ext uri="{BB962C8B-B14F-4D97-AF65-F5344CB8AC3E}">
        <p14:creationId xmlns:p14="http://schemas.microsoft.com/office/powerpoint/2010/main" val="26324880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90059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 1/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D032-04FA-4151-B54E-78A80CBA692A}"/>
              </a:ext>
            </a:extLst>
          </p:cNvPr>
          <p:cNvSpPr>
            <a:spLocks noGrp="1"/>
          </p:cNvSpPr>
          <p:nvPr>
            <p:ph type="title" hasCustomPrompt="1"/>
          </p:nvPr>
        </p:nvSpPr>
        <p:spPr bwMode="gray">
          <a:xfrm>
            <a:off x="4206240" y="228600"/>
            <a:ext cx="7315200" cy="1097280"/>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3AA4CF24-8E97-47C3-94FE-A2C4E786389E}"/>
              </a:ext>
            </a:extLst>
          </p:cNvPr>
          <p:cNvSpPr>
            <a:spLocks noGrp="1"/>
          </p:cNvSpPr>
          <p:nvPr>
            <p:ph idx="1" hasCustomPrompt="1"/>
          </p:nvPr>
        </p:nvSpPr>
        <p:spPr bwMode="gray">
          <a:xfrm>
            <a:off x="4206240" y="1417320"/>
            <a:ext cx="7315193" cy="4873625"/>
          </a:xfrm>
        </p:spPr>
        <p:txBody>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0A6E5E4-D4D6-4737-9338-C6161818F6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8" name="Rectangle 7">
            <a:extLst>
              <a:ext uri="{FF2B5EF4-FFF2-40B4-BE49-F238E27FC236}">
                <a16:creationId xmlns:a16="http://schemas.microsoft.com/office/drawing/2014/main" id="{26FCB1BB-1145-4993-A17B-25DC984F6787}"/>
              </a:ext>
            </a:extLst>
          </p:cNvPr>
          <p:cNvSpPr/>
          <p:nvPr userDrawn="1"/>
        </p:nvSpPr>
        <p:spPr bwMode="ltGray">
          <a:xfrm>
            <a:off x="0" y="0"/>
            <a:ext cx="40233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11CC676-E27A-4CE7-AA31-80F414EC6260}"/>
              </a:ext>
            </a:extLst>
          </p:cNvPr>
          <p:cNvSpPr>
            <a:spLocks noGrp="1"/>
          </p:cNvSpPr>
          <p:nvPr>
            <p:ph type="body" sz="half" idx="2" hasCustomPrompt="1"/>
          </p:nvPr>
        </p:nvSpPr>
        <p:spPr bwMode="gray">
          <a:xfrm>
            <a:off x="0" y="0"/>
            <a:ext cx="4023360" cy="6290945"/>
          </a:xfrm>
        </p:spPr>
        <p:txBody>
          <a:bodyPr lIns="91440" rIns="91440" anchor="ctr"/>
          <a:lstStyle>
            <a:lvl1pPr marL="0" indent="0" algn="ctr">
              <a:spcBef>
                <a:spcPts val="0"/>
              </a:spcBef>
              <a:spcAft>
                <a:spcPts val="1200"/>
              </a:spcAft>
              <a:buNone/>
              <a:defRPr sz="2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a:extLst>
              <a:ext uri="{FF2B5EF4-FFF2-40B4-BE49-F238E27FC236}">
                <a16:creationId xmlns:a16="http://schemas.microsoft.com/office/drawing/2014/main" id="{894A952D-F7E9-43C1-8699-7431369FDC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Tree>
    <p:extLst>
      <p:ext uri="{BB962C8B-B14F-4D97-AF65-F5344CB8AC3E}">
        <p14:creationId xmlns:p14="http://schemas.microsoft.com/office/powerpoint/2010/main" val="40295352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 2/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E920-2126-47A3-ADC5-1ADCCCB7C0EE}"/>
              </a:ext>
            </a:extLst>
          </p:cNvPr>
          <p:cNvSpPr>
            <a:spLocks noGrp="1"/>
          </p:cNvSpPr>
          <p:nvPr>
            <p:ph type="title" hasCustomPrompt="1"/>
          </p:nvPr>
        </p:nvSpPr>
        <p:spPr bwMode="gray">
          <a:xfrm>
            <a:off x="8252694" y="228600"/>
            <a:ext cx="3390665" cy="1097280"/>
          </a:xfrm>
        </p:spPr>
        <p:txBody>
          <a:bodyPr>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2A6DF547-40DB-49AE-8AC3-96AB6388B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9" name="Text Placeholder 8">
            <a:extLst>
              <a:ext uri="{FF2B5EF4-FFF2-40B4-BE49-F238E27FC236}">
                <a16:creationId xmlns:a16="http://schemas.microsoft.com/office/drawing/2014/main" id="{BE9AECD6-4623-4512-9EF5-8032BB801B36}"/>
              </a:ext>
            </a:extLst>
          </p:cNvPr>
          <p:cNvSpPr>
            <a:spLocks noGrp="1"/>
          </p:cNvSpPr>
          <p:nvPr>
            <p:ph type="body" sz="quarter" idx="11" hasCustomPrompt="1"/>
          </p:nvPr>
        </p:nvSpPr>
        <p:spPr bwMode="gray">
          <a:xfrm>
            <a:off x="8252694" y="1417320"/>
            <a:ext cx="3390665"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3517C140-D8A5-4568-93F7-B91A49DFEDD9}"/>
              </a:ext>
            </a:extLst>
          </p:cNvPr>
          <p:cNvSpPr/>
          <p:nvPr userDrawn="1"/>
        </p:nvSpPr>
        <p:spPr bwMode="ltGray">
          <a:xfrm>
            <a:off x="0" y="0"/>
            <a:ext cx="804672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26554B-ECE3-4970-B504-22DBAB4598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7" name="Content Placeholder 6">
            <a:extLst>
              <a:ext uri="{FF2B5EF4-FFF2-40B4-BE49-F238E27FC236}">
                <a16:creationId xmlns:a16="http://schemas.microsoft.com/office/drawing/2014/main" id="{69D48BE8-EA6C-45EC-A925-170EDAB99974}"/>
              </a:ext>
            </a:extLst>
          </p:cNvPr>
          <p:cNvSpPr>
            <a:spLocks noGrp="1"/>
          </p:cNvSpPr>
          <p:nvPr>
            <p:ph sz="quarter" idx="10" hasCustomPrompt="1"/>
          </p:nvPr>
        </p:nvSpPr>
        <p:spPr bwMode="gray">
          <a:xfrm>
            <a:off x="548640" y="228600"/>
            <a:ext cx="7275442" cy="612648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D7E15832-AE7D-4BDA-9F1B-29A564F369D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24517398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0/50 Spli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E6877D-B0E1-41CC-90AD-DC84E1739705}"/>
              </a:ext>
            </a:extLst>
          </p:cNvPr>
          <p:cNvSpPr/>
          <p:nvPr userDrawn="1"/>
        </p:nvSpPr>
        <p:spPr bwMode="ltGray">
          <a:xfrm>
            <a:off x="6111240" y="0"/>
            <a:ext cx="60807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59778-229D-4DAC-A927-F65DC6617778}"/>
              </a:ext>
            </a:extLst>
          </p:cNvPr>
          <p:cNvSpPr>
            <a:spLocks noGrp="1"/>
          </p:cNvSpPr>
          <p:nvPr>
            <p:ph type="title" hasCustomPrompt="1"/>
          </p:nvPr>
        </p:nvSpPr>
        <p:spPr bwMode="gray">
          <a:xfrm>
            <a:off x="548640" y="228600"/>
            <a:ext cx="5486400" cy="1097280"/>
          </a:xfrm>
        </p:spPr>
        <p:txBody>
          <a:bodyPr>
            <a:noAutofit/>
          </a:bodyPr>
          <a:lstStyle/>
          <a:p>
            <a:r>
              <a:rPr lang="en-US"/>
              <a:t>Click to edit master title style</a:t>
            </a:r>
          </a:p>
        </p:txBody>
      </p:sp>
      <p:sp>
        <p:nvSpPr>
          <p:cNvPr id="5" name="Content Placeholder 4">
            <a:extLst>
              <a:ext uri="{FF2B5EF4-FFF2-40B4-BE49-F238E27FC236}">
                <a16:creationId xmlns:a16="http://schemas.microsoft.com/office/drawing/2014/main" id="{9881C532-3EC7-40FF-BE62-836D7A1E7915}"/>
              </a:ext>
            </a:extLst>
          </p:cNvPr>
          <p:cNvSpPr>
            <a:spLocks noGrp="1"/>
          </p:cNvSpPr>
          <p:nvPr>
            <p:ph sz="quarter" idx="10" hasCustomPrompt="1"/>
          </p:nvPr>
        </p:nvSpPr>
        <p:spPr bwMode="gray">
          <a:xfrm>
            <a:off x="548640" y="1417320"/>
            <a:ext cx="54864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C5AA40-B5E6-43C7-A010-D4FFCD9BF1ED}"/>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1"/>
                </a:solidFill>
              </a:rPr>
              <a:pPr algn="r"/>
              <a:t>‹#›</a:t>
            </a:fld>
            <a:endParaRPr lang="en-US" sz="800">
              <a:solidFill>
                <a:schemeClr val="bg1"/>
              </a:solidFill>
            </a:endParaRPr>
          </a:p>
        </p:txBody>
      </p:sp>
      <p:cxnSp>
        <p:nvCxnSpPr>
          <p:cNvPr id="7" name="Straight Connector 6">
            <a:extLst>
              <a:ext uri="{FF2B5EF4-FFF2-40B4-BE49-F238E27FC236}">
                <a16:creationId xmlns:a16="http://schemas.microsoft.com/office/drawing/2014/main" id="{1F5D7311-155D-4D0B-B3BF-F4C0EF98CCF4}"/>
              </a:ext>
            </a:extLst>
          </p:cNvPr>
          <p:cNvCxnSpPr>
            <a:cxnSpLocks/>
          </p:cNvCxnSpPr>
          <p:nvPr userDrawn="1"/>
        </p:nvCxnSpPr>
        <p:spPr bwMode="gray">
          <a:xfrm>
            <a:off x="11536680" y="6537960"/>
            <a:ext cx="0" cy="228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0F8A3B8A-0B33-4487-B69B-F0CDCCF6A5F1}"/>
              </a:ext>
            </a:extLst>
          </p:cNvPr>
          <p:cNvSpPr>
            <a:spLocks noGrp="1"/>
          </p:cNvSpPr>
          <p:nvPr>
            <p:ph sz="quarter" idx="11" hasCustomPrompt="1"/>
          </p:nvPr>
        </p:nvSpPr>
        <p:spPr bwMode="gray">
          <a:xfrm>
            <a:off x="6431280" y="1417320"/>
            <a:ext cx="5486400" cy="173727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A903CE24-481A-442F-86A7-2F1F81597254}"/>
              </a:ext>
            </a:extLst>
          </p:cNvPr>
          <p:cNvSpPr>
            <a:spLocks noGrp="1"/>
          </p:cNvSpPr>
          <p:nvPr>
            <p:ph type="body" sz="quarter" idx="12" hasCustomPrompt="1"/>
          </p:nvPr>
        </p:nvSpPr>
        <p:spPr bwMode="gray">
          <a:xfrm>
            <a:off x="6431280" y="228600"/>
            <a:ext cx="5486400" cy="1097280"/>
          </a:xfrm>
        </p:spPr>
        <p:txBody>
          <a:bodyPr anchor="b" anchorCtr="0"/>
          <a:lstStyle>
            <a:lvl1pPr marL="0" indent="0">
              <a:buNone/>
              <a:defRPr sz="3600">
                <a:solidFill>
                  <a:schemeClr val="bg1"/>
                </a:solidFill>
                <a:latin typeface="+mj-lt"/>
              </a:defRPr>
            </a:lvl1pPr>
            <a:lvl2pPr marL="230188" indent="0">
              <a:buNone/>
              <a:defRPr sz="1100">
                <a:latin typeface="+mj-lt"/>
              </a:defRPr>
            </a:lvl2pPr>
            <a:lvl3pPr marL="461963" indent="0">
              <a:buNone/>
              <a:defRPr sz="1100">
                <a:latin typeface="+mj-lt"/>
              </a:defRPr>
            </a:lvl3pPr>
            <a:lvl4pPr marL="684212" indent="0">
              <a:buNone/>
              <a:defRPr sz="1100">
                <a:latin typeface="+mj-lt"/>
              </a:defRPr>
            </a:lvl4pPr>
            <a:lvl5pPr marL="914400" indent="0">
              <a:buNone/>
              <a:defRPr sz="1100">
                <a:latin typeface="+mj-lt"/>
              </a:defRPr>
            </a:lvl5pPr>
          </a:lstStyle>
          <a:p>
            <a:pPr lvl="0"/>
            <a:r>
              <a:rPr lang="en-US"/>
              <a:t>Click to edit master text styles</a:t>
            </a:r>
          </a:p>
        </p:txBody>
      </p:sp>
      <p:sp>
        <p:nvSpPr>
          <p:cNvPr id="15" name="TextBox 14">
            <a:extLst>
              <a:ext uri="{FF2B5EF4-FFF2-40B4-BE49-F238E27FC236}">
                <a16:creationId xmlns:a16="http://schemas.microsoft.com/office/drawing/2014/main" id="{F938BB34-97D8-420E-8BDB-7D59C3BC8B9F}"/>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12446989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Bullet Lis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10B7B8-37AA-40E1-AB4E-AFB649DB9764}"/>
              </a:ext>
            </a:extLst>
          </p:cNvPr>
          <p:cNvSpPr/>
          <p:nvPr userDrawn="1"/>
        </p:nvSpPr>
        <p:spPr bwMode="gray">
          <a:xfrm>
            <a:off x="1524" y="1371600"/>
            <a:ext cx="12188952" cy="4937760"/>
          </a:xfrm>
          <a:prstGeom prst="rect">
            <a:avLst/>
          </a:prstGeom>
          <a:solidFill>
            <a:schemeClr val="tx2">
              <a:lumMod val="20000"/>
              <a:lumOff val="8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10F9EC-0EAB-4727-9799-29ED998A3516}"/>
              </a:ext>
            </a:extLst>
          </p:cNvPr>
          <p:cNvSpPr>
            <a:spLocks noGrp="1"/>
          </p:cNvSpPr>
          <p:nvPr>
            <p:ph type="title" hasCustomPrompt="1"/>
          </p:nvPr>
        </p:nvSpPr>
        <p:spPr bwMode="gray">
          <a:xfrm>
            <a:off x="548640" y="228600"/>
            <a:ext cx="10972800" cy="1097280"/>
          </a:xfrm>
        </p:spPr>
        <p:txBody>
          <a:bodyPr anchor="b">
            <a:noAutofit/>
          </a:bodyPr>
          <a:lstStyle>
            <a:lvl1pPr>
              <a:defRPr sz="3600"/>
            </a:lvl1pPr>
          </a:lstStyle>
          <a:p>
            <a:r>
              <a:rPr lang="en-US"/>
              <a:t>Click to edit master title style</a:t>
            </a:r>
          </a:p>
        </p:txBody>
      </p:sp>
      <p:sp>
        <p:nvSpPr>
          <p:cNvPr id="9" name="Text Placeholder 8">
            <a:extLst>
              <a:ext uri="{FF2B5EF4-FFF2-40B4-BE49-F238E27FC236}">
                <a16:creationId xmlns:a16="http://schemas.microsoft.com/office/drawing/2014/main" id="{099AEA91-0E64-414D-AB9C-BFADC08C13D6}"/>
              </a:ext>
            </a:extLst>
          </p:cNvPr>
          <p:cNvSpPr>
            <a:spLocks noGrp="1"/>
          </p:cNvSpPr>
          <p:nvPr>
            <p:ph type="body" sz="quarter" idx="10" hasCustomPrompt="1"/>
          </p:nvPr>
        </p:nvSpPr>
        <p:spPr bwMode="gray">
          <a:xfrm>
            <a:off x="548640" y="1417320"/>
            <a:ext cx="329184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4B3F9836-81FE-412A-B3B8-FB616DCF9ED3}"/>
              </a:ext>
            </a:extLst>
          </p:cNvPr>
          <p:cNvSpPr>
            <a:spLocks noGrp="1"/>
          </p:cNvSpPr>
          <p:nvPr>
            <p:ph type="body" sz="quarter" idx="11" hasCustomPrompt="1"/>
          </p:nvPr>
        </p:nvSpPr>
        <p:spPr bwMode="gray">
          <a:xfrm>
            <a:off x="4389120" y="1463040"/>
            <a:ext cx="7132320" cy="365760"/>
          </a:xfrm>
          <a:solidFill>
            <a:schemeClr val="bg1"/>
          </a:solidFill>
        </p:spPr>
        <p:txBody>
          <a:bodyPr lIns="91440" rIns="91440" anchor="ctr"/>
          <a:lstStyle>
            <a:lvl1pPr marL="0" indent="0">
              <a:lnSpc>
                <a:spcPct val="100000"/>
              </a:lnSpc>
              <a:spcBef>
                <a:spcPts val="0"/>
              </a:spcBef>
              <a:spcAft>
                <a:spcPts val="0"/>
              </a:spcAft>
              <a:buNone/>
              <a:defRPr sz="1200" b="1" i="0" cap="all" baseline="0">
                <a:solidFill>
                  <a:schemeClr val="accent1"/>
                </a:solidFill>
              </a:defRPr>
            </a:lvl1pPr>
            <a:lvl2pPr marL="230188" indent="0">
              <a:buNone/>
              <a:defRPr/>
            </a:lvl2pPr>
          </a:lstStyle>
          <a:p>
            <a:pPr lvl="0"/>
            <a:r>
              <a:rPr lang="en-US"/>
              <a:t>Click to edit master text styles</a:t>
            </a:r>
          </a:p>
        </p:txBody>
      </p:sp>
      <p:sp>
        <p:nvSpPr>
          <p:cNvPr id="13" name="Content Placeholder 12">
            <a:extLst>
              <a:ext uri="{FF2B5EF4-FFF2-40B4-BE49-F238E27FC236}">
                <a16:creationId xmlns:a16="http://schemas.microsoft.com/office/drawing/2014/main" id="{4E48653B-8945-46CA-A1C3-B4E4C060CE3E}"/>
              </a:ext>
            </a:extLst>
          </p:cNvPr>
          <p:cNvSpPr>
            <a:spLocks noGrp="1" noChangeAspect="1"/>
          </p:cNvSpPr>
          <p:nvPr>
            <p:ph sz="quarter" idx="12"/>
          </p:nvPr>
        </p:nvSpPr>
        <p:spPr bwMode="gray">
          <a:xfrm>
            <a:off x="4389120" y="1874520"/>
            <a:ext cx="7132320" cy="4297680"/>
          </a:xfrm>
          <a:solidFill>
            <a:schemeClr val="bg1"/>
          </a:solidFill>
        </p:spPr>
        <p:txBody>
          <a:bodyPr wrap="none" lIns="0" tIns="0" rIns="0" bIns="0"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12370940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Table, Video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E158-87A9-49B9-8665-06169502C22F}"/>
              </a:ext>
            </a:extLst>
          </p:cNvPr>
          <p:cNvSpPr>
            <a:spLocks noGrp="1"/>
          </p:cNvSpPr>
          <p:nvPr>
            <p:ph type="title" hasCustomPrompt="1"/>
          </p:nvPr>
        </p:nvSpPr>
        <p:spPr bwMode="gray"/>
        <p:txBody>
          <a:bodyPr>
            <a:noAutofit/>
          </a:bodyPr>
          <a:lstStyle/>
          <a:p>
            <a:r>
              <a:rPr lang="en-US"/>
              <a:t>Click to edit master title style</a:t>
            </a:r>
          </a:p>
        </p:txBody>
      </p:sp>
      <p:sp>
        <p:nvSpPr>
          <p:cNvPr id="4" name="Text Placeholder 3">
            <a:extLst>
              <a:ext uri="{FF2B5EF4-FFF2-40B4-BE49-F238E27FC236}">
                <a16:creationId xmlns:a16="http://schemas.microsoft.com/office/drawing/2014/main" id="{05C83D87-15DF-4870-9314-FB061E93EBC0}"/>
              </a:ext>
            </a:extLst>
          </p:cNvPr>
          <p:cNvSpPr>
            <a:spLocks noGrp="1"/>
          </p:cNvSpPr>
          <p:nvPr>
            <p:ph type="body" sz="quarter" idx="10"/>
          </p:nvPr>
        </p:nvSpPr>
        <p:spPr bwMode="gray">
          <a:xfrm>
            <a:off x="548640" y="1371600"/>
            <a:ext cx="10972800" cy="365760"/>
          </a:xfrm>
        </p:spPr>
        <p:txBody>
          <a:bodyPr anchor="ctr"/>
          <a:lstStyle>
            <a:lvl1pPr marL="0" indent="0">
              <a:buNone/>
              <a:defRPr sz="1200" b="1" i="0" cap="all" baseline="0">
                <a:solidFill>
                  <a:schemeClr val="accent1"/>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1F1E72A9-6195-42CA-9CFB-21A9BC70B486}"/>
              </a:ext>
            </a:extLst>
          </p:cNvPr>
          <p:cNvSpPr>
            <a:spLocks noGrp="1"/>
          </p:cNvSpPr>
          <p:nvPr>
            <p:ph sz="quarter" idx="11"/>
          </p:nvPr>
        </p:nvSpPr>
        <p:spPr bwMode="gray">
          <a:xfrm>
            <a:off x="548640" y="1783080"/>
            <a:ext cx="10972800" cy="4480560"/>
          </a:xfrm>
        </p:spPr>
        <p:txBody>
          <a:bodyPr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15429441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graph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DB8C-1020-4056-B923-F94F287281F7}"/>
              </a:ext>
            </a:extLst>
          </p:cNvPr>
          <p:cNvSpPr>
            <a:spLocks noGrp="1"/>
          </p:cNvSpPr>
          <p:nvPr>
            <p:ph type="title" hasCustomPrompt="1"/>
          </p:nvPr>
        </p:nvSpPr>
        <p:spPr bwMode="gray"/>
        <p:txBody>
          <a:bodyPr>
            <a:noAutofit/>
          </a:bodyPr>
          <a:lstStyle/>
          <a:p>
            <a:r>
              <a:rPr lang="en-US"/>
              <a:t>Click to edit master title style</a:t>
            </a:r>
          </a:p>
        </p:txBody>
      </p:sp>
      <p:sp>
        <p:nvSpPr>
          <p:cNvPr id="4" name="Picture Placeholder 3">
            <a:extLst>
              <a:ext uri="{FF2B5EF4-FFF2-40B4-BE49-F238E27FC236}">
                <a16:creationId xmlns:a16="http://schemas.microsoft.com/office/drawing/2014/main" id="{1998054E-4F18-4B5D-8169-EB6F5B85092F}"/>
              </a:ext>
            </a:extLst>
          </p:cNvPr>
          <p:cNvSpPr>
            <a:spLocks noGrp="1" noChangeAspect="1"/>
          </p:cNvSpPr>
          <p:nvPr>
            <p:ph type="pic" sz="quarter" idx="10"/>
          </p:nvPr>
        </p:nvSpPr>
        <p:spPr bwMode="gray">
          <a:xfrm>
            <a:off x="548640" y="1463564"/>
            <a:ext cx="1188720" cy="1188720"/>
          </a:xfrm>
          <a:solidFill>
            <a:schemeClr val="tx2">
              <a:lumMod val="20000"/>
              <a:lumOff val="80000"/>
            </a:schemeClr>
          </a:solidFill>
        </p:spPr>
        <p:txBody>
          <a:bodyPr tIns="0" bIns="0" anchor="ctr"/>
          <a:lstStyle>
            <a:lvl1pPr marL="0" indent="0" algn="ctr">
              <a:buNone/>
              <a:defRPr>
                <a:solidFill>
                  <a:schemeClr val="tx2"/>
                </a:solidFill>
              </a:defRPr>
            </a:lvl1pPr>
          </a:lstStyle>
          <a:p>
            <a:r>
              <a:rPr lang="en-US"/>
              <a:t>Click icon to add picture</a:t>
            </a:r>
          </a:p>
        </p:txBody>
      </p:sp>
      <p:sp>
        <p:nvSpPr>
          <p:cNvPr id="6" name="Text Placeholder 5">
            <a:extLst>
              <a:ext uri="{FF2B5EF4-FFF2-40B4-BE49-F238E27FC236}">
                <a16:creationId xmlns:a16="http://schemas.microsoft.com/office/drawing/2014/main" id="{50EADCA0-1709-4CF8-82EA-67DEA0A2DAE9}"/>
              </a:ext>
            </a:extLst>
          </p:cNvPr>
          <p:cNvSpPr>
            <a:spLocks noGrp="1"/>
          </p:cNvSpPr>
          <p:nvPr>
            <p:ph type="body" sz="quarter" idx="11" hasCustomPrompt="1"/>
          </p:nvPr>
        </p:nvSpPr>
        <p:spPr bwMode="gray">
          <a:xfrm>
            <a:off x="1971675" y="1463674"/>
            <a:ext cx="9601200" cy="3887553"/>
          </a:xfrm>
        </p:spPr>
        <p:txBody>
          <a:bodyPr>
            <a:noAutofit/>
          </a:bodyPr>
          <a:lstStyle>
            <a:lvl1pPr marL="0" indent="0">
              <a:buFontTx/>
              <a:buNone/>
              <a:defRPr sz="1400">
                <a:solidFill>
                  <a:schemeClr val="tx1"/>
                </a:solidFill>
              </a:defRPr>
            </a:lvl1pPr>
            <a:lvl2pPr marL="231775" indent="-231775">
              <a:buFont typeface="Arial" panose="020B0604020202020204" pitchFamily="34" charset="0"/>
              <a:buChar char="•"/>
              <a:defRPr sz="1400"/>
            </a:lvl2pPr>
            <a:lvl3pPr marL="461963" indent="-231775">
              <a:buFont typeface="Montserrat" pitchFamily="2" charset="0"/>
              <a:buChar char="–"/>
              <a:defRPr sz="1400"/>
            </a:lvl3pPr>
            <a:lvl4pPr marL="684213" indent="-222250">
              <a:buFont typeface="Arial" panose="020B0604020202020204" pitchFamily="34" charset="0"/>
              <a:buChar char="•"/>
              <a:defRPr sz="1400"/>
            </a:lvl4pPr>
            <a:lvl5pPr marL="914400" indent="-230188">
              <a:buFont typeface="Montserrat"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CC89915E-15C2-40D3-A464-3F45356D9620}"/>
              </a:ext>
            </a:extLst>
          </p:cNvPr>
          <p:cNvSpPr>
            <a:spLocks noGrp="1"/>
          </p:cNvSpPr>
          <p:nvPr>
            <p:ph type="body" sz="quarter" idx="12" hasCustomPrompt="1"/>
          </p:nvPr>
        </p:nvSpPr>
        <p:spPr bwMode="gray">
          <a:xfrm>
            <a:off x="1971675" y="5493964"/>
            <a:ext cx="3657600" cy="914400"/>
          </a:xfrm>
        </p:spPr>
        <p:txBody>
          <a:bodyPr/>
          <a:lstStyle>
            <a:lvl1pPr marL="0" indent="0">
              <a:spcBef>
                <a:spcPts val="0"/>
              </a:spcBef>
              <a:spcAft>
                <a:spcPts val="0"/>
              </a:spcAft>
              <a:buNone/>
              <a:defRPr sz="1200"/>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11167488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or Cont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BFCA46-3FC8-4333-B32A-2787D1B2405E}"/>
              </a:ext>
            </a:extLst>
          </p:cNvPr>
          <p:cNvSpPr/>
          <p:nvPr userDrawn="1"/>
        </p:nvSpPr>
        <p:spPr bwMode="gray">
          <a:xfrm>
            <a:off x="3048" y="1467853"/>
            <a:ext cx="12188952" cy="4802318"/>
          </a:xfrm>
          <a:prstGeom prst="rect">
            <a:avLst/>
          </a:prstGeom>
          <a:solidFill>
            <a:schemeClr val="tx2">
              <a:lumMod val="20000"/>
              <a:lumOff val="80000"/>
            </a:schemeClr>
          </a:solidFill>
          <a:ln w="31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AFCE8-5382-4D35-ACF3-41C4DD47D71C}"/>
              </a:ext>
            </a:extLst>
          </p:cNvPr>
          <p:cNvSpPr>
            <a:spLocks noGrp="1"/>
          </p:cNvSpPr>
          <p:nvPr>
            <p:ph type="title"/>
          </p:nvPr>
        </p:nvSpPr>
        <p:spPr bwMode="gray"/>
        <p:txBody>
          <a:bodyPr/>
          <a:lstStyle>
            <a:lvl1pPr>
              <a:defRPr>
                <a:solidFill>
                  <a:schemeClr val="tx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3FFA2B5B-9938-4C3D-9CEB-1CAA9A3B0613}"/>
              </a:ext>
            </a:extLst>
          </p:cNvPr>
          <p:cNvSpPr>
            <a:spLocks noGrp="1"/>
          </p:cNvSpPr>
          <p:nvPr>
            <p:ph sz="quarter" idx="10"/>
          </p:nvPr>
        </p:nvSpPr>
        <p:spPr bwMode="gray">
          <a:xfrm>
            <a:off x="548638"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5852CF6E-AAD1-4716-AFBC-CF518D0E7A36}"/>
              </a:ext>
            </a:extLst>
          </p:cNvPr>
          <p:cNvSpPr>
            <a:spLocks noGrp="1"/>
          </p:cNvSpPr>
          <p:nvPr>
            <p:ph sz="quarter" idx="11"/>
          </p:nvPr>
        </p:nvSpPr>
        <p:spPr bwMode="gray">
          <a:xfrm>
            <a:off x="6156960"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78662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Whi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03C5AC-1382-43C6-AAFE-6377BA615A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5729881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C63E8-A757-437B-89B5-A92323037D70}"/>
              </a:ext>
            </a:extLst>
          </p:cNvPr>
          <p:cNvSpPr/>
          <p:nvPr userDrawn="1"/>
        </p:nvSpPr>
        <p:spPr bwMode="lt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43832C7-714B-439A-A941-A961367F79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41401865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Report Slide - Data">
    <p:bg>
      <p:bgRef idx="1002">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0D98E-38B4-4D32-17FF-06C5D91A3E8D}"/>
              </a:ext>
            </a:extLst>
          </p:cNvPr>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t>TITLE</a:t>
            </a:r>
          </a:p>
        </p:txBody>
      </p:sp>
      <p:sp>
        <p:nvSpPr>
          <p:cNvPr id="4" name="Footer Placeholder 3">
            <a:extLst>
              <a:ext uri="{FF2B5EF4-FFF2-40B4-BE49-F238E27FC236}">
                <a16:creationId xmlns:a16="http://schemas.microsoft.com/office/drawing/2014/main" id="{B3463099-EAC2-B11A-CEFE-C386319B7C6B}"/>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Arial" panose="020B0604020202020204" pitchFamily="34" charset="0"/>
              <a:ea typeface="+mn-ea"/>
              <a:cs typeface="Arial" panose="020B0604020202020204" pitchFamily="34" charset="0"/>
            </a:endParaRPr>
          </a:p>
        </p:txBody>
      </p:sp>
      <p:sp>
        <p:nvSpPr>
          <p:cNvPr id="5" name="Slide Number Placeholder 4">
            <a:extLst>
              <a:ext uri="{FF2B5EF4-FFF2-40B4-BE49-F238E27FC236}">
                <a16:creationId xmlns:a16="http://schemas.microsoft.com/office/drawing/2014/main" id="{C9275169-8EB2-8219-C855-D4079FF7F416}"/>
              </a:ext>
            </a:extLst>
          </p:cNvPr>
          <p:cNvSpPr>
            <a:spLocks noGrp="1"/>
          </p:cNvSpPr>
          <p:nvPr>
            <p:ph type="sldNum" sz="quarter" idx="12"/>
          </p:nvPr>
        </p:nvSpPr>
        <p:spPr>
          <a:xfrm>
            <a:off x="9226167" y="6191625"/>
            <a:ext cx="2743200" cy="365324"/>
          </a:xfrm>
        </p:spPr>
        <p:txBody>
          <a:bodyPr/>
          <a:lstStyle>
            <a:lvl1pPr>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57BA96A-ECCA-874F-8E8F-187FC6D6DBC0}" type="slidenum">
              <a:rPr kumimoji="0" lang="en-US" sz="1800" b="0" i="0" u="none" strike="noStrike" kern="1200" cap="none" spc="0" normalizeH="0" baseline="0" noProof="0" smtClean="0">
                <a:ln>
                  <a:noFill/>
                </a:ln>
                <a:solidFill>
                  <a:srgbClr val="030406"/>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030406"/>
              </a:solidFill>
              <a:effectLst/>
              <a:uLnTx/>
              <a:uFillTx/>
              <a:latin typeface="Arial" panose="020B0604020202020204" pitchFamily="34" charset="0"/>
              <a:ea typeface="+mn-ea"/>
              <a:cs typeface="Arial" panose="020B0604020202020204" pitchFamily="34" charset="0"/>
            </a:endParaRPr>
          </a:p>
        </p:txBody>
      </p:sp>
      <p:sp>
        <p:nvSpPr>
          <p:cNvPr id="8" name="Text Placeholder 7">
            <a:extLst>
              <a:ext uri="{FF2B5EF4-FFF2-40B4-BE49-F238E27FC236}">
                <a16:creationId xmlns:a16="http://schemas.microsoft.com/office/drawing/2014/main" id="{092F7CDB-270B-E2B2-409D-2B807A99C2B8}"/>
              </a:ext>
            </a:extLst>
          </p:cNvPr>
          <p:cNvSpPr>
            <a:spLocks noGrp="1"/>
          </p:cNvSpPr>
          <p:nvPr>
            <p:ph type="body" sz="quarter" idx="38" hasCustomPrompt="1"/>
          </p:nvPr>
        </p:nvSpPr>
        <p:spPr>
          <a:xfrm>
            <a:off x="361122" y="698687"/>
            <a:ext cx="10515600" cy="247533"/>
          </a:xfrm>
        </p:spPr>
        <p:txBody>
          <a:bodyPr>
            <a:noAutofit/>
          </a:bodyPr>
          <a:lstStyle>
            <a:lvl1pPr>
              <a:defRPr sz="1300" b="0">
                <a:solidFill>
                  <a:srgbClr val="7F7F7F"/>
                </a:solidFill>
              </a:defRPr>
            </a:lvl1pPr>
          </a:lstStyle>
          <a:p>
            <a:pPr lvl="0"/>
            <a:r>
              <a:rPr lang="en-US"/>
              <a:t>Sub-Header</a:t>
            </a:r>
          </a:p>
        </p:txBody>
      </p:sp>
    </p:spTree>
    <p:extLst>
      <p:ext uri="{BB962C8B-B14F-4D97-AF65-F5344CB8AC3E}">
        <p14:creationId xmlns:p14="http://schemas.microsoft.com/office/powerpoint/2010/main" val="65746195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E9CD1-0C23-4D8A-A67A-EF582B85B8C6}"/>
              </a:ext>
            </a:extLst>
          </p:cNvPr>
          <p:cNvSpPr>
            <a:spLocks noGrp="1"/>
          </p:cNvSpPr>
          <p:nvPr>
            <p:ph type="title"/>
          </p:nvPr>
        </p:nvSpPr>
        <p:spPr bwMode="gray">
          <a:xfrm>
            <a:off x="548640" y="228600"/>
            <a:ext cx="10972800" cy="1097280"/>
          </a:xfrm>
          <a:prstGeom prst="rect">
            <a:avLst/>
          </a:prstGeom>
        </p:spPr>
        <p:txBody>
          <a:bodyPr vert="horz" lIns="0" tIns="45720" rIns="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46F9F48D-7D14-401E-AD12-F7EAD627EB61}"/>
              </a:ext>
            </a:extLst>
          </p:cNvPr>
          <p:cNvSpPr>
            <a:spLocks noGrp="1"/>
          </p:cNvSpPr>
          <p:nvPr>
            <p:ph type="body" idx="1"/>
          </p:nvPr>
        </p:nvSpPr>
        <p:spPr bwMode="gray">
          <a:xfrm>
            <a:off x="548640" y="1417320"/>
            <a:ext cx="10972800" cy="1737270"/>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EC0AABAD-E9C8-48C5-898C-64C83B0DC5D5}"/>
              </a:ext>
            </a:extLst>
          </p:cNvPr>
          <p:cNvSpPr txBox="1"/>
          <p:nvPr userDrawn="1"/>
        </p:nvSpPr>
        <p:spPr bwMode="gray">
          <a:xfrm>
            <a:off x="11551920" y="6474352"/>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9" name="Straight Connector 8">
            <a:extLst>
              <a:ext uri="{FF2B5EF4-FFF2-40B4-BE49-F238E27FC236}">
                <a16:creationId xmlns:a16="http://schemas.microsoft.com/office/drawing/2014/main" id="{63AF5ACD-F2E3-44B7-814C-035E334979F9}"/>
              </a:ext>
            </a:extLst>
          </p:cNvPr>
          <p:cNvCxnSpPr>
            <a:cxnSpLocks/>
          </p:cNvCxnSpPr>
          <p:nvPr userDrawn="1"/>
        </p:nvCxnSpPr>
        <p:spPr bwMode="gray">
          <a:xfrm>
            <a:off x="11536680" y="6474352"/>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47AC367D-A308-490D-9AD0-848C97E965FD}"/>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bwMode="gray">
          <a:xfrm>
            <a:off x="226607" y="6463005"/>
            <a:ext cx="1828800" cy="205906"/>
          </a:xfrm>
          <a:prstGeom prst="rect">
            <a:avLst/>
          </a:prstGeom>
        </p:spPr>
      </p:pic>
      <p:sp>
        <p:nvSpPr>
          <p:cNvPr id="14" name="TextBox 13">
            <a:extLst>
              <a:ext uri="{FF2B5EF4-FFF2-40B4-BE49-F238E27FC236}">
                <a16:creationId xmlns:a16="http://schemas.microsoft.com/office/drawing/2014/main" id="{1202D1C8-CDD0-41BF-9A62-0B15720EAE8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bg2">
                    <a:lumMod val="60000"/>
                    <a:lumOff val="40000"/>
                  </a:schemeClr>
                </a:solidFill>
              </a:rPr>
              <a:t>Proprietary and confidential. All rights reserved.</a:t>
            </a:r>
          </a:p>
        </p:txBody>
      </p:sp>
    </p:spTree>
    <p:extLst>
      <p:ext uri="{BB962C8B-B14F-4D97-AF65-F5344CB8AC3E}">
        <p14:creationId xmlns:p14="http://schemas.microsoft.com/office/powerpoint/2010/main" val="29231000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txStyles>
    <p:title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0.xml"/><Relationship Id="rId5" Type="http://schemas.openxmlformats.org/officeDocument/2006/relationships/image" Target="../media/image4.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0.xml"/><Relationship Id="rId5" Type="http://schemas.openxmlformats.org/officeDocument/2006/relationships/image" Target="../media/image4.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0.xml"/><Relationship Id="rId5" Type="http://schemas.openxmlformats.org/officeDocument/2006/relationships/image" Target="../media/image4.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0.xml"/><Relationship Id="rId5" Type="http://schemas.openxmlformats.org/officeDocument/2006/relationships/image" Target="../media/image4.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0.xml"/><Relationship Id="rId5" Type="http://schemas.openxmlformats.org/officeDocument/2006/relationships/image" Target="../media/image4.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4.png"/><Relationship Id="rId4" Type="http://schemas.openxmlformats.org/officeDocument/2006/relationships/image" Target="../media/image15.png"/><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0.xml"/><Relationship Id="rId5" Type="http://schemas.openxmlformats.org/officeDocument/2006/relationships/image" Target="../media/image4.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0.xml"/><Relationship Id="rId5" Type="http://schemas.openxmlformats.org/officeDocument/2006/relationships/image" Target="../media/image4.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hyperlink" Target="https://postpartum.net/" TargetMode="External"/><Relationship Id="rId2" Type="http://schemas.openxmlformats.org/officeDocument/2006/relationships/notesSlide" Target="../notesSlides/notesSlide13.xml"/><Relationship Id="rId1" Type="http://schemas.openxmlformats.org/officeDocument/2006/relationships/slideLayout" Target="../slideLayouts/slideLayout20.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0.xml"/><Relationship Id="rId5" Type="http://schemas.openxmlformats.org/officeDocument/2006/relationships/image" Target="../media/image4.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8976-31DA-4B60-9151-A0EED4C23EE7}"/>
              </a:ext>
            </a:extLst>
          </p:cNvPr>
          <p:cNvSpPr>
            <a:spLocks noGrp="1"/>
          </p:cNvSpPr>
          <p:nvPr>
            <p:ph type="ctrTitle"/>
          </p:nvPr>
        </p:nvSpPr>
        <p:spPr/>
        <p:txBody>
          <a:bodyPr/>
          <a:lstStyle/>
          <a:p>
            <a:r>
              <a:rPr lang="en-US"/>
              <a:t>Pregnancy &amp; Delivery with Complications</a:t>
            </a:r>
          </a:p>
        </p:txBody>
      </p:sp>
      <p:sp>
        <p:nvSpPr>
          <p:cNvPr id="3" name="Subtitle 2">
            <a:extLst>
              <a:ext uri="{FF2B5EF4-FFF2-40B4-BE49-F238E27FC236}">
                <a16:creationId xmlns:a16="http://schemas.microsoft.com/office/drawing/2014/main" id="{9C076783-AB19-4F04-8E72-69E6595E39E5}"/>
              </a:ext>
            </a:extLst>
          </p:cNvPr>
          <p:cNvSpPr>
            <a:spLocks noGrp="1"/>
          </p:cNvSpPr>
          <p:nvPr>
            <p:ph type="subTitle" idx="1"/>
          </p:nvPr>
        </p:nvSpPr>
        <p:spPr/>
        <p:txBody>
          <a:bodyPr/>
          <a:lstStyle/>
          <a:p>
            <a:r>
              <a:rPr lang="en-US"/>
              <a:t>Sheila Bannister, MS, LPN, MCHES</a:t>
            </a:r>
            <a:r>
              <a:rPr lang="en-US" baseline="30000"/>
              <a:t>®</a:t>
            </a:r>
            <a:r>
              <a:rPr lang="en-US"/>
              <a:t>, CHWC</a:t>
            </a:r>
          </a:p>
          <a:p>
            <a:r>
              <a:rPr lang="en-US"/>
              <a:t>May 14, 2025</a:t>
            </a:r>
          </a:p>
        </p:txBody>
      </p:sp>
      <p:sp>
        <p:nvSpPr>
          <p:cNvPr id="4" name="Rectangle 3">
            <a:extLst>
              <a:ext uri="{FF2B5EF4-FFF2-40B4-BE49-F238E27FC236}">
                <a16:creationId xmlns:a16="http://schemas.microsoft.com/office/drawing/2014/main" id="{EA4B37A1-31B7-BE7C-C656-7CFE407433C8}"/>
              </a:ext>
            </a:extLst>
          </p:cNvPr>
          <p:cNvSpPr/>
          <p:nvPr/>
        </p:nvSpPr>
        <p:spPr>
          <a:xfrm>
            <a:off x="215845" y="39245"/>
            <a:ext cx="3049309" cy="8830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logo with colorful circles&#10;&#10;Description automatically generated">
            <a:extLst>
              <a:ext uri="{FF2B5EF4-FFF2-40B4-BE49-F238E27FC236}">
                <a16:creationId xmlns:a16="http://schemas.microsoft.com/office/drawing/2014/main" id="{E08C5D37-1386-E6E2-CBFE-E05D5E56F1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845" y="130685"/>
            <a:ext cx="1806517" cy="883004"/>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9C50F9E7-5841-B593-D5B9-0B918AC37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7562" y="-151252"/>
            <a:ext cx="1736944" cy="1446878"/>
          </a:xfrm>
          <a:prstGeom prst="rect">
            <a:avLst/>
          </a:prstGeom>
        </p:spPr>
      </p:pic>
    </p:spTree>
    <p:extLst>
      <p:ext uri="{BB962C8B-B14F-4D97-AF65-F5344CB8AC3E}">
        <p14:creationId xmlns:p14="http://schemas.microsoft.com/office/powerpoint/2010/main" val="1425765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E673C-C4BC-DEFB-C08C-7982DBEF4C96}"/>
              </a:ext>
            </a:extLst>
          </p:cNvPr>
          <p:cNvSpPr>
            <a:spLocks noGrp="1"/>
          </p:cNvSpPr>
          <p:nvPr>
            <p:ph type="title"/>
          </p:nvPr>
        </p:nvSpPr>
        <p:spPr/>
        <p:txBody>
          <a:bodyPr anchor="ctr" anchorCtr="0"/>
          <a:lstStyle/>
          <a:p>
            <a:pPr algn="ctr"/>
            <a:r>
              <a:rPr lang="en-GB"/>
              <a:t>The Impact of Preterm Births</a:t>
            </a:r>
            <a:endParaRPr lang="en-US"/>
          </a:p>
        </p:txBody>
      </p:sp>
      <p:pic>
        <p:nvPicPr>
          <p:cNvPr id="6" name="Content Placeholder 5">
            <a:extLst>
              <a:ext uri="{FF2B5EF4-FFF2-40B4-BE49-F238E27FC236}">
                <a16:creationId xmlns:a16="http://schemas.microsoft.com/office/drawing/2014/main" id="{F400511F-A14E-BBFB-EBE1-BA22500F860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4478727" y="1417638"/>
            <a:ext cx="6771495" cy="4873625"/>
          </a:xfrm>
        </p:spPr>
      </p:pic>
      <p:sp>
        <p:nvSpPr>
          <p:cNvPr id="4" name="Text Placeholder 3">
            <a:extLst>
              <a:ext uri="{FF2B5EF4-FFF2-40B4-BE49-F238E27FC236}">
                <a16:creationId xmlns:a16="http://schemas.microsoft.com/office/drawing/2014/main" id="{D827EC7F-C34E-225F-C10C-3BAE09B77E95}"/>
              </a:ext>
            </a:extLst>
          </p:cNvPr>
          <p:cNvSpPr>
            <a:spLocks noGrp="1"/>
          </p:cNvSpPr>
          <p:nvPr>
            <p:ph type="body" sz="half" idx="2"/>
          </p:nvPr>
        </p:nvSpPr>
        <p:spPr>
          <a:xfrm>
            <a:off x="0" y="1"/>
            <a:ext cx="4023360" cy="6238702"/>
          </a:xfrm>
        </p:spPr>
        <p:txBody>
          <a:bodyPr/>
          <a:lstStyle/>
          <a:p>
            <a:pPr>
              <a:lnSpc>
                <a:spcPct val="114000"/>
              </a:lnSpc>
              <a:spcAft>
                <a:spcPts val="1800"/>
              </a:spcAft>
            </a:pPr>
            <a:r>
              <a:rPr lang="en-US" sz="1400">
                <a:latin typeface="Segoe UI" panose="020B0502040204020203" pitchFamily="34" charset="0"/>
                <a:ea typeface="Segoe UI" panose="020B0502040204020203" pitchFamily="34" charset="0"/>
              </a:rPr>
              <a:t>A</a:t>
            </a:r>
            <a:r>
              <a:rPr lang="en-US" sz="1400">
                <a:effectLst/>
                <a:latin typeface="Segoe UI" panose="020B0502040204020203" pitchFamily="34" charset="0"/>
                <a:ea typeface="Segoe UI" panose="020B0502040204020203" pitchFamily="34" charset="0"/>
              </a:rPr>
              <a:t> recent publication from the National Alliance of Healthcare Purchaser Coalitions noted a premature baby spends on average 25.4 days in a specialty care nursery at an average cost of just under $145,000. </a:t>
            </a:r>
          </a:p>
          <a:p>
            <a:pPr>
              <a:lnSpc>
                <a:spcPct val="114000"/>
              </a:lnSpc>
              <a:spcAft>
                <a:spcPts val="1800"/>
              </a:spcAft>
            </a:pPr>
            <a:r>
              <a:rPr lang="en-US" sz="1400">
                <a:latin typeface="Segoe UI" panose="020B0502040204020203" pitchFamily="34" charset="0"/>
                <a:ea typeface="Segoe UI" panose="020B0502040204020203" pitchFamily="34" charset="0"/>
              </a:rPr>
              <a:t>T</a:t>
            </a:r>
            <a:r>
              <a:rPr lang="en-US" sz="1400">
                <a:effectLst/>
                <a:latin typeface="Segoe UI" panose="020B0502040204020203" pitchFamily="34" charset="0"/>
                <a:ea typeface="Segoe UI" panose="020B0502040204020203" pitchFamily="34" charset="0"/>
              </a:rPr>
              <a:t>he costs associated with preterm birth add $26.2 billion to U.S. healthcare costs each year, and the Coalition noted that prenatal and neonatal care was one of the top issues that drive high-cost claimants, along with cancer, gene therapies and specialty drugs.</a:t>
            </a:r>
          </a:p>
          <a:p>
            <a:pPr>
              <a:lnSpc>
                <a:spcPct val="114000"/>
              </a:lnSpc>
              <a:spcAft>
                <a:spcPts val="1800"/>
              </a:spcAft>
            </a:pPr>
            <a:r>
              <a:rPr lang="en-GB" sz="1200"/>
              <a:t>The Pulse podcast March 26, 2025</a:t>
            </a:r>
            <a:endParaRPr lang="en-US" sz="1200"/>
          </a:p>
        </p:txBody>
      </p:sp>
      <p:sp>
        <p:nvSpPr>
          <p:cNvPr id="3" name="Rectangle 2">
            <a:extLst>
              <a:ext uri="{FF2B5EF4-FFF2-40B4-BE49-F238E27FC236}">
                <a16:creationId xmlns:a16="http://schemas.microsoft.com/office/drawing/2014/main" id="{4518B3F1-1D09-047D-10D8-F7C69D0DC769}"/>
              </a:ext>
            </a:extLst>
          </p:cNvPr>
          <p:cNvSpPr/>
          <p:nvPr/>
        </p:nvSpPr>
        <p:spPr>
          <a:xfrm>
            <a:off x="0" y="6391275"/>
            <a:ext cx="2247900" cy="390525"/>
          </a:xfrm>
          <a:prstGeom prst="rect">
            <a:avLst/>
          </a:prstGeom>
          <a:ln>
            <a:solidFill>
              <a:srgbClr val="1F62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ack and white logo&#10;&#10;AI-generated content may be incorrect.">
            <a:extLst>
              <a:ext uri="{FF2B5EF4-FFF2-40B4-BE49-F238E27FC236}">
                <a16:creationId xmlns:a16="http://schemas.microsoft.com/office/drawing/2014/main" id="{609E37C5-7FFA-AEFB-ADD5-F3986D7E5C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16" y="6268423"/>
            <a:ext cx="1745297" cy="424689"/>
          </a:xfrm>
          <a:prstGeom prst="rect">
            <a:avLst/>
          </a:prstGeom>
        </p:spPr>
      </p:pic>
    </p:spTree>
    <p:extLst>
      <p:ext uri="{BB962C8B-B14F-4D97-AF65-F5344CB8AC3E}">
        <p14:creationId xmlns:p14="http://schemas.microsoft.com/office/powerpoint/2010/main" val="4166851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0611E-6D1D-30D5-A3E7-DBF0E3AA338B}"/>
            </a:ext>
          </a:extLst>
        </p:cNvPr>
        <p:cNvGrpSpPr/>
        <p:nvPr/>
      </p:nvGrpSpPr>
      <p:grpSpPr>
        <a:xfrm>
          <a:off x="0" y="0"/>
          <a:ext cx="0" cy="0"/>
          <a:chOff x="0" y="0"/>
          <a:chExt cx="0" cy="0"/>
        </a:xfrm>
      </p:grpSpPr>
      <p:pic>
        <p:nvPicPr>
          <p:cNvPr id="7" name="Picture 6" descr="A white background with black lines and dots&#10;&#10;AI-generated content may be incorrect.">
            <a:extLst>
              <a:ext uri="{FF2B5EF4-FFF2-40B4-BE49-F238E27FC236}">
                <a16:creationId xmlns:a16="http://schemas.microsoft.com/office/drawing/2014/main" id="{E4118AD5-4AC4-4CD5-B38A-6DCF05E1EED0}"/>
              </a:ext>
            </a:extLst>
          </p:cNvPr>
          <p:cNvPicPr>
            <a:picLocks noChangeAspect="1"/>
          </p:cNvPicPr>
          <p:nvPr/>
        </p:nvPicPr>
        <p:blipFill>
          <a:blip r:embed="rId3">
            <a:biLevel thresh="75000"/>
            <a:alphaModFix amt="20000"/>
            <a:extLst>
              <a:ext uri="{BEBA8EAE-BF5A-486C-A8C5-ECC9F3942E4B}">
                <a14:imgProps xmlns:a14="http://schemas.microsoft.com/office/drawing/2010/main">
                  <a14:imgLayer r:embed="rId4">
                    <a14:imgEffect>
                      <a14:colorTemperature colorTemp="4700"/>
                    </a14:imgEffect>
                    <a14:imgEffect>
                      <a14:saturation sat="400000"/>
                    </a14:imgEffect>
                  </a14:imgLayer>
                </a14:imgProps>
              </a:ext>
              <a:ext uri="{28A0092B-C50C-407E-A947-70E740481C1C}">
                <a14:useLocalDpi xmlns:a14="http://schemas.microsoft.com/office/drawing/2010/main" val="0"/>
              </a:ext>
            </a:extLst>
          </a:blip>
          <a:srcRect l="29620" t="25017" r="12056" b="8820"/>
          <a:stretch/>
        </p:blipFill>
        <p:spPr>
          <a:xfrm>
            <a:off x="1588315" y="-1"/>
            <a:ext cx="10603685" cy="6858001"/>
          </a:xfrm>
          <a:prstGeom prst="rect">
            <a:avLst/>
          </a:prstGeom>
        </p:spPr>
      </p:pic>
      <p:sp>
        <p:nvSpPr>
          <p:cNvPr id="5" name="Title 4">
            <a:extLst>
              <a:ext uri="{FF2B5EF4-FFF2-40B4-BE49-F238E27FC236}">
                <a16:creationId xmlns:a16="http://schemas.microsoft.com/office/drawing/2014/main" id="{9D680B72-3201-0242-C2A9-64E47847B768}"/>
              </a:ext>
            </a:extLst>
          </p:cNvPr>
          <p:cNvSpPr>
            <a:spLocks noGrp="1"/>
          </p:cNvSpPr>
          <p:nvPr>
            <p:ph type="title"/>
          </p:nvPr>
        </p:nvSpPr>
        <p:spPr/>
        <p:txBody>
          <a:bodyPr/>
          <a:lstStyle/>
          <a:p>
            <a:r>
              <a:rPr lang="en-GB"/>
              <a:t>2024 Data Analysis</a:t>
            </a:r>
            <a:endParaRPr lang="en-US"/>
          </a:p>
        </p:txBody>
      </p:sp>
      <p:sp>
        <p:nvSpPr>
          <p:cNvPr id="6" name="Text Placeholder 5">
            <a:extLst>
              <a:ext uri="{FF2B5EF4-FFF2-40B4-BE49-F238E27FC236}">
                <a16:creationId xmlns:a16="http://schemas.microsoft.com/office/drawing/2014/main" id="{1BFA6275-1FF0-E27F-0333-E03E29E9134E}"/>
              </a:ext>
            </a:extLst>
          </p:cNvPr>
          <p:cNvSpPr>
            <a:spLocks noGrp="1"/>
          </p:cNvSpPr>
          <p:nvPr>
            <p:ph type="body" idx="1"/>
          </p:nvPr>
        </p:nvSpPr>
        <p:spPr>
          <a:xfrm>
            <a:off x="831850" y="4389120"/>
            <a:ext cx="11143840" cy="1500187"/>
          </a:xfrm>
        </p:spPr>
        <p:txBody>
          <a:bodyPr/>
          <a:lstStyle/>
          <a:p>
            <a:pPr marR="0" lvl="1" indent="-398463">
              <a:lnSpc>
                <a:spcPct val="114000"/>
              </a:lnSpc>
              <a:spcAft>
                <a:spcPts val="0"/>
              </a:spcAft>
              <a:buFont typeface="Wingdings" panose="05000000000000000000" pitchFamily="2" charset="2"/>
              <a:buChar char="§"/>
            </a:pPr>
            <a:r>
              <a:rPr lang="en-US">
                <a:solidFill>
                  <a:schemeClr val="bg2"/>
                </a:solidFill>
                <a:effectLst/>
                <a:ea typeface="Times New Roman" panose="02020603050405020304" pitchFamily="18" charset="0"/>
                <a:cs typeface="Aptos" panose="020B0004020202020204" pitchFamily="34" charset="0"/>
              </a:rPr>
              <a:t>Year Over Year Trend</a:t>
            </a:r>
            <a:endParaRPr lang="en-US">
              <a:solidFill>
                <a:schemeClr val="bg2"/>
              </a:solidFill>
              <a:ea typeface="Times New Roman" panose="02020603050405020304" pitchFamily="18" charset="0"/>
              <a:cs typeface="Aptos" panose="020B0004020202020204" pitchFamily="34" charset="0"/>
            </a:endParaRPr>
          </a:p>
          <a:p>
            <a:pPr marR="0" lvl="1" indent="-398463">
              <a:lnSpc>
                <a:spcPct val="114000"/>
              </a:lnSpc>
              <a:spcAft>
                <a:spcPts val="0"/>
              </a:spcAft>
              <a:buFont typeface="Wingdings" panose="05000000000000000000" pitchFamily="2" charset="2"/>
              <a:buChar char="§"/>
            </a:pPr>
            <a:r>
              <a:rPr lang="en-US">
                <a:solidFill>
                  <a:schemeClr val="bg2"/>
                </a:solidFill>
                <a:ea typeface="Times New Roman" panose="02020603050405020304" pitchFamily="18" charset="0"/>
                <a:cs typeface="Aptos" panose="020B0004020202020204" pitchFamily="34" charset="0"/>
              </a:rPr>
              <a:t>Chronic Conditions</a:t>
            </a:r>
          </a:p>
          <a:p>
            <a:pPr marR="0" lvl="1" indent="-398463">
              <a:lnSpc>
                <a:spcPct val="114000"/>
              </a:lnSpc>
              <a:spcAft>
                <a:spcPts val="0"/>
              </a:spcAft>
              <a:buFont typeface="Wingdings" panose="05000000000000000000" pitchFamily="2" charset="2"/>
              <a:buChar char="§"/>
            </a:pPr>
            <a:r>
              <a:rPr lang="en-US">
                <a:solidFill>
                  <a:schemeClr val="bg2"/>
                </a:solidFill>
                <a:ea typeface="Times New Roman" panose="02020603050405020304" pitchFamily="18" charset="0"/>
                <a:cs typeface="Aptos" panose="020B0004020202020204" pitchFamily="34" charset="0"/>
              </a:rPr>
              <a:t>Age Factor</a:t>
            </a:r>
            <a:endParaRPr lang="en-US">
              <a:solidFill>
                <a:schemeClr val="bg2"/>
              </a:solidFill>
              <a:effectLst/>
              <a:ea typeface="Times New Roman" panose="02020603050405020304" pitchFamily="18" charset="0"/>
              <a:cs typeface="Aptos" panose="020B0004020202020204" pitchFamily="34" charset="0"/>
            </a:endParaRPr>
          </a:p>
        </p:txBody>
      </p:sp>
    </p:spTree>
    <p:extLst>
      <p:ext uri="{BB962C8B-B14F-4D97-AF65-F5344CB8AC3E}">
        <p14:creationId xmlns:p14="http://schemas.microsoft.com/office/powerpoint/2010/main" val="1482207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0D8FE-AA9B-E949-7659-19865CBB27C1}"/>
              </a:ext>
            </a:extLst>
          </p:cNvPr>
          <p:cNvSpPr>
            <a:spLocks noGrp="1"/>
          </p:cNvSpPr>
          <p:nvPr>
            <p:ph type="title"/>
          </p:nvPr>
        </p:nvSpPr>
        <p:spPr/>
        <p:txBody>
          <a:bodyPr/>
          <a:lstStyle/>
          <a:p>
            <a:r>
              <a:rPr lang="en-GB"/>
              <a:t>Year Over Year Trend</a:t>
            </a:r>
            <a:endParaRPr lang="en-US"/>
          </a:p>
        </p:txBody>
      </p:sp>
      <p:graphicFrame>
        <p:nvGraphicFramePr>
          <p:cNvPr id="6" name="Table 5">
            <a:extLst>
              <a:ext uri="{FF2B5EF4-FFF2-40B4-BE49-F238E27FC236}">
                <a16:creationId xmlns:a16="http://schemas.microsoft.com/office/drawing/2014/main" id="{38580E32-FDA7-DE55-0507-0CF67DC3E76E}"/>
              </a:ext>
            </a:extLst>
          </p:cNvPr>
          <p:cNvGraphicFramePr>
            <a:graphicFrameLocks noGrp="1"/>
          </p:cNvGraphicFramePr>
          <p:nvPr/>
        </p:nvGraphicFramePr>
        <p:xfrm>
          <a:off x="548640" y="2338787"/>
          <a:ext cx="11033755" cy="2103319"/>
        </p:xfrm>
        <a:graphic>
          <a:graphicData uri="http://schemas.openxmlformats.org/drawingml/2006/table">
            <a:tbl>
              <a:tblPr firstRow="1" bandRow="1">
                <a:tableStyleId>{5C22544A-7EE6-4342-B048-85BDC9FD1C3A}</a:tableStyleId>
              </a:tblPr>
              <a:tblGrid>
                <a:gridCol w="6470595">
                  <a:extLst>
                    <a:ext uri="{9D8B030D-6E8A-4147-A177-3AD203B41FA5}">
                      <a16:colId xmlns:a16="http://schemas.microsoft.com/office/drawing/2014/main" val="1317008712"/>
                    </a:ext>
                  </a:extLst>
                </a:gridCol>
                <a:gridCol w="1140790">
                  <a:extLst>
                    <a:ext uri="{9D8B030D-6E8A-4147-A177-3AD203B41FA5}">
                      <a16:colId xmlns:a16="http://schemas.microsoft.com/office/drawing/2014/main" val="3339260837"/>
                    </a:ext>
                  </a:extLst>
                </a:gridCol>
                <a:gridCol w="1140790">
                  <a:extLst>
                    <a:ext uri="{9D8B030D-6E8A-4147-A177-3AD203B41FA5}">
                      <a16:colId xmlns:a16="http://schemas.microsoft.com/office/drawing/2014/main" val="2355882568"/>
                    </a:ext>
                  </a:extLst>
                </a:gridCol>
                <a:gridCol w="1140790">
                  <a:extLst>
                    <a:ext uri="{9D8B030D-6E8A-4147-A177-3AD203B41FA5}">
                      <a16:colId xmlns:a16="http://schemas.microsoft.com/office/drawing/2014/main" val="1597046641"/>
                    </a:ext>
                  </a:extLst>
                </a:gridCol>
                <a:gridCol w="1140790">
                  <a:extLst>
                    <a:ext uri="{9D8B030D-6E8A-4147-A177-3AD203B41FA5}">
                      <a16:colId xmlns:a16="http://schemas.microsoft.com/office/drawing/2014/main" val="2354370580"/>
                    </a:ext>
                  </a:extLst>
                </a:gridCol>
              </a:tblGrid>
              <a:tr h="407094">
                <a:tc>
                  <a:txBody>
                    <a:bodyPr/>
                    <a:lstStyle/>
                    <a:p>
                      <a:pPr algn="l"/>
                      <a:endParaRPr lang="en-US"/>
                    </a:p>
                  </a:txBody>
                  <a:tcPr anchor="ctr"/>
                </a:tc>
                <a:tc>
                  <a:txBody>
                    <a:bodyPr/>
                    <a:lstStyle/>
                    <a:p>
                      <a:pPr algn="ctr"/>
                      <a:r>
                        <a:rPr lang="en-GB" sz="1400" b="1"/>
                        <a:t>2021</a:t>
                      </a:r>
                      <a:endParaRPr lang="en-US" sz="1400" b="1"/>
                    </a:p>
                  </a:txBody>
                  <a:tcPr anchor="ctr"/>
                </a:tc>
                <a:tc>
                  <a:txBody>
                    <a:bodyPr/>
                    <a:lstStyle/>
                    <a:p>
                      <a:pPr algn="ctr"/>
                      <a:r>
                        <a:rPr lang="en-GB" sz="1400" b="1"/>
                        <a:t>2022</a:t>
                      </a:r>
                      <a:endParaRPr lang="en-US" sz="1400" b="1"/>
                    </a:p>
                  </a:txBody>
                  <a:tcPr anchor="ctr"/>
                </a:tc>
                <a:tc>
                  <a:txBody>
                    <a:bodyPr/>
                    <a:lstStyle/>
                    <a:p>
                      <a:pPr algn="ctr"/>
                      <a:r>
                        <a:rPr lang="en-GB" sz="1400" b="1"/>
                        <a:t>2023</a:t>
                      </a:r>
                      <a:endParaRPr lang="en-US" sz="1400" b="1"/>
                    </a:p>
                  </a:txBody>
                  <a:tcPr anchor="ctr"/>
                </a:tc>
                <a:tc>
                  <a:txBody>
                    <a:bodyPr/>
                    <a:lstStyle/>
                    <a:p>
                      <a:pPr algn="ctr"/>
                      <a:r>
                        <a:rPr lang="en-GB" sz="1400" b="1"/>
                        <a:t>2024</a:t>
                      </a:r>
                      <a:endParaRPr lang="en-US" sz="1400" b="1"/>
                    </a:p>
                  </a:txBody>
                  <a:tcPr anchor="ctr"/>
                </a:tc>
                <a:extLst>
                  <a:ext uri="{0D108BD9-81ED-4DB2-BD59-A6C34878D82A}">
                    <a16:rowId xmlns:a16="http://schemas.microsoft.com/office/drawing/2014/main" val="4039172231"/>
                  </a:ext>
                </a:extLst>
              </a:tr>
              <a:tr h="3392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a:solidFill>
                            <a:schemeClr val="bg2"/>
                          </a:solidFill>
                          <a:effectLst/>
                          <a:latin typeface="+mn-lt"/>
                        </a:rPr>
                        <a:t>Pregnancy &amp; Delivery WITH Complications (per 1000)</a:t>
                      </a:r>
                      <a:endParaRPr lang="en-US" sz="1400" b="0">
                        <a:solidFill>
                          <a:schemeClr val="bg2"/>
                        </a:solidFill>
                      </a:endParaRPr>
                    </a:p>
                  </a:txBody>
                  <a:tcPr marL="182880" anchor="ctr">
                    <a:solidFill>
                      <a:srgbClr val="E7EAEE"/>
                    </a:solidFill>
                  </a:tcPr>
                </a:tc>
                <a:tc>
                  <a:txBody>
                    <a:bodyPr/>
                    <a:lstStyle/>
                    <a:p>
                      <a:pPr algn="ctr" fontAlgn="b"/>
                      <a:r>
                        <a:rPr lang="en-US" sz="1400" b="0" i="0" u="none" strike="noStrike">
                          <a:solidFill>
                            <a:schemeClr val="bg2"/>
                          </a:solidFill>
                          <a:effectLst/>
                          <a:latin typeface="+mn-lt"/>
                        </a:rPr>
                        <a:t>46</a:t>
                      </a:r>
                    </a:p>
                  </a:txBody>
                  <a:tcPr marL="0" marR="0" marT="0" marB="0" anchor="ctr">
                    <a:solidFill>
                      <a:srgbClr val="E7EAEE"/>
                    </a:solidFill>
                  </a:tcPr>
                </a:tc>
                <a:tc>
                  <a:txBody>
                    <a:bodyPr/>
                    <a:lstStyle/>
                    <a:p>
                      <a:pPr algn="ctr" fontAlgn="b"/>
                      <a:r>
                        <a:rPr lang="en-US" sz="1400" b="0" i="0" u="none" strike="noStrike">
                          <a:solidFill>
                            <a:schemeClr val="bg2"/>
                          </a:solidFill>
                          <a:effectLst/>
                          <a:latin typeface="+mn-lt"/>
                        </a:rPr>
                        <a:t>48</a:t>
                      </a:r>
                    </a:p>
                  </a:txBody>
                  <a:tcPr marL="0" marR="0" marT="0" marB="0" anchor="ctr">
                    <a:solidFill>
                      <a:srgbClr val="E7EAEE"/>
                    </a:solidFill>
                  </a:tcPr>
                </a:tc>
                <a:tc>
                  <a:txBody>
                    <a:bodyPr/>
                    <a:lstStyle/>
                    <a:p>
                      <a:pPr algn="ctr" fontAlgn="b"/>
                      <a:r>
                        <a:rPr lang="en-US" sz="1400" b="0" i="0" u="none" strike="noStrike">
                          <a:solidFill>
                            <a:schemeClr val="bg2"/>
                          </a:solidFill>
                          <a:effectLst/>
                          <a:latin typeface="+mn-lt"/>
                        </a:rPr>
                        <a:t>48</a:t>
                      </a:r>
                    </a:p>
                  </a:txBody>
                  <a:tcPr marL="0" marR="0" marT="0" marB="0" anchor="ctr">
                    <a:solidFill>
                      <a:srgbClr val="E7EAEE"/>
                    </a:solidFill>
                  </a:tcPr>
                </a:tc>
                <a:tc>
                  <a:txBody>
                    <a:bodyPr/>
                    <a:lstStyle/>
                    <a:p>
                      <a:pPr algn="ctr" fontAlgn="b"/>
                      <a:r>
                        <a:rPr lang="en-US" sz="1400" b="0" i="0" u="none" strike="noStrike">
                          <a:solidFill>
                            <a:schemeClr val="bg2"/>
                          </a:solidFill>
                          <a:effectLst/>
                          <a:latin typeface="+mn-lt"/>
                        </a:rPr>
                        <a:t>49</a:t>
                      </a:r>
                    </a:p>
                  </a:txBody>
                  <a:tcPr marL="0" marR="0" marT="0" marB="0" anchor="ctr">
                    <a:solidFill>
                      <a:srgbClr val="E7EAEE"/>
                    </a:solidFill>
                  </a:tcPr>
                </a:tc>
                <a:extLst>
                  <a:ext uri="{0D108BD9-81ED-4DB2-BD59-A6C34878D82A}">
                    <a16:rowId xmlns:a16="http://schemas.microsoft.com/office/drawing/2014/main" val="3297108381"/>
                  </a:ext>
                </a:extLst>
              </a:tr>
              <a:tr h="3392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a:solidFill>
                            <a:schemeClr val="bg2"/>
                          </a:solidFill>
                          <a:effectLst/>
                          <a:latin typeface="+mn-lt"/>
                        </a:rPr>
                        <a:t>Pregnancy &amp; Delivery WITHOUT Complications (per 1000)</a:t>
                      </a:r>
                      <a:endParaRPr lang="en-US" sz="1400" b="0">
                        <a:solidFill>
                          <a:schemeClr val="bg2"/>
                        </a:solidFill>
                        <a:highlight>
                          <a:srgbClr val="FFFF00"/>
                        </a:highlight>
                      </a:endParaRPr>
                    </a:p>
                  </a:txBody>
                  <a:tcPr marL="182880" anchor="ctr">
                    <a:solidFill>
                      <a:srgbClr val="E7EAEE"/>
                    </a:solidFill>
                  </a:tcPr>
                </a:tc>
                <a:tc>
                  <a:txBody>
                    <a:bodyPr/>
                    <a:lstStyle/>
                    <a:p>
                      <a:pPr algn="ctr" fontAlgn="b"/>
                      <a:r>
                        <a:rPr lang="en-US" sz="1400" b="0" i="0" u="none" strike="noStrike">
                          <a:solidFill>
                            <a:schemeClr val="bg2"/>
                          </a:solidFill>
                          <a:effectLst/>
                          <a:latin typeface="+mn-lt"/>
                        </a:rPr>
                        <a:t>33</a:t>
                      </a:r>
                    </a:p>
                  </a:txBody>
                  <a:tcPr marL="0" marR="0" marT="0" marB="0" anchor="ctr">
                    <a:solidFill>
                      <a:srgbClr val="E7EAEE"/>
                    </a:solidFill>
                  </a:tcPr>
                </a:tc>
                <a:tc>
                  <a:txBody>
                    <a:bodyPr/>
                    <a:lstStyle/>
                    <a:p>
                      <a:pPr algn="ctr" fontAlgn="b"/>
                      <a:r>
                        <a:rPr lang="en-US" sz="1400" b="0" i="0" u="none" strike="noStrike">
                          <a:solidFill>
                            <a:schemeClr val="bg2"/>
                          </a:solidFill>
                          <a:effectLst/>
                          <a:latin typeface="+mn-lt"/>
                        </a:rPr>
                        <a:t>35</a:t>
                      </a:r>
                    </a:p>
                  </a:txBody>
                  <a:tcPr marL="0" marR="0" marT="0" marB="0" anchor="ctr">
                    <a:solidFill>
                      <a:srgbClr val="E7EAEE"/>
                    </a:solidFill>
                  </a:tcPr>
                </a:tc>
                <a:tc>
                  <a:txBody>
                    <a:bodyPr/>
                    <a:lstStyle/>
                    <a:p>
                      <a:pPr algn="ctr" fontAlgn="b"/>
                      <a:r>
                        <a:rPr lang="en-US" sz="1400" b="0" i="0" u="none" strike="noStrike">
                          <a:solidFill>
                            <a:schemeClr val="bg2"/>
                          </a:solidFill>
                          <a:effectLst/>
                          <a:latin typeface="+mn-lt"/>
                        </a:rPr>
                        <a:t>34</a:t>
                      </a:r>
                    </a:p>
                  </a:txBody>
                  <a:tcPr marL="0" marR="0" marT="0" marB="0" anchor="ctr">
                    <a:solidFill>
                      <a:srgbClr val="E7EAEE"/>
                    </a:solidFill>
                  </a:tcPr>
                </a:tc>
                <a:tc>
                  <a:txBody>
                    <a:bodyPr/>
                    <a:lstStyle/>
                    <a:p>
                      <a:pPr algn="ctr" fontAlgn="b"/>
                      <a:r>
                        <a:rPr lang="en-US" sz="1400" b="0" i="0" u="none" strike="noStrike">
                          <a:solidFill>
                            <a:schemeClr val="bg2"/>
                          </a:solidFill>
                          <a:effectLst/>
                          <a:latin typeface="+mn-lt"/>
                        </a:rPr>
                        <a:t>35</a:t>
                      </a:r>
                    </a:p>
                  </a:txBody>
                  <a:tcPr marL="0" marR="0" marT="0" marB="0" anchor="ctr">
                    <a:solidFill>
                      <a:srgbClr val="E7EAEE"/>
                    </a:solidFill>
                  </a:tcPr>
                </a:tc>
                <a:extLst>
                  <a:ext uri="{0D108BD9-81ED-4DB2-BD59-A6C34878D82A}">
                    <a16:rowId xmlns:a16="http://schemas.microsoft.com/office/drawing/2014/main" val="823511561"/>
                  </a:ext>
                </a:extLst>
              </a:tr>
              <a:tr h="339245">
                <a:tc>
                  <a:txBody>
                    <a:bodyPr/>
                    <a:lstStyle/>
                    <a:p>
                      <a:pPr algn="l" fontAlgn="b"/>
                      <a:r>
                        <a:rPr lang="en-US" sz="1400" u="none" strike="noStrike">
                          <a:solidFill>
                            <a:schemeClr val="bg2"/>
                          </a:solidFill>
                          <a:effectLst/>
                        </a:rPr>
                        <a:t>ER Visits: Pregnancy and Delivery WITH Complications (per 1000)</a:t>
                      </a:r>
                      <a:endParaRPr lang="en-US" sz="1400" b="0" i="0" u="none" strike="noStrike">
                        <a:solidFill>
                          <a:schemeClr val="bg2"/>
                        </a:solidFill>
                        <a:effectLst/>
                        <a:latin typeface="Calibri" panose="020F0502020204030204" pitchFamily="34" charset="0"/>
                      </a:endParaRPr>
                    </a:p>
                  </a:txBody>
                  <a:tcPr marL="182880" marR="0" marT="0" marB="0" anchor="ctr">
                    <a:solidFill>
                      <a:srgbClr val="CCD3DB"/>
                    </a:solidFill>
                  </a:tcPr>
                </a:tc>
                <a:tc>
                  <a:txBody>
                    <a:bodyPr/>
                    <a:lstStyle/>
                    <a:p>
                      <a:pPr algn="ctr" fontAlgn="b"/>
                      <a:r>
                        <a:rPr lang="en-US" sz="1400" u="none" strike="noStrike">
                          <a:solidFill>
                            <a:schemeClr val="bg2"/>
                          </a:solidFill>
                          <a:effectLst/>
                        </a:rPr>
                        <a:t>2.8</a:t>
                      </a:r>
                      <a:endParaRPr lang="en-US" sz="1400" b="0" i="0" u="none" strike="noStrike">
                        <a:solidFill>
                          <a:schemeClr val="bg2"/>
                        </a:solidFill>
                        <a:effectLst/>
                        <a:latin typeface="Calibri" panose="020F0502020204030204" pitchFamily="34" charset="0"/>
                      </a:endParaRPr>
                    </a:p>
                  </a:txBody>
                  <a:tcPr marL="0" marR="0" marT="0" marB="0" anchor="ctr">
                    <a:solidFill>
                      <a:srgbClr val="CCD3DB"/>
                    </a:solidFill>
                  </a:tcPr>
                </a:tc>
                <a:tc>
                  <a:txBody>
                    <a:bodyPr/>
                    <a:lstStyle/>
                    <a:p>
                      <a:pPr algn="ctr" fontAlgn="b"/>
                      <a:r>
                        <a:rPr lang="en-US" sz="1400" u="none" strike="noStrike">
                          <a:solidFill>
                            <a:schemeClr val="bg2"/>
                          </a:solidFill>
                          <a:effectLst/>
                        </a:rPr>
                        <a:t>3.3</a:t>
                      </a:r>
                      <a:endParaRPr lang="en-US" sz="1400" b="0" i="0" u="none" strike="noStrike">
                        <a:solidFill>
                          <a:schemeClr val="bg2"/>
                        </a:solidFill>
                        <a:effectLst/>
                        <a:latin typeface="Calibri" panose="020F0502020204030204" pitchFamily="34" charset="0"/>
                      </a:endParaRPr>
                    </a:p>
                  </a:txBody>
                  <a:tcPr marL="0" marR="0" marT="0" marB="0" anchor="ctr">
                    <a:solidFill>
                      <a:srgbClr val="CCD3DB"/>
                    </a:solidFill>
                  </a:tcPr>
                </a:tc>
                <a:tc>
                  <a:txBody>
                    <a:bodyPr/>
                    <a:lstStyle/>
                    <a:p>
                      <a:pPr algn="ctr" fontAlgn="b"/>
                      <a:r>
                        <a:rPr lang="en-US" sz="1400" u="none" strike="noStrike">
                          <a:solidFill>
                            <a:schemeClr val="bg2"/>
                          </a:solidFill>
                          <a:effectLst/>
                        </a:rPr>
                        <a:t>3.4</a:t>
                      </a:r>
                      <a:endParaRPr lang="en-US" sz="1400" b="0" i="0" u="none" strike="noStrike">
                        <a:solidFill>
                          <a:schemeClr val="bg2"/>
                        </a:solidFill>
                        <a:effectLst/>
                        <a:latin typeface="Calibri" panose="020F0502020204030204" pitchFamily="34" charset="0"/>
                      </a:endParaRPr>
                    </a:p>
                  </a:txBody>
                  <a:tcPr marL="0" marR="0" marT="0" marB="0" anchor="ctr">
                    <a:solidFill>
                      <a:srgbClr val="CCD3DB"/>
                    </a:solidFill>
                  </a:tcPr>
                </a:tc>
                <a:tc>
                  <a:txBody>
                    <a:bodyPr/>
                    <a:lstStyle/>
                    <a:p>
                      <a:pPr algn="ctr" fontAlgn="b"/>
                      <a:r>
                        <a:rPr lang="en-US" sz="1400" u="none" strike="noStrike">
                          <a:solidFill>
                            <a:schemeClr val="bg2"/>
                          </a:solidFill>
                          <a:effectLst/>
                        </a:rPr>
                        <a:t>3.9</a:t>
                      </a:r>
                      <a:endParaRPr lang="en-US" sz="1400" b="0" i="0" u="none" strike="noStrike">
                        <a:solidFill>
                          <a:schemeClr val="bg2"/>
                        </a:solidFill>
                        <a:effectLst/>
                        <a:latin typeface="Calibri" panose="020F0502020204030204" pitchFamily="34" charset="0"/>
                      </a:endParaRPr>
                    </a:p>
                  </a:txBody>
                  <a:tcPr marL="0" marR="0" marT="0" marB="0" anchor="ctr">
                    <a:solidFill>
                      <a:srgbClr val="CCD3DB"/>
                    </a:solidFill>
                  </a:tcPr>
                </a:tc>
                <a:extLst>
                  <a:ext uri="{0D108BD9-81ED-4DB2-BD59-A6C34878D82A}">
                    <a16:rowId xmlns:a16="http://schemas.microsoft.com/office/drawing/2014/main" val="2934411845"/>
                  </a:ext>
                </a:extLst>
              </a:tr>
              <a:tr h="339245">
                <a:tc>
                  <a:txBody>
                    <a:bodyPr/>
                    <a:lstStyle/>
                    <a:p>
                      <a:pPr algn="l" fontAlgn="b"/>
                      <a:r>
                        <a:rPr lang="en-US" sz="1400" u="none" strike="noStrike">
                          <a:solidFill>
                            <a:schemeClr val="bg2"/>
                          </a:solidFill>
                          <a:effectLst/>
                        </a:rPr>
                        <a:t>ER Visits: Pregnancy and Delivery WITHOUT Complications (per 1000)</a:t>
                      </a:r>
                      <a:endParaRPr lang="en-US" sz="1400" b="0" i="0" u="none" strike="noStrike">
                        <a:solidFill>
                          <a:schemeClr val="bg2"/>
                        </a:solidFill>
                        <a:effectLst/>
                        <a:latin typeface="Calibri" panose="020F0502020204030204" pitchFamily="34" charset="0"/>
                      </a:endParaRPr>
                    </a:p>
                  </a:txBody>
                  <a:tcPr marL="182880" marR="0" marT="0" marB="0" anchor="ctr">
                    <a:solidFill>
                      <a:srgbClr val="CCD3DB"/>
                    </a:solidFill>
                  </a:tcPr>
                </a:tc>
                <a:tc>
                  <a:txBody>
                    <a:bodyPr/>
                    <a:lstStyle/>
                    <a:p>
                      <a:pPr algn="ctr" fontAlgn="b"/>
                      <a:r>
                        <a:rPr lang="en-US" sz="1400" u="none" strike="noStrike">
                          <a:solidFill>
                            <a:schemeClr val="bg2"/>
                          </a:solidFill>
                          <a:effectLst/>
                        </a:rPr>
                        <a:t>2.3</a:t>
                      </a:r>
                      <a:endParaRPr lang="en-US" sz="1400" b="0" i="0" u="none" strike="noStrike">
                        <a:solidFill>
                          <a:schemeClr val="bg2"/>
                        </a:solidFill>
                        <a:effectLst/>
                        <a:latin typeface="Calibri" panose="020F0502020204030204" pitchFamily="34" charset="0"/>
                      </a:endParaRPr>
                    </a:p>
                  </a:txBody>
                  <a:tcPr marL="0" marR="0" marT="0" marB="0" anchor="ctr">
                    <a:solidFill>
                      <a:srgbClr val="CCD3DB"/>
                    </a:solidFill>
                  </a:tcPr>
                </a:tc>
                <a:tc>
                  <a:txBody>
                    <a:bodyPr/>
                    <a:lstStyle/>
                    <a:p>
                      <a:pPr algn="ctr" fontAlgn="b"/>
                      <a:r>
                        <a:rPr lang="en-US" sz="1400" u="none" strike="noStrike">
                          <a:solidFill>
                            <a:schemeClr val="bg2"/>
                          </a:solidFill>
                          <a:effectLst/>
                        </a:rPr>
                        <a:t>2.6</a:t>
                      </a:r>
                      <a:endParaRPr lang="en-US" sz="1400" b="0" i="0" u="none" strike="noStrike">
                        <a:solidFill>
                          <a:schemeClr val="bg2"/>
                        </a:solidFill>
                        <a:effectLst/>
                        <a:latin typeface="Calibri" panose="020F0502020204030204" pitchFamily="34" charset="0"/>
                      </a:endParaRPr>
                    </a:p>
                  </a:txBody>
                  <a:tcPr marL="0" marR="0" marT="0" marB="0" anchor="ctr">
                    <a:solidFill>
                      <a:srgbClr val="CCD3DB"/>
                    </a:solidFill>
                  </a:tcPr>
                </a:tc>
                <a:tc>
                  <a:txBody>
                    <a:bodyPr/>
                    <a:lstStyle/>
                    <a:p>
                      <a:pPr algn="ctr" fontAlgn="b"/>
                      <a:r>
                        <a:rPr lang="en-US" sz="1400" u="none" strike="noStrike">
                          <a:solidFill>
                            <a:schemeClr val="bg2"/>
                          </a:solidFill>
                          <a:effectLst/>
                        </a:rPr>
                        <a:t>2.8</a:t>
                      </a:r>
                      <a:endParaRPr lang="en-US" sz="1400" b="0" i="0" u="none" strike="noStrike">
                        <a:solidFill>
                          <a:schemeClr val="bg2"/>
                        </a:solidFill>
                        <a:effectLst/>
                        <a:latin typeface="Calibri" panose="020F0502020204030204" pitchFamily="34" charset="0"/>
                      </a:endParaRPr>
                    </a:p>
                  </a:txBody>
                  <a:tcPr marL="0" marR="0" marT="0" marB="0" anchor="ctr">
                    <a:solidFill>
                      <a:srgbClr val="CCD3DB"/>
                    </a:solidFill>
                  </a:tcPr>
                </a:tc>
                <a:tc>
                  <a:txBody>
                    <a:bodyPr/>
                    <a:lstStyle/>
                    <a:p>
                      <a:pPr algn="ctr" fontAlgn="b"/>
                      <a:r>
                        <a:rPr lang="en-US" sz="1400" u="none" strike="noStrike">
                          <a:solidFill>
                            <a:schemeClr val="bg2"/>
                          </a:solidFill>
                          <a:effectLst/>
                        </a:rPr>
                        <a:t>2.9</a:t>
                      </a:r>
                      <a:endParaRPr lang="en-US" sz="1400" b="0" i="0" u="none" strike="noStrike">
                        <a:solidFill>
                          <a:schemeClr val="bg2"/>
                        </a:solidFill>
                        <a:effectLst/>
                        <a:latin typeface="Calibri" panose="020F0502020204030204" pitchFamily="34" charset="0"/>
                      </a:endParaRPr>
                    </a:p>
                  </a:txBody>
                  <a:tcPr marL="0" marR="0" marT="0" marB="0" anchor="ctr">
                    <a:solidFill>
                      <a:srgbClr val="CCD3DB"/>
                    </a:solidFill>
                  </a:tcPr>
                </a:tc>
                <a:extLst>
                  <a:ext uri="{0D108BD9-81ED-4DB2-BD59-A6C34878D82A}">
                    <a16:rowId xmlns:a16="http://schemas.microsoft.com/office/drawing/2014/main" val="3249717853"/>
                  </a:ext>
                </a:extLst>
              </a:tr>
              <a:tr h="3392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a:solidFill>
                            <a:schemeClr val="bg2"/>
                          </a:solidFill>
                          <a:effectLst/>
                          <a:latin typeface="+mn-lt"/>
                        </a:rPr>
                        <a:t>% of C-Section Episodes</a:t>
                      </a:r>
                      <a:endParaRPr lang="en-US" sz="1400" b="0">
                        <a:solidFill>
                          <a:schemeClr val="bg2"/>
                        </a:solidFill>
                      </a:endParaRPr>
                    </a:p>
                  </a:txBody>
                  <a:tcPr marL="182880" anchor="ctr">
                    <a:solidFill>
                      <a:srgbClr val="E7EAEE"/>
                    </a:solidFill>
                  </a:tcPr>
                </a:tc>
                <a:tc>
                  <a:txBody>
                    <a:bodyPr/>
                    <a:lstStyle/>
                    <a:p>
                      <a:pPr algn="ctr" fontAlgn="ctr"/>
                      <a:r>
                        <a:rPr lang="en-US" sz="1400" b="0" i="0" u="none" strike="noStrike">
                          <a:solidFill>
                            <a:schemeClr val="bg2"/>
                          </a:solidFill>
                          <a:effectLst/>
                          <a:latin typeface="+mn-lt"/>
                        </a:rPr>
                        <a:t>23%</a:t>
                      </a:r>
                    </a:p>
                  </a:txBody>
                  <a:tcPr marL="0" marR="0" marT="0" marB="0" anchor="ctr">
                    <a:solidFill>
                      <a:srgbClr val="E7EAEE"/>
                    </a:solidFill>
                  </a:tcPr>
                </a:tc>
                <a:tc>
                  <a:txBody>
                    <a:bodyPr/>
                    <a:lstStyle/>
                    <a:p>
                      <a:pPr algn="ctr" fontAlgn="ctr"/>
                      <a:r>
                        <a:rPr lang="en-US" sz="1400" b="0" i="0" u="none" strike="noStrike">
                          <a:solidFill>
                            <a:schemeClr val="bg2"/>
                          </a:solidFill>
                          <a:effectLst/>
                          <a:latin typeface="+mn-lt"/>
                        </a:rPr>
                        <a:t>26%</a:t>
                      </a:r>
                    </a:p>
                  </a:txBody>
                  <a:tcPr marL="0" marR="0" marT="0" marB="0" anchor="ctr">
                    <a:solidFill>
                      <a:srgbClr val="E7EAEE"/>
                    </a:solidFill>
                  </a:tcPr>
                </a:tc>
                <a:tc>
                  <a:txBody>
                    <a:bodyPr/>
                    <a:lstStyle/>
                    <a:p>
                      <a:pPr algn="ctr" fontAlgn="ctr"/>
                      <a:r>
                        <a:rPr lang="en-US" sz="1400" b="0" i="0" u="none" strike="noStrike">
                          <a:solidFill>
                            <a:schemeClr val="bg2"/>
                          </a:solidFill>
                          <a:effectLst/>
                          <a:latin typeface="+mn-lt"/>
                        </a:rPr>
                        <a:t>25%</a:t>
                      </a:r>
                    </a:p>
                  </a:txBody>
                  <a:tcPr marL="0" marR="0" marT="0" marB="0" anchor="ctr">
                    <a:solidFill>
                      <a:srgbClr val="E7EAEE"/>
                    </a:solidFill>
                  </a:tcPr>
                </a:tc>
                <a:tc>
                  <a:txBody>
                    <a:bodyPr/>
                    <a:lstStyle/>
                    <a:p>
                      <a:pPr algn="ctr" fontAlgn="ctr"/>
                      <a:r>
                        <a:rPr lang="en-US" sz="1400" b="0" i="0" u="none" strike="noStrike">
                          <a:solidFill>
                            <a:schemeClr val="bg2"/>
                          </a:solidFill>
                          <a:effectLst/>
                          <a:latin typeface="+mn-lt"/>
                        </a:rPr>
                        <a:t>26%</a:t>
                      </a:r>
                    </a:p>
                  </a:txBody>
                  <a:tcPr marL="0" marR="0" marT="0" marB="0" anchor="ctr">
                    <a:solidFill>
                      <a:srgbClr val="E7EAEE"/>
                    </a:solidFill>
                  </a:tcPr>
                </a:tc>
                <a:extLst>
                  <a:ext uri="{0D108BD9-81ED-4DB2-BD59-A6C34878D82A}">
                    <a16:rowId xmlns:a16="http://schemas.microsoft.com/office/drawing/2014/main" val="4024840221"/>
                  </a:ext>
                </a:extLst>
              </a:tr>
            </a:tbl>
          </a:graphicData>
        </a:graphic>
      </p:graphicFrame>
      <p:sp>
        <p:nvSpPr>
          <p:cNvPr id="7" name="TextBox 6">
            <a:extLst>
              <a:ext uri="{FF2B5EF4-FFF2-40B4-BE49-F238E27FC236}">
                <a16:creationId xmlns:a16="http://schemas.microsoft.com/office/drawing/2014/main" id="{B02E598B-6384-480E-733B-0ED4C91619D1}"/>
              </a:ext>
            </a:extLst>
          </p:cNvPr>
          <p:cNvSpPr txBox="1"/>
          <p:nvPr/>
        </p:nvSpPr>
        <p:spPr>
          <a:xfrm>
            <a:off x="6096000" y="777240"/>
            <a:ext cx="5486399"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88B75"/>
                </a:solidFill>
                <a:effectLst/>
                <a:uLnTx/>
                <a:uFillTx/>
                <a:latin typeface="Montserrat"/>
                <a:ea typeface="+mn-ea"/>
                <a:cs typeface="+mn-cs"/>
              </a:rPr>
              <a:t>Pregnancy &amp; delivery with complications,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88B75"/>
                </a:solidFill>
                <a:effectLst/>
                <a:uLnTx/>
                <a:uFillTx/>
                <a:latin typeface="Montserrat"/>
                <a:ea typeface="+mn-ea"/>
                <a:cs typeface="+mn-cs"/>
              </a:rPr>
              <a:t>ER visits, and the number of C-sections performed began to increase during the pandemic and remain elevated.</a:t>
            </a:r>
          </a:p>
        </p:txBody>
      </p:sp>
      <p:sp>
        <p:nvSpPr>
          <p:cNvPr id="9" name="TextBox 8">
            <a:extLst>
              <a:ext uri="{FF2B5EF4-FFF2-40B4-BE49-F238E27FC236}">
                <a16:creationId xmlns:a16="http://schemas.microsoft.com/office/drawing/2014/main" id="{A987D011-37E7-793F-07A5-7AAB7212CDE2}"/>
              </a:ext>
            </a:extLst>
          </p:cNvPr>
          <p:cNvSpPr txBox="1"/>
          <p:nvPr/>
        </p:nvSpPr>
        <p:spPr>
          <a:xfrm>
            <a:off x="542016" y="4611757"/>
            <a:ext cx="10986047" cy="889026"/>
          </a:xfrm>
          <a:prstGeom prst="rect">
            <a:avLst/>
          </a:prstGeom>
          <a:noFill/>
        </p:spPr>
        <p:txBody>
          <a:bodyPr wrap="square" rtlCol="0">
            <a:spAutoFit/>
          </a:bodyPr>
          <a:lstStyle/>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1400" b="0" i="0" u="none" strike="noStrike" kern="1200" cap="none" spc="0" normalizeH="0" baseline="0" noProof="0">
                <a:ln>
                  <a:noFill/>
                </a:ln>
                <a:solidFill>
                  <a:srgbClr val="4C4C4E"/>
                </a:solidFill>
                <a:effectLst/>
                <a:uLnTx/>
                <a:uFillTx/>
                <a:latin typeface="Montserrat"/>
                <a:ea typeface="+mn-ea"/>
                <a:cs typeface="+mn-cs"/>
              </a:rPr>
              <a:t>According to the March of Dimes, 32.3% of live births in the U.S. in 2023 were Cesarean deliveries.  </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GB" sz="1400" b="0" i="0" u="none" strike="noStrike" kern="1200" cap="none" spc="0" normalizeH="0" baseline="0" noProof="0">
                <a:ln>
                  <a:noFill/>
                </a:ln>
                <a:solidFill>
                  <a:srgbClr val="4C4C4E"/>
                </a:solidFill>
                <a:effectLst/>
                <a:uLnTx/>
                <a:uFillTx/>
                <a:latin typeface="Montserrat"/>
                <a:ea typeface="+mn-ea"/>
                <a:cs typeface="+mn-cs"/>
              </a:rPr>
              <a:t>To filter national data via state, maternal age, race, and more, visit:  https://www.marchofdimes.org/peristats/data?top=8&amp;lev=1&amp;stop=86&amp;reg=99&amp;obj=1&amp;slev=1</a:t>
            </a:r>
            <a:endParaRPr kumimoji="0" lang="en-US" sz="1400" b="0" i="0" u="none" strike="noStrike" kern="1200" cap="none" spc="0" normalizeH="0" baseline="0" noProof="0">
              <a:ln>
                <a:noFill/>
              </a:ln>
              <a:solidFill>
                <a:srgbClr val="4C4C4E"/>
              </a:solidFill>
              <a:effectLst/>
              <a:uLnTx/>
              <a:uFillTx/>
              <a:latin typeface="Montserrat"/>
              <a:ea typeface="+mn-ea"/>
              <a:cs typeface="+mn-cs"/>
            </a:endParaRPr>
          </a:p>
        </p:txBody>
      </p:sp>
      <p:cxnSp>
        <p:nvCxnSpPr>
          <p:cNvPr id="15" name="Straight Arrow Connector 14">
            <a:extLst>
              <a:ext uri="{FF2B5EF4-FFF2-40B4-BE49-F238E27FC236}">
                <a16:creationId xmlns:a16="http://schemas.microsoft.com/office/drawing/2014/main" id="{DA48EDCC-E5CB-ECFF-D86A-E8042958C8E6}"/>
              </a:ext>
            </a:extLst>
          </p:cNvPr>
          <p:cNvCxnSpPr>
            <a:cxnSpLocks/>
          </p:cNvCxnSpPr>
          <p:nvPr/>
        </p:nvCxnSpPr>
        <p:spPr>
          <a:xfrm>
            <a:off x="7498522" y="3708398"/>
            <a:ext cx="3368261" cy="0"/>
          </a:xfrm>
          <a:prstGeom prst="straightConnector1">
            <a:avLst/>
          </a:prstGeom>
          <a:ln w="158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BDA41FF-9C2A-8E1D-928E-5DDBD6784A9A}"/>
              </a:ext>
            </a:extLst>
          </p:cNvPr>
          <p:cNvCxnSpPr>
            <a:cxnSpLocks/>
          </p:cNvCxnSpPr>
          <p:nvPr/>
        </p:nvCxnSpPr>
        <p:spPr>
          <a:xfrm>
            <a:off x="7498522" y="3030328"/>
            <a:ext cx="3368261" cy="0"/>
          </a:xfrm>
          <a:prstGeom prst="straightConnector1">
            <a:avLst/>
          </a:prstGeom>
          <a:ln w="158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192E9414-EA13-C15F-0A17-E8266ED67C6F}"/>
              </a:ext>
            </a:extLst>
          </p:cNvPr>
          <p:cNvCxnSpPr>
            <a:cxnSpLocks/>
          </p:cNvCxnSpPr>
          <p:nvPr/>
        </p:nvCxnSpPr>
        <p:spPr>
          <a:xfrm>
            <a:off x="7456557" y="4382050"/>
            <a:ext cx="3368261" cy="0"/>
          </a:xfrm>
          <a:prstGeom prst="straightConnector1">
            <a:avLst/>
          </a:prstGeom>
          <a:ln w="158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E803BE09-6824-E3E0-3D24-81154FEC78F2}"/>
              </a:ext>
            </a:extLst>
          </p:cNvPr>
          <p:cNvSpPr/>
          <p:nvPr/>
        </p:nvSpPr>
        <p:spPr>
          <a:xfrm>
            <a:off x="137160" y="6338455"/>
            <a:ext cx="1945178" cy="3823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4" name="Picture 3" descr="A blue and white logo&#10;&#10;Description automatically generated">
            <a:extLst>
              <a:ext uri="{FF2B5EF4-FFF2-40B4-BE49-F238E27FC236}">
                <a16:creationId xmlns:a16="http://schemas.microsoft.com/office/drawing/2014/main" id="{FDEFD76C-95D3-B13D-E4C1-ABBCFDAE71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278855CD-730E-CB17-82DE-B52CD386CA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653941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A2117-B207-E928-6778-3CB86344BB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1247AD-CD0A-1855-A7B6-AB6E3774ECA2}"/>
              </a:ext>
            </a:extLst>
          </p:cNvPr>
          <p:cNvSpPr>
            <a:spLocks noGrp="1"/>
          </p:cNvSpPr>
          <p:nvPr>
            <p:ph type="title"/>
          </p:nvPr>
        </p:nvSpPr>
        <p:spPr/>
        <p:txBody>
          <a:bodyPr/>
          <a:lstStyle/>
          <a:p>
            <a:r>
              <a:rPr lang="en-GB"/>
              <a:t>Chronic Conditions</a:t>
            </a:r>
            <a:endParaRPr lang="en-US"/>
          </a:p>
        </p:txBody>
      </p:sp>
      <p:sp>
        <p:nvSpPr>
          <p:cNvPr id="5" name="TextBox 4">
            <a:extLst>
              <a:ext uri="{FF2B5EF4-FFF2-40B4-BE49-F238E27FC236}">
                <a16:creationId xmlns:a16="http://schemas.microsoft.com/office/drawing/2014/main" id="{54D91CC5-16B3-3E4A-0467-1FB4BDFE4908}"/>
              </a:ext>
            </a:extLst>
          </p:cNvPr>
          <p:cNvSpPr txBox="1"/>
          <p:nvPr/>
        </p:nvSpPr>
        <p:spPr>
          <a:xfrm>
            <a:off x="6096000" y="771342"/>
            <a:ext cx="5486401" cy="120032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88B75"/>
                </a:solidFill>
                <a:effectLst/>
                <a:uLnTx/>
                <a:uFillTx/>
                <a:latin typeface="Montserrat"/>
                <a:ea typeface="+mn-ea"/>
                <a:cs typeface="+mn-cs"/>
              </a:rPr>
              <a:t>Hypertension is the most significant comorbidity risk factor for pregnancy &amp; delivery with complications. In 2024, 36% of women with hypertension had C-sections. </a:t>
            </a:r>
          </a:p>
        </p:txBody>
      </p:sp>
      <p:graphicFrame>
        <p:nvGraphicFramePr>
          <p:cNvPr id="3" name="Table 2">
            <a:extLst>
              <a:ext uri="{FF2B5EF4-FFF2-40B4-BE49-F238E27FC236}">
                <a16:creationId xmlns:a16="http://schemas.microsoft.com/office/drawing/2014/main" id="{37DCC3B2-108F-0B8F-AB20-A098DA9D5515}"/>
              </a:ext>
            </a:extLst>
          </p:cNvPr>
          <p:cNvGraphicFramePr>
            <a:graphicFrameLocks noGrp="1"/>
          </p:cNvGraphicFramePr>
          <p:nvPr/>
        </p:nvGraphicFramePr>
        <p:xfrm>
          <a:off x="407238" y="2309230"/>
          <a:ext cx="5465663" cy="1424829"/>
        </p:xfrm>
        <a:graphic>
          <a:graphicData uri="http://schemas.openxmlformats.org/drawingml/2006/table">
            <a:tbl>
              <a:tblPr firstRow="1" bandRow="1">
                <a:tableStyleId>{5C22544A-7EE6-4342-B048-85BDC9FD1C3A}</a:tableStyleId>
              </a:tblPr>
              <a:tblGrid>
                <a:gridCol w="1638379">
                  <a:extLst>
                    <a:ext uri="{9D8B030D-6E8A-4147-A177-3AD203B41FA5}">
                      <a16:colId xmlns:a16="http://schemas.microsoft.com/office/drawing/2014/main" val="1317008712"/>
                    </a:ext>
                  </a:extLst>
                </a:gridCol>
                <a:gridCol w="956821">
                  <a:extLst>
                    <a:ext uri="{9D8B030D-6E8A-4147-A177-3AD203B41FA5}">
                      <a16:colId xmlns:a16="http://schemas.microsoft.com/office/drawing/2014/main" val="3339260837"/>
                    </a:ext>
                  </a:extLst>
                </a:gridCol>
                <a:gridCol w="956821">
                  <a:extLst>
                    <a:ext uri="{9D8B030D-6E8A-4147-A177-3AD203B41FA5}">
                      <a16:colId xmlns:a16="http://schemas.microsoft.com/office/drawing/2014/main" val="2355882568"/>
                    </a:ext>
                  </a:extLst>
                </a:gridCol>
                <a:gridCol w="956821">
                  <a:extLst>
                    <a:ext uri="{9D8B030D-6E8A-4147-A177-3AD203B41FA5}">
                      <a16:colId xmlns:a16="http://schemas.microsoft.com/office/drawing/2014/main" val="1597046641"/>
                    </a:ext>
                  </a:extLst>
                </a:gridCol>
                <a:gridCol w="956821">
                  <a:extLst>
                    <a:ext uri="{9D8B030D-6E8A-4147-A177-3AD203B41FA5}">
                      <a16:colId xmlns:a16="http://schemas.microsoft.com/office/drawing/2014/main" val="2354370580"/>
                    </a:ext>
                  </a:extLst>
                </a:gridCol>
              </a:tblGrid>
              <a:tr h="407094">
                <a:tc>
                  <a:txBody>
                    <a:bodyPr/>
                    <a:lstStyle/>
                    <a:p>
                      <a:pPr algn="l"/>
                      <a:endParaRPr lang="en-US"/>
                    </a:p>
                  </a:txBody>
                  <a:tcPr anchor="ctr"/>
                </a:tc>
                <a:tc>
                  <a:txBody>
                    <a:bodyPr/>
                    <a:lstStyle/>
                    <a:p>
                      <a:pPr algn="ctr"/>
                      <a:r>
                        <a:rPr lang="en-GB" sz="1400" b="1"/>
                        <a:t>2021</a:t>
                      </a:r>
                      <a:endParaRPr lang="en-US" sz="1400" b="1"/>
                    </a:p>
                  </a:txBody>
                  <a:tcPr anchor="ctr"/>
                </a:tc>
                <a:tc>
                  <a:txBody>
                    <a:bodyPr/>
                    <a:lstStyle/>
                    <a:p>
                      <a:pPr algn="ctr"/>
                      <a:r>
                        <a:rPr lang="en-GB" sz="1400" b="1"/>
                        <a:t>2022</a:t>
                      </a:r>
                      <a:endParaRPr lang="en-US" sz="1400" b="1"/>
                    </a:p>
                  </a:txBody>
                  <a:tcPr anchor="ctr"/>
                </a:tc>
                <a:tc>
                  <a:txBody>
                    <a:bodyPr/>
                    <a:lstStyle/>
                    <a:p>
                      <a:pPr algn="ctr"/>
                      <a:r>
                        <a:rPr lang="en-GB" sz="1400" b="1"/>
                        <a:t>2023</a:t>
                      </a:r>
                      <a:endParaRPr lang="en-US" sz="1400" b="1"/>
                    </a:p>
                  </a:txBody>
                  <a:tcPr anchor="ctr"/>
                </a:tc>
                <a:tc>
                  <a:txBody>
                    <a:bodyPr/>
                    <a:lstStyle/>
                    <a:p>
                      <a:pPr algn="ctr"/>
                      <a:r>
                        <a:rPr lang="en-GB" sz="1400" b="1"/>
                        <a:t>2024</a:t>
                      </a:r>
                      <a:endParaRPr lang="en-US" sz="1400" b="1"/>
                    </a:p>
                  </a:txBody>
                  <a:tcPr anchor="ctr"/>
                </a:tc>
                <a:extLst>
                  <a:ext uri="{0D108BD9-81ED-4DB2-BD59-A6C34878D82A}">
                    <a16:rowId xmlns:a16="http://schemas.microsoft.com/office/drawing/2014/main" val="4039172231"/>
                  </a:ext>
                </a:extLst>
              </a:tr>
              <a:tr h="3392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a:solidFill>
                            <a:schemeClr val="bg2"/>
                          </a:solidFill>
                          <a:effectLst/>
                          <a:latin typeface="+mn-lt"/>
                        </a:rPr>
                        <a:t>Hypertension</a:t>
                      </a:r>
                      <a:endParaRPr lang="en-US" sz="1400" b="0">
                        <a:solidFill>
                          <a:schemeClr val="bg2"/>
                        </a:solidFill>
                      </a:endParaRPr>
                    </a:p>
                  </a:txBody>
                  <a:tcPr marL="182880" anchor="ctr">
                    <a:solidFill>
                      <a:srgbClr val="E7EAEE"/>
                    </a:solidFill>
                  </a:tcPr>
                </a:tc>
                <a:tc>
                  <a:txBody>
                    <a:bodyPr/>
                    <a:lstStyle/>
                    <a:p>
                      <a:pPr algn="ctr" fontAlgn="b"/>
                      <a:r>
                        <a:rPr lang="en-US" sz="1400" b="0" i="0" u="none" strike="noStrike">
                          <a:solidFill>
                            <a:schemeClr val="bg2"/>
                          </a:solidFill>
                          <a:effectLst/>
                          <a:latin typeface="+mn-lt"/>
                        </a:rPr>
                        <a:t>12.2%</a:t>
                      </a:r>
                    </a:p>
                  </a:txBody>
                  <a:tcPr marL="0" marR="0" marT="0" marB="0" anchor="ctr">
                    <a:solidFill>
                      <a:srgbClr val="E7EAEE"/>
                    </a:solidFill>
                  </a:tcPr>
                </a:tc>
                <a:tc>
                  <a:txBody>
                    <a:bodyPr/>
                    <a:lstStyle/>
                    <a:p>
                      <a:pPr algn="ctr" fontAlgn="b"/>
                      <a:r>
                        <a:rPr lang="en-US" sz="1400" b="0" i="0" u="none" strike="noStrike">
                          <a:solidFill>
                            <a:schemeClr val="bg2"/>
                          </a:solidFill>
                          <a:effectLst/>
                          <a:latin typeface="+mn-lt"/>
                        </a:rPr>
                        <a:t>12.7%</a:t>
                      </a:r>
                    </a:p>
                  </a:txBody>
                  <a:tcPr marL="0" marR="0" marT="0" marB="0" anchor="ctr">
                    <a:solidFill>
                      <a:srgbClr val="E7EAEE"/>
                    </a:solidFill>
                  </a:tcPr>
                </a:tc>
                <a:tc>
                  <a:txBody>
                    <a:bodyPr/>
                    <a:lstStyle/>
                    <a:p>
                      <a:pPr algn="ctr" fontAlgn="b"/>
                      <a:r>
                        <a:rPr lang="en-US" sz="1400" b="0" i="0" u="none" strike="noStrike">
                          <a:solidFill>
                            <a:schemeClr val="bg2"/>
                          </a:solidFill>
                          <a:effectLst/>
                          <a:latin typeface="+mn-lt"/>
                        </a:rPr>
                        <a:t>12.7%</a:t>
                      </a:r>
                    </a:p>
                  </a:txBody>
                  <a:tcPr marL="0" marR="0" marT="0" marB="0" anchor="ctr">
                    <a:solidFill>
                      <a:srgbClr val="E7EAEE"/>
                    </a:solidFill>
                  </a:tcPr>
                </a:tc>
                <a:tc>
                  <a:txBody>
                    <a:bodyPr/>
                    <a:lstStyle/>
                    <a:p>
                      <a:pPr algn="ctr" fontAlgn="b"/>
                      <a:r>
                        <a:rPr lang="en-US" sz="1400" b="0" i="0" u="none" strike="noStrike">
                          <a:solidFill>
                            <a:schemeClr val="bg2"/>
                          </a:solidFill>
                          <a:effectLst/>
                          <a:latin typeface="+mn-lt"/>
                        </a:rPr>
                        <a:t>12.1%</a:t>
                      </a:r>
                    </a:p>
                  </a:txBody>
                  <a:tcPr marL="0" marR="0" marT="0" marB="0" anchor="ctr">
                    <a:solidFill>
                      <a:srgbClr val="E7EAEE"/>
                    </a:solidFill>
                  </a:tcPr>
                </a:tc>
                <a:extLst>
                  <a:ext uri="{0D108BD9-81ED-4DB2-BD59-A6C34878D82A}">
                    <a16:rowId xmlns:a16="http://schemas.microsoft.com/office/drawing/2014/main" val="3297108381"/>
                  </a:ext>
                </a:extLst>
              </a:tr>
              <a:tr h="3392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a:solidFill>
                            <a:schemeClr val="bg2"/>
                          </a:solidFill>
                          <a:effectLst/>
                          <a:latin typeface="+mn-lt"/>
                        </a:rPr>
                        <a:t>Diabetes</a:t>
                      </a:r>
                      <a:endParaRPr lang="en-US" sz="1400" b="0">
                        <a:solidFill>
                          <a:schemeClr val="bg2"/>
                        </a:solidFill>
                        <a:highlight>
                          <a:srgbClr val="FFFF00"/>
                        </a:highlight>
                      </a:endParaRPr>
                    </a:p>
                  </a:txBody>
                  <a:tcPr marL="182880" anchor="ctr">
                    <a:solidFill>
                      <a:srgbClr val="CCD3DB"/>
                    </a:solidFill>
                  </a:tcPr>
                </a:tc>
                <a:tc>
                  <a:txBody>
                    <a:bodyPr/>
                    <a:lstStyle/>
                    <a:p>
                      <a:pPr algn="ctr" fontAlgn="b"/>
                      <a:r>
                        <a:rPr lang="en-US" sz="1400" b="0" i="0" u="none" strike="noStrike">
                          <a:solidFill>
                            <a:schemeClr val="bg2"/>
                          </a:solidFill>
                          <a:effectLst/>
                          <a:latin typeface="+mn-lt"/>
                        </a:rPr>
                        <a:t>4.9%</a:t>
                      </a:r>
                    </a:p>
                  </a:txBody>
                  <a:tcPr marL="0" marR="0" marT="0" marB="0" anchor="ctr">
                    <a:solidFill>
                      <a:srgbClr val="CCD3DB"/>
                    </a:solidFill>
                  </a:tcPr>
                </a:tc>
                <a:tc>
                  <a:txBody>
                    <a:bodyPr/>
                    <a:lstStyle/>
                    <a:p>
                      <a:pPr algn="ctr" fontAlgn="b"/>
                      <a:r>
                        <a:rPr lang="en-US" sz="1400" b="0" i="0" u="none" strike="noStrike">
                          <a:solidFill>
                            <a:schemeClr val="bg2"/>
                          </a:solidFill>
                          <a:effectLst/>
                          <a:latin typeface="+mn-lt"/>
                        </a:rPr>
                        <a:t>4.9%</a:t>
                      </a:r>
                    </a:p>
                  </a:txBody>
                  <a:tcPr marL="0" marR="0" marT="0" marB="0" anchor="ctr">
                    <a:solidFill>
                      <a:srgbClr val="CCD3DB"/>
                    </a:solidFill>
                  </a:tcPr>
                </a:tc>
                <a:tc>
                  <a:txBody>
                    <a:bodyPr/>
                    <a:lstStyle/>
                    <a:p>
                      <a:pPr algn="ctr" fontAlgn="b"/>
                      <a:r>
                        <a:rPr lang="en-GB" sz="1400" b="0" i="0" u="none" strike="noStrike">
                          <a:solidFill>
                            <a:schemeClr val="bg2"/>
                          </a:solidFill>
                          <a:effectLst/>
                          <a:latin typeface="+mn-lt"/>
                        </a:rPr>
                        <a:t>5.2%</a:t>
                      </a:r>
                      <a:endParaRPr lang="en-US" sz="1400" b="0" i="0" u="none" strike="noStrike">
                        <a:solidFill>
                          <a:schemeClr val="bg2"/>
                        </a:solidFill>
                        <a:effectLst/>
                        <a:latin typeface="+mn-lt"/>
                      </a:endParaRPr>
                    </a:p>
                  </a:txBody>
                  <a:tcPr marL="0" marR="0" marT="0" marB="0" anchor="ctr">
                    <a:solidFill>
                      <a:srgbClr val="CCD3DB"/>
                    </a:solidFill>
                  </a:tcPr>
                </a:tc>
                <a:tc>
                  <a:txBody>
                    <a:bodyPr/>
                    <a:lstStyle/>
                    <a:p>
                      <a:pPr algn="ctr" fontAlgn="b"/>
                      <a:r>
                        <a:rPr lang="en-GB" sz="1400" b="0" i="0" u="none" strike="noStrike">
                          <a:solidFill>
                            <a:schemeClr val="bg2"/>
                          </a:solidFill>
                          <a:effectLst/>
                          <a:latin typeface="+mn-lt"/>
                        </a:rPr>
                        <a:t>4.8%</a:t>
                      </a:r>
                      <a:endParaRPr lang="en-US" sz="1400" b="0" i="0" u="none" strike="noStrike">
                        <a:solidFill>
                          <a:schemeClr val="bg2"/>
                        </a:solidFill>
                        <a:effectLst/>
                        <a:latin typeface="+mn-lt"/>
                      </a:endParaRPr>
                    </a:p>
                  </a:txBody>
                  <a:tcPr marL="0" marR="0" marT="0" marB="0" anchor="ctr">
                    <a:solidFill>
                      <a:srgbClr val="CCD3DB"/>
                    </a:solidFill>
                  </a:tcPr>
                </a:tc>
                <a:extLst>
                  <a:ext uri="{0D108BD9-81ED-4DB2-BD59-A6C34878D82A}">
                    <a16:rowId xmlns:a16="http://schemas.microsoft.com/office/drawing/2014/main" val="823511561"/>
                  </a:ext>
                </a:extLst>
              </a:tr>
              <a:tr h="339245">
                <a:tc>
                  <a:txBody>
                    <a:bodyPr/>
                    <a:lstStyle/>
                    <a:p>
                      <a:pPr algn="l" fontAlgn="b"/>
                      <a:r>
                        <a:rPr lang="en-US" sz="1400" u="none" strike="noStrike">
                          <a:solidFill>
                            <a:schemeClr val="bg2"/>
                          </a:solidFill>
                          <a:effectLst/>
                        </a:rPr>
                        <a:t>No Conditions</a:t>
                      </a:r>
                      <a:endParaRPr lang="en-US" sz="1400" b="0" i="0" u="none" strike="noStrike">
                        <a:solidFill>
                          <a:schemeClr val="bg2"/>
                        </a:solidFill>
                        <a:effectLst/>
                        <a:latin typeface="Calibri" panose="020F0502020204030204" pitchFamily="34" charset="0"/>
                      </a:endParaRPr>
                    </a:p>
                  </a:txBody>
                  <a:tcPr marL="182880" marR="0" marT="0" marB="0" anchor="ctr">
                    <a:solidFill>
                      <a:srgbClr val="E7EAEE"/>
                    </a:solidFill>
                  </a:tcPr>
                </a:tc>
                <a:tc>
                  <a:txBody>
                    <a:bodyPr/>
                    <a:lstStyle/>
                    <a:p>
                      <a:pPr algn="ctr" fontAlgn="b"/>
                      <a:r>
                        <a:rPr lang="en-US" sz="1400" u="none" strike="noStrike">
                          <a:solidFill>
                            <a:schemeClr val="bg2"/>
                          </a:solidFill>
                          <a:effectLst/>
                        </a:rPr>
                        <a:t>30.0%</a:t>
                      </a:r>
                      <a:endParaRPr lang="en-US" sz="1400" b="0" i="0" u="none" strike="noStrike">
                        <a:solidFill>
                          <a:schemeClr val="bg2"/>
                        </a:solidFill>
                        <a:effectLst/>
                        <a:latin typeface="Calibri" panose="020F0502020204030204" pitchFamily="34" charset="0"/>
                      </a:endParaRPr>
                    </a:p>
                  </a:txBody>
                  <a:tcPr marL="0" marR="0" marT="0" marB="0" anchor="ctr">
                    <a:solidFill>
                      <a:srgbClr val="E7EAEE"/>
                    </a:solidFill>
                  </a:tcPr>
                </a:tc>
                <a:tc>
                  <a:txBody>
                    <a:bodyPr/>
                    <a:lstStyle/>
                    <a:p>
                      <a:pPr algn="ctr" fontAlgn="b"/>
                      <a:r>
                        <a:rPr lang="en-US" sz="1400" u="none" strike="noStrike">
                          <a:solidFill>
                            <a:schemeClr val="bg2"/>
                          </a:solidFill>
                          <a:effectLst/>
                        </a:rPr>
                        <a:t>30.7%</a:t>
                      </a:r>
                      <a:endParaRPr lang="en-US" sz="1400" b="0" i="0" u="none" strike="noStrike">
                        <a:solidFill>
                          <a:schemeClr val="bg2"/>
                        </a:solidFill>
                        <a:effectLst/>
                        <a:latin typeface="Calibri" panose="020F0502020204030204" pitchFamily="34" charset="0"/>
                      </a:endParaRPr>
                    </a:p>
                  </a:txBody>
                  <a:tcPr marL="0" marR="0" marT="0" marB="0" anchor="ctr">
                    <a:solidFill>
                      <a:srgbClr val="E7EAEE"/>
                    </a:solidFill>
                  </a:tcPr>
                </a:tc>
                <a:tc>
                  <a:txBody>
                    <a:bodyPr/>
                    <a:lstStyle/>
                    <a:p>
                      <a:pPr algn="ctr" fontAlgn="b"/>
                      <a:r>
                        <a:rPr lang="en-US" sz="1400" u="none" strike="noStrike">
                          <a:solidFill>
                            <a:schemeClr val="bg2"/>
                          </a:solidFill>
                          <a:effectLst/>
                        </a:rPr>
                        <a:t>29.8%</a:t>
                      </a:r>
                      <a:endParaRPr lang="en-US" sz="1400" b="0" i="0" u="none" strike="noStrike">
                        <a:solidFill>
                          <a:schemeClr val="bg2"/>
                        </a:solidFill>
                        <a:effectLst/>
                        <a:latin typeface="Calibri" panose="020F0502020204030204" pitchFamily="34" charset="0"/>
                      </a:endParaRPr>
                    </a:p>
                  </a:txBody>
                  <a:tcPr marL="0" marR="0" marT="0" marB="0" anchor="ctr">
                    <a:solidFill>
                      <a:srgbClr val="E7EAEE"/>
                    </a:solidFill>
                  </a:tcPr>
                </a:tc>
                <a:tc>
                  <a:txBody>
                    <a:bodyPr/>
                    <a:lstStyle/>
                    <a:p>
                      <a:pPr algn="ctr" fontAlgn="b"/>
                      <a:r>
                        <a:rPr lang="en-US" sz="1400" u="none" strike="noStrike">
                          <a:solidFill>
                            <a:schemeClr val="bg2"/>
                          </a:solidFill>
                          <a:effectLst/>
                        </a:rPr>
                        <a:t>29.2%</a:t>
                      </a:r>
                      <a:endParaRPr lang="en-US" sz="1400" b="0" i="0" u="none" strike="noStrike">
                        <a:solidFill>
                          <a:schemeClr val="bg2"/>
                        </a:solidFill>
                        <a:effectLst/>
                        <a:latin typeface="Calibri" panose="020F0502020204030204" pitchFamily="34" charset="0"/>
                      </a:endParaRPr>
                    </a:p>
                  </a:txBody>
                  <a:tcPr marL="0" marR="0" marT="0" marB="0" anchor="ctr">
                    <a:solidFill>
                      <a:srgbClr val="E7EAEE"/>
                    </a:solidFill>
                  </a:tcPr>
                </a:tc>
                <a:extLst>
                  <a:ext uri="{0D108BD9-81ED-4DB2-BD59-A6C34878D82A}">
                    <a16:rowId xmlns:a16="http://schemas.microsoft.com/office/drawing/2014/main" val="2934411845"/>
                  </a:ext>
                </a:extLst>
              </a:tr>
            </a:tbl>
          </a:graphicData>
        </a:graphic>
      </p:graphicFrame>
      <p:pic>
        <p:nvPicPr>
          <p:cNvPr id="9" name="Picture 8" descr="A pregnant person measuring her blood pressure">
            <a:extLst>
              <a:ext uri="{FF2B5EF4-FFF2-40B4-BE49-F238E27FC236}">
                <a16:creationId xmlns:a16="http://schemas.microsoft.com/office/drawing/2014/main" id="{E52C00DC-A7F2-70F0-BA57-2692C86CBF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309230"/>
            <a:ext cx="5430346" cy="3620230"/>
          </a:xfrm>
          <a:prstGeom prst="rect">
            <a:avLst/>
          </a:prstGeom>
        </p:spPr>
      </p:pic>
      <p:sp>
        <p:nvSpPr>
          <p:cNvPr id="10" name="Oval 9">
            <a:extLst>
              <a:ext uri="{FF2B5EF4-FFF2-40B4-BE49-F238E27FC236}">
                <a16:creationId xmlns:a16="http://schemas.microsoft.com/office/drawing/2014/main" id="{3C3C4DD7-F548-E3DD-7BF6-FCC69AA301C4}"/>
              </a:ext>
            </a:extLst>
          </p:cNvPr>
          <p:cNvSpPr/>
          <p:nvPr/>
        </p:nvSpPr>
        <p:spPr>
          <a:xfrm>
            <a:off x="5116218" y="2735106"/>
            <a:ext cx="539850" cy="295965"/>
          </a:xfrm>
          <a:prstGeom prst="ellipse">
            <a:avLst/>
          </a:prstGeom>
          <a:noFill/>
          <a:ln w="158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4" name="TextBox 3">
            <a:extLst>
              <a:ext uri="{FF2B5EF4-FFF2-40B4-BE49-F238E27FC236}">
                <a16:creationId xmlns:a16="http://schemas.microsoft.com/office/drawing/2014/main" id="{AB9E9453-B0F9-7A78-9C66-B15605F9290E}"/>
              </a:ext>
            </a:extLst>
          </p:cNvPr>
          <p:cNvSpPr txBox="1"/>
          <p:nvPr/>
        </p:nvSpPr>
        <p:spPr>
          <a:xfrm>
            <a:off x="407237" y="3898135"/>
            <a:ext cx="5559929" cy="227081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1400" b="0" i="0" u="none" strike="noStrike" kern="1200" cap="none" spc="0" normalizeH="0" baseline="0" noProof="0">
                <a:ln>
                  <a:noFill/>
                </a:ln>
                <a:solidFill>
                  <a:srgbClr val="030406"/>
                </a:solidFill>
                <a:effectLst/>
                <a:uLnTx/>
                <a:uFillTx/>
                <a:latin typeface="Montserrat"/>
                <a:ea typeface="+mn-ea"/>
                <a:cs typeface="+mn-cs"/>
              </a:rPr>
              <a:t>Hypertension usually has no symptoms.</a:t>
            </a:r>
          </a:p>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1400" b="0" i="0" u="none" strike="noStrike" kern="1200" cap="none" spc="0" normalizeH="0" baseline="0" noProof="0">
                <a:ln>
                  <a:noFill/>
                </a:ln>
                <a:solidFill>
                  <a:srgbClr val="030406"/>
                </a:solidFill>
                <a:effectLst/>
                <a:uLnTx/>
                <a:uFillTx/>
                <a:latin typeface="Montserrat"/>
                <a:ea typeface="+mn-ea"/>
                <a:cs typeface="+mn-cs"/>
              </a:rPr>
              <a:t>During pregnancy, it can pose several risks to both mother and baby. These risks include preeclampsia, placental abruption, premature birth, and low birth weight.</a:t>
            </a:r>
          </a:p>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1400" b="0" i="0" u="none" strike="noStrike" kern="1200" cap="none" spc="0" normalizeH="0" baseline="0" noProof="0">
                <a:ln>
                  <a:noFill/>
                </a:ln>
                <a:solidFill>
                  <a:srgbClr val="030406"/>
                </a:solidFill>
                <a:effectLst/>
                <a:uLnTx/>
                <a:uFillTx/>
                <a:latin typeface="Montserrat"/>
                <a:ea typeface="+mn-ea"/>
                <a:cs typeface="+mn-cs"/>
              </a:rPr>
              <a:t>Hypertension can also increase the mother’s risk of heart disease and stroke both during and after pregnancy.</a:t>
            </a:r>
          </a:p>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1400" b="0" i="0" u="none" strike="noStrike" kern="1200" cap="none" spc="0" normalizeH="0" baseline="0" noProof="0">
                <a:ln>
                  <a:noFill/>
                </a:ln>
                <a:solidFill>
                  <a:srgbClr val="030406"/>
                </a:solidFill>
                <a:effectLst/>
                <a:uLnTx/>
                <a:uFillTx/>
                <a:latin typeface="Montserrat"/>
                <a:ea typeface="+mn-ea"/>
                <a:cs typeface="+mn-cs"/>
              </a:rPr>
              <a:t>Controlling hypertension is imperative for healthy pregnancy and postpartum outcomes, and newborn health. </a:t>
            </a:r>
          </a:p>
        </p:txBody>
      </p:sp>
      <p:sp>
        <p:nvSpPr>
          <p:cNvPr id="6" name="Rectangle 5">
            <a:extLst>
              <a:ext uri="{FF2B5EF4-FFF2-40B4-BE49-F238E27FC236}">
                <a16:creationId xmlns:a16="http://schemas.microsoft.com/office/drawing/2014/main" id="{4EFEDC7C-272D-22CE-2DC3-4760C5950F59}"/>
              </a:ext>
            </a:extLst>
          </p:cNvPr>
          <p:cNvSpPr/>
          <p:nvPr/>
        </p:nvSpPr>
        <p:spPr>
          <a:xfrm>
            <a:off x="137160" y="6338455"/>
            <a:ext cx="1945178" cy="3823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7" name="Picture 6" descr="A blue and white logo&#10;&#10;Description automatically generated">
            <a:extLst>
              <a:ext uri="{FF2B5EF4-FFF2-40B4-BE49-F238E27FC236}">
                <a16:creationId xmlns:a16="http://schemas.microsoft.com/office/drawing/2014/main" id="{37FE5E48-AF01-B953-3606-ED8758E0AF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D2CE3AA6-CC27-4A3B-F2F9-3013FA26EC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7290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8F6A5-4FF8-2162-E5ED-8DF31D2DFC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30E238-50C9-1888-E354-3F08E0A446D3}"/>
              </a:ext>
            </a:extLst>
          </p:cNvPr>
          <p:cNvSpPr>
            <a:spLocks noGrp="1"/>
          </p:cNvSpPr>
          <p:nvPr>
            <p:ph type="title"/>
          </p:nvPr>
        </p:nvSpPr>
        <p:spPr/>
        <p:txBody>
          <a:bodyPr/>
          <a:lstStyle/>
          <a:p>
            <a:r>
              <a:rPr lang="en-GB"/>
              <a:t>Age Factor</a:t>
            </a:r>
            <a:endParaRPr lang="en-US"/>
          </a:p>
        </p:txBody>
      </p:sp>
      <p:sp>
        <p:nvSpPr>
          <p:cNvPr id="5" name="TextBox 4">
            <a:extLst>
              <a:ext uri="{FF2B5EF4-FFF2-40B4-BE49-F238E27FC236}">
                <a16:creationId xmlns:a16="http://schemas.microsoft.com/office/drawing/2014/main" id="{7D54F4AF-28A6-A0CA-83FB-F2925E2C3523}"/>
              </a:ext>
            </a:extLst>
          </p:cNvPr>
          <p:cNvSpPr txBox="1"/>
          <p:nvPr/>
        </p:nvSpPr>
        <p:spPr>
          <a:xfrm>
            <a:off x="6096000" y="777240"/>
            <a:ext cx="542544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88B75"/>
                </a:solidFill>
                <a:effectLst/>
                <a:uLnTx/>
                <a:uFillTx/>
                <a:latin typeface="Montserrat"/>
                <a:ea typeface="+mn-ea"/>
                <a:cs typeface="+mn-cs"/>
              </a:rPr>
              <a:t>Members ages 18-34 have significantly higher risk of complications than members ages 35+.</a:t>
            </a:r>
          </a:p>
        </p:txBody>
      </p:sp>
      <p:pic>
        <p:nvPicPr>
          <p:cNvPr id="10" name="Picture 9">
            <a:extLst>
              <a:ext uri="{FF2B5EF4-FFF2-40B4-BE49-F238E27FC236}">
                <a16:creationId xmlns:a16="http://schemas.microsoft.com/office/drawing/2014/main" id="{28F9781C-D0B8-10E7-3AAE-80F2C6DC3210}"/>
              </a:ext>
            </a:extLst>
          </p:cNvPr>
          <p:cNvPicPr>
            <a:picLocks noChangeAspect="1"/>
          </p:cNvPicPr>
          <p:nvPr/>
        </p:nvPicPr>
        <p:blipFill>
          <a:blip r:embed="rId3">
            <a:extLst>
              <a:ext uri="{28A0092B-C50C-407E-A947-70E740481C1C}">
                <a14:useLocalDpi xmlns:a14="http://schemas.microsoft.com/office/drawing/2010/main" val="0"/>
              </a:ext>
            </a:extLst>
          </a:blip>
          <a:srcRect r="4151"/>
          <a:stretch/>
        </p:blipFill>
        <p:spPr>
          <a:xfrm>
            <a:off x="6096000" y="2080435"/>
            <a:ext cx="5425441" cy="3773610"/>
          </a:xfrm>
          <a:prstGeom prst="rect">
            <a:avLst/>
          </a:prstGeom>
        </p:spPr>
      </p:pic>
      <p:graphicFrame>
        <p:nvGraphicFramePr>
          <p:cNvPr id="3" name="Table 2">
            <a:extLst>
              <a:ext uri="{FF2B5EF4-FFF2-40B4-BE49-F238E27FC236}">
                <a16:creationId xmlns:a16="http://schemas.microsoft.com/office/drawing/2014/main" id="{730BFE08-8096-C954-42C1-4DC3C3E87CB8}"/>
              </a:ext>
            </a:extLst>
          </p:cNvPr>
          <p:cNvGraphicFramePr>
            <a:graphicFrameLocks noGrp="1"/>
          </p:cNvGraphicFramePr>
          <p:nvPr/>
        </p:nvGraphicFramePr>
        <p:xfrm>
          <a:off x="335280" y="2285054"/>
          <a:ext cx="5507005" cy="1994135"/>
        </p:xfrm>
        <a:graphic>
          <a:graphicData uri="http://schemas.openxmlformats.org/drawingml/2006/table">
            <a:tbl>
              <a:tblPr>
                <a:tableStyleId>{5C22544A-7EE6-4342-B048-85BDC9FD1C3A}</a:tableStyleId>
              </a:tblPr>
              <a:tblGrid>
                <a:gridCol w="1334593">
                  <a:extLst>
                    <a:ext uri="{9D8B030D-6E8A-4147-A177-3AD203B41FA5}">
                      <a16:colId xmlns:a16="http://schemas.microsoft.com/office/drawing/2014/main" val="901071031"/>
                    </a:ext>
                  </a:extLst>
                </a:gridCol>
                <a:gridCol w="1043103">
                  <a:extLst>
                    <a:ext uri="{9D8B030D-6E8A-4147-A177-3AD203B41FA5}">
                      <a16:colId xmlns:a16="http://schemas.microsoft.com/office/drawing/2014/main" val="902052799"/>
                    </a:ext>
                  </a:extLst>
                </a:gridCol>
                <a:gridCol w="1043103">
                  <a:extLst>
                    <a:ext uri="{9D8B030D-6E8A-4147-A177-3AD203B41FA5}">
                      <a16:colId xmlns:a16="http://schemas.microsoft.com/office/drawing/2014/main" val="2376199490"/>
                    </a:ext>
                  </a:extLst>
                </a:gridCol>
                <a:gridCol w="1043103">
                  <a:extLst>
                    <a:ext uri="{9D8B030D-6E8A-4147-A177-3AD203B41FA5}">
                      <a16:colId xmlns:a16="http://schemas.microsoft.com/office/drawing/2014/main" val="2460089305"/>
                    </a:ext>
                  </a:extLst>
                </a:gridCol>
                <a:gridCol w="1043103">
                  <a:extLst>
                    <a:ext uri="{9D8B030D-6E8A-4147-A177-3AD203B41FA5}">
                      <a16:colId xmlns:a16="http://schemas.microsoft.com/office/drawing/2014/main" val="4137364975"/>
                    </a:ext>
                  </a:extLst>
                </a:gridCol>
              </a:tblGrid>
              <a:tr h="398827">
                <a:tc>
                  <a:txBody>
                    <a:bodyPr/>
                    <a:lstStyle/>
                    <a:p>
                      <a:pPr algn="ctr" fontAlgn="b"/>
                      <a:r>
                        <a:rPr lang="en-US" sz="1400" b="0" u="none" strike="noStrike">
                          <a:solidFill>
                            <a:schemeClr val="bg1"/>
                          </a:solidFill>
                          <a:effectLst/>
                          <a:latin typeface="+mn-lt"/>
                        </a:rPr>
                        <a:t>Age Band</a:t>
                      </a:r>
                      <a:endParaRPr lang="en-US" sz="1400" b="0" i="0" u="none" strike="noStrike">
                        <a:solidFill>
                          <a:schemeClr val="bg1"/>
                        </a:solidFill>
                        <a:effectLst/>
                        <a:latin typeface="+mn-lt"/>
                      </a:endParaRPr>
                    </a:p>
                  </a:txBody>
                  <a:tcPr marL="0" marR="0" marT="0" marB="0" anchor="ctr">
                    <a:solidFill>
                      <a:schemeClr val="accent1"/>
                    </a:solidFill>
                  </a:tcPr>
                </a:tc>
                <a:tc>
                  <a:txBody>
                    <a:bodyPr/>
                    <a:lstStyle/>
                    <a:p>
                      <a:pPr algn="ctr" fontAlgn="b"/>
                      <a:r>
                        <a:rPr lang="en-US" sz="1400" b="0" u="none" strike="noStrike">
                          <a:solidFill>
                            <a:schemeClr val="bg1"/>
                          </a:solidFill>
                          <a:effectLst/>
                          <a:latin typeface="+mn-lt"/>
                        </a:rPr>
                        <a:t>2021</a:t>
                      </a:r>
                      <a:endParaRPr lang="en-US" sz="1400" b="0" i="0" u="none" strike="noStrike">
                        <a:solidFill>
                          <a:schemeClr val="bg1"/>
                        </a:solidFill>
                        <a:effectLst/>
                        <a:latin typeface="+mn-lt"/>
                      </a:endParaRPr>
                    </a:p>
                  </a:txBody>
                  <a:tcPr marL="0" marR="0" marT="0" marB="0" anchor="ctr">
                    <a:solidFill>
                      <a:schemeClr val="accent1"/>
                    </a:solidFill>
                  </a:tcPr>
                </a:tc>
                <a:tc>
                  <a:txBody>
                    <a:bodyPr/>
                    <a:lstStyle/>
                    <a:p>
                      <a:pPr algn="ctr" fontAlgn="b"/>
                      <a:r>
                        <a:rPr lang="en-US" sz="1400" b="0" u="none" strike="noStrike">
                          <a:solidFill>
                            <a:schemeClr val="bg1"/>
                          </a:solidFill>
                          <a:effectLst/>
                          <a:latin typeface="+mn-lt"/>
                        </a:rPr>
                        <a:t>2022</a:t>
                      </a:r>
                      <a:endParaRPr lang="en-US" sz="1400" b="0" i="0" u="none" strike="noStrike">
                        <a:solidFill>
                          <a:schemeClr val="bg1"/>
                        </a:solidFill>
                        <a:effectLst/>
                        <a:latin typeface="+mn-lt"/>
                      </a:endParaRPr>
                    </a:p>
                  </a:txBody>
                  <a:tcPr marL="0" marR="0" marT="0" marB="0" anchor="ctr">
                    <a:solidFill>
                      <a:schemeClr val="accent1"/>
                    </a:solidFill>
                  </a:tcPr>
                </a:tc>
                <a:tc>
                  <a:txBody>
                    <a:bodyPr/>
                    <a:lstStyle/>
                    <a:p>
                      <a:pPr algn="ctr" fontAlgn="b"/>
                      <a:r>
                        <a:rPr lang="en-US" sz="1400" b="0" u="none" strike="noStrike">
                          <a:solidFill>
                            <a:schemeClr val="bg1"/>
                          </a:solidFill>
                          <a:effectLst/>
                          <a:latin typeface="+mn-lt"/>
                        </a:rPr>
                        <a:t>2023</a:t>
                      </a:r>
                      <a:endParaRPr lang="en-US" sz="1400" b="0" i="0" u="none" strike="noStrike">
                        <a:solidFill>
                          <a:schemeClr val="bg1"/>
                        </a:solidFill>
                        <a:effectLst/>
                        <a:latin typeface="+mn-lt"/>
                      </a:endParaRPr>
                    </a:p>
                  </a:txBody>
                  <a:tcPr marL="0" marR="0" marT="0" marB="0" anchor="ctr">
                    <a:solidFill>
                      <a:schemeClr val="accent1"/>
                    </a:solidFill>
                  </a:tcPr>
                </a:tc>
                <a:tc>
                  <a:txBody>
                    <a:bodyPr/>
                    <a:lstStyle/>
                    <a:p>
                      <a:pPr algn="ctr" fontAlgn="b"/>
                      <a:r>
                        <a:rPr lang="en-US" sz="1400" b="0" u="none" strike="noStrike">
                          <a:solidFill>
                            <a:schemeClr val="bg1"/>
                          </a:solidFill>
                          <a:effectLst/>
                          <a:latin typeface="+mn-lt"/>
                        </a:rPr>
                        <a:t>2024</a:t>
                      </a:r>
                      <a:endParaRPr lang="en-US" sz="1400" b="0" i="0" u="none" strike="noStrike">
                        <a:solidFill>
                          <a:schemeClr val="bg1"/>
                        </a:solidFill>
                        <a:effectLst/>
                        <a:latin typeface="+mn-lt"/>
                      </a:endParaRPr>
                    </a:p>
                  </a:txBody>
                  <a:tcPr marL="0" marR="0" marT="0" marB="0" anchor="ctr">
                    <a:solidFill>
                      <a:schemeClr val="accent1"/>
                    </a:solidFill>
                  </a:tcPr>
                </a:tc>
                <a:extLst>
                  <a:ext uri="{0D108BD9-81ED-4DB2-BD59-A6C34878D82A}">
                    <a16:rowId xmlns:a16="http://schemas.microsoft.com/office/drawing/2014/main" val="2310027965"/>
                  </a:ext>
                </a:extLst>
              </a:tr>
              <a:tr h="398827">
                <a:tc>
                  <a:txBody>
                    <a:bodyPr/>
                    <a:lstStyle/>
                    <a:p>
                      <a:pPr algn="ctr" fontAlgn="b"/>
                      <a:r>
                        <a:rPr lang="en-US" sz="1400" u="none" strike="noStrike">
                          <a:solidFill>
                            <a:schemeClr val="bg2"/>
                          </a:solidFill>
                          <a:effectLst/>
                          <a:latin typeface="+mn-lt"/>
                        </a:rPr>
                        <a:t>18 - 26</a:t>
                      </a:r>
                      <a:endParaRPr lang="en-US" sz="1400" b="1" i="0" u="none" strike="noStrike">
                        <a:solidFill>
                          <a:schemeClr val="bg2"/>
                        </a:solidFill>
                        <a:effectLst/>
                        <a:latin typeface="+mn-lt"/>
                      </a:endParaRPr>
                    </a:p>
                  </a:txBody>
                  <a:tcPr marL="0" marR="0" marT="0" marB="0" anchor="ctr"/>
                </a:tc>
                <a:tc>
                  <a:txBody>
                    <a:bodyPr/>
                    <a:lstStyle/>
                    <a:p>
                      <a:pPr algn="ctr" fontAlgn="b"/>
                      <a:r>
                        <a:rPr lang="en-GB" sz="1400" b="0" i="0" u="none" strike="noStrike">
                          <a:solidFill>
                            <a:schemeClr val="bg2"/>
                          </a:solidFill>
                          <a:effectLst/>
                          <a:latin typeface="+mn-lt"/>
                        </a:rPr>
                        <a:t>5</a:t>
                      </a:r>
                      <a:r>
                        <a:rPr lang="en-US" sz="1400" b="0" i="0" u="none" strike="noStrike">
                          <a:solidFill>
                            <a:schemeClr val="bg2"/>
                          </a:solidFill>
                          <a:effectLst/>
                          <a:latin typeface="+mn-lt"/>
                        </a:rPr>
                        <a:t>0</a:t>
                      </a:r>
                    </a:p>
                  </a:txBody>
                  <a:tcPr marL="0" marR="0" marT="0" marB="0" anchor="ctr"/>
                </a:tc>
                <a:tc>
                  <a:txBody>
                    <a:bodyPr/>
                    <a:lstStyle/>
                    <a:p>
                      <a:pPr algn="ctr" fontAlgn="b"/>
                      <a:r>
                        <a:rPr lang="en-US" sz="1400" u="none" strike="noStrike">
                          <a:solidFill>
                            <a:schemeClr val="bg2"/>
                          </a:solidFill>
                          <a:effectLst/>
                          <a:latin typeface="+mn-lt"/>
                        </a:rPr>
                        <a:t>55</a:t>
                      </a:r>
                      <a:endParaRPr lang="en-US" sz="1400" b="0" i="0" u="none" strike="noStrike">
                        <a:solidFill>
                          <a:schemeClr val="bg2"/>
                        </a:solidFill>
                        <a:effectLst/>
                        <a:latin typeface="+mn-lt"/>
                      </a:endParaRPr>
                    </a:p>
                  </a:txBody>
                  <a:tcPr marL="0" marR="0" marT="0" marB="0" anchor="ctr"/>
                </a:tc>
                <a:tc>
                  <a:txBody>
                    <a:bodyPr/>
                    <a:lstStyle/>
                    <a:p>
                      <a:pPr algn="ctr" fontAlgn="b"/>
                      <a:r>
                        <a:rPr lang="en-US" sz="1400" u="none" strike="noStrike">
                          <a:solidFill>
                            <a:schemeClr val="bg2"/>
                          </a:solidFill>
                          <a:effectLst/>
                          <a:latin typeface="+mn-lt"/>
                        </a:rPr>
                        <a:t>61</a:t>
                      </a:r>
                      <a:endParaRPr lang="en-US" sz="1400" b="0" i="0" u="none" strike="noStrike">
                        <a:solidFill>
                          <a:schemeClr val="bg2"/>
                        </a:solidFill>
                        <a:effectLst/>
                        <a:latin typeface="+mn-lt"/>
                      </a:endParaRPr>
                    </a:p>
                  </a:txBody>
                  <a:tcPr marL="0" marR="0" marT="0" marB="0" anchor="ctr"/>
                </a:tc>
                <a:tc>
                  <a:txBody>
                    <a:bodyPr/>
                    <a:lstStyle/>
                    <a:p>
                      <a:pPr algn="ctr" fontAlgn="b"/>
                      <a:r>
                        <a:rPr lang="en-US" sz="1400" u="none" strike="noStrike">
                          <a:solidFill>
                            <a:schemeClr val="bg2"/>
                          </a:solidFill>
                          <a:effectLst/>
                          <a:latin typeface="+mn-lt"/>
                        </a:rPr>
                        <a:t>72</a:t>
                      </a:r>
                      <a:endParaRPr lang="en-US" sz="1400" b="0" i="0" u="none" strike="noStrike">
                        <a:solidFill>
                          <a:schemeClr val="bg2"/>
                        </a:solidFill>
                        <a:effectLst/>
                        <a:latin typeface="+mn-lt"/>
                      </a:endParaRPr>
                    </a:p>
                  </a:txBody>
                  <a:tcPr marL="0" marR="0" marT="0" marB="0" anchor="ctr"/>
                </a:tc>
                <a:extLst>
                  <a:ext uri="{0D108BD9-81ED-4DB2-BD59-A6C34878D82A}">
                    <a16:rowId xmlns:a16="http://schemas.microsoft.com/office/drawing/2014/main" val="1778755069"/>
                  </a:ext>
                </a:extLst>
              </a:tr>
              <a:tr h="398827">
                <a:tc>
                  <a:txBody>
                    <a:bodyPr/>
                    <a:lstStyle/>
                    <a:p>
                      <a:pPr algn="ctr" fontAlgn="b"/>
                      <a:r>
                        <a:rPr lang="en-US" sz="1400" u="none" strike="noStrike">
                          <a:solidFill>
                            <a:schemeClr val="bg2"/>
                          </a:solidFill>
                          <a:effectLst/>
                          <a:latin typeface="+mn-lt"/>
                        </a:rPr>
                        <a:t>27-34</a:t>
                      </a:r>
                      <a:endParaRPr lang="en-US" sz="1400" b="1" i="0" u="none" strike="noStrike">
                        <a:solidFill>
                          <a:schemeClr val="bg2"/>
                        </a:solidFill>
                        <a:effectLst/>
                        <a:latin typeface="+mn-lt"/>
                      </a:endParaRPr>
                    </a:p>
                  </a:txBody>
                  <a:tcPr marL="0" marR="0" marT="0" marB="0" anchor="ctr">
                    <a:solidFill>
                      <a:srgbClr val="CCD3DB"/>
                    </a:solidFill>
                  </a:tcPr>
                </a:tc>
                <a:tc>
                  <a:txBody>
                    <a:bodyPr/>
                    <a:lstStyle/>
                    <a:p>
                      <a:pPr algn="ctr" fontAlgn="b"/>
                      <a:r>
                        <a:rPr lang="en-US" sz="1400" u="none" strike="noStrike">
                          <a:solidFill>
                            <a:schemeClr val="bg2"/>
                          </a:solidFill>
                          <a:effectLst/>
                          <a:latin typeface="+mn-lt"/>
                        </a:rPr>
                        <a:t>135</a:t>
                      </a:r>
                      <a:endParaRPr lang="en-US" sz="1400" b="0" i="0" u="none" strike="noStrike">
                        <a:solidFill>
                          <a:schemeClr val="bg2"/>
                        </a:solidFill>
                        <a:effectLst/>
                        <a:latin typeface="+mn-lt"/>
                      </a:endParaRPr>
                    </a:p>
                  </a:txBody>
                  <a:tcPr marL="0" marR="0" marT="0" marB="0" anchor="ctr">
                    <a:solidFill>
                      <a:srgbClr val="CCD3DB"/>
                    </a:solidFill>
                  </a:tcPr>
                </a:tc>
                <a:tc>
                  <a:txBody>
                    <a:bodyPr/>
                    <a:lstStyle/>
                    <a:p>
                      <a:pPr algn="ctr" fontAlgn="b"/>
                      <a:r>
                        <a:rPr lang="en-US" sz="1400" u="none" strike="noStrike">
                          <a:solidFill>
                            <a:schemeClr val="bg2"/>
                          </a:solidFill>
                          <a:effectLst/>
                          <a:latin typeface="+mn-lt"/>
                        </a:rPr>
                        <a:t>135</a:t>
                      </a:r>
                      <a:endParaRPr lang="en-US" sz="1400" b="0" i="0" u="none" strike="noStrike">
                        <a:solidFill>
                          <a:schemeClr val="bg2"/>
                        </a:solidFill>
                        <a:effectLst/>
                        <a:latin typeface="+mn-lt"/>
                      </a:endParaRPr>
                    </a:p>
                  </a:txBody>
                  <a:tcPr marL="0" marR="0" marT="0" marB="0" anchor="ctr">
                    <a:solidFill>
                      <a:srgbClr val="CCD3DB"/>
                    </a:solidFill>
                  </a:tcPr>
                </a:tc>
                <a:tc>
                  <a:txBody>
                    <a:bodyPr/>
                    <a:lstStyle/>
                    <a:p>
                      <a:pPr algn="ctr" fontAlgn="b"/>
                      <a:r>
                        <a:rPr lang="en-US" sz="1400" u="none" strike="noStrike">
                          <a:solidFill>
                            <a:schemeClr val="bg2"/>
                          </a:solidFill>
                          <a:effectLst/>
                          <a:latin typeface="+mn-lt"/>
                        </a:rPr>
                        <a:t>127</a:t>
                      </a:r>
                      <a:endParaRPr lang="en-US" sz="1400" b="0" i="0" u="none" strike="noStrike">
                        <a:solidFill>
                          <a:schemeClr val="bg2"/>
                        </a:solidFill>
                        <a:effectLst/>
                        <a:latin typeface="+mn-lt"/>
                      </a:endParaRPr>
                    </a:p>
                  </a:txBody>
                  <a:tcPr marL="0" marR="0" marT="0" marB="0" anchor="ctr">
                    <a:solidFill>
                      <a:srgbClr val="CCD3DB"/>
                    </a:solidFill>
                  </a:tcPr>
                </a:tc>
                <a:tc>
                  <a:txBody>
                    <a:bodyPr/>
                    <a:lstStyle/>
                    <a:p>
                      <a:pPr algn="ctr" fontAlgn="b"/>
                      <a:r>
                        <a:rPr lang="en-US" sz="1400" u="none" strike="noStrike">
                          <a:solidFill>
                            <a:schemeClr val="bg2"/>
                          </a:solidFill>
                          <a:effectLst/>
                          <a:latin typeface="+mn-lt"/>
                        </a:rPr>
                        <a:t>129</a:t>
                      </a:r>
                      <a:endParaRPr lang="en-US" sz="1400" b="0" i="0" u="none" strike="noStrike">
                        <a:solidFill>
                          <a:schemeClr val="bg2"/>
                        </a:solidFill>
                        <a:effectLst/>
                        <a:latin typeface="+mn-lt"/>
                      </a:endParaRPr>
                    </a:p>
                  </a:txBody>
                  <a:tcPr marL="0" marR="0" marT="0" marB="0" anchor="ctr">
                    <a:solidFill>
                      <a:srgbClr val="CCD3DB"/>
                    </a:solidFill>
                  </a:tcPr>
                </a:tc>
                <a:extLst>
                  <a:ext uri="{0D108BD9-81ED-4DB2-BD59-A6C34878D82A}">
                    <a16:rowId xmlns:a16="http://schemas.microsoft.com/office/drawing/2014/main" val="4471354"/>
                  </a:ext>
                </a:extLst>
              </a:tr>
              <a:tr h="398827">
                <a:tc>
                  <a:txBody>
                    <a:bodyPr/>
                    <a:lstStyle/>
                    <a:p>
                      <a:pPr algn="ctr" fontAlgn="b"/>
                      <a:r>
                        <a:rPr lang="en-US" sz="1400" u="none" strike="noStrike">
                          <a:solidFill>
                            <a:schemeClr val="bg2"/>
                          </a:solidFill>
                          <a:effectLst/>
                          <a:latin typeface="+mn-lt"/>
                        </a:rPr>
                        <a:t>35-44</a:t>
                      </a:r>
                      <a:endParaRPr lang="en-US" sz="1400" b="1" i="0" u="none" strike="noStrike">
                        <a:solidFill>
                          <a:schemeClr val="bg2"/>
                        </a:solidFill>
                        <a:effectLst/>
                        <a:latin typeface="+mn-lt"/>
                      </a:endParaRPr>
                    </a:p>
                  </a:txBody>
                  <a:tcPr marL="0" marR="0" marT="0" marB="0" anchor="ctr"/>
                </a:tc>
                <a:tc>
                  <a:txBody>
                    <a:bodyPr/>
                    <a:lstStyle/>
                    <a:p>
                      <a:pPr algn="ctr" fontAlgn="b"/>
                      <a:r>
                        <a:rPr lang="en-US" sz="1400" u="none" strike="noStrike">
                          <a:solidFill>
                            <a:schemeClr val="bg2"/>
                          </a:solidFill>
                          <a:effectLst/>
                          <a:latin typeface="+mn-lt"/>
                        </a:rPr>
                        <a:t>59</a:t>
                      </a:r>
                      <a:endParaRPr lang="en-US" sz="1400" b="0" i="0" u="none" strike="noStrike">
                        <a:solidFill>
                          <a:schemeClr val="bg2"/>
                        </a:solidFill>
                        <a:effectLst/>
                        <a:latin typeface="+mn-lt"/>
                      </a:endParaRPr>
                    </a:p>
                  </a:txBody>
                  <a:tcPr marL="0" marR="0" marT="0" marB="0" anchor="ctr"/>
                </a:tc>
                <a:tc>
                  <a:txBody>
                    <a:bodyPr/>
                    <a:lstStyle/>
                    <a:p>
                      <a:pPr algn="ctr" fontAlgn="b"/>
                      <a:r>
                        <a:rPr lang="en-US" sz="1400" u="none" strike="noStrike">
                          <a:solidFill>
                            <a:schemeClr val="bg2"/>
                          </a:solidFill>
                          <a:effectLst/>
                          <a:latin typeface="+mn-lt"/>
                        </a:rPr>
                        <a:t>56</a:t>
                      </a:r>
                      <a:endParaRPr lang="en-US" sz="1400" b="0" i="0" u="none" strike="noStrike">
                        <a:solidFill>
                          <a:schemeClr val="bg2"/>
                        </a:solidFill>
                        <a:effectLst/>
                        <a:latin typeface="+mn-lt"/>
                      </a:endParaRPr>
                    </a:p>
                  </a:txBody>
                  <a:tcPr marL="0" marR="0" marT="0" marB="0" anchor="ctr"/>
                </a:tc>
                <a:tc>
                  <a:txBody>
                    <a:bodyPr/>
                    <a:lstStyle/>
                    <a:p>
                      <a:pPr algn="ctr" fontAlgn="b"/>
                      <a:r>
                        <a:rPr lang="en-US" sz="1400" u="none" strike="noStrike">
                          <a:solidFill>
                            <a:schemeClr val="bg2"/>
                          </a:solidFill>
                          <a:effectLst/>
                          <a:latin typeface="+mn-lt"/>
                        </a:rPr>
                        <a:t>47</a:t>
                      </a:r>
                      <a:endParaRPr lang="en-US" sz="1400" b="0" i="0" u="none" strike="noStrike">
                        <a:solidFill>
                          <a:schemeClr val="bg2"/>
                        </a:solidFill>
                        <a:effectLst/>
                        <a:latin typeface="+mn-lt"/>
                      </a:endParaRPr>
                    </a:p>
                  </a:txBody>
                  <a:tcPr marL="0" marR="0" marT="0" marB="0" anchor="ctr"/>
                </a:tc>
                <a:tc>
                  <a:txBody>
                    <a:bodyPr/>
                    <a:lstStyle/>
                    <a:p>
                      <a:pPr algn="ctr" fontAlgn="b"/>
                      <a:r>
                        <a:rPr lang="en-US" sz="1400" u="none" strike="noStrike">
                          <a:solidFill>
                            <a:schemeClr val="bg2"/>
                          </a:solidFill>
                          <a:effectLst/>
                          <a:latin typeface="+mn-lt"/>
                        </a:rPr>
                        <a:t>40</a:t>
                      </a:r>
                      <a:endParaRPr lang="en-US" sz="1400" b="0" i="0" u="none" strike="noStrike">
                        <a:solidFill>
                          <a:schemeClr val="bg2"/>
                        </a:solidFill>
                        <a:effectLst/>
                        <a:latin typeface="+mn-lt"/>
                      </a:endParaRPr>
                    </a:p>
                  </a:txBody>
                  <a:tcPr marL="0" marR="0" marT="0" marB="0" anchor="ctr"/>
                </a:tc>
                <a:extLst>
                  <a:ext uri="{0D108BD9-81ED-4DB2-BD59-A6C34878D82A}">
                    <a16:rowId xmlns:a16="http://schemas.microsoft.com/office/drawing/2014/main" val="3794977574"/>
                  </a:ext>
                </a:extLst>
              </a:tr>
              <a:tr h="398827">
                <a:tc>
                  <a:txBody>
                    <a:bodyPr/>
                    <a:lstStyle/>
                    <a:p>
                      <a:pPr algn="ctr" fontAlgn="b"/>
                      <a:r>
                        <a:rPr lang="en-US" sz="1400" u="none" strike="noStrike">
                          <a:solidFill>
                            <a:schemeClr val="bg2"/>
                          </a:solidFill>
                          <a:effectLst/>
                          <a:latin typeface="+mn-lt"/>
                        </a:rPr>
                        <a:t>45-54</a:t>
                      </a:r>
                      <a:endParaRPr lang="en-US" sz="1400" b="1" i="0" u="none" strike="noStrike">
                        <a:solidFill>
                          <a:schemeClr val="bg2"/>
                        </a:solidFill>
                        <a:effectLst/>
                        <a:latin typeface="+mn-lt"/>
                      </a:endParaRPr>
                    </a:p>
                  </a:txBody>
                  <a:tcPr marL="0" marR="0" marT="0" marB="0" anchor="ctr">
                    <a:solidFill>
                      <a:srgbClr val="CCD3DB"/>
                    </a:solidFill>
                  </a:tcPr>
                </a:tc>
                <a:tc>
                  <a:txBody>
                    <a:bodyPr/>
                    <a:lstStyle/>
                    <a:p>
                      <a:pPr algn="ctr" fontAlgn="b"/>
                      <a:r>
                        <a:rPr lang="en-GB" sz="1400" b="0" i="0" u="none" strike="noStrike">
                          <a:solidFill>
                            <a:schemeClr val="bg2"/>
                          </a:solidFill>
                          <a:effectLst/>
                          <a:latin typeface="+mn-lt"/>
                        </a:rPr>
                        <a:t>3</a:t>
                      </a:r>
                      <a:endParaRPr lang="en-US" sz="1400" b="0" i="0" u="none" strike="noStrike">
                        <a:solidFill>
                          <a:schemeClr val="bg2"/>
                        </a:solidFill>
                        <a:effectLst/>
                        <a:latin typeface="+mn-lt"/>
                      </a:endParaRPr>
                    </a:p>
                  </a:txBody>
                  <a:tcPr marL="0" marR="0" marT="0" marB="0" anchor="ctr">
                    <a:solidFill>
                      <a:srgbClr val="CCD3DB"/>
                    </a:solidFill>
                  </a:tcPr>
                </a:tc>
                <a:tc>
                  <a:txBody>
                    <a:bodyPr/>
                    <a:lstStyle/>
                    <a:p>
                      <a:pPr algn="ctr" fontAlgn="b"/>
                      <a:r>
                        <a:rPr lang="en-US" sz="1400" u="none" strike="noStrike">
                          <a:solidFill>
                            <a:schemeClr val="bg2"/>
                          </a:solidFill>
                          <a:effectLst/>
                          <a:latin typeface="+mn-lt"/>
                        </a:rPr>
                        <a:t>2</a:t>
                      </a:r>
                      <a:endParaRPr lang="en-US" sz="1400" b="0" i="0" u="none" strike="noStrike">
                        <a:solidFill>
                          <a:schemeClr val="bg2"/>
                        </a:solidFill>
                        <a:effectLst/>
                        <a:latin typeface="+mn-lt"/>
                      </a:endParaRPr>
                    </a:p>
                  </a:txBody>
                  <a:tcPr marL="0" marR="0" marT="0" marB="0" anchor="ctr">
                    <a:solidFill>
                      <a:srgbClr val="CCD3DB"/>
                    </a:solidFill>
                  </a:tcPr>
                </a:tc>
                <a:tc>
                  <a:txBody>
                    <a:bodyPr/>
                    <a:lstStyle/>
                    <a:p>
                      <a:pPr algn="ctr" fontAlgn="b"/>
                      <a:r>
                        <a:rPr lang="en-US" sz="1400" u="none" strike="noStrike">
                          <a:solidFill>
                            <a:schemeClr val="bg2"/>
                          </a:solidFill>
                          <a:effectLst/>
                          <a:latin typeface="+mn-lt"/>
                        </a:rPr>
                        <a:t>1</a:t>
                      </a:r>
                      <a:endParaRPr lang="en-US" sz="1400" b="0" i="0" u="none" strike="noStrike">
                        <a:solidFill>
                          <a:schemeClr val="bg2"/>
                        </a:solidFill>
                        <a:effectLst/>
                        <a:latin typeface="+mn-lt"/>
                      </a:endParaRPr>
                    </a:p>
                  </a:txBody>
                  <a:tcPr marL="0" marR="0" marT="0" marB="0" anchor="ctr">
                    <a:solidFill>
                      <a:srgbClr val="CCD3DB"/>
                    </a:solidFill>
                  </a:tcPr>
                </a:tc>
                <a:tc>
                  <a:txBody>
                    <a:bodyPr/>
                    <a:lstStyle/>
                    <a:p>
                      <a:pPr algn="ctr" fontAlgn="b"/>
                      <a:r>
                        <a:rPr lang="en-GB" sz="1400" b="0" i="0" u="none" strike="noStrike">
                          <a:solidFill>
                            <a:schemeClr val="bg2"/>
                          </a:solidFill>
                          <a:effectLst/>
                          <a:latin typeface="+mn-lt"/>
                        </a:rPr>
                        <a:t>1</a:t>
                      </a:r>
                      <a:endParaRPr lang="en-US" sz="1400" b="0" i="0" u="none" strike="noStrike">
                        <a:solidFill>
                          <a:schemeClr val="bg2"/>
                        </a:solidFill>
                        <a:effectLst/>
                        <a:latin typeface="+mn-lt"/>
                      </a:endParaRPr>
                    </a:p>
                  </a:txBody>
                  <a:tcPr marL="0" marR="0" marT="0" marB="0" anchor="ctr">
                    <a:solidFill>
                      <a:srgbClr val="CCD3DB"/>
                    </a:solidFill>
                  </a:tcPr>
                </a:tc>
                <a:extLst>
                  <a:ext uri="{0D108BD9-81ED-4DB2-BD59-A6C34878D82A}">
                    <a16:rowId xmlns:a16="http://schemas.microsoft.com/office/drawing/2014/main" val="1451723203"/>
                  </a:ext>
                </a:extLst>
              </a:tr>
            </a:tbl>
          </a:graphicData>
        </a:graphic>
      </p:graphicFrame>
      <p:sp>
        <p:nvSpPr>
          <p:cNvPr id="7" name="TextBox 6">
            <a:extLst>
              <a:ext uri="{FF2B5EF4-FFF2-40B4-BE49-F238E27FC236}">
                <a16:creationId xmlns:a16="http://schemas.microsoft.com/office/drawing/2014/main" id="{A489488C-67F5-B007-6ED0-DE237C9051B8}"/>
              </a:ext>
            </a:extLst>
          </p:cNvPr>
          <p:cNvSpPr txBox="1"/>
          <p:nvPr/>
        </p:nvSpPr>
        <p:spPr>
          <a:xfrm>
            <a:off x="335280" y="1926547"/>
            <a:ext cx="5507004" cy="307777"/>
          </a:xfrm>
          <a:prstGeom prst="rect">
            <a:avLst/>
          </a:prstGeom>
          <a:noFill/>
        </p:spPr>
        <p:txBody>
          <a:bodyPr wrap="square">
            <a:spAutoFit/>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F628D"/>
                </a:solidFill>
                <a:effectLst/>
                <a:uLnTx/>
                <a:uFillTx/>
                <a:latin typeface="Montserrat"/>
                <a:ea typeface="+mn-ea"/>
                <a:cs typeface="+mn-cs"/>
              </a:rPr>
              <a:t>Pregnancies with Complications (per 1,000 Pregnancies)</a:t>
            </a:r>
          </a:p>
        </p:txBody>
      </p:sp>
      <p:sp>
        <p:nvSpPr>
          <p:cNvPr id="11" name="TextBox 10">
            <a:extLst>
              <a:ext uri="{FF2B5EF4-FFF2-40B4-BE49-F238E27FC236}">
                <a16:creationId xmlns:a16="http://schemas.microsoft.com/office/drawing/2014/main" id="{AA9036B2-4B57-7C71-9AC6-211155DDD8FD}"/>
              </a:ext>
            </a:extLst>
          </p:cNvPr>
          <p:cNvSpPr txBox="1"/>
          <p:nvPr/>
        </p:nvSpPr>
        <p:spPr>
          <a:xfrm>
            <a:off x="335280" y="4401531"/>
            <a:ext cx="5507004" cy="1779846"/>
          </a:xfrm>
          <a:prstGeom prst="rect">
            <a:avLst/>
          </a:prstGeom>
          <a:noFill/>
        </p:spPr>
        <p:txBody>
          <a:bodyPr wrap="square">
            <a:spAutoFit/>
          </a:bodyPr>
          <a:lstStyle/>
          <a:p>
            <a:pPr marL="0" marR="0" lvl="1" indent="0" algn="l" defTabSz="914400" rtl="0" eaLnBrk="1" fontAlgn="auto" latinLnBrk="0" hangingPunct="1">
              <a:lnSpc>
                <a:spcPct val="115000"/>
              </a:lnSpc>
              <a:spcBef>
                <a:spcPts val="0"/>
              </a:spcBef>
              <a:spcAft>
                <a:spcPts val="0"/>
              </a:spcAft>
              <a:buClrTx/>
              <a:buSzTx/>
              <a:buFontTx/>
              <a:buNone/>
              <a:tabLst/>
              <a:defRPr/>
            </a:pPr>
            <a:r>
              <a:rPr kumimoji="0" lang="en-GB" sz="13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Among women ages 18-26:</a:t>
            </a:r>
          </a:p>
          <a:p>
            <a:pPr marL="344488" marR="0" lvl="1" indent="-22860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3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36% are no generalist seen</a:t>
            </a:r>
          </a:p>
          <a:p>
            <a:pPr marL="344488" marR="0" lvl="1" indent="-228600" algn="l" defTabSz="914400" rtl="0" eaLnBrk="1" fontAlgn="auto" latinLnBrk="0" hangingPunct="1">
              <a:lnSpc>
                <a:spcPct val="115000"/>
              </a:lnSpc>
              <a:spcBef>
                <a:spcPts val="0"/>
              </a:spcBef>
              <a:spcAft>
                <a:spcPts val="600"/>
              </a:spcAft>
              <a:buClrTx/>
              <a:buSzTx/>
              <a:buFont typeface="Arial" panose="020B0604020202020204" pitchFamily="34" charset="0"/>
              <a:buChar char="•"/>
              <a:tabLst/>
              <a:defRPr/>
            </a:pPr>
            <a:r>
              <a:rPr kumimoji="0" lang="en-GB" sz="13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70% are not compliant with adult wellness exam</a:t>
            </a:r>
          </a:p>
          <a:p>
            <a:pPr marL="0" marR="0" lvl="1" indent="0" algn="l" defTabSz="914400" rtl="0" eaLnBrk="1" fontAlgn="auto" latinLnBrk="0" hangingPunct="1">
              <a:lnSpc>
                <a:spcPct val="115000"/>
              </a:lnSpc>
              <a:spcBef>
                <a:spcPts val="0"/>
              </a:spcBef>
              <a:spcAft>
                <a:spcPts val="0"/>
              </a:spcAft>
              <a:buClrTx/>
              <a:buSzTx/>
              <a:buFontTx/>
              <a:buNone/>
              <a:tabLst/>
              <a:defRPr/>
            </a:pPr>
            <a:r>
              <a:rPr kumimoji="0" lang="en-GB" sz="13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 Among women ages 27-34:</a:t>
            </a:r>
          </a:p>
          <a:p>
            <a:pPr marL="344488" marR="0" lvl="1" indent="-22860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3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30% are no generalist seen</a:t>
            </a:r>
          </a:p>
          <a:p>
            <a:pPr marL="344488" marR="0" lvl="1" indent="-22860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3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60% are not compliant with adult wellness exam</a:t>
            </a:r>
          </a:p>
          <a:p>
            <a:pPr marL="0" marR="0" lvl="1" indent="0" algn="l" defTabSz="914400" rtl="0" eaLnBrk="1" fontAlgn="auto" latinLnBrk="0" hangingPunct="1">
              <a:lnSpc>
                <a:spcPct val="115000"/>
              </a:lnSpc>
              <a:spcBef>
                <a:spcPts val="0"/>
              </a:spcBef>
              <a:spcAft>
                <a:spcPts val="600"/>
              </a:spcAft>
              <a:buClrTx/>
              <a:buSzTx/>
              <a:buFontTx/>
              <a:buNone/>
              <a:tabLst/>
              <a:defRPr/>
            </a:pPr>
            <a:endPar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endParaRPr>
          </a:p>
        </p:txBody>
      </p:sp>
      <p:sp>
        <p:nvSpPr>
          <p:cNvPr id="12" name="Oval 11">
            <a:extLst>
              <a:ext uri="{FF2B5EF4-FFF2-40B4-BE49-F238E27FC236}">
                <a16:creationId xmlns:a16="http://schemas.microsoft.com/office/drawing/2014/main" id="{792335DF-E666-A66C-8EB1-AFB945FC98B6}"/>
              </a:ext>
            </a:extLst>
          </p:cNvPr>
          <p:cNvSpPr/>
          <p:nvPr/>
        </p:nvSpPr>
        <p:spPr>
          <a:xfrm>
            <a:off x="5097077" y="3140717"/>
            <a:ext cx="446157" cy="295965"/>
          </a:xfrm>
          <a:prstGeom prst="ellipse">
            <a:avLst/>
          </a:prstGeom>
          <a:noFill/>
          <a:ln w="158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3" name="Oval 12">
            <a:extLst>
              <a:ext uri="{FF2B5EF4-FFF2-40B4-BE49-F238E27FC236}">
                <a16:creationId xmlns:a16="http://schemas.microsoft.com/office/drawing/2014/main" id="{8894BB0E-B7A8-284E-A001-5D6E7D555C14}"/>
              </a:ext>
            </a:extLst>
          </p:cNvPr>
          <p:cNvSpPr/>
          <p:nvPr/>
        </p:nvSpPr>
        <p:spPr>
          <a:xfrm>
            <a:off x="5106503" y="2762915"/>
            <a:ext cx="446157" cy="295965"/>
          </a:xfrm>
          <a:prstGeom prst="ellipse">
            <a:avLst/>
          </a:prstGeom>
          <a:noFill/>
          <a:ln w="158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4" name="Rectangle 3">
            <a:extLst>
              <a:ext uri="{FF2B5EF4-FFF2-40B4-BE49-F238E27FC236}">
                <a16:creationId xmlns:a16="http://schemas.microsoft.com/office/drawing/2014/main" id="{9B0642A6-1DBF-C1BC-DB51-2FA97E117A59}"/>
              </a:ext>
            </a:extLst>
          </p:cNvPr>
          <p:cNvSpPr/>
          <p:nvPr/>
        </p:nvSpPr>
        <p:spPr>
          <a:xfrm>
            <a:off x="137160" y="6338455"/>
            <a:ext cx="1945178" cy="3823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300F821B-EB50-1C0F-8010-2180CB9524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01D6F0D9-C530-7BF5-A748-E652697CCD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3038766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271C5-0F3A-746E-9362-D0D16533D45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1B617A9-34DA-9DAB-AAF6-43076DE28A25}"/>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t="6016" b="6016"/>
          <a:stretch/>
        </p:blipFill>
        <p:spPr>
          <a:xfrm>
            <a:off x="0" y="0"/>
            <a:ext cx="12192000" cy="6858000"/>
          </a:xfrm>
          <a:prstGeom prst="rect">
            <a:avLst/>
          </a:prstGeom>
        </p:spPr>
      </p:pic>
      <p:sp>
        <p:nvSpPr>
          <p:cNvPr id="5" name="Title 4">
            <a:extLst>
              <a:ext uri="{FF2B5EF4-FFF2-40B4-BE49-F238E27FC236}">
                <a16:creationId xmlns:a16="http://schemas.microsoft.com/office/drawing/2014/main" id="{536DC580-DD49-2010-3873-FDF7E58445F6}"/>
              </a:ext>
            </a:extLst>
          </p:cNvPr>
          <p:cNvSpPr>
            <a:spLocks noGrp="1"/>
          </p:cNvSpPr>
          <p:nvPr>
            <p:ph type="title"/>
          </p:nvPr>
        </p:nvSpPr>
        <p:spPr/>
        <p:txBody>
          <a:bodyPr/>
          <a:lstStyle/>
          <a:p>
            <a:r>
              <a:rPr lang="en-GB"/>
              <a:t>Influencers</a:t>
            </a:r>
            <a:endParaRPr lang="en-US"/>
          </a:p>
        </p:txBody>
      </p:sp>
      <p:sp>
        <p:nvSpPr>
          <p:cNvPr id="6" name="Text Placeholder 5">
            <a:extLst>
              <a:ext uri="{FF2B5EF4-FFF2-40B4-BE49-F238E27FC236}">
                <a16:creationId xmlns:a16="http://schemas.microsoft.com/office/drawing/2014/main" id="{69A8D4FF-AC8D-A184-621D-6CFAF33149B1}"/>
              </a:ext>
            </a:extLst>
          </p:cNvPr>
          <p:cNvSpPr>
            <a:spLocks noGrp="1"/>
          </p:cNvSpPr>
          <p:nvPr>
            <p:ph type="body" idx="1"/>
          </p:nvPr>
        </p:nvSpPr>
        <p:spPr>
          <a:xfrm>
            <a:off x="831850" y="4389120"/>
            <a:ext cx="11143840" cy="1500187"/>
          </a:xfrm>
        </p:spPr>
        <p:txBody>
          <a:bodyPr/>
          <a:lstStyle/>
          <a:p>
            <a:pPr marR="0" lvl="1" indent="-398463">
              <a:lnSpc>
                <a:spcPct val="114000"/>
              </a:lnSpc>
              <a:spcAft>
                <a:spcPts val="0"/>
              </a:spcAft>
              <a:buFont typeface="Wingdings" panose="05000000000000000000" pitchFamily="2" charset="2"/>
              <a:buChar char="§"/>
            </a:pPr>
            <a:r>
              <a:rPr lang="en-US">
                <a:solidFill>
                  <a:schemeClr val="bg2"/>
                </a:solidFill>
                <a:ea typeface="Times New Roman" panose="02020603050405020304" pitchFamily="18" charset="0"/>
                <a:cs typeface="Aptos" panose="020B0004020202020204" pitchFamily="34" charset="0"/>
              </a:rPr>
              <a:t>Hospital-owned Physicians</a:t>
            </a:r>
          </a:p>
          <a:p>
            <a:pPr marR="0" lvl="1" indent="-398463">
              <a:lnSpc>
                <a:spcPct val="114000"/>
              </a:lnSpc>
              <a:spcAft>
                <a:spcPts val="0"/>
              </a:spcAft>
              <a:buFont typeface="Wingdings" panose="05000000000000000000" pitchFamily="2" charset="2"/>
              <a:buChar char="§"/>
            </a:pPr>
            <a:r>
              <a:rPr lang="en-US">
                <a:solidFill>
                  <a:schemeClr val="bg2"/>
                </a:solidFill>
                <a:effectLst/>
                <a:ea typeface="Times New Roman" panose="02020603050405020304" pitchFamily="18" charset="0"/>
                <a:cs typeface="Aptos" panose="020B0004020202020204" pitchFamily="34" charset="0"/>
              </a:rPr>
              <a:t>Access to Care</a:t>
            </a:r>
            <a:endParaRPr lang="en-US">
              <a:solidFill>
                <a:schemeClr val="bg2"/>
              </a:solidFill>
              <a:ea typeface="Times New Roman" panose="02020603050405020304" pitchFamily="18" charset="0"/>
              <a:cs typeface="Aptos" panose="020B0004020202020204" pitchFamily="34" charset="0"/>
            </a:endParaRPr>
          </a:p>
          <a:p>
            <a:pPr marR="0" lvl="1" indent="-398463">
              <a:lnSpc>
                <a:spcPct val="114000"/>
              </a:lnSpc>
              <a:spcAft>
                <a:spcPts val="0"/>
              </a:spcAft>
              <a:buFont typeface="Wingdings" panose="05000000000000000000" pitchFamily="2" charset="2"/>
              <a:buChar char="§"/>
            </a:pPr>
            <a:r>
              <a:rPr lang="en-US">
                <a:solidFill>
                  <a:schemeClr val="bg2"/>
                </a:solidFill>
                <a:effectLst/>
                <a:ea typeface="Times New Roman" panose="02020603050405020304" pitchFamily="18" charset="0"/>
                <a:cs typeface="Aptos" panose="020B0004020202020204" pitchFamily="34" charset="0"/>
              </a:rPr>
              <a:t>Social Determinants of Health</a:t>
            </a:r>
          </a:p>
        </p:txBody>
      </p:sp>
    </p:spTree>
    <p:extLst>
      <p:ext uri="{BB962C8B-B14F-4D97-AF65-F5344CB8AC3E}">
        <p14:creationId xmlns:p14="http://schemas.microsoft.com/office/powerpoint/2010/main" val="4103322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B0034-1103-E84F-7768-D0C3F81EE8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5E0D83-3710-9DB0-EE76-F95321611337}"/>
              </a:ext>
            </a:extLst>
          </p:cNvPr>
          <p:cNvSpPr>
            <a:spLocks noGrp="1"/>
          </p:cNvSpPr>
          <p:nvPr>
            <p:ph type="title"/>
          </p:nvPr>
        </p:nvSpPr>
        <p:spPr/>
        <p:txBody>
          <a:bodyPr/>
          <a:lstStyle/>
          <a:p>
            <a:r>
              <a:rPr lang="en-GB"/>
              <a:t>Hospital-owned Physicians</a:t>
            </a:r>
            <a:endParaRPr lang="en-US"/>
          </a:p>
        </p:txBody>
      </p:sp>
      <p:sp>
        <p:nvSpPr>
          <p:cNvPr id="4" name="TextBox 3">
            <a:extLst>
              <a:ext uri="{FF2B5EF4-FFF2-40B4-BE49-F238E27FC236}">
                <a16:creationId xmlns:a16="http://schemas.microsoft.com/office/drawing/2014/main" id="{11A39890-ADC7-9800-CB04-883CAFAC5687}"/>
              </a:ext>
            </a:extLst>
          </p:cNvPr>
          <p:cNvSpPr txBox="1"/>
          <p:nvPr/>
        </p:nvSpPr>
        <p:spPr>
          <a:xfrm>
            <a:off x="6446204" y="777240"/>
            <a:ext cx="5133426" cy="1301318"/>
          </a:xfrm>
          <a:prstGeom prst="rect">
            <a:avLst/>
          </a:prstGeom>
          <a:noFill/>
        </p:spPr>
        <p:txBody>
          <a:bodyPr wrap="square">
            <a:spAutoFit/>
          </a:bodyPr>
          <a:lstStyle/>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1800" b="0" i="0" u="none" strike="noStrike" kern="1200" cap="none" spc="0" normalizeH="0" baseline="0" noProof="0">
                <a:ln>
                  <a:noFill/>
                </a:ln>
                <a:solidFill>
                  <a:srgbClr val="188B75"/>
                </a:solidFill>
                <a:effectLst/>
                <a:uLnTx/>
                <a:uFillTx/>
                <a:latin typeface="Montserrat"/>
                <a:ea typeface="+mn-ea"/>
                <a:cs typeface="+mn-cs"/>
              </a:rPr>
              <a:t>“With the advent of employment of physicians by hospitals, it's changed how clinicians care for their patient population.”</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200" b="0" i="0" u="none" strike="noStrike" kern="1200" cap="none" spc="0" normalizeH="0" baseline="0" noProof="0">
                <a:ln>
                  <a:noFill/>
                </a:ln>
                <a:solidFill>
                  <a:srgbClr val="188B75"/>
                </a:solidFill>
                <a:effectLst/>
                <a:uLnTx/>
                <a:uFillTx/>
                <a:latin typeface="Montserrat"/>
                <a:ea typeface="+mn-ea"/>
                <a:cs typeface="+mn-cs"/>
              </a:rPr>
              <a:t>Dr. Cindy Rosinski – The Pulse podcast March 26, 2025.</a:t>
            </a:r>
            <a:endParaRPr kumimoji="0" lang="en-US" sz="1200" b="0" i="0" u="none" strike="noStrike" kern="1200" cap="none" spc="0" normalizeH="0" baseline="0" noProof="0">
              <a:ln>
                <a:noFill/>
              </a:ln>
              <a:solidFill>
                <a:srgbClr val="188B75"/>
              </a:solidFill>
              <a:effectLst/>
              <a:uLnTx/>
              <a:uFillTx/>
              <a:latin typeface="Montserrat"/>
              <a:ea typeface="+mn-ea"/>
              <a:cs typeface="+mn-cs"/>
            </a:endParaRPr>
          </a:p>
        </p:txBody>
      </p:sp>
      <p:sp>
        <p:nvSpPr>
          <p:cNvPr id="7" name="TextBox 6">
            <a:extLst>
              <a:ext uri="{FF2B5EF4-FFF2-40B4-BE49-F238E27FC236}">
                <a16:creationId xmlns:a16="http://schemas.microsoft.com/office/drawing/2014/main" id="{8F6FAED9-3CA3-65D4-EC88-C26AF2028B1B}"/>
              </a:ext>
            </a:extLst>
          </p:cNvPr>
          <p:cNvSpPr txBox="1"/>
          <p:nvPr/>
        </p:nvSpPr>
        <p:spPr>
          <a:xfrm>
            <a:off x="420066" y="2339287"/>
            <a:ext cx="5675934" cy="3330079"/>
          </a:xfrm>
          <a:prstGeom prst="rect">
            <a:avLst/>
          </a:prstGeom>
          <a:noFill/>
        </p:spPr>
        <p:txBody>
          <a:bodyPr wrap="square" rtlCol="0">
            <a:spAutoFit/>
          </a:bodyPr>
          <a:lstStyle/>
          <a:p>
            <a:pPr marL="285750" marR="0" lvl="0" indent="-285750" algn="l" defTabSz="914400" rtl="0" eaLnBrk="1" fontAlgn="auto" latinLnBrk="0" hangingPunct="1">
              <a:lnSpc>
                <a:spcPct val="114000"/>
              </a:lnSpc>
              <a:spcBef>
                <a:spcPts val="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4C4C4E"/>
                </a:solidFill>
                <a:effectLst/>
                <a:uLnTx/>
                <a:uFillTx/>
                <a:latin typeface="Montserrat"/>
                <a:ea typeface="+mn-ea"/>
                <a:cs typeface="+mn-cs"/>
              </a:rPr>
              <a:t>Obstetricians (OBs) receive a global fee to care for women from the very beginning to the very end of their pregnancy and delivery. </a:t>
            </a:r>
          </a:p>
          <a:p>
            <a:pPr marL="285750" marR="0" lvl="0" indent="-285750" algn="l" defTabSz="914400" rtl="0" eaLnBrk="1" fontAlgn="auto" latinLnBrk="0" hangingPunct="1">
              <a:lnSpc>
                <a:spcPct val="114000"/>
              </a:lnSpc>
              <a:spcBef>
                <a:spcPts val="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4C4C4E"/>
                </a:solidFill>
                <a:effectLst/>
                <a:uLnTx/>
                <a:uFillTx/>
                <a:latin typeface="Montserrat"/>
                <a:ea typeface="+mn-ea"/>
                <a:cs typeface="+mn-cs"/>
              </a:rPr>
              <a:t>Hospitalist OBs are hired by hospitals to run ER departments and triage patients. They know that if they can get doctors to send their patients to the ER for triage, they will increase the hospital’s profits.</a:t>
            </a:r>
          </a:p>
          <a:p>
            <a:pPr marL="285750" marR="0" lvl="0" indent="-285750" algn="l" defTabSz="914400" rtl="0" eaLnBrk="1" fontAlgn="auto" latinLnBrk="0" hangingPunct="1">
              <a:lnSpc>
                <a:spcPct val="114000"/>
              </a:lnSpc>
              <a:spcBef>
                <a:spcPts val="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4C4C4E"/>
                </a:solidFill>
                <a:effectLst/>
                <a:uLnTx/>
                <a:uFillTx/>
                <a:latin typeface="Montserrat"/>
                <a:ea typeface="+mn-ea"/>
                <a:cs typeface="+mn-cs"/>
              </a:rPr>
              <a:t>So, they market to area OBs to steer patients to the ER for evaluation and care.</a:t>
            </a:r>
          </a:p>
          <a:p>
            <a:pPr marL="285750" marR="0" lvl="0" indent="-285750" algn="l" defTabSz="914400" rtl="0" eaLnBrk="1" fontAlgn="auto" latinLnBrk="0" hangingPunct="1">
              <a:lnSpc>
                <a:spcPct val="114000"/>
              </a:lnSpc>
              <a:spcBef>
                <a:spcPts val="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4C4C4E"/>
                </a:solidFill>
                <a:effectLst/>
                <a:uLnTx/>
                <a:uFillTx/>
                <a:latin typeface="Montserrat"/>
                <a:ea typeface="Segoe UI" panose="020B0502040204020203" pitchFamily="34" charset="0"/>
                <a:cs typeface="+mn-cs"/>
              </a:rPr>
              <a:t>A</a:t>
            </a:r>
            <a:r>
              <a:rPr kumimoji="0" lang="en-US" sz="1400" b="0" i="0" u="none" strike="noStrike" kern="1200" cap="none" spc="0" normalizeH="0" baseline="0" noProof="0">
                <a:ln>
                  <a:noFill/>
                </a:ln>
                <a:solidFill>
                  <a:srgbClr val="323130"/>
                </a:solidFill>
                <a:effectLst/>
                <a:uLnTx/>
                <a:uFillTx/>
                <a:latin typeface="Montserrat"/>
                <a:ea typeface="Segoe UI" panose="020B0502040204020203" pitchFamily="34" charset="0"/>
                <a:cs typeface="+mn-cs"/>
              </a:rPr>
              <a:t> $100 - $150 office visit is now a $1000- $2000 ER visit.</a:t>
            </a:r>
          </a:p>
          <a:p>
            <a:pPr marL="285750" marR="0" lvl="0" indent="-285750" algn="l" defTabSz="914400" rtl="0" eaLnBrk="1" fontAlgn="auto" latinLnBrk="0" hangingPunct="1">
              <a:lnSpc>
                <a:spcPct val="114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23130"/>
                </a:solidFill>
                <a:effectLst/>
                <a:uLnTx/>
                <a:uFillTx/>
                <a:latin typeface="Montserrat"/>
                <a:ea typeface="+mn-ea"/>
                <a:cs typeface="+mn-cs"/>
              </a:rPr>
              <a:t>In addition, imaging and lab fees can be 3-4 times higher in a hospital setting compared to an office setting. </a:t>
            </a:r>
            <a:endParaRPr kumimoji="0" lang="en-US" sz="1400" b="0" i="0" u="none" strike="noStrike" kern="1200" cap="none" spc="0" normalizeH="0" baseline="0" noProof="0">
              <a:ln>
                <a:noFill/>
              </a:ln>
              <a:solidFill>
                <a:srgbClr val="4C4C4E"/>
              </a:solidFill>
              <a:effectLst/>
              <a:uLnTx/>
              <a:uFillTx/>
              <a:latin typeface="Montserrat"/>
              <a:ea typeface="+mn-ea"/>
              <a:cs typeface="+mn-cs"/>
            </a:endParaRPr>
          </a:p>
        </p:txBody>
      </p:sp>
      <p:pic>
        <p:nvPicPr>
          <p:cNvPr id="6" name="Picture 5">
            <a:extLst>
              <a:ext uri="{FF2B5EF4-FFF2-40B4-BE49-F238E27FC236}">
                <a16:creationId xmlns:a16="http://schemas.microsoft.com/office/drawing/2014/main" id="{B236FDE6-C6EE-3D02-5E9E-048ABC5089A5}"/>
              </a:ext>
            </a:extLst>
          </p:cNvPr>
          <p:cNvPicPr>
            <a:picLocks noChangeAspect="1"/>
          </p:cNvPicPr>
          <p:nvPr/>
        </p:nvPicPr>
        <p:blipFill>
          <a:blip r:embed="rId3">
            <a:extLst>
              <a:ext uri="{28A0092B-C50C-407E-A947-70E740481C1C}">
                <a14:useLocalDpi xmlns:a14="http://schemas.microsoft.com/office/drawing/2010/main" val="0"/>
              </a:ext>
            </a:extLst>
          </a:blip>
          <a:srcRect l="3184" t="4152" r="3184" b="1951"/>
          <a:stretch/>
        </p:blipFill>
        <p:spPr>
          <a:xfrm>
            <a:off x="6446203" y="2339287"/>
            <a:ext cx="5075237" cy="3395344"/>
          </a:xfrm>
          <a:prstGeom prst="rect">
            <a:avLst/>
          </a:prstGeom>
        </p:spPr>
      </p:pic>
      <p:sp>
        <p:nvSpPr>
          <p:cNvPr id="3" name="Rectangle 2">
            <a:extLst>
              <a:ext uri="{FF2B5EF4-FFF2-40B4-BE49-F238E27FC236}">
                <a16:creationId xmlns:a16="http://schemas.microsoft.com/office/drawing/2014/main" id="{ACA9B0D6-C9CE-04F0-C273-4B22B2BAE71E}"/>
              </a:ext>
            </a:extLst>
          </p:cNvPr>
          <p:cNvSpPr/>
          <p:nvPr/>
        </p:nvSpPr>
        <p:spPr>
          <a:xfrm>
            <a:off x="137160" y="6338455"/>
            <a:ext cx="1945178" cy="3823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white logo&#10;&#10;Description automatically generated">
            <a:extLst>
              <a:ext uri="{FF2B5EF4-FFF2-40B4-BE49-F238E27FC236}">
                <a16:creationId xmlns:a16="http://schemas.microsoft.com/office/drawing/2014/main" id="{1ABE6850-52D6-72DC-1B7E-0B95CA7895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F2786460-5799-7B74-1F3F-F3A2920AC0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1621197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871CA-DA85-0746-A289-DE7349D3B2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7B9730-6584-66C9-5A87-F60EB3AC4DD6}"/>
              </a:ext>
            </a:extLst>
          </p:cNvPr>
          <p:cNvSpPr>
            <a:spLocks noGrp="1"/>
          </p:cNvSpPr>
          <p:nvPr>
            <p:ph type="title"/>
          </p:nvPr>
        </p:nvSpPr>
        <p:spPr/>
        <p:txBody>
          <a:bodyPr/>
          <a:lstStyle/>
          <a:p>
            <a:r>
              <a:rPr lang="en-GB"/>
              <a:t>Access to Care</a:t>
            </a:r>
            <a:endParaRPr lang="en-US"/>
          </a:p>
        </p:txBody>
      </p:sp>
      <p:sp>
        <p:nvSpPr>
          <p:cNvPr id="4" name="TextBox 3">
            <a:extLst>
              <a:ext uri="{FF2B5EF4-FFF2-40B4-BE49-F238E27FC236}">
                <a16:creationId xmlns:a16="http://schemas.microsoft.com/office/drawing/2014/main" id="{56A5C263-7CE1-F792-313E-FEEF6B852892}"/>
              </a:ext>
            </a:extLst>
          </p:cNvPr>
          <p:cNvSpPr txBox="1"/>
          <p:nvPr/>
        </p:nvSpPr>
        <p:spPr>
          <a:xfrm>
            <a:off x="6096000" y="777240"/>
            <a:ext cx="5493190" cy="126457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GB" sz="1700" b="0" i="0" u="none" strike="noStrike" kern="1200" cap="none" spc="0" normalizeH="0" baseline="0" noProof="0">
                <a:ln>
                  <a:noFill/>
                </a:ln>
                <a:solidFill>
                  <a:srgbClr val="188B75"/>
                </a:solidFill>
                <a:effectLst/>
                <a:uLnTx/>
                <a:uFillTx/>
                <a:latin typeface="Montserrat"/>
                <a:ea typeface="+mn-ea"/>
                <a:cs typeface="+mn-cs"/>
              </a:rPr>
              <a:t>Between 2006 - 2020, over 400 maternity programs closed in the U.S. creating significant care access challenges. Despite those closures, 97% of births still occur in hospital settings.</a:t>
            </a:r>
          </a:p>
        </p:txBody>
      </p:sp>
      <p:sp>
        <p:nvSpPr>
          <p:cNvPr id="7" name="TextBox 6">
            <a:extLst>
              <a:ext uri="{FF2B5EF4-FFF2-40B4-BE49-F238E27FC236}">
                <a16:creationId xmlns:a16="http://schemas.microsoft.com/office/drawing/2014/main" id="{0C31069B-14B2-40D2-7DB9-016846B5C657}"/>
              </a:ext>
            </a:extLst>
          </p:cNvPr>
          <p:cNvSpPr txBox="1"/>
          <p:nvPr/>
        </p:nvSpPr>
        <p:spPr>
          <a:xfrm>
            <a:off x="6095999" y="2263994"/>
            <a:ext cx="5493189" cy="3526478"/>
          </a:xfrm>
          <a:prstGeom prst="rect">
            <a:avLst/>
          </a:prstGeom>
          <a:noFill/>
        </p:spPr>
        <p:txBody>
          <a:bodyPr wrap="square" rtlCol="0">
            <a:spAutoFit/>
          </a:bodyPr>
          <a:lstStyle/>
          <a:p>
            <a:pPr marL="230188" marR="0" lvl="1" indent="-230188" algn="l" defTabSz="914400" rtl="0" eaLnBrk="1" fontAlgn="auto" latinLnBrk="0" hangingPunct="1">
              <a:lnSpc>
                <a:spcPct val="115000"/>
              </a:lnSpc>
              <a:spcBef>
                <a:spcPts val="0"/>
              </a:spcBef>
              <a:spcAft>
                <a:spcPts val="600"/>
              </a:spcAft>
              <a:buClrTx/>
              <a:buSzTx/>
              <a:buFont typeface="Arial" panose="020B0604020202020204" pitchFamily="34" charset="0"/>
              <a:buChar char="•"/>
              <a:tabLst/>
              <a:defRPr/>
            </a:pPr>
            <a:r>
              <a:rPr kumimoji="0" lang="en-US"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Lack of reimbursement for independent practices and consolidation of hospital systems leads to fewer providers remaining in rural communities. </a:t>
            </a:r>
            <a:endParaRPr kumimoji="0" lang="en-US" sz="1400" b="0" i="0" u="none" strike="noStrike" kern="100" cap="none" spc="0" normalizeH="0" baseline="0" noProof="0">
              <a:ln>
                <a:noFill/>
              </a:ln>
              <a:solidFill>
                <a:srgbClr val="4C4C4E"/>
              </a:solidFill>
              <a:effectLst/>
              <a:uLnTx/>
              <a:uFillTx/>
              <a:latin typeface="Montserrat"/>
              <a:ea typeface="Aptos" panose="020B0004020202020204" pitchFamily="34" charset="0"/>
              <a:cs typeface="Times New Roman" panose="02020603050405020304" pitchFamily="18" charset="0"/>
            </a:endParaRPr>
          </a:p>
          <a:p>
            <a:pPr marL="230188" marR="0" lvl="1" indent="-230188" algn="l" defTabSz="914400" rtl="0" eaLnBrk="1" fontAlgn="auto" latinLnBrk="0" hangingPunct="1">
              <a:lnSpc>
                <a:spcPct val="115000"/>
              </a:lnSpc>
              <a:spcBef>
                <a:spcPts val="0"/>
              </a:spcBef>
              <a:spcAft>
                <a:spcPts val="600"/>
              </a:spcAft>
              <a:buClrTx/>
              <a:buSzTx/>
              <a:buFont typeface="Arial" panose="020B0604020202020204" pitchFamily="34" charset="0"/>
              <a:buChar char="•"/>
              <a:tabLst/>
              <a:defRPr/>
            </a:pPr>
            <a:r>
              <a:rPr kumimoji="0" lang="en-US"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Providers in these areas do not have the software, staff, and supports to meet value-based care metrics as outlined in Medicare models.</a:t>
            </a:r>
            <a:endParaRPr kumimoji="0" lang="en-US" sz="1400" b="0" i="0" u="none" strike="noStrike" kern="100" cap="none" spc="0" normalizeH="0" baseline="0" noProof="0">
              <a:ln>
                <a:noFill/>
              </a:ln>
              <a:solidFill>
                <a:srgbClr val="4C4C4E"/>
              </a:solidFill>
              <a:effectLst/>
              <a:uLnTx/>
              <a:uFillTx/>
              <a:latin typeface="Montserrat"/>
              <a:ea typeface="Aptos" panose="020B0004020202020204" pitchFamily="34" charset="0"/>
              <a:cs typeface="Times New Roman" panose="02020603050405020304" pitchFamily="18" charset="0"/>
            </a:endParaRPr>
          </a:p>
          <a:p>
            <a:pPr marL="230188" marR="0" lvl="1" indent="-230188" algn="l" defTabSz="914400" rtl="0" eaLnBrk="1" fontAlgn="auto" latinLnBrk="0" hangingPunct="1">
              <a:lnSpc>
                <a:spcPct val="115000"/>
              </a:lnSpc>
              <a:spcBef>
                <a:spcPts val="0"/>
              </a:spcBef>
              <a:spcAft>
                <a:spcPts val="600"/>
              </a:spcAft>
              <a:buClrTx/>
              <a:buSzTx/>
              <a:buFont typeface="Arial" panose="020B0604020202020204" pitchFamily="34" charset="0"/>
              <a:buChar char="•"/>
              <a:tabLst/>
              <a:defRPr/>
            </a:pPr>
            <a:r>
              <a:rPr kumimoji="0" lang="en-US"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Rural doctors take on more responsibilities and wear many hats due to a lack of resources compared to providers in urban settings where all resources are centralized and available.</a:t>
            </a:r>
            <a:endParaRPr kumimoji="0" lang="en-US" sz="1400" b="0" i="0" u="none" strike="noStrike" kern="100" cap="none" spc="0" normalizeH="0" baseline="0" noProof="0">
              <a:ln>
                <a:noFill/>
              </a:ln>
              <a:solidFill>
                <a:srgbClr val="4C4C4E"/>
              </a:solidFill>
              <a:effectLst/>
              <a:uLnTx/>
              <a:uFillTx/>
              <a:latin typeface="Montserrat"/>
              <a:ea typeface="Aptos" panose="020B0004020202020204" pitchFamily="34" charset="0"/>
              <a:cs typeface="Times New Roman" panose="02020603050405020304" pitchFamily="18" charset="0"/>
            </a:endParaRPr>
          </a:p>
          <a:p>
            <a:pPr marL="230188" marR="0" lvl="1" indent="-230188" algn="l" defTabSz="914400" rtl="0" eaLnBrk="1" fontAlgn="auto" latinLnBrk="0" hangingPunct="1">
              <a:lnSpc>
                <a:spcPct val="115000"/>
              </a:lnSpc>
              <a:spcBef>
                <a:spcPts val="0"/>
              </a:spcBef>
              <a:spcAft>
                <a:spcPts val="600"/>
              </a:spcAft>
              <a:buClrTx/>
              <a:buSzTx/>
              <a:buFont typeface="Arial" panose="020B0604020202020204" pitchFamily="34" charset="0"/>
              <a:buChar char="•"/>
              <a:tabLst/>
              <a:defRPr/>
            </a:pPr>
            <a:r>
              <a:rPr kumimoji="0" lang="en-US"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With hospital consolidation, OBs cannot live in rural communities as they need to be close to hospitals to be available for deliveries.</a:t>
            </a:r>
            <a:endParaRPr kumimoji="0" lang="en-US" sz="1400" b="0" i="0" u="none" strike="noStrike" kern="100" cap="none" spc="0" normalizeH="0" baseline="0" noProof="0">
              <a:ln>
                <a:noFill/>
              </a:ln>
              <a:solidFill>
                <a:srgbClr val="4C4C4E"/>
              </a:solidFill>
              <a:effectLst/>
              <a:uLnTx/>
              <a:uFillTx/>
              <a:latin typeface="Montserrat"/>
              <a:ea typeface="Aptos" panose="020B000402020202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BC09CBF5-3AC8-D178-EAEF-BDC7236446B6}"/>
              </a:ext>
            </a:extLst>
          </p:cNvPr>
          <p:cNvPicPr>
            <a:picLocks noChangeAspect="1"/>
          </p:cNvPicPr>
          <p:nvPr/>
        </p:nvPicPr>
        <p:blipFill>
          <a:blip r:embed="rId3">
            <a:extLst>
              <a:ext uri="{28A0092B-C50C-407E-A947-70E740481C1C}">
                <a14:useLocalDpi xmlns:a14="http://schemas.microsoft.com/office/drawing/2010/main" val="0"/>
              </a:ext>
            </a:extLst>
          </a:blip>
          <a:srcRect l="4412" r="6985"/>
          <a:stretch/>
        </p:blipFill>
        <p:spPr>
          <a:xfrm>
            <a:off x="548640" y="2386543"/>
            <a:ext cx="5411156" cy="3339572"/>
          </a:xfrm>
          <a:prstGeom prst="rect">
            <a:avLst/>
          </a:prstGeom>
        </p:spPr>
      </p:pic>
      <p:sp>
        <p:nvSpPr>
          <p:cNvPr id="3" name="Rectangle 2">
            <a:extLst>
              <a:ext uri="{FF2B5EF4-FFF2-40B4-BE49-F238E27FC236}">
                <a16:creationId xmlns:a16="http://schemas.microsoft.com/office/drawing/2014/main" id="{DC129481-4117-57A5-2A6F-CBFBFC4F2CA5}"/>
              </a:ext>
            </a:extLst>
          </p:cNvPr>
          <p:cNvSpPr/>
          <p:nvPr/>
        </p:nvSpPr>
        <p:spPr>
          <a:xfrm>
            <a:off x="137160" y="6338455"/>
            <a:ext cx="1945178" cy="3823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white logo&#10;&#10;Description automatically generated">
            <a:extLst>
              <a:ext uri="{FF2B5EF4-FFF2-40B4-BE49-F238E27FC236}">
                <a16:creationId xmlns:a16="http://schemas.microsoft.com/office/drawing/2014/main" id="{D9FCE5EB-8A7E-6BAC-3B8A-A92F4D72A2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AB8192D1-8865-79AB-F2B1-D994576E69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577440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0992B-2D1C-132D-1F68-76EB65561C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2CECB5-28B2-6795-EE59-5002189DAE9E}"/>
              </a:ext>
            </a:extLst>
          </p:cNvPr>
          <p:cNvSpPr>
            <a:spLocks noGrp="1"/>
          </p:cNvSpPr>
          <p:nvPr>
            <p:ph type="title"/>
          </p:nvPr>
        </p:nvSpPr>
        <p:spPr/>
        <p:txBody>
          <a:bodyPr/>
          <a:lstStyle/>
          <a:p>
            <a:r>
              <a:rPr lang="en-GB"/>
              <a:t>Social Determinants of Health</a:t>
            </a:r>
            <a:endParaRPr lang="en-US"/>
          </a:p>
        </p:txBody>
      </p:sp>
      <p:sp>
        <p:nvSpPr>
          <p:cNvPr id="4" name="TextBox 3">
            <a:extLst>
              <a:ext uri="{FF2B5EF4-FFF2-40B4-BE49-F238E27FC236}">
                <a16:creationId xmlns:a16="http://schemas.microsoft.com/office/drawing/2014/main" id="{55665C2D-6CD7-17DC-0FA2-0908DE358375}"/>
              </a:ext>
            </a:extLst>
          </p:cNvPr>
          <p:cNvSpPr txBox="1"/>
          <p:nvPr/>
        </p:nvSpPr>
        <p:spPr>
          <a:xfrm>
            <a:off x="6540416" y="777240"/>
            <a:ext cx="526812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88B75"/>
                </a:solidFill>
                <a:effectLst/>
                <a:uLnTx/>
                <a:uFillTx/>
                <a:latin typeface="Montserrat"/>
                <a:ea typeface="+mn-ea"/>
                <a:cs typeface="+mn-cs"/>
              </a:rPr>
              <a:t> </a:t>
            </a:r>
            <a:endParaRPr kumimoji="0" lang="en-US" sz="1800" b="0" i="0" u="none" strike="noStrike" kern="1200" cap="none" spc="0" normalizeH="0" baseline="0" noProof="0">
              <a:ln>
                <a:noFill/>
              </a:ln>
              <a:solidFill>
                <a:srgbClr val="188B75"/>
              </a:solidFill>
              <a:effectLst/>
              <a:uLnTx/>
              <a:uFillTx/>
              <a:latin typeface="Montserrat"/>
              <a:ea typeface="+mn-ea"/>
              <a:cs typeface="+mn-cs"/>
            </a:endParaRPr>
          </a:p>
        </p:txBody>
      </p:sp>
      <p:sp>
        <p:nvSpPr>
          <p:cNvPr id="7" name="TextBox 6">
            <a:extLst>
              <a:ext uri="{FF2B5EF4-FFF2-40B4-BE49-F238E27FC236}">
                <a16:creationId xmlns:a16="http://schemas.microsoft.com/office/drawing/2014/main" id="{FB82261E-7466-8779-05A2-817C8AD33B17}"/>
              </a:ext>
            </a:extLst>
          </p:cNvPr>
          <p:cNvSpPr txBox="1"/>
          <p:nvPr/>
        </p:nvSpPr>
        <p:spPr>
          <a:xfrm>
            <a:off x="6096001" y="1931199"/>
            <a:ext cx="5425439" cy="3124894"/>
          </a:xfrm>
          <a:prstGeom prst="rect">
            <a:avLst/>
          </a:prstGeom>
          <a:noFill/>
        </p:spPr>
        <p:txBody>
          <a:bodyPr wrap="square" rtlCol="0">
            <a:spAutoFit/>
          </a:bodyPr>
          <a:lstStyle/>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1400" b="0" i="0" u="none" strike="noStrike" kern="1200" cap="none" spc="0" normalizeH="0" baseline="0" noProof="0">
                <a:ln>
                  <a:noFill/>
                </a:ln>
                <a:solidFill>
                  <a:srgbClr val="4C4C4E"/>
                </a:solidFill>
                <a:effectLst/>
                <a:uLnTx/>
                <a:uFillTx/>
                <a:latin typeface="Montserrat"/>
                <a:ea typeface="+mn-ea"/>
                <a:cs typeface="+mn-cs"/>
              </a:rPr>
              <a:t>Social determinants of health (SDoH) are the conditions in the environments where people are born, live, learn, work, play, worship, and age that affect a wide range of health, functioning, and quality-of-life outcomes and risks.</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GB" sz="1400" b="0" i="0" u="none" strike="noStrike" kern="1200" cap="none" spc="0" normalizeH="0" baseline="0" noProof="0">
                <a:ln>
                  <a:noFill/>
                </a:ln>
                <a:solidFill>
                  <a:srgbClr val="4C4C4E"/>
                </a:solidFill>
                <a:effectLst/>
                <a:uLnTx/>
                <a:uFillTx/>
                <a:latin typeface="Montserrat"/>
                <a:ea typeface="+mn-ea"/>
                <a:cs typeface="+mn-cs"/>
              </a:rPr>
              <a:t>Examples include</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4C4C4E"/>
                </a:solidFill>
                <a:effectLst/>
                <a:uLnTx/>
                <a:uFillTx/>
                <a:latin typeface="Montserrat"/>
                <a:ea typeface="+mn-ea"/>
                <a:cs typeface="+mn-cs"/>
              </a:rPr>
              <a:t>Safe housing, transportation, and neighborhoods</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4C4C4E"/>
                </a:solidFill>
                <a:effectLst/>
                <a:uLnTx/>
                <a:uFillTx/>
                <a:latin typeface="Montserrat"/>
                <a:ea typeface="+mn-ea"/>
                <a:cs typeface="+mn-cs"/>
              </a:rPr>
              <a:t>Education, job opportunities, and income</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4C4C4E"/>
                </a:solidFill>
                <a:effectLst/>
                <a:uLnTx/>
                <a:uFillTx/>
                <a:latin typeface="Montserrat"/>
                <a:ea typeface="+mn-ea"/>
                <a:cs typeface="+mn-cs"/>
              </a:rPr>
              <a:t>Access to nutritious foods and physical activity opportunities</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4C4C4E"/>
                </a:solidFill>
                <a:effectLst/>
                <a:uLnTx/>
                <a:uFillTx/>
                <a:latin typeface="Montserrat"/>
                <a:ea typeface="+mn-ea"/>
                <a:cs typeface="+mn-cs"/>
              </a:rPr>
              <a:t>Discrimination and violence</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4C4C4E"/>
                </a:solidFill>
                <a:effectLst/>
                <a:uLnTx/>
                <a:uFillTx/>
                <a:latin typeface="Montserrat"/>
                <a:ea typeface="+mn-ea"/>
                <a:cs typeface="+mn-cs"/>
              </a:rPr>
              <a:t>Air and water quality</a:t>
            </a:r>
          </a:p>
          <a:p>
            <a:pPr marL="285750" marR="0" lvl="0" indent="-2857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4C4C4E"/>
                </a:solidFill>
                <a:effectLst/>
                <a:uLnTx/>
                <a:uFillTx/>
                <a:latin typeface="Montserrat"/>
                <a:ea typeface="+mn-ea"/>
                <a:cs typeface="+mn-cs"/>
              </a:rPr>
              <a:t>Language and literacy skills</a:t>
            </a:r>
          </a:p>
        </p:txBody>
      </p:sp>
      <p:pic>
        <p:nvPicPr>
          <p:cNvPr id="5" name="Picture 4" descr="A diagram of health and social determinants of health&#10;&#10;AI-generated content may be incorrect.">
            <a:extLst>
              <a:ext uri="{FF2B5EF4-FFF2-40B4-BE49-F238E27FC236}">
                <a16:creationId xmlns:a16="http://schemas.microsoft.com/office/drawing/2014/main" id="{66CE04D4-7A1D-D90C-F129-8D70DA282612}"/>
              </a:ext>
            </a:extLst>
          </p:cNvPr>
          <p:cNvPicPr>
            <a:picLocks noChangeAspect="1"/>
          </p:cNvPicPr>
          <p:nvPr/>
        </p:nvPicPr>
        <p:blipFill>
          <a:blip r:embed="rId3">
            <a:extLst>
              <a:ext uri="{28A0092B-C50C-407E-A947-70E740481C1C}">
                <a14:useLocalDpi xmlns:a14="http://schemas.microsoft.com/office/drawing/2010/main" val="0"/>
              </a:ext>
            </a:extLst>
          </a:blip>
          <a:srcRect l="99" t="16941" r="-99" b="14859"/>
          <a:stretch/>
        </p:blipFill>
        <p:spPr>
          <a:xfrm>
            <a:off x="859096" y="1931199"/>
            <a:ext cx="4738231" cy="3551019"/>
          </a:xfrm>
          <a:prstGeom prst="rect">
            <a:avLst/>
          </a:prstGeom>
        </p:spPr>
      </p:pic>
      <p:sp>
        <p:nvSpPr>
          <p:cNvPr id="3" name="TextBox 2">
            <a:extLst>
              <a:ext uri="{FF2B5EF4-FFF2-40B4-BE49-F238E27FC236}">
                <a16:creationId xmlns:a16="http://schemas.microsoft.com/office/drawing/2014/main" id="{C025C335-EF35-6BF3-9E11-BB69B3AAF3DA}"/>
              </a:ext>
            </a:extLst>
          </p:cNvPr>
          <p:cNvSpPr txBox="1"/>
          <p:nvPr/>
        </p:nvSpPr>
        <p:spPr>
          <a:xfrm>
            <a:off x="1208207" y="5607233"/>
            <a:ext cx="438912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4C4C4E"/>
                </a:solidFill>
                <a:effectLst/>
                <a:uLnTx/>
                <a:uFillTx/>
                <a:latin typeface="Montserrat"/>
                <a:ea typeface="+mn-ea"/>
                <a:cs typeface="+mn-cs"/>
              </a:rPr>
              <a:t>https://odphp.health.gov/healthypeople/priority-areas/social-determinants-health</a:t>
            </a:r>
          </a:p>
        </p:txBody>
      </p:sp>
      <p:sp>
        <p:nvSpPr>
          <p:cNvPr id="6" name="Rectangle 5">
            <a:extLst>
              <a:ext uri="{FF2B5EF4-FFF2-40B4-BE49-F238E27FC236}">
                <a16:creationId xmlns:a16="http://schemas.microsoft.com/office/drawing/2014/main" id="{64AA6533-1934-7690-1B95-8D691238EBE3}"/>
              </a:ext>
            </a:extLst>
          </p:cNvPr>
          <p:cNvSpPr/>
          <p:nvPr/>
        </p:nvSpPr>
        <p:spPr>
          <a:xfrm>
            <a:off x="137160" y="6338455"/>
            <a:ext cx="1945178" cy="3823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8" name="Picture 7" descr="A blue and white logo&#10;&#10;Description automatically generated">
            <a:extLst>
              <a:ext uri="{FF2B5EF4-FFF2-40B4-BE49-F238E27FC236}">
                <a16:creationId xmlns:a16="http://schemas.microsoft.com/office/drawing/2014/main" id="{EA45C755-5593-BA5D-150A-04203E255D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9" name="Picture 8" descr="A blue and green cube with letters on it&#10;&#10;Description automatically generated">
            <a:extLst>
              <a:ext uri="{FF2B5EF4-FFF2-40B4-BE49-F238E27FC236}">
                <a16:creationId xmlns:a16="http://schemas.microsoft.com/office/drawing/2014/main" id="{1AD35F45-6FA7-1F5C-2716-486536D753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4284496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C1D95-920E-1DB4-C175-DFDD68A2DC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DBA1DC-EAB5-6162-3A6A-725358E65ED4}"/>
              </a:ext>
            </a:extLst>
          </p:cNvPr>
          <p:cNvSpPr>
            <a:spLocks noGrp="1"/>
          </p:cNvSpPr>
          <p:nvPr>
            <p:ph type="title"/>
          </p:nvPr>
        </p:nvSpPr>
        <p:spPr/>
        <p:txBody>
          <a:bodyPr/>
          <a:lstStyle/>
          <a:p>
            <a:r>
              <a:rPr lang="en-GB"/>
              <a:t>SDoH at Work that Support Healthy Pregnancy Outcomes</a:t>
            </a:r>
            <a:endParaRPr lang="en-US"/>
          </a:p>
        </p:txBody>
      </p:sp>
      <p:pic>
        <p:nvPicPr>
          <p:cNvPr id="32" name="Picture 31" descr="A diagram of health and social determinants of health">
            <a:extLst>
              <a:ext uri="{FF2B5EF4-FFF2-40B4-BE49-F238E27FC236}">
                <a16:creationId xmlns:a16="http://schemas.microsoft.com/office/drawing/2014/main" id="{3A6B7282-CF5A-D391-3B01-BE0C8243C3AD}"/>
              </a:ext>
            </a:extLst>
          </p:cNvPr>
          <p:cNvPicPr>
            <a:picLocks noChangeAspect="1"/>
          </p:cNvPicPr>
          <p:nvPr/>
        </p:nvPicPr>
        <p:blipFill>
          <a:blip r:embed="rId3">
            <a:extLst>
              <a:ext uri="{28A0092B-C50C-407E-A947-70E740481C1C}">
                <a14:useLocalDpi xmlns:a14="http://schemas.microsoft.com/office/drawing/2010/main" val="0"/>
              </a:ext>
            </a:extLst>
          </a:blip>
          <a:srcRect l="99" t="16941" r="-99" b="14859"/>
          <a:stretch/>
        </p:blipFill>
        <p:spPr>
          <a:xfrm>
            <a:off x="9117059" y="1621452"/>
            <a:ext cx="2280175" cy="1708854"/>
          </a:xfrm>
          <a:prstGeom prst="rect">
            <a:avLst/>
          </a:prstGeom>
        </p:spPr>
      </p:pic>
      <p:grpSp>
        <p:nvGrpSpPr>
          <p:cNvPr id="42" name="Group 41">
            <a:extLst>
              <a:ext uri="{FF2B5EF4-FFF2-40B4-BE49-F238E27FC236}">
                <a16:creationId xmlns:a16="http://schemas.microsoft.com/office/drawing/2014/main" id="{7FADBB4C-2FFB-02B0-B981-E220F4D58995}"/>
              </a:ext>
            </a:extLst>
          </p:cNvPr>
          <p:cNvGrpSpPr/>
          <p:nvPr/>
        </p:nvGrpSpPr>
        <p:grpSpPr>
          <a:xfrm>
            <a:off x="548640" y="1621452"/>
            <a:ext cx="10235626" cy="4176620"/>
            <a:chOff x="548638" y="1819415"/>
            <a:chExt cx="10235626" cy="4176620"/>
          </a:xfrm>
        </p:grpSpPr>
        <p:grpSp>
          <p:nvGrpSpPr>
            <p:cNvPr id="27" name="Group 26">
              <a:extLst>
                <a:ext uri="{FF2B5EF4-FFF2-40B4-BE49-F238E27FC236}">
                  <a16:creationId xmlns:a16="http://schemas.microsoft.com/office/drawing/2014/main" id="{706C68A1-0012-2952-0C11-30C9B488DA9F}"/>
                </a:ext>
              </a:extLst>
            </p:cNvPr>
            <p:cNvGrpSpPr/>
            <p:nvPr/>
          </p:nvGrpSpPr>
          <p:grpSpPr>
            <a:xfrm>
              <a:off x="548638" y="5469326"/>
              <a:ext cx="2824818" cy="369332"/>
              <a:chOff x="641022" y="1483490"/>
              <a:chExt cx="2824818" cy="369332"/>
            </a:xfrm>
          </p:grpSpPr>
          <p:sp>
            <p:nvSpPr>
              <p:cNvPr id="3" name="TextBox 2">
                <a:extLst>
                  <a:ext uri="{FF2B5EF4-FFF2-40B4-BE49-F238E27FC236}">
                    <a16:creationId xmlns:a16="http://schemas.microsoft.com/office/drawing/2014/main" id="{758CF918-4025-6329-AAFF-B60541914A87}"/>
                  </a:ext>
                </a:extLst>
              </p:cNvPr>
              <p:cNvSpPr txBox="1"/>
              <p:nvPr/>
            </p:nvSpPr>
            <p:spPr>
              <a:xfrm>
                <a:off x="641022" y="1483490"/>
                <a:ext cx="2824818" cy="369332"/>
              </a:xfrm>
              <a:prstGeom prst="rect">
                <a:avLst/>
              </a:prstGeom>
              <a:solidFill>
                <a:srgbClr val="233468"/>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Education</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9" name="Picture 8">
                <a:extLst>
                  <a:ext uri="{FF2B5EF4-FFF2-40B4-BE49-F238E27FC236}">
                    <a16:creationId xmlns:a16="http://schemas.microsoft.com/office/drawing/2014/main" id="{3C306A5D-AB0F-5457-B99D-3764107B0F6D}"/>
                  </a:ext>
                </a:extLst>
              </p:cNvPr>
              <p:cNvPicPr>
                <a:picLocks noChangeAspect="1"/>
              </p:cNvPicPr>
              <p:nvPr/>
            </p:nvPicPr>
            <p:blipFill>
              <a:blip r:embed="rId4"/>
              <a:stretch>
                <a:fillRect/>
              </a:stretch>
            </p:blipFill>
            <p:spPr>
              <a:xfrm>
                <a:off x="2917845" y="1493618"/>
                <a:ext cx="457223" cy="323867"/>
              </a:xfrm>
              <a:prstGeom prst="rect">
                <a:avLst/>
              </a:prstGeom>
            </p:spPr>
          </p:pic>
        </p:grpSp>
        <p:grpSp>
          <p:nvGrpSpPr>
            <p:cNvPr id="28" name="Group 27">
              <a:extLst>
                <a:ext uri="{FF2B5EF4-FFF2-40B4-BE49-F238E27FC236}">
                  <a16:creationId xmlns:a16="http://schemas.microsoft.com/office/drawing/2014/main" id="{624561F3-428C-A9B1-615B-C8B6F7D166C5}"/>
                </a:ext>
              </a:extLst>
            </p:cNvPr>
            <p:cNvGrpSpPr/>
            <p:nvPr/>
          </p:nvGrpSpPr>
          <p:grpSpPr>
            <a:xfrm>
              <a:off x="548640" y="1984964"/>
              <a:ext cx="2824819" cy="369332"/>
              <a:chOff x="641021" y="2799876"/>
              <a:chExt cx="2824819" cy="369332"/>
            </a:xfrm>
          </p:grpSpPr>
          <p:sp>
            <p:nvSpPr>
              <p:cNvPr id="12" name="TextBox 11">
                <a:extLst>
                  <a:ext uri="{FF2B5EF4-FFF2-40B4-BE49-F238E27FC236}">
                    <a16:creationId xmlns:a16="http://schemas.microsoft.com/office/drawing/2014/main" id="{19E1BD53-82FF-0B2E-36A6-81685BACD055}"/>
                  </a:ext>
                </a:extLst>
              </p:cNvPr>
              <p:cNvSpPr txBox="1"/>
              <p:nvPr/>
            </p:nvSpPr>
            <p:spPr>
              <a:xfrm>
                <a:off x="641021" y="2799876"/>
                <a:ext cx="2824819" cy="369332"/>
              </a:xfrm>
              <a:prstGeom prst="rect">
                <a:avLst/>
              </a:prstGeom>
              <a:solidFill>
                <a:srgbClr val="ED6B6B"/>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Health Care Access</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4" name="Picture 13">
                <a:extLst>
                  <a:ext uri="{FF2B5EF4-FFF2-40B4-BE49-F238E27FC236}">
                    <a16:creationId xmlns:a16="http://schemas.microsoft.com/office/drawing/2014/main" id="{1BECBCF4-6DAA-413D-2F4B-4750EDD07BD7}"/>
                  </a:ext>
                </a:extLst>
              </p:cNvPr>
              <p:cNvPicPr>
                <a:picLocks noChangeAspect="1"/>
              </p:cNvPicPr>
              <p:nvPr/>
            </p:nvPicPr>
            <p:blipFill>
              <a:blip r:embed="rId5"/>
              <a:stretch>
                <a:fillRect/>
              </a:stretch>
            </p:blipFill>
            <p:spPr>
              <a:xfrm>
                <a:off x="3048553" y="2818284"/>
                <a:ext cx="300197" cy="329063"/>
              </a:xfrm>
              <a:prstGeom prst="rect">
                <a:avLst/>
              </a:prstGeom>
            </p:spPr>
          </p:pic>
        </p:grpSp>
        <p:grpSp>
          <p:nvGrpSpPr>
            <p:cNvPr id="31" name="Group 30">
              <a:extLst>
                <a:ext uri="{FF2B5EF4-FFF2-40B4-BE49-F238E27FC236}">
                  <a16:creationId xmlns:a16="http://schemas.microsoft.com/office/drawing/2014/main" id="{94DEF751-EDDE-E01B-1D52-1FF09165ECD4}"/>
                </a:ext>
              </a:extLst>
            </p:cNvPr>
            <p:cNvGrpSpPr/>
            <p:nvPr/>
          </p:nvGrpSpPr>
          <p:grpSpPr>
            <a:xfrm>
              <a:off x="548640" y="2875002"/>
              <a:ext cx="2824818" cy="369332"/>
              <a:chOff x="4622631" y="1989617"/>
              <a:chExt cx="2824818" cy="369332"/>
            </a:xfrm>
          </p:grpSpPr>
          <p:sp>
            <p:nvSpPr>
              <p:cNvPr id="17" name="TextBox 16">
                <a:extLst>
                  <a:ext uri="{FF2B5EF4-FFF2-40B4-BE49-F238E27FC236}">
                    <a16:creationId xmlns:a16="http://schemas.microsoft.com/office/drawing/2014/main" id="{5B06D3B5-CEE1-D237-87A3-AC7F274E7EF4}"/>
                  </a:ext>
                </a:extLst>
              </p:cNvPr>
              <p:cNvSpPr txBox="1"/>
              <p:nvPr/>
            </p:nvSpPr>
            <p:spPr>
              <a:xfrm>
                <a:off x="4622631" y="1989617"/>
                <a:ext cx="2824818" cy="369332"/>
              </a:xfrm>
              <a:prstGeom prst="rect">
                <a:avLst/>
              </a:prstGeom>
              <a:solidFill>
                <a:srgbClr val="18B2E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Built Environment</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21" name="Picture 20">
                <a:extLst>
                  <a:ext uri="{FF2B5EF4-FFF2-40B4-BE49-F238E27FC236}">
                    <a16:creationId xmlns:a16="http://schemas.microsoft.com/office/drawing/2014/main" id="{57B1FBD1-92EF-5972-7FD4-50A445F8D1BB}"/>
                  </a:ext>
                </a:extLst>
              </p:cNvPr>
              <p:cNvPicPr>
                <a:picLocks noChangeAspect="1"/>
              </p:cNvPicPr>
              <p:nvPr/>
            </p:nvPicPr>
            <p:blipFill>
              <a:blip r:embed="rId6"/>
              <a:stretch>
                <a:fillRect/>
              </a:stretch>
            </p:blipFill>
            <p:spPr>
              <a:xfrm>
                <a:off x="6958515" y="2005773"/>
                <a:ext cx="373264" cy="323124"/>
              </a:xfrm>
              <a:prstGeom prst="rect">
                <a:avLst/>
              </a:prstGeom>
            </p:spPr>
          </p:pic>
        </p:grpSp>
        <p:grpSp>
          <p:nvGrpSpPr>
            <p:cNvPr id="29" name="Group 28">
              <a:extLst>
                <a:ext uri="{FF2B5EF4-FFF2-40B4-BE49-F238E27FC236}">
                  <a16:creationId xmlns:a16="http://schemas.microsoft.com/office/drawing/2014/main" id="{F6B14F1A-9929-4DF4-9D1A-DEF6B77F384D}"/>
                </a:ext>
              </a:extLst>
            </p:cNvPr>
            <p:cNvGrpSpPr/>
            <p:nvPr/>
          </p:nvGrpSpPr>
          <p:grpSpPr>
            <a:xfrm>
              <a:off x="548639" y="3727145"/>
              <a:ext cx="2824819" cy="369332"/>
              <a:chOff x="641018" y="3408845"/>
              <a:chExt cx="2824819" cy="369332"/>
            </a:xfrm>
          </p:grpSpPr>
          <p:sp>
            <p:nvSpPr>
              <p:cNvPr id="18" name="TextBox 17">
                <a:extLst>
                  <a:ext uri="{FF2B5EF4-FFF2-40B4-BE49-F238E27FC236}">
                    <a16:creationId xmlns:a16="http://schemas.microsoft.com/office/drawing/2014/main" id="{D3EF81D2-2868-6E92-F1E3-0D5F14C1D80C}"/>
                  </a:ext>
                </a:extLst>
              </p:cNvPr>
              <p:cNvSpPr txBox="1"/>
              <p:nvPr/>
            </p:nvSpPr>
            <p:spPr>
              <a:xfrm>
                <a:off x="641018" y="3408845"/>
                <a:ext cx="2824819" cy="369332"/>
              </a:xfrm>
              <a:prstGeom prst="rect">
                <a:avLst/>
              </a:prstGeom>
              <a:solidFill>
                <a:srgbClr val="F7B319"/>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Social </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23" name="Picture 22">
                <a:extLst>
                  <a:ext uri="{FF2B5EF4-FFF2-40B4-BE49-F238E27FC236}">
                    <a16:creationId xmlns:a16="http://schemas.microsoft.com/office/drawing/2014/main" id="{F53A7A81-1E2C-D932-8F97-A8A0DD191B22}"/>
                  </a:ext>
                </a:extLst>
              </p:cNvPr>
              <p:cNvPicPr>
                <a:picLocks noChangeAspect="1"/>
              </p:cNvPicPr>
              <p:nvPr/>
            </p:nvPicPr>
            <p:blipFill>
              <a:blip r:embed="rId7"/>
              <a:stretch>
                <a:fillRect/>
              </a:stretch>
            </p:blipFill>
            <p:spPr>
              <a:xfrm>
                <a:off x="2861233" y="3408845"/>
                <a:ext cx="490519" cy="369332"/>
              </a:xfrm>
              <a:prstGeom prst="rect">
                <a:avLst/>
              </a:prstGeom>
            </p:spPr>
          </p:pic>
        </p:grpSp>
        <p:grpSp>
          <p:nvGrpSpPr>
            <p:cNvPr id="30" name="Group 29">
              <a:extLst>
                <a:ext uri="{FF2B5EF4-FFF2-40B4-BE49-F238E27FC236}">
                  <a16:creationId xmlns:a16="http://schemas.microsoft.com/office/drawing/2014/main" id="{93ED2870-DB78-0842-074A-2C58BF934F78}"/>
                </a:ext>
              </a:extLst>
            </p:cNvPr>
            <p:cNvGrpSpPr/>
            <p:nvPr/>
          </p:nvGrpSpPr>
          <p:grpSpPr>
            <a:xfrm>
              <a:off x="548638" y="4619208"/>
              <a:ext cx="2824819" cy="369332"/>
              <a:chOff x="641017" y="4093953"/>
              <a:chExt cx="2824819" cy="369332"/>
            </a:xfrm>
          </p:grpSpPr>
          <p:sp>
            <p:nvSpPr>
              <p:cNvPr id="19" name="TextBox 18">
                <a:extLst>
                  <a:ext uri="{FF2B5EF4-FFF2-40B4-BE49-F238E27FC236}">
                    <a16:creationId xmlns:a16="http://schemas.microsoft.com/office/drawing/2014/main" id="{2D5E4284-7AA4-10C9-B6B4-002CB588E862}"/>
                  </a:ext>
                </a:extLst>
              </p:cNvPr>
              <p:cNvSpPr txBox="1"/>
              <p:nvPr/>
            </p:nvSpPr>
            <p:spPr>
              <a:xfrm>
                <a:off x="641017" y="4093953"/>
                <a:ext cx="2824819" cy="369332"/>
              </a:xfrm>
              <a:prstGeom prst="rect">
                <a:avLst/>
              </a:prstGeom>
              <a:solidFill>
                <a:srgbClr val="41BC9C"/>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Economic </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25" name="Picture 24">
                <a:extLst>
                  <a:ext uri="{FF2B5EF4-FFF2-40B4-BE49-F238E27FC236}">
                    <a16:creationId xmlns:a16="http://schemas.microsoft.com/office/drawing/2014/main" id="{D3CA9441-A47C-EE1A-676E-6B4907B889ED}"/>
                  </a:ext>
                </a:extLst>
              </p:cNvPr>
              <p:cNvPicPr>
                <a:picLocks noChangeAspect="1"/>
              </p:cNvPicPr>
              <p:nvPr/>
            </p:nvPicPr>
            <p:blipFill>
              <a:blip r:embed="rId8"/>
              <a:stretch>
                <a:fillRect/>
              </a:stretch>
            </p:blipFill>
            <p:spPr>
              <a:xfrm>
                <a:off x="3030924" y="4116262"/>
                <a:ext cx="231064" cy="289962"/>
              </a:xfrm>
              <a:prstGeom prst="rect">
                <a:avLst/>
              </a:prstGeom>
            </p:spPr>
          </p:pic>
        </p:grpSp>
        <p:sp>
          <p:nvSpPr>
            <p:cNvPr id="34" name="TextBox 33">
              <a:extLst>
                <a:ext uri="{FF2B5EF4-FFF2-40B4-BE49-F238E27FC236}">
                  <a16:creationId xmlns:a16="http://schemas.microsoft.com/office/drawing/2014/main" id="{BA3952A6-C1E9-BFD8-8E5A-607F4DA58CA1}"/>
                </a:ext>
              </a:extLst>
            </p:cNvPr>
            <p:cNvSpPr txBox="1"/>
            <p:nvPr/>
          </p:nvSpPr>
          <p:spPr>
            <a:xfrm>
              <a:off x="3582186" y="1819415"/>
              <a:ext cx="5326144" cy="709297"/>
            </a:xfrm>
            <a:prstGeom prst="rect">
              <a:avLst/>
            </a:prstGeom>
            <a:noFill/>
          </p:spPr>
          <p:txBody>
            <a:bodyPr wrap="square" rtlCol="0">
              <a:spAutoFit/>
            </a:bodyPr>
            <a:lstStyle/>
            <a:p>
              <a:pPr marL="227013" marR="0" lvl="0" indent="-227013"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C4C4E"/>
                  </a:solidFill>
                  <a:effectLst/>
                  <a:uLnTx/>
                  <a:uFillTx/>
                  <a:latin typeface="Montserrat"/>
                  <a:ea typeface="+mn-ea"/>
                  <a:cs typeface="+mn-cs"/>
                </a:rPr>
                <a:t>Adequate network coverage for maternal and mental health.</a:t>
              </a:r>
            </a:p>
            <a:p>
              <a:pPr marL="227013" marR="0" lvl="0" indent="-227013"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C4C4E"/>
                  </a:solidFill>
                  <a:effectLst/>
                  <a:uLnTx/>
                  <a:uFillTx/>
                  <a:latin typeface="Montserrat"/>
                  <a:ea typeface="+mn-ea"/>
                  <a:cs typeface="+mn-cs"/>
                </a:rPr>
                <a:t>Telehealth, 24/7 Live Nurse line, Case Management.</a:t>
              </a:r>
            </a:p>
            <a:p>
              <a:pPr marL="227013" marR="0" lvl="0" indent="-227013"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C4C4E"/>
                  </a:solidFill>
                  <a:effectLst/>
                  <a:uLnTx/>
                  <a:uFillTx/>
                  <a:latin typeface="Montserrat"/>
                  <a:ea typeface="+mn-ea"/>
                  <a:cs typeface="+mn-cs"/>
                </a:rPr>
                <a:t>Transportation to and from prenatal care visits. </a:t>
              </a:r>
              <a:endParaRPr kumimoji="0" lang="en-US" sz="1200" b="0" i="0" u="none" strike="noStrike" kern="1200" cap="none" spc="0" normalizeH="0" baseline="0" noProof="0">
                <a:ln>
                  <a:noFill/>
                </a:ln>
                <a:solidFill>
                  <a:srgbClr val="4C4C4E"/>
                </a:solidFill>
                <a:effectLst/>
                <a:uLnTx/>
                <a:uFillTx/>
                <a:latin typeface="Montserrat"/>
                <a:ea typeface="+mn-ea"/>
                <a:cs typeface="+mn-cs"/>
              </a:endParaRPr>
            </a:p>
          </p:txBody>
        </p:sp>
        <p:sp>
          <p:nvSpPr>
            <p:cNvPr id="35" name="TextBox 34">
              <a:extLst>
                <a:ext uri="{FF2B5EF4-FFF2-40B4-BE49-F238E27FC236}">
                  <a16:creationId xmlns:a16="http://schemas.microsoft.com/office/drawing/2014/main" id="{2460D4B3-7CFE-269C-64C1-E41925C2ED37}"/>
                </a:ext>
              </a:extLst>
            </p:cNvPr>
            <p:cNvSpPr txBox="1"/>
            <p:nvPr/>
          </p:nvSpPr>
          <p:spPr>
            <a:xfrm>
              <a:off x="3582186" y="2740915"/>
              <a:ext cx="5910606" cy="709297"/>
            </a:xfrm>
            <a:prstGeom prst="rect">
              <a:avLst/>
            </a:prstGeom>
            <a:noFill/>
          </p:spPr>
          <p:txBody>
            <a:bodyPr wrap="square" rtlCol="0">
              <a:spAutoFit/>
            </a:bodyPr>
            <a:lstStyle/>
            <a:p>
              <a:pPr marL="227013" marR="0" lvl="0" indent="-227013"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C4C4E"/>
                  </a:solidFill>
                  <a:effectLst/>
                  <a:uLnTx/>
                  <a:uFillTx/>
                  <a:latin typeface="Montserrat"/>
                  <a:ea typeface="+mn-ea"/>
                  <a:cs typeface="+mn-cs"/>
                </a:rPr>
                <a:t>Healthy vending/food options;  safe places to walk on campus. </a:t>
              </a:r>
              <a:endParaRPr kumimoji="0" lang="en-US" sz="1200" b="0" i="0" u="none" strike="noStrike" kern="1200" cap="none" spc="0" normalizeH="0" baseline="0" noProof="0">
                <a:ln>
                  <a:noFill/>
                </a:ln>
                <a:solidFill>
                  <a:srgbClr val="4C4C4E"/>
                </a:solidFill>
                <a:effectLst/>
                <a:uLnTx/>
                <a:uFillTx/>
                <a:latin typeface="Montserrat"/>
                <a:ea typeface="+mn-ea"/>
                <a:cs typeface="+mn-cs"/>
              </a:endParaRPr>
            </a:p>
            <a:p>
              <a:pPr marL="227013" marR="0" lvl="0" indent="-227013"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C4C4E"/>
                  </a:solidFill>
                  <a:effectLst/>
                  <a:uLnTx/>
                  <a:uFillTx/>
                  <a:latin typeface="Montserrat"/>
                  <a:ea typeface="+mn-ea"/>
                  <a:cs typeface="+mn-cs"/>
                </a:rPr>
                <a:t>Comfortable, private, lactation room(s).</a:t>
              </a:r>
            </a:p>
            <a:p>
              <a:pPr marL="227013" marR="0" lvl="0" indent="-227013"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C4C4E"/>
                  </a:solidFill>
                  <a:effectLst/>
                  <a:uLnTx/>
                  <a:uFillTx/>
                  <a:latin typeface="Montserrat"/>
                  <a:ea typeface="+mn-ea"/>
                  <a:cs typeface="+mn-cs"/>
                </a:rPr>
                <a:t>Blood pressure equipment for self-monitoring. </a:t>
              </a:r>
              <a:endParaRPr kumimoji="0" lang="en-US" sz="1200" b="0" i="0" u="none" strike="noStrike" kern="1200" cap="none" spc="0" normalizeH="0" baseline="0" noProof="0">
                <a:ln>
                  <a:noFill/>
                </a:ln>
                <a:solidFill>
                  <a:srgbClr val="4C4C4E"/>
                </a:solidFill>
                <a:effectLst/>
                <a:uLnTx/>
                <a:uFillTx/>
                <a:latin typeface="Montserrat"/>
                <a:ea typeface="+mn-ea"/>
                <a:cs typeface="+mn-cs"/>
              </a:endParaRPr>
            </a:p>
          </p:txBody>
        </p:sp>
        <p:sp>
          <p:nvSpPr>
            <p:cNvPr id="37" name="TextBox 36">
              <a:extLst>
                <a:ext uri="{FF2B5EF4-FFF2-40B4-BE49-F238E27FC236}">
                  <a16:creationId xmlns:a16="http://schemas.microsoft.com/office/drawing/2014/main" id="{5093DA8F-4A63-7227-66EE-109E28EFF368}"/>
                </a:ext>
              </a:extLst>
            </p:cNvPr>
            <p:cNvSpPr txBox="1"/>
            <p:nvPr/>
          </p:nvSpPr>
          <p:spPr>
            <a:xfrm>
              <a:off x="3614276" y="5286738"/>
              <a:ext cx="6225439" cy="709297"/>
            </a:xfrm>
            <a:prstGeom prst="rect">
              <a:avLst/>
            </a:prstGeom>
            <a:noFill/>
          </p:spPr>
          <p:txBody>
            <a:bodyPr wrap="square">
              <a:spAutoFit/>
            </a:bodyPr>
            <a:lstStyle/>
            <a:p>
              <a:pPr marL="230188" marR="0" lvl="1" indent="-230188"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2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Culturally relevant educational materials.</a:t>
              </a:r>
            </a:p>
            <a:p>
              <a:pPr marL="230188" marR="0" lvl="1" indent="-230188"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2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Access to health coaching, including goal setting for a healthy pregnancy.</a:t>
              </a:r>
            </a:p>
            <a:p>
              <a:pPr marL="230188" marR="0" lvl="1" indent="-230188"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2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Healthy pregnancy lunch and learns or virtual learning opportunities.</a:t>
              </a:r>
            </a:p>
          </p:txBody>
        </p:sp>
        <p:sp>
          <p:nvSpPr>
            <p:cNvPr id="39" name="TextBox 38">
              <a:extLst>
                <a:ext uri="{FF2B5EF4-FFF2-40B4-BE49-F238E27FC236}">
                  <a16:creationId xmlns:a16="http://schemas.microsoft.com/office/drawing/2014/main" id="{5BAD6065-926C-3708-6137-23651137214C}"/>
                </a:ext>
              </a:extLst>
            </p:cNvPr>
            <p:cNvSpPr txBox="1"/>
            <p:nvPr/>
          </p:nvSpPr>
          <p:spPr>
            <a:xfrm>
              <a:off x="3582186" y="3662415"/>
              <a:ext cx="7202078" cy="498791"/>
            </a:xfrm>
            <a:prstGeom prst="rect">
              <a:avLst/>
            </a:prstGeom>
            <a:noFill/>
          </p:spPr>
          <p:txBody>
            <a:bodyPr wrap="square">
              <a:spAutoFit/>
            </a:bodyPr>
            <a:lstStyle/>
            <a:p>
              <a:pPr marL="227013" marR="0" lvl="0" indent="-227013"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C4C4E"/>
                  </a:solidFill>
                  <a:effectLst/>
                  <a:uLnTx/>
                  <a:uFillTx/>
                  <a:latin typeface="Montserrat"/>
                  <a:ea typeface="+mn-ea"/>
                  <a:cs typeface="+mn-cs"/>
                </a:rPr>
                <a:t>Employee Resource Groups (ERGs): expecting parents, new parents, grieving parents. </a:t>
              </a:r>
            </a:p>
            <a:p>
              <a:pPr marL="227013" marR="0" lvl="0" indent="-227013"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C4C4E"/>
                  </a:solidFill>
                  <a:effectLst/>
                  <a:uLnTx/>
                  <a:uFillTx/>
                  <a:latin typeface="Montserrat"/>
                  <a:ea typeface="+mn-ea"/>
                  <a:cs typeface="+mn-cs"/>
                </a:rPr>
                <a:t>Onsite and virtual group exercise classes: prenatal yoga, stretching, etc.</a:t>
              </a:r>
            </a:p>
          </p:txBody>
        </p:sp>
        <p:sp>
          <p:nvSpPr>
            <p:cNvPr id="41" name="TextBox 40">
              <a:extLst>
                <a:ext uri="{FF2B5EF4-FFF2-40B4-BE49-F238E27FC236}">
                  <a16:creationId xmlns:a16="http://schemas.microsoft.com/office/drawing/2014/main" id="{F5A92DDF-BF4B-49DD-165B-2C802EEFDC7B}"/>
                </a:ext>
              </a:extLst>
            </p:cNvPr>
            <p:cNvSpPr txBox="1"/>
            <p:nvPr/>
          </p:nvSpPr>
          <p:spPr>
            <a:xfrm>
              <a:off x="3582186" y="4555665"/>
              <a:ext cx="6289620" cy="498791"/>
            </a:xfrm>
            <a:prstGeom prst="rect">
              <a:avLst/>
            </a:prstGeom>
            <a:noFill/>
          </p:spPr>
          <p:txBody>
            <a:bodyPr wrap="square">
              <a:spAutoFit/>
            </a:bodyPr>
            <a:lstStyle/>
            <a:p>
              <a:pPr marL="227013" marR="0" lvl="0" indent="-227013"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C4C4E"/>
                  </a:solidFill>
                  <a:effectLst/>
                  <a:uLnTx/>
                  <a:uFillTx/>
                  <a:latin typeface="Montserrat"/>
                  <a:ea typeface="+mn-ea"/>
                  <a:cs typeface="+mn-cs"/>
                </a:rPr>
                <a:t>Affordable healthcare coverage.</a:t>
              </a:r>
            </a:p>
            <a:p>
              <a:pPr marL="227013" marR="0" lvl="0" indent="-227013"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4C4C4E"/>
                  </a:solidFill>
                  <a:effectLst/>
                  <a:uLnTx/>
                  <a:uFillTx/>
                  <a:latin typeface="Montserrat"/>
                  <a:ea typeface="+mn-ea"/>
                  <a:cs typeface="+mn-cs"/>
                </a:rPr>
                <a:t>Minimize out of pocket costs for pregnancy and delivery.</a:t>
              </a:r>
            </a:p>
          </p:txBody>
        </p:sp>
      </p:grpSp>
      <p:sp>
        <p:nvSpPr>
          <p:cNvPr id="4" name="Rectangle 3">
            <a:extLst>
              <a:ext uri="{FF2B5EF4-FFF2-40B4-BE49-F238E27FC236}">
                <a16:creationId xmlns:a16="http://schemas.microsoft.com/office/drawing/2014/main" id="{2EB29864-9873-0CE0-18E4-770E6F441BF3}"/>
              </a:ext>
            </a:extLst>
          </p:cNvPr>
          <p:cNvSpPr/>
          <p:nvPr/>
        </p:nvSpPr>
        <p:spPr>
          <a:xfrm>
            <a:off x="137160" y="6338455"/>
            <a:ext cx="1945178" cy="3823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white logo&#10;&#10;Description automatically generated">
            <a:extLst>
              <a:ext uri="{FF2B5EF4-FFF2-40B4-BE49-F238E27FC236}">
                <a16:creationId xmlns:a16="http://schemas.microsoft.com/office/drawing/2014/main" id="{05A414E1-4459-339B-21C9-A83E6716344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F0FDB804-F648-6448-4AD1-62CB57E628D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441611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8B28D-DE32-A77E-E5D5-BC24CFA3222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D17D3DE-B346-73EB-2FE4-CF88D6951CE7}"/>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t="7898" b="7898"/>
          <a:stretch/>
        </p:blipFill>
        <p:spPr>
          <a:xfrm>
            <a:off x="0" y="0"/>
            <a:ext cx="12192000" cy="6858000"/>
          </a:xfrm>
          <a:prstGeom prst="rect">
            <a:avLst/>
          </a:prstGeom>
        </p:spPr>
      </p:pic>
      <p:sp>
        <p:nvSpPr>
          <p:cNvPr id="5" name="Title 4">
            <a:extLst>
              <a:ext uri="{FF2B5EF4-FFF2-40B4-BE49-F238E27FC236}">
                <a16:creationId xmlns:a16="http://schemas.microsoft.com/office/drawing/2014/main" id="{35F78322-BD34-5DA0-5119-8234714162B1}"/>
              </a:ext>
            </a:extLst>
          </p:cNvPr>
          <p:cNvSpPr>
            <a:spLocks noGrp="1"/>
          </p:cNvSpPr>
          <p:nvPr>
            <p:ph type="title"/>
          </p:nvPr>
        </p:nvSpPr>
        <p:spPr/>
        <p:txBody>
          <a:bodyPr/>
          <a:lstStyle/>
          <a:p>
            <a:r>
              <a:rPr lang="en-GB"/>
              <a:t>Prevention Strategies</a:t>
            </a:r>
            <a:endParaRPr lang="en-US"/>
          </a:p>
        </p:txBody>
      </p:sp>
      <p:sp>
        <p:nvSpPr>
          <p:cNvPr id="6" name="Text Placeholder 5">
            <a:extLst>
              <a:ext uri="{FF2B5EF4-FFF2-40B4-BE49-F238E27FC236}">
                <a16:creationId xmlns:a16="http://schemas.microsoft.com/office/drawing/2014/main" id="{DD19901E-0767-8C92-1507-01B1CEC6D441}"/>
              </a:ext>
            </a:extLst>
          </p:cNvPr>
          <p:cNvSpPr>
            <a:spLocks noGrp="1"/>
          </p:cNvSpPr>
          <p:nvPr>
            <p:ph type="body" idx="1"/>
          </p:nvPr>
        </p:nvSpPr>
        <p:spPr>
          <a:xfrm>
            <a:off x="831850" y="4389120"/>
            <a:ext cx="11143840" cy="1500187"/>
          </a:xfrm>
        </p:spPr>
        <p:txBody>
          <a:bodyPr/>
          <a:lstStyle/>
          <a:p>
            <a:pPr marL="342900" marR="0" lvl="1" indent="-342900">
              <a:lnSpc>
                <a:spcPct val="114000"/>
              </a:lnSpc>
              <a:spcAft>
                <a:spcPts val="0"/>
              </a:spcAft>
              <a:buFont typeface="Wingdings" panose="05000000000000000000" pitchFamily="2" charset="2"/>
              <a:buChar char="§"/>
            </a:pPr>
            <a:r>
              <a:rPr lang="en-US">
                <a:solidFill>
                  <a:schemeClr val="bg2"/>
                </a:solidFill>
                <a:ea typeface="Times New Roman" panose="02020603050405020304" pitchFamily="18" charset="0"/>
                <a:cs typeface="Aptos" panose="020B0004020202020204" pitchFamily="34" charset="0"/>
              </a:rPr>
              <a:t>Population Health Data</a:t>
            </a:r>
          </a:p>
          <a:p>
            <a:pPr marL="342900" marR="0" lvl="1" indent="-342900">
              <a:lnSpc>
                <a:spcPct val="114000"/>
              </a:lnSpc>
              <a:spcAft>
                <a:spcPts val="0"/>
              </a:spcAft>
              <a:buFont typeface="Wingdings" panose="05000000000000000000" pitchFamily="2" charset="2"/>
              <a:buChar char="§"/>
            </a:pPr>
            <a:r>
              <a:rPr lang="en-US">
                <a:solidFill>
                  <a:schemeClr val="bg2"/>
                </a:solidFill>
                <a:ea typeface="Times New Roman" panose="02020603050405020304" pitchFamily="18" charset="0"/>
                <a:cs typeface="Aptos" panose="020B0004020202020204" pitchFamily="34" charset="0"/>
              </a:rPr>
              <a:t>Plan Design</a:t>
            </a:r>
          </a:p>
          <a:p>
            <a:pPr marL="342900" marR="0" lvl="1" indent="-342900">
              <a:lnSpc>
                <a:spcPct val="114000"/>
              </a:lnSpc>
              <a:spcAft>
                <a:spcPts val="0"/>
              </a:spcAft>
              <a:buFont typeface="Wingdings" panose="05000000000000000000" pitchFamily="2" charset="2"/>
              <a:buChar char="§"/>
            </a:pPr>
            <a:r>
              <a:rPr lang="en-US">
                <a:solidFill>
                  <a:schemeClr val="bg2"/>
                </a:solidFill>
                <a:ea typeface="Times New Roman" panose="02020603050405020304" pitchFamily="18" charset="0"/>
                <a:cs typeface="Aptos" panose="020B0004020202020204" pitchFamily="34" charset="0"/>
              </a:rPr>
              <a:t>Postpartum Support</a:t>
            </a:r>
          </a:p>
          <a:p>
            <a:pPr marL="342900" lvl="1" indent="-342900">
              <a:lnSpc>
                <a:spcPct val="114000"/>
              </a:lnSpc>
              <a:spcAft>
                <a:spcPts val="0"/>
              </a:spcAft>
              <a:buFont typeface="Wingdings" panose="05000000000000000000" pitchFamily="2" charset="2"/>
              <a:buChar char="§"/>
            </a:pPr>
            <a:r>
              <a:rPr lang="en-US">
                <a:solidFill>
                  <a:schemeClr val="bg2"/>
                </a:solidFill>
                <a:effectLst/>
                <a:ea typeface="Times New Roman" panose="02020603050405020304" pitchFamily="18" charset="0"/>
                <a:cs typeface="Aptos" panose="020B0004020202020204" pitchFamily="34" charset="0"/>
              </a:rPr>
              <a:t>Practical </a:t>
            </a:r>
            <a:r>
              <a:rPr lang="en-US">
                <a:solidFill>
                  <a:schemeClr val="bg2"/>
                </a:solidFill>
                <a:ea typeface="Times New Roman" panose="02020603050405020304" pitchFamily="18" charset="0"/>
                <a:cs typeface="Aptos" panose="020B0004020202020204" pitchFamily="34" charset="0"/>
              </a:rPr>
              <a:t>Action Steps</a:t>
            </a:r>
            <a:endParaRPr lang="en-US">
              <a:solidFill>
                <a:schemeClr val="bg2"/>
              </a:solidFill>
              <a:effectLst/>
              <a:ea typeface="Times New Roman" panose="02020603050405020304" pitchFamily="18" charset="0"/>
              <a:cs typeface="Aptos" panose="020B0004020202020204" pitchFamily="34" charset="0"/>
            </a:endParaRPr>
          </a:p>
        </p:txBody>
      </p:sp>
    </p:spTree>
    <p:extLst>
      <p:ext uri="{BB962C8B-B14F-4D97-AF65-F5344CB8AC3E}">
        <p14:creationId xmlns:p14="http://schemas.microsoft.com/office/powerpoint/2010/main" val="120771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C768-58AC-C5CB-204B-F17FC96025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797166-E720-69A3-162E-03C37D5B6529}"/>
              </a:ext>
            </a:extLst>
          </p:cNvPr>
          <p:cNvSpPr>
            <a:spLocks noGrp="1"/>
          </p:cNvSpPr>
          <p:nvPr>
            <p:ph type="title"/>
          </p:nvPr>
        </p:nvSpPr>
        <p:spPr/>
        <p:txBody>
          <a:bodyPr/>
          <a:lstStyle/>
          <a:p>
            <a:r>
              <a:rPr lang="en-GB"/>
              <a:t>Population Health Data</a:t>
            </a:r>
            <a:endParaRPr lang="en-US"/>
          </a:p>
        </p:txBody>
      </p:sp>
      <p:sp>
        <p:nvSpPr>
          <p:cNvPr id="4" name="TextBox 3">
            <a:extLst>
              <a:ext uri="{FF2B5EF4-FFF2-40B4-BE49-F238E27FC236}">
                <a16:creationId xmlns:a16="http://schemas.microsoft.com/office/drawing/2014/main" id="{56940546-7935-3D87-F57C-C51F5E47A094}"/>
              </a:ext>
            </a:extLst>
          </p:cNvPr>
          <p:cNvSpPr txBox="1"/>
          <p:nvPr/>
        </p:nvSpPr>
        <p:spPr>
          <a:xfrm>
            <a:off x="6096000" y="777240"/>
            <a:ext cx="5712541" cy="681020"/>
          </a:xfrm>
          <a:prstGeom prst="rect">
            <a:avLst/>
          </a:prstGeom>
          <a:noFill/>
        </p:spPr>
        <p:txBody>
          <a:bodyPr wrap="square">
            <a:spAutoFit/>
          </a:bodyPr>
          <a:lstStyle/>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GB" sz="1600" b="0" i="0" u="none" strike="noStrike" kern="1200" cap="none" spc="0" normalizeH="0" baseline="0" noProof="0">
                <a:ln>
                  <a:noFill/>
                </a:ln>
                <a:solidFill>
                  <a:srgbClr val="188B75"/>
                </a:solidFill>
                <a:effectLst/>
                <a:uLnTx/>
                <a:uFillTx/>
                <a:latin typeface="Montserrat"/>
                <a:ea typeface="+mn-ea"/>
                <a:cs typeface="+mn-cs"/>
              </a:rPr>
              <a:t> </a:t>
            </a:r>
            <a:r>
              <a:rPr kumimoji="0" lang="en-GB" sz="1800" b="0" i="0" u="none" strike="noStrike" kern="1200" cap="none" spc="0" normalizeH="0" baseline="0" noProof="0">
                <a:ln>
                  <a:noFill/>
                </a:ln>
                <a:solidFill>
                  <a:srgbClr val="188B75"/>
                </a:solidFill>
                <a:effectLst/>
                <a:uLnTx/>
                <a:uFillTx/>
                <a:latin typeface="Montserrat"/>
                <a:ea typeface="+mn-ea"/>
                <a:cs typeface="+mn-cs"/>
              </a:rPr>
              <a:t>“If you can’t measure it, you can’t manage it.”</a:t>
            </a:r>
          </a:p>
          <a:p>
            <a:pPr marL="112713" marR="0" lvl="0" indent="0" algn="l" defTabSz="914400" rtl="0" eaLnBrk="1" fontAlgn="auto" latinLnBrk="0" hangingPunct="1">
              <a:lnSpc>
                <a:spcPct val="114000"/>
              </a:lnSpc>
              <a:spcBef>
                <a:spcPts val="0"/>
              </a:spcBef>
              <a:spcAft>
                <a:spcPts val="600"/>
              </a:spcAft>
              <a:buClrTx/>
              <a:buSzTx/>
              <a:buFontTx/>
              <a:buNone/>
              <a:tabLst/>
              <a:defRPr/>
            </a:pPr>
            <a:r>
              <a:rPr kumimoji="0" lang="en-GB" sz="1200" b="0" i="0" u="none" strike="noStrike" kern="1200" cap="none" spc="0" normalizeH="0" baseline="0" noProof="0">
                <a:ln>
                  <a:noFill/>
                </a:ln>
                <a:solidFill>
                  <a:srgbClr val="188B75"/>
                </a:solidFill>
                <a:effectLst/>
                <a:uLnTx/>
                <a:uFillTx/>
                <a:latin typeface="Montserrat"/>
                <a:ea typeface="+mn-ea"/>
                <a:cs typeface="+mn-cs"/>
              </a:rPr>
              <a:t>Peter Drucker</a:t>
            </a:r>
            <a:endParaRPr kumimoji="0" lang="en-US" sz="1200" b="0" i="0" u="none" strike="noStrike" kern="1200" cap="none" spc="0" normalizeH="0" baseline="0" noProof="0">
              <a:ln>
                <a:noFill/>
              </a:ln>
              <a:solidFill>
                <a:srgbClr val="188B75"/>
              </a:solidFill>
              <a:effectLst/>
              <a:uLnTx/>
              <a:uFillTx/>
              <a:latin typeface="Montserrat"/>
              <a:ea typeface="+mn-ea"/>
              <a:cs typeface="+mn-cs"/>
            </a:endParaRPr>
          </a:p>
        </p:txBody>
      </p:sp>
      <p:sp>
        <p:nvSpPr>
          <p:cNvPr id="7" name="TextBox 6">
            <a:extLst>
              <a:ext uri="{FF2B5EF4-FFF2-40B4-BE49-F238E27FC236}">
                <a16:creationId xmlns:a16="http://schemas.microsoft.com/office/drawing/2014/main" id="{E07BFB68-110B-086B-8E76-F973A3229BD2}"/>
              </a:ext>
            </a:extLst>
          </p:cNvPr>
          <p:cNvSpPr txBox="1"/>
          <p:nvPr/>
        </p:nvSpPr>
        <p:spPr>
          <a:xfrm>
            <a:off x="548640" y="2057937"/>
            <a:ext cx="5547360" cy="3047886"/>
          </a:xfrm>
          <a:prstGeom prst="rect">
            <a:avLst/>
          </a:prstGeom>
          <a:noFill/>
        </p:spPr>
        <p:txBody>
          <a:bodyPr wrap="square" rtlCol="0">
            <a:spAutoFit/>
          </a:bodyPr>
          <a:lstStyle/>
          <a:p>
            <a:pPr marL="285750" marR="0" lvl="1"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Identify and understand risk.</a:t>
            </a:r>
          </a:p>
          <a:p>
            <a:pPr marL="285750" marR="0" lvl="1"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Inform medical and pharmacy strategies.</a:t>
            </a:r>
          </a:p>
          <a:p>
            <a:pPr marL="285750" marR="0" lvl="1"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Uncover opportunities for steerage.</a:t>
            </a:r>
          </a:p>
          <a:p>
            <a:pPr marL="285750" marR="0" lvl="1"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Understand demographics (gender, generational considerations, trends). </a:t>
            </a:r>
          </a:p>
          <a:p>
            <a:pPr marL="285750" marR="0" lvl="1"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Target communication and education to specific populations.</a:t>
            </a:r>
          </a:p>
          <a:p>
            <a:pPr marL="285750" marR="0" lvl="1"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Leverage carrier case management.</a:t>
            </a:r>
          </a:p>
          <a:p>
            <a:pPr marL="285750" marR="0" lvl="1"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Develop and engage members in wellness programs and initiatives.</a:t>
            </a:r>
          </a:p>
          <a:p>
            <a:pPr marL="285750" marR="0" lvl="1"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Track outcomes (member health, plan performance).</a:t>
            </a:r>
          </a:p>
          <a:p>
            <a:pPr marL="285750" marR="0" lvl="1"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Pivot quickly when needed.</a:t>
            </a:r>
          </a:p>
        </p:txBody>
      </p:sp>
      <p:pic>
        <p:nvPicPr>
          <p:cNvPr id="3" name="Picture 2">
            <a:extLst>
              <a:ext uri="{FF2B5EF4-FFF2-40B4-BE49-F238E27FC236}">
                <a16:creationId xmlns:a16="http://schemas.microsoft.com/office/drawing/2014/main" id="{317ED7FD-C004-D98E-D993-9AF57DA2ABFB}"/>
              </a:ext>
            </a:extLst>
          </p:cNvPr>
          <p:cNvPicPr>
            <a:picLocks noChangeAspect="1"/>
          </p:cNvPicPr>
          <p:nvPr/>
        </p:nvPicPr>
        <p:blipFill>
          <a:blip r:embed="rId3">
            <a:extLst>
              <a:ext uri="{28A0092B-C50C-407E-A947-70E740481C1C}">
                <a14:useLocalDpi xmlns:a14="http://schemas.microsoft.com/office/drawing/2010/main" val="0"/>
              </a:ext>
            </a:extLst>
          </a:blip>
          <a:srcRect l="505" r="505"/>
          <a:stretch/>
        </p:blipFill>
        <p:spPr>
          <a:xfrm>
            <a:off x="6096001" y="2057937"/>
            <a:ext cx="5547360" cy="3774060"/>
          </a:xfrm>
          <a:prstGeom prst="rect">
            <a:avLst/>
          </a:prstGeom>
          <a:effectLst/>
        </p:spPr>
      </p:pic>
      <p:sp>
        <p:nvSpPr>
          <p:cNvPr id="5" name="Rectangle 4">
            <a:extLst>
              <a:ext uri="{FF2B5EF4-FFF2-40B4-BE49-F238E27FC236}">
                <a16:creationId xmlns:a16="http://schemas.microsoft.com/office/drawing/2014/main" id="{3C42850D-3F63-C228-8EA2-B768F14FA0A4}"/>
              </a:ext>
            </a:extLst>
          </p:cNvPr>
          <p:cNvSpPr/>
          <p:nvPr/>
        </p:nvSpPr>
        <p:spPr>
          <a:xfrm>
            <a:off x="137160" y="6338455"/>
            <a:ext cx="1945178" cy="3823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90AC0E86-C6EE-B0F2-9B2C-EB93430905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C65E16BB-1A2F-23EE-BC1B-92A71337EF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1758590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73AF3-D28A-852C-5028-2B42AA3DD0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097B94-7839-D29C-EDC6-6EA49D59EF0B}"/>
              </a:ext>
            </a:extLst>
          </p:cNvPr>
          <p:cNvSpPr>
            <a:spLocks noGrp="1"/>
          </p:cNvSpPr>
          <p:nvPr>
            <p:ph type="title"/>
          </p:nvPr>
        </p:nvSpPr>
        <p:spPr/>
        <p:txBody>
          <a:bodyPr/>
          <a:lstStyle/>
          <a:p>
            <a:r>
              <a:rPr lang="en-GB"/>
              <a:t>Plan Design</a:t>
            </a:r>
            <a:endParaRPr lang="en-US"/>
          </a:p>
        </p:txBody>
      </p:sp>
      <p:sp>
        <p:nvSpPr>
          <p:cNvPr id="4" name="TextBox 3">
            <a:extLst>
              <a:ext uri="{FF2B5EF4-FFF2-40B4-BE49-F238E27FC236}">
                <a16:creationId xmlns:a16="http://schemas.microsoft.com/office/drawing/2014/main" id="{635678CA-D34E-F532-7ECC-2EDA54C4F486}"/>
              </a:ext>
            </a:extLst>
          </p:cNvPr>
          <p:cNvSpPr txBox="1"/>
          <p:nvPr/>
        </p:nvSpPr>
        <p:spPr>
          <a:xfrm>
            <a:off x="6540416" y="777240"/>
            <a:ext cx="5268125"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88B75"/>
                </a:solidFill>
                <a:effectLst/>
                <a:uLnTx/>
                <a:uFillTx/>
                <a:latin typeface="Montserrat"/>
                <a:ea typeface="+mn-ea"/>
                <a:cs typeface="+mn-cs"/>
              </a:rPr>
              <a:t>Cover contraception; 40% of pregnancies are unplanned, many of those end in termination or lead to poor pregnancy outcomes. </a:t>
            </a:r>
          </a:p>
        </p:txBody>
      </p:sp>
      <p:sp>
        <p:nvSpPr>
          <p:cNvPr id="7" name="TextBox 6">
            <a:extLst>
              <a:ext uri="{FF2B5EF4-FFF2-40B4-BE49-F238E27FC236}">
                <a16:creationId xmlns:a16="http://schemas.microsoft.com/office/drawing/2014/main" id="{60CE3761-613B-7FE9-416E-54B4F7A8C18B}"/>
              </a:ext>
            </a:extLst>
          </p:cNvPr>
          <p:cNvSpPr txBox="1"/>
          <p:nvPr/>
        </p:nvSpPr>
        <p:spPr>
          <a:xfrm>
            <a:off x="548640" y="2193864"/>
            <a:ext cx="5547360" cy="3543406"/>
          </a:xfrm>
          <a:prstGeom prst="rect">
            <a:avLst/>
          </a:prstGeom>
          <a:noFill/>
        </p:spPr>
        <p:txBody>
          <a:bodyPr wrap="square" rtlCol="0">
            <a:spAutoFit/>
          </a:bodyPr>
          <a:lstStyle/>
          <a:p>
            <a:pPr marL="230188" marR="0" lvl="1" indent="-230188"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Ensure the health plan minimizes out of pocket expenses for maternal care.</a:t>
            </a:r>
          </a:p>
          <a:p>
            <a:pPr marL="230188" marR="0" lvl="1" indent="-230188"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Confirm network adequacy for both maternal and mental health care.</a:t>
            </a:r>
          </a:p>
          <a:p>
            <a:pPr marL="230188" marR="0" lvl="1" indent="-230188"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Buy-up to include carrier Healthy Pregnancy programs.</a:t>
            </a:r>
          </a:p>
          <a:p>
            <a:pPr marL="230188" marR="0" lvl="1" indent="-230188"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Cover home B/P machines for self-monitoring. </a:t>
            </a:r>
          </a:p>
          <a:p>
            <a:pPr marL="230188" marR="0" lvl="1" indent="-230188"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For grandfathered plans, ensure breastfeeding support, counseling, and breast pump equipment is covered.</a:t>
            </a:r>
          </a:p>
          <a:p>
            <a:pPr marL="230188" marR="0" lvl="1" indent="-230188"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Make sure the plan has a 24/7 Nurse Line and Case Managers who can help reduce fragmented care. </a:t>
            </a:r>
          </a:p>
          <a:p>
            <a:pPr marL="230188" marR="0" lvl="1" indent="-230188"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Provide telemedicine. Allow members to use while at work as some areas have spotty network coverage.   </a:t>
            </a:r>
          </a:p>
          <a:p>
            <a:pPr marL="230188" marR="0" lvl="1" indent="-230188"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If in a rural community, choose health plans that pay adequately for services delivered at the rural hospital.</a:t>
            </a:r>
          </a:p>
        </p:txBody>
      </p:sp>
      <p:pic>
        <p:nvPicPr>
          <p:cNvPr id="3" name="Picture 2">
            <a:extLst>
              <a:ext uri="{FF2B5EF4-FFF2-40B4-BE49-F238E27FC236}">
                <a16:creationId xmlns:a16="http://schemas.microsoft.com/office/drawing/2014/main" id="{9DFCBFBF-271B-89E0-4BD4-09B89F69267C}"/>
              </a:ext>
            </a:extLst>
          </p:cNvPr>
          <p:cNvPicPr>
            <a:picLocks noChangeAspect="1"/>
          </p:cNvPicPr>
          <p:nvPr/>
        </p:nvPicPr>
        <p:blipFill>
          <a:blip r:embed="rId3">
            <a:extLst>
              <a:ext uri="{28A0092B-C50C-407E-A947-70E740481C1C}">
                <a14:useLocalDpi xmlns:a14="http://schemas.microsoft.com/office/drawing/2010/main" val="0"/>
              </a:ext>
            </a:extLst>
          </a:blip>
          <a:srcRect t="27313" r="10862" b="27313"/>
          <a:stretch/>
        </p:blipFill>
        <p:spPr>
          <a:xfrm>
            <a:off x="6540416" y="2193864"/>
            <a:ext cx="4981024" cy="3801684"/>
          </a:xfrm>
          <a:prstGeom prst="rect">
            <a:avLst/>
          </a:prstGeom>
        </p:spPr>
      </p:pic>
      <p:sp>
        <p:nvSpPr>
          <p:cNvPr id="5" name="Rectangle 4">
            <a:extLst>
              <a:ext uri="{FF2B5EF4-FFF2-40B4-BE49-F238E27FC236}">
                <a16:creationId xmlns:a16="http://schemas.microsoft.com/office/drawing/2014/main" id="{EB7928B6-2E6C-2638-0CE8-6255D172C840}"/>
              </a:ext>
            </a:extLst>
          </p:cNvPr>
          <p:cNvSpPr/>
          <p:nvPr/>
        </p:nvSpPr>
        <p:spPr>
          <a:xfrm>
            <a:off x="137160" y="6338455"/>
            <a:ext cx="1945178" cy="3823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7BA77C29-B9A9-AF63-9929-F90A63A4C2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B6EE07D1-9175-E25D-087B-31E3C6B95A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568756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7FDB6-AEE3-7946-B0F2-A170867ED3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D36C9-4552-F272-99E4-6C82414EC91E}"/>
              </a:ext>
            </a:extLst>
          </p:cNvPr>
          <p:cNvSpPr>
            <a:spLocks noGrp="1"/>
          </p:cNvSpPr>
          <p:nvPr>
            <p:ph type="title"/>
          </p:nvPr>
        </p:nvSpPr>
        <p:spPr/>
        <p:txBody>
          <a:bodyPr/>
          <a:lstStyle/>
          <a:p>
            <a:r>
              <a:rPr lang="en-GB"/>
              <a:t>Postpartum Support</a:t>
            </a:r>
            <a:endParaRPr lang="en-US"/>
          </a:p>
        </p:txBody>
      </p:sp>
      <p:sp>
        <p:nvSpPr>
          <p:cNvPr id="4" name="TextBox 3">
            <a:extLst>
              <a:ext uri="{FF2B5EF4-FFF2-40B4-BE49-F238E27FC236}">
                <a16:creationId xmlns:a16="http://schemas.microsoft.com/office/drawing/2014/main" id="{2C0023E8-60FD-1FB9-6A2D-BC010D3AF2D1}"/>
              </a:ext>
            </a:extLst>
          </p:cNvPr>
          <p:cNvSpPr txBox="1"/>
          <p:nvPr/>
        </p:nvSpPr>
        <p:spPr>
          <a:xfrm>
            <a:off x="6096000" y="777240"/>
            <a:ext cx="5425441"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88B75"/>
                </a:solidFill>
                <a:effectLst/>
                <a:uLnTx/>
                <a:uFillTx/>
                <a:latin typeface="Montserrat"/>
                <a:ea typeface="+mn-ea"/>
                <a:cs typeface="+mn-cs"/>
              </a:rPr>
              <a:t>States with a 6-12 weeks paid maternity leave policy have increased return to work 1-2 years post-delivery and decreased infant mortality by 12%. </a:t>
            </a:r>
            <a:endParaRPr kumimoji="0" lang="en-US" sz="1800" b="0" i="0" u="none" strike="noStrike" kern="1200" cap="none" spc="0" normalizeH="0" baseline="0" noProof="0">
              <a:ln>
                <a:noFill/>
              </a:ln>
              <a:solidFill>
                <a:srgbClr val="188B75"/>
              </a:solidFill>
              <a:effectLst/>
              <a:uLnTx/>
              <a:uFillTx/>
              <a:latin typeface="Montserrat"/>
              <a:ea typeface="+mn-ea"/>
              <a:cs typeface="+mn-cs"/>
            </a:endParaRPr>
          </a:p>
        </p:txBody>
      </p:sp>
      <p:sp>
        <p:nvSpPr>
          <p:cNvPr id="7" name="TextBox 6">
            <a:extLst>
              <a:ext uri="{FF2B5EF4-FFF2-40B4-BE49-F238E27FC236}">
                <a16:creationId xmlns:a16="http://schemas.microsoft.com/office/drawing/2014/main" id="{F4DF5A24-EB0A-8A70-74C4-564275F6AF59}"/>
              </a:ext>
            </a:extLst>
          </p:cNvPr>
          <p:cNvSpPr txBox="1"/>
          <p:nvPr/>
        </p:nvSpPr>
        <p:spPr>
          <a:xfrm>
            <a:off x="548640" y="2060146"/>
            <a:ext cx="5380820" cy="3821239"/>
          </a:xfrm>
          <a:prstGeom prst="rect">
            <a:avLst/>
          </a:prstGeom>
          <a:noFill/>
        </p:spPr>
        <p:txBody>
          <a:bodyPr wrap="square" rtlCol="0">
            <a:spAutoFit/>
          </a:bodyPr>
          <a:lstStyle/>
          <a:p>
            <a:pPr marL="230188" marR="0" lvl="1" indent="-230188" algn="l" defTabSz="914400" rtl="0" eaLnBrk="1" fontAlgn="auto" latinLnBrk="0" hangingPunct="1">
              <a:lnSpc>
                <a:spcPct val="114000"/>
              </a:lnSpc>
              <a:spcBef>
                <a:spcPts val="0"/>
              </a:spcBef>
              <a:spcAft>
                <a:spcPts val="60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Most maternal death occurs postpartum. Ensure continuous coverage throughout pregnancy and the 12-month post-partum period.</a:t>
            </a:r>
          </a:p>
          <a:p>
            <a:pPr marL="230188" marR="0" lvl="1" indent="-230188" algn="l" defTabSz="914400" rtl="0" eaLnBrk="1" fontAlgn="auto" latinLnBrk="0" hangingPunct="1">
              <a:lnSpc>
                <a:spcPct val="114000"/>
              </a:lnSpc>
              <a:spcBef>
                <a:spcPts val="0"/>
              </a:spcBef>
              <a:spcAft>
                <a:spcPts val="60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Postpartum depression and substance use disorder is a significant problem for this population. Provide access to mental health support and health coaching.</a:t>
            </a:r>
          </a:p>
          <a:p>
            <a:pPr marL="230188" marR="0" lvl="1" indent="-230188" algn="l" defTabSz="914400" rtl="0" eaLnBrk="1" fontAlgn="auto" latinLnBrk="0" hangingPunct="1">
              <a:lnSpc>
                <a:spcPct val="114000"/>
              </a:lnSpc>
              <a:spcBef>
                <a:spcPts val="0"/>
              </a:spcBef>
              <a:spcAft>
                <a:spcPts val="60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Promote support networks such as Post Partum Support International: </a:t>
            </a: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https://postpartum.net/</a:t>
            </a:r>
            <a:endPar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endParaRPr>
          </a:p>
          <a:p>
            <a:pPr marL="230188" marR="0" lvl="1" indent="-230188" algn="l" defTabSz="914400" rtl="0" eaLnBrk="1" fontAlgn="auto" latinLnBrk="0" hangingPunct="1">
              <a:lnSpc>
                <a:spcPct val="114000"/>
              </a:lnSpc>
              <a:spcBef>
                <a:spcPts val="0"/>
              </a:spcBef>
              <a:spcAft>
                <a:spcPts val="60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Support breast feeding; it reduces infant mortality, improves mental health and improves infant health. Remember, baby is now on the health plan too.</a:t>
            </a:r>
          </a:p>
          <a:p>
            <a:pPr marL="230188" marR="0" lvl="1" indent="-230188" algn="l" defTabSz="914400" rtl="0" eaLnBrk="1" fontAlgn="auto" latinLnBrk="0" hangingPunct="1">
              <a:lnSpc>
                <a:spcPct val="114000"/>
              </a:lnSpc>
              <a:spcBef>
                <a:spcPts val="0"/>
              </a:spcBef>
              <a:spcAft>
                <a:spcPts val="60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Provide a comfortable, private lactation room with locked refrigeration. Women should not have to pump in the restroom.</a:t>
            </a:r>
          </a:p>
        </p:txBody>
      </p:sp>
      <p:pic>
        <p:nvPicPr>
          <p:cNvPr id="3" name="Picture 2">
            <a:extLst>
              <a:ext uri="{FF2B5EF4-FFF2-40B4-BE49-F238E27FC236}">
                <a16:creationId xmlns:a16="http://schemas.microsoft.com/office/drawing/2014/main" id="{60229304-7958-09A3-0AB3-656E3A8547B9}"/>
              </a:ext>
            </a:extLst>
          </p:cNvPr>
          <p:cNvPicPr>
            <a:picLocks noChangeAspect="1"/>
          </p:cNvPicPr>
          <p:nvPr/>
        </p:nvPicPr>
        <p:blipFill>
          <a:blip r:embed="rId4">
            <a:extLst>
              <a:ext uri="{28A0092B-C50C-407E-A947-70E740481C1C}">
                <a14:useLocalDpi xmlns:a14="http://schemas.microsoft.com/office/drawing/2010/main" val="0"/>
              </a:ext>
            </a:extLst>
          </a:blip>
          <a:srcRect l="5965" r="8673"/>
          <a:stretch/>
        </p:blipFill>
        <p:spPr>
          <a:xfrm>
            <a:off x="6096001" y="2060146"/>
            <a:ext cx="5547360" cy="3692174"/>
          </a:xfrm>
          <a:prstGeom prst="rect">
            <a:avLst/>
          </a:prstGeom>
        </p:spPr>
      </p:pic>
      <p:sp>
        <p:nvSpPr>
          <p:cNvPr id="5" name="Rectangle 4">
            <a:extLst>
              <a:ext uri="{FF2B5EF4-FFF2-40B4-BE49-F238E27FC236}">
                <a16:creationId xmlns:a16="http://schemas.microsoft.com/office/drawing/2014/main" id="{53FF49BE-E211-52C4-193A-4EE3D5BA4BAE}"/>
              </a:ext>
            </a:extLst>
          </p:cNvPr>
          <p:cNvSpPr/>
          <p:nvPr/>
        </p:nvSpPr>
        <p:spPr>
          <a:xfrm>
            <a:off x="137160" y="6338455"/>
            <a:ext cx="1945178" cy="3823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DE7C7465-644A-8EBA-3061-05664E56B4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C39479FE-F9FC-4CD9-E334-08CDE47EEB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745634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DBB1B-7C86-3918-49B6-F1A04D6D6A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4286AA-2C95-EF12-DB63-01A77FB94DBA}"/>
              </a:ext>
            </a:extLst>
          </p:cNvPr>
          <p:cNvSpPr>
            <a:spLocks noGrp="1"/>
          </p:cNvSpPr>
          <p:nvPr>
            <p:ph type="title"/>
          </p:nvPr>
        </p:nvSpPr>
        <p:spPr/>
        <p:txBody>
          <a:bodyPr/>
          <a:lstStyle/>
          <a:p>
            <a:r>
              <a:rPr lang="en-GB"/>
              <a:t>Practical Action Steps</a:t>
            </a:r>
            <a:endParaRPr lang="en-US"/>
          </a:p>
        </p:txBody>
      </p:sp>
      <p:sp>
        <p:nvSpPr>
          <p:cNvPr id="4" name="TextBox 3">
            <a:extLst>
              <a:ext uri="{FF2B5EF4-FFF2-40B4-BE49-F238E27FC236}">
                <a16:creationId xmlns:a16="http://schemas.microsoft.com/office/drawing/2014/main" id="{9616D21A-F810-A496-86D2-FF0942CE2F7D}"/>
              </a:ext>
            </a:extLst>
          </p:cNvPr>
          <p:cNvSpPr txBox="1"/>
          <p:nvPr/>
        </p:nvSpPr>
        <p:spPr>
          <a:xfrm>
            <a:off x="6096000" y="777240"/>
            <a:ext cx="554736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88B75"/>
                </a:solidFill>
                <a:effectLst/>
                <a:uLnTx/>
                <a:uFillTx/>
                <a:latin typeface="Montserrat"/>
                <a:ea typeface="+mn-ea"/>
                <a:cs typeface="+mn-cs"/>
              </a:rPr>
              <a:t>Prenatal health is one of the most important predictors of pregnancy outcomes.  </a:t>
            </a:r>
            <a:endParaRPr kumimoji="0" lang="en-US" sz="1800" b="0" i="0" u="none" strike="noStrike" kern="1200" cap="none" spc="0" normalizeH="0" baseline="0" noProof="0">
              <a:ln>
                <a:noFill/>
              </a:ln>
              <a:solidFill>
                <a:srgbClr val="188B75"/>
              </a:solidFill>
              <a:effectLst/>
              <a:uLnTx/>
              <a:uFillTx/>
              <a:latin typeface="Montserrat"/>
              <a:ea typeface="+mn-ea"/>
              <a:cs typeface="+mn-cs"/>
            </a:endParaRPr>
          </a:p>
        </p:txBody>
      </p:sp>
      <p:sp>
        <p:nvSpPr>
          <p:cNvPr id="7" name="TextBox 6">
            <a:extLst>
              <a:ext uri="{FF2B5EF4-FFF2-40B4-BE49-F238E27FC236}">
                <a16:creationId xmlns:a16="http://schemas.microsoft.com/office/drawing/2014/main" id="{DF25D29B-7586-3892-CE64-0CB4FC834844}"/>
              </a:ext>
            </a:extLst>
          </p:cNvPr>
          <p:cNvSpPr txBox="1"/>
          <p:nvPr/>
        </p:nvSpPr>
        <p:spPr>
          <a:xfrm>
            <a:off x="548640" y="2086218"/>
            <a:ext cx="6512036" cy="4092402"/>
          </a:xfrm>
          <a:prstGeom prst="rect">
            <a:avLst/>
          </a:prstGeom>
          <a:noFill/>
        </p:spPr>
        <p:txBody>
          <a:bodyPr wrap="square" rtlCol="0">
            <a:spAutoFit/>
          </a:bodyPr>
          <a:lstStyle/>
          <a:p>
            <a:pPr marL="227013" marR="0" lvl="1" indent="-227013" algn="l" defTabSz="914400" rtl="0" eaLnBrk="1" fontAlgn="auto" latinLnBrk="0" hangingPunct="1">
              <a:lnSpc>
                <a:spcPct val="115000"/>
              </a:lnSpc>
              <a:spcBef>
                <a:spcPts val="0"/>
              </a:spcBef>
              <a:spcAft>
                <a:spcPts val="60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Promote the importance of establishing care with a primary care provider and getting annual exams.</a:t>
            </a:r>
          </a:p>
          <a:p>
            <a:pPr marL="227013" marR="0" lvl="1" indent="-227013" algn="l" defTabSz="914400" rtl="0" eaLnBrk="1" fontAlgn="auto" latinLnBrk="0" hangingPunct="1">
              <a:lnSpc>
                <a:spcPct val="115000"/>
              </a:lnSpc>
              <a:spcBef>
                <a:spcPts val="0"/>
              </a:spcBef>
              <a:spcAft>
                <a:spcPts val="60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Encourage women to connect with care as soon as they suspect they may be pregnant.</a:t>
            </a:r>
          </a:p>
          <a:p>
            <a:pPr marL="230188" marR="0" lvl="1" indent="-230188" algn="l" defTabSz="914400" rtl="0" eaLnBrk="1" fontAlgn="auto" latinLnBrk="0" hangingPunct="1">
              <a:lnSpc>
                <a:spcPct val="115000"/>
              </a:lnSpc>
              <a:spcBef>
                <a:spcPts val="0"/>
              </a:spcBef>
              <a:spcAft>
                <a:spcPts val="60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Establish programs for women who are thinking about getting pregnant to provide culturally relevant education on good nutrition, adequate physical activity, and managing existing chronic conditions.</a:t>
            </a:r>
          </a:p>
          <a:p>
            <a:pPr marL="230188" marR="0" lvl="1" indent="-230188" algn="l" defTabSz="914400" rtl="0" eaLnBrk="1" fontAlgn="auto" latinLnBrk="0" hangingPunct="1">
              <a:lnSpc>
                <a:spcPct val="115000"/>
              </a:lnSpc>
              <a:spcBef>
                <a:spcPts val="0"/>
              </a:spcBef>
              <a:spcAft>
                <a:spcPts val="60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Partner with local and state health departments to leverage community resources for pre- pregnancy planning, pregnancy, and post-partum support.</a:t>
            </a:r>
          </a:p>
          <a:p>
            <a:pPr marL="230188" marR="0" lvl="1" indent="-230188"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rPr>
              <a:t>Support time away from work for prenatal care appointments, birthing classes, and infant care education.</a:t>
            </a:r>
          </a:p>
          <a:p>
            <a:pPr marL="0" marR="0" lvl="1" indent="0" algn="l" defTabSz="914400" rtl="0" eaLnBrk="1" fontAlgn="auto" latinLnBrk="0" hangingPunct="1">
              <a:lnSpc>
                <a:spcPct val="114000"/>
              </a:lnSpc>
              <a:spcBef>
                <a:spcPts val="0"/>
              </a:spcBef>
              <a:spcAft>
                <a:spcPts val="0"/>
              </a:spcAft>
              <a:buClrTx/>
              <a:buSzTx/>
              <a:buFontTx/>
              <a:buNone/>
              <a:tabLst/>
              <a:defRPr/>
            </a:pPr>
            <a:endPar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endParaRPr>
          </a:p>
          <a:p>
            <a:pPr marL="230188" marR="0" lvl="1" indent="-230188" algn="l" defTabSz="914400" rtl="0" eaLnBrk="1" fontAlgn="auto" latinLnBrk="0" hangingPunct="1">
              <a:lnSpc>
                <a:spcPct val="115000"/>
              </a:lnSpc>
              <a:spcBef>
                <a:spcPts val="0"/>
              </a:spcBef>
              <a:spcAft>
                <a:spcPts val="600"/>
              </a:spcAft>
              <a:buClrTx/>
              <a:buSzTx/>
              <a:buFont typeface="Arial" panose="020B0604020202020204" pitchFamily="34" charset="0"/>
              <a:buChar char="•"/>
              <a:tabLst/>
              <a:defRPr/>
            </a:pPr>
            <a:endParaRPr kumimoji="0" lang="en-GB" sz="1400" b="0" i="0" u="none" strike="noStrike" kern="100" cap="none" spc="0" normalizeH="0" baseline="0" noProof="0">
              <a:ln>
                <a:noFill/>
              </a:ln>
              <a:solidFill>
                <a:srgbClr val="4C4C4E"/>
              </a:solidFill>
              <a:effectLst/>
              <a:uLnTx/>
              <a:uFillTx/>
              <a:latin typeface="Montserrat"/>
              <a:ea typeface="Times New Roman" panose="02020603050405020304" pitchFamily="18" charset="0"/>
              <a:cs typeface="Times New Roman" panose="02020603050405020304" pitchFamily="18" charset="0"/>
            </a:endParaRPr>
          </a:p>
        </p:txBody>
      </p:sp>
      <p:pic>
        <p:nvPicPr>
          <p:cNvPr id="6" name="Picture 5" descr="Person helping baby walk">
            <a:extLst>
              <a:ext uri="{FF2B5EF4-FFF2-40B4-BE49-F238E27FC236}">
                <a16:creationId xmlns:a16="http://schemas.microsoft.com/office/drawing/2014/main" id="{D04D1679-0CF6-9637-CBEB-47031F8F8AF6}"/>
              </a:ext>
            </a:extLst>
          </p:cNvPr>
          <p:cNvPicPr>
            <a:picLocks noChangeAspect="1"/>
          </p:cNvPicPr>
          <p:nvPr/>
        </p:nvPicPr>
        <p:blipFill>
          <a:blip r:embed="rId3">
            <a:extLst>
              <a:ext uri="{28A0092B-C50C-407E-A947-70E740481C1C}">
                <a14:useLocalDpi xmlns:a14="http://schemas.microsoft.com/office/drawing/2010/main" val="0"/>
              </a:ext>
            </a:extLst>
          </a:blip>
          <a:srcRect r="35538"/>
          <a:stretch/>
        </p:blipFill>
        <p:spPr>
          <a:xfrm>
            <a:off x="7484882" y="2086218"/>
            <a:ext cx="3876302" cy="4016882"/>
          </a:xfrm>
          <a:prstGeom prst="rect">
            <a:avLst/>
          </a:prstGeom>
        </p:spPr>
      </p:pic>
      <p:sp>
        <p:nvSpPr>
          <p:cNvPr id="3" name="Rectangle 2">
            <a:extLst>
              <a:ext uri="{FF2B5EF4-FFF2-40B4-BE49-F238E27FC236}">
                <a16:creationId xmlns:a16="http://schemas.microsoft.com/office/drawing/2014/main" id="{5A3A14B6-C122-0DD4-9BCE-4261E89DE559}"/>
              </a:ext>
            </a:extLst>
          </p:cNvPr>
          <p:cNvSpPr/>
          <p:nvPr/>
        </p:nvSpPr>
        <p:spPr>
          <a:xfrm>
            <a:off x="137160" y="6338455"/>
            <a:ext cx="1945178" cy="3823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white logo&#10;&#10;Description automatically generated">
            <a:extLst>
              <a:ext uri="{FF2B5EF4-FFF2-40B4-BE49-F238E27FC236}">
                <a16:creationId xmlns:a16="http://schemas.microsoft.com/office/drawing/2014/main" id="{E3F3FDEA-56A4-8FF3-61B0-A967C1CC07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1D71E5B2-707A-62F3-EC49-D4CD1CFCB0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1864099959"/>
      </p:ext>
    </p:extLst>
  </p:cSld>
  <p:clrMapOvr>
    <a:masterClrMapping/>
  </p:clrMapOvr>
</p:sld>
</file>

<file path=ppt/theme/theme1.xml><?xml version="1.0" encoding="utf-8"?>
<a:theme xmlns:a="http://schemas.openxmlformats.org/drawingml/2006/main" name="1_Office Theme">
  <a:themeElements>
    <a:clrScheme name="Alera Group">
      <a:dk1>
        <a:srgbClr val="030406"/>
      </a:dk1>
      <a:lt1>
        <a:srgbClr val="FFFFFF"/>
      </a:lt1>
      <a:dk2>
        <a:srgbClr val="ABA299"/>
      </a:dk2>
      <a:lt2>
        <a:srgbClr val="4C4C4E"/>
      </a:lt2>
      <a:accent1>
        <a:srgbClr val="1F628D"/>
      </a:accent1>
      <a:accent2>
        <a:srgbClr val="01949F"/>
      </a:accent2>
      <a:accent3>
        <a:srgbClr val="76B243"/>
      </a:accent3>
      <a:accent4>
        <a:srgbClr val="188B75"/>
      </a:accent4>
      <a:accent5>
        <a:srgbClr val="9A7DAF"/>
      </a:accent5>
      <a:accent6>
        <a:srgbClr val="54C0AA"/>
      </a:accent6>
      <a:hlink>
        <a:srgbClr val="01949F"/>
      </a:hlink>
      <a:folHlink>
        <a:srgbClr val="00ACF8"/>
      </a:folHlink>
    </a:clrScheme>
    <a:fontScheme name="Alera Group">
      <a:majorFont>
        <a:latin typeface="Cormorant Garamon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AleraGroup-2023" id="{137F6ADB-6A92-4F8C-8AF2-2FF8E6F99A5E}" vid="{700394A5-1FFC-44BA-9E66-775BB8E2A2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1574</Words>
  <Application>Microsoft Office PowerPoint</Application>
  <PresentationFormat>Widescreen</PresentationFormat>
  <Paragraphs>207</Paragraphs>
  <Slides>16</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Aptos</vt:lpstr>
      <vt:lpstr>Arial</vt:lpstr>
      <vt:lpstr>Calibri</vt:lpstr>
      <vt:lpstr>Cormorant Garamond</vt:lpstr>
      <vt:lpstr>Montserrat</vt:lpstr>
      <vt:lpstr>Segoe UI</vt:lpstr>
      <vt:lpstr>Times New Roman</vt:lpstr>
      <vt:lpstr>Wingdings</vt:lpstr>
      <vt:lpstr>1_Office Theme</vt:lpstr>
      <vt:lpstr>Pregnancy &amp; Delivery with Complications</vt:lpstr>
      <vt:lpstr>The Impact of Preterm Births</vt:lpstr>
      <vt:lpstr>2024 Data Analysis</vt:lpstr>
      <vt:lpstr>Year Over Year Trend</vt:lpstr>
      <vt:lpstr>Chronic Conditions</vt:lpstr>
      <vt:lpstr>Age Factor</vt:lpstr>
      <vt:lpstr>Influencers</vt:lpstr>
      <vt:lpstr>Hospital-owned Physicians</vt:lpstr>
      <vt:lpstr>Access to Care</vt:lpstr>
      <vt:lpstr>Social Determinants of Health</vt:lpstr>
      <vt:lpstr>SDoH at Work that Support Healthy Pregnancy Outcomes</vt:lpstr>
      <vt:lpstr>Prevention Strategies</vt:lpstr>
      <vt:lpstr>Population Health Data</vt:lpstr>
      <vt:lpstr>Plan Design</vt:lpstr>
      <vt:lpstr>Postpartum Support</vt:lpstr>
      <vt:lpstr>Practical Action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Madison Seeley</dc:creator>
  <cp:lastModifiedBy>Madison Seeley</cp:lastModifiedBy>
  <cp:revision>1</cp:revision>
  <dcterms:created xsi:type="dcterms:W3CDTF">2025-05-19T14:37:01Z</dcterms:created>
  <dcterms:modified xsi:type="dcterms:W3CDTF">2025-05-19T14:38:17Z</dcterms:modified>
</cp:coreProperties>
</file>