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146847395" r:id="rId2"/>
    <p:sldId id="2146847396" r:id="rId3"/>
    <p:sldId id="2146847397" r:id="rId4"/>
    <p:sldId id="2146847398" r:id="rId5"/>
    <p:sldId id="317" r:id="rId6"/>
    <p:sldId id="318" r:id="rId7"/>
    <p:sldId id="319" r:id="rId8"/>
    <p:sldId id="2146847399" r:id="rId9"/>
    <p:sldId id="297" r:id="rId10"/>
    <p:sldId id="290" r:id="rId11"/>
    <p:sldId id="291" r:id="rId12"/>
    <p:sldId id="294" r:id="rId13"/>
    <p:sldId id="320" r:id="rId14"/>
    <p:sldId id="330" r:id="rId15"/>
    <p:sldId id="331" r:id="rId16"/>
    <p:sldId id="2146847400" r:id="rId17"/>
    <p:sldId id="324" r:id="rId18"/>
    <p:sldId id="325" r:id="rId19"/>
    <p:sldId id="2146847401" r:id="rId20"/>
    <p:sldId id="327" r:id="rId21"/>
    <p:sldId id="328" r:id="rId22"/>
    <p:sldId id="32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5" d="100"/>
          <a:sy n="65" d="100"/>
        </p:scale>
        <p:origin x="93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F331D5-B6A4-48D4-84D2-0D7F76313836}" type="datetimeFigureOut">
              <a:rPr lang="en-US" smtClean="0"/>
              <a:t>5/19/2025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0C7AE0-EB25-4342-BFFC-35A7D85DA847}" type="slidenum">
              <a:rPr lang="en-US" smtClean="0"/>
              <a:t>‹#›</a:t>
            </a:fld>
            <a:endParaRPr lang="en-US"/>
          </a:p>
        </p:txBody>
      </p:sp>
    </p:spTree>
    <p:extLst>
      <p:ext uri="{BB962C8B-B14F-4D97-AF65-F5344CB8AC3E}">
        <p14:creationId xmlns:p14="http://schemas.microsoft.com/office/powerpoint/2010/main" val="21894786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Holistic-mind, body, spirit</a:t>
            </a:r>
          </a:p>
          <a:p>
            <a:r>
              <a:rPr lang="en-US" dirty="0"/>
              <a:t>PMR- function &amp; Quality of life</a:t>
            </a:r>
          </a:p>
          <a:p>
            <a:endParaRPr lang="en-US" dirty="0"/>
          </a:p>
          <a:p>
            <a:r>
              <a:rPr lang="en-US" dirty="0"/>
              <a:t>Payor- UM</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3B0620-F27A-476C-9FB3-8142D33C20E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92229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Causes of death-first: heart dz. And CVA</a:t>
            </a:r>
          </a:p>
          <a:p>
            <a:r>
              <a:rPr lang="en-US" dirty="0"/>
              <a:t>                           second: Cancer</a:t>
            </a:r>
          </a:p>
          <a:p>
            <a:r>
              <a:rPr lang="en-US" dirty="0"/>
              <a:t>AHA 2025: CVD: 1 every 34 sec.</a:t>
            </a:r>
          </a:p>
          <a:p>
            <a:r>
              <a:rPr lang="en-US" dirty="0"/>
              <a:t>AHA 2025: Stroke: 1 every 3 min. 11 sec.</a:t>
            </a:r>
          </a:p>
          <a:p>
            <a:r>
              <a:rPr lang="en-US" dirty="0"/>
              <a:t>AHA Diabetes 2025</a:t>
            </a:r>
          </a:p>
          <a:p>
            <a:r>
              <a:rPr lang="en-US" dirty="0"/>
              <a:t>ACS 2025: Cancer: </a:t>
            </a:r>
          </a:p>
          <a:p>
            <a:r>
              <a:rPr lang="en-US" dirty="0"/>
              <a:t>Obesity (CDC)2023: 42% in US; more than 2 in 5 adults</a:t>
            </a:r>
          </a:p>
          <a:p>
            <a:r>
              <a:rPr lang="en-US" dirty="0"/>
              <a:t>2021: In the U.S, adults: 42% with obesity; 9% with severe obesity</a:t>
            </a:r>
          </a:p>
          <a:p>
            <a:endParaRPr lang="en-US" dirty="0"/>
          </a:p>
          <a:p>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1C1D1F"/>
              </a:solidFill>
              <a:effectLst/>
              <a:latin typeface="Nunito" pitchFamily="2" charset="0"/>
            </a:endParaRP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3B0620-F27A-476C-9FB3-8142D33C20E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26546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OMA: comprehensive definition</a:t>
            </a:r>
          </a:p>
          <a:p>
            <a:r>
              <a:rPr lang="en-US" dirty="0"/>
              <a:t>Adipose-largest endocrine organ-26% in men; 38% in women</a:t>
            </a:r>
          </a:p>
          <a:p>
            <a:r>
              <a:rPr lang="en-US" dirty="0"/>
              <a:t>             -actively communicates with most organs throughout the body through factors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3B0620-F27A-476C-9FB3-8142D33C20E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52611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71FAB-63F0-E620-D24A-F9949D87EC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21262F-974B-B6ED-F4C1-E00F305746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0D48F7-0FF3-48B8-854F-235AE9EFC02B}"/>
              </a:ext>
            </a:extLst>
          </p:cNvPr>
          <p:cNvSpPr>
            <a:spLocks noGrp="1"/>
          </p:cNvSpPr>
          <p:nvPr>
            <p:ph type="body" idx="1"/>
          </p:nvPr>
        </p:nvSpPr>
        <p:spPr/>
        <p:txBody>
          <a:bodyPr/>
          <a:lstStyle/>
          <a:p>
            <a:r>
              <a:rPr lang="en-US" dirty="0"/>
              <a:t>Talk about this per organ system:</a:t>
            </a:r>
          </a:p>
          <a:p>
            <a:r>
              <a:rPr lang="en-US" dirty="0"/>
              <a:t>Mental health</a:t>
            </a:r>
            <a:r>
              <a:rPr lang="en-US" dirty="0">
                <a:sym typeface="Wingdings" panose="05000000000000000000" pitchFamily="2" charset="2"/>
              </a:rPr>
              <a:t> breathing problems (OSA)CVD &amp; CVA fatty liver GB and </a:t>
            </a:r>
            <a:r>
              <a:rPr lang="en-US" dirty="0" err="1">
                <a:sym typeface="Wingdings" panose="05000000000000000000" pitchFamily="2" charset="2"/>
              </a:rPr>
              <a:t>pancreaskidney</a:t>
            </a:r>
            <a:r>
              <a:rPr lang="en-US" dirty="0">
                <a:sym typeface="Wingdings" panose="05000000000000000000" pitchFamily="2" charset="2"/>
              </a:rPr>
              <a:t> dz., reproductive </a:t>
            </a:r>
            <a:r>
              <a:rPr lang="en-US" dirty="0" err="1">
                <a:sym typeface="Wingdings" panose="05000000000000000000" pitchFamily="2" charset="2"/>
              </a:rPr>
              <a:t>problemspregnancy</a:t>
            </a:r>
            <a:r>
              <a:rPr lang="en-US" dirty="0">
                <a:sym typeface="Wingdings" panose="05000000000000000000" pitchFamily="2" charset="2"/>
              </a:rPr>
              <a:t> problems OA + Gout metabolic syndrome Cancer.</a:t>
            </a:r>
            <a:endParaRPr lang="en-US" dirty="0"/>
          </a:p>
          <a:p>
            <a:endParaRPr lang="en-US" dirty="0"/>
          </a:p>
        </p:txBody>
      </p:sp>
      <p:sp>
        <p:nvSpPr>
          <p:cNvPr id="4" name="Slide Number Placeholder 3">
            <a:extLst>
              <a:ext uri="{FF2B5EF4-FFF2-40B4-BE49-F238E27FC236}">
                <a16:creationId xmlns:a16="http://schemas.microsoft.com/office/drawing/2014/main" id="{836098FC-6781-20CD-CDFD-AB311000EE7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3B0620-F27A-476C-9FB3-8142D33C20E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56997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A7C08-36CF-D527-8F54-6B6989CD6D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0BBF4E-2CF4-C487-F816-B664F59B6E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AE8945-EB47-14AD-144D-F824FB4A1531}"/>
              </a:ext>
            </a:extLst>
          </p:cNvPr>
          <p:cNvSpPr>
            <a:spLocks noGrp="1"/>
          </p:cNvSpPr>
          <p:nvPr>
            <p:ph type="body" idx="1"/>
          </p:nvPr>
        </p:nvSpPr>
        <p:spPr/>
        <p:txBody>
          <a:bodyPr/>
          <a:lstStyle/>
          <a:p>
            <a:r>
              <a:rPr lang="en-US" dirty="0"/>
              <a:t>Talk about this per organ system:</a:t>
            </a:r>
          </a:p>
          <a:p>
            <a:r>
              <a:rPr lang="en-US" dirty="0"/>
              <a:t>Mental health</a:t>
            </a:r>
            <a:r>
              <a:rPr lang="en-US" dirty="0">
                <a:sym typeface="Wingdings" panose="05000000000000000000" pitchFamily="2" charset="2"/>
              </a:rPr>
              <a:t> breathing problems (OSA)CVD &amp; CVA fatty liver GB and </a:t>
            </a:r>
            <a:r>
              <a:rPr lang="en-US" dirty="0" err="1">
                <a:sym typeface="Wingdings" panose="05000000000000000000" pitchFamily="2" charset="2"/>
              </a:rPr>
              <a:t>pancreaskidney</a:t>
            </a:r>
            <a:r>
              <a:rPr lang="en-US" dirty="0">
                <a:sym typeface="Wingdings" panose="05000000000000000000" pitchFamily="2" charset="2"/>
              </a:rPr>
              <a:t> dz., reproductive </a:t>
            </a:r>
            <a:r>
              <a:rPr lang="en-US" dirty="0" err="1">
                <a:sym typeface="Wingdings" panose="05000000000000000000" pitchFamily="2" charset="2"/>
              </a:rPr>
              <a:t>problemspregnancy</a:t>
            </a:r>
            <a:r>
              <a:rPr lang="en-US" dirty="0">
                <a:sym typeface="Wingdings" panose="05000000000000000000" pitchFamily="2" charset="2"/>
              </a:rPr>
              <a:t> problems OA + Gout metabolic syndrome Cancer.</a:t>
            </a:r>
            <a:endParaRPr lang="en-US" dirty="0"/>
          </a:p>
          <a:p>
            <a:endParaRPr lang="en-US" dirty="0"/>
          </a:p>
        </p:txBody>
      </p:sp>
      <p:sp>
        <p:nvSpPr>
          <p:cNvPr id="4" name="Slide Number Placeholder 3">
            <a:extLst>
              <a:ext uri="{FF2B5EF4-FFF2-40B4-BE49-F238E27FC236}">
                <a16:creationId xmlns:a16="http://schemas.microsoft.com/office/drawing/2014/main" id="{72E82E3F-8B70-4FEC-E88B-29B85248BA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3B0620-F27A-476C-9FB3-8142D33C20E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4689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2E9F9-44FE-1123-FEBB-B7EC173456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663AED-15F1-F476-94B9-484A5D6503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042407-F49C-8CA4-C17B-8B5721D9E98D}"/>
              </a:ext>
            </a:extLst>
          </p:cNvPr>
          <p:cNvSpPr>
            <a:spLocks noGrp="1"/>
          </p:cNvSpPr>
          <p:nvPr>
            <p:ph type="body" idx="1"/>
          </p:nvPr>
        </p:nvSpPr>
        <p:spPr/>
        <p:txBody>
          <a:bodyPr/>
          <a:lstStyle/>
          <a:p>
            <a:r>
              <a:rPr lang="en-US" dirty="0"/>
              <a:t>Talk about this per organ system:</a:t>
            </a:r>
          </a:p>
          <a:p>
            <a:r>
              <a:rPr lang="en-US" dirty="0"/>
              <a:t>Mental health</a:t>
            </a:r>
            <a:r>
              <a:rPr lang="en-US" dirty="0">
                <a:sym typeface="Wingdings" panose="05000000000000000000" pitchFamily="2" charset="2"/>
              </a:rPr>
              <a:t> breathing problems (OSA)CVD &amp; CVA fatty liver GB and </a:t>
            </a:r>
            <a:r>
              <a:rPr lang="en-US" dirty="0" err="1">
                <a:sym typeface="Wingdings" panose="05000000000000000000" pitchFamily="2" charset="2"/>
              </a:rPr>
              <a:t>pancreaskidney</a:t>
            </a:r>
            <a:r>
              <a:rPr lang="en-US" dirty="0">
                <a:sym typeface="Wingdings" panose="05000000000000000000" pitchFamily="2" charset="2"/>
              </a:rPr>
              <a:t> dz., reproductive </a:t>
            </a:r>
            <a:r>
              <a:rPr lang="en-US" dirty="0" err="1">
                <a:sym typeface="Wingdings" panose="05000000000000000000" pitchFamily="2" charset="2"/>
              </a:rPr>
              <a:t>problemspregnancy</a:t>
            </a:r>
            <a:r>
              <a:rPr lang="en-US" dirty="0">
                <a:sym typeface="Wingdings" panose="05000000000000000000" pitchFamily="2" charset="2"/>
              </a:rPr>
              <a:t> problems OA + Gout metabolic syndrome Cancer.</a:t>
            </a:r>
            <a:endParaRPr lang="en-US" dirty="0"/>
          </a:p>
          <a:p>
            <a:endParaRPr lang="en-US" dirty="0"/>
          </a:p>
        </p:txBody>
      </p:sp>
      <p:sp>
        <p:nvSpPr>
          <p:cNvPr id="4" name="Slide Number Placeholder 3">
            <a:extLst>
              <a:ext uri="{FF2B5EF4-FFF2-40B4-BE49-F238E27FC236}">
                <a16:creationId xmlns:a16="http://schemas.microsoft.com/office/drawing/2014/main" id="{237B8B4F-7B40-53FC-3A5A-59F7AA84E6C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3B0620-F27A-476C-9FB3-8142D33C20E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29390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12121"/>
                </a:solidFill>
                <a:effectLst/>
                <a:latin typeface="BlinkMacSystemFont"/>
              </a:rPr>
              <a:t>OA-</a:t>
            </a:r>
            <a:r>
              <a:rPr lang="en-US" b="0" i="0" dirty="0">
                <a:solidFill>
                  <a:srgbClr val="1B1B1B"/>
                </a:solidFill>
                <a:effectLst/>
                <a:latin typeface="Cambria" panose="02040503050406030204" pitchFamily="18" charset="0"/>
              </a:rPr>
              <a:t>cartilage degradation, bone remodeling and osteophyte formation</a:t>
            </a:r>
          </a:p>
          <a:p>
            <a:r>
              <a:rPr lang="en-US" b="0" i="0" dirty="0">
                <a:solidFill>
                  <a:srgbClr val="1B1B1B"/>
                </a:solidFill>
                <a:effectLst/>
                <a:latin typeface="Cambria" panose="02040503050406030204" pitchFamily="18" charset="0"/>
              </a:rPr>
              <a:t>Symptomatic knee OA: 14 million people</a:t>
            </a:r>
          </a:p>
          <a:p>
            <a:r>
              <a:rPr lang="en-US" b="0" i="0" dirty="0">
                <a:solidFill>
                  <a:srgbClr val="1B1B1B"/>
                </a:solidFill>
                <a:effectLst/>
                <a:latin typeface="Cambria" panose="02040503050406030204" pitchFamily="18" charset="0"/>
              </a:rPr>
              <a:t>Increased risk of knee OA by 3 x in people with obesity----due to inflammation</a:t>
            </a:r>
          </a:p>
          <a:p>
            <a:r>
              <a:rPr lang="en-US" b="0" i="0" dirty="0">
                <a:solidFill>
                  <a:srgbClr val="1B1B1B"/>
                </a:solidFill>
                <a:effectLst/>
                <a:latin typeface="Cambria" panose="02040503050406030204" pitchFamily="18" charset="0"/>
              </a:rPr>
              <a:t>More cartilage volume loss + OA progression on radiographs-correlated to poor m. quality &amp; increased fat in muscle.</a:t>
            </a:r>
          </a:p>
          <a:p>
            <a:r>
              <a:rPr lang="en-US" b="0" i="0" dirty="0">
                <a:solidFill>
                  <a:srgbClr val="1B1B1B"/>
                </a:solidFill>
                <a:effectLst/>
                <a:latin typeface="Cambria" panose="02040503050406030204" pitchFamily="18" charset="0"/>
              </a:rPr>
              <a:t>Obesity causes OA: metabolic and inflammatory mechanisms</a:t>
            </a:r>
          </a:p>
          <a:p>
            <a:r>
              <a:rPr lang="en-US" b="0" i="0" dirty="0">
                <a:solidFill>
                  <a:srgbClr val="1B1B1B"/>
                </a:solidFill>
                <a:effectLst/>
                <a:latin typeface="Cambria" panose="02040503050406030204" pitchFamily="18" charset="0"/>
              </a:rPr>
              <a:t>Obesity-m. fibers- Obesity associated with Altered distribution of m. fibers (reduced number of slow type 1 m. fibers)—highest capacity for oxidative metabolism (metabolize glucose) and lower fatigability vs. fast type II fibers. (slow and fast refer to contraction speed of myosin fibers)</a:t>
            </a:r>
          </a:p>
          <a:p>
            <a:r>
              <a:rPr lang="en-US" b="0" i="0" dirty="0">
                <a:solidFill>
                  <a:srgbClr val="1B1B1B"/>
                </a:solidFill>
                <a:effectLst/>
                <a:latin typeface="Cambria" panose="02040503050406030204" pitchFamily="18" charset="0"/>
              </a:rPr>
              <a:t>             -accumulation of lipids in skeletal m.</a:t>
            </a:r>
          </a:p>
          <a:p>
            <a:r>
              <a:rPr lang="en-US" b="0" i="0" dirty="0">
                <a:solidFill>
                  <a:srgbClr val="1B1B1B"/>
                </a:solidFill>
                <a:effectLst/>
                <a:latin typeface="Cambria" panose="02040503050406030204" pitchFamily="18" charset="0"/>
              </a:rPr>
              <a:t>Increased muscle glucose metabolism ~ Type I fibers</a:t>
            </a:r>
          </a:p>
          <a:p>
            <a:r>
              <a:rPr lang="en-US" b="0" i="0" dirty="0">
                <a:solidFill>
                  <a:srgbClr val="1B1B1B"/>
                </a:solidFill>
                <a:effectLst/>
                <a:latin typeface="Cambria" panose="02040503050406030204" pitchFamily="18" charset="0"/>
              </a:rPr>
              <a:t>Increased mitochondria- Type I fibers</a:t>
            </a:r>
          </a:p>
          <a:p>
            <a:r>
              <a:rPr lang="en-US" b="0" i="0" dirty="0">
                <a:solidFill>
                  <a:srgbClr val="1B1B1B"/>
                </a:solidFill>
                <a:effectLst/>
                <a:latin typeface="Cambria" panose="02040503050406030204" pitchFamily="18" charset="0"/>
              </a:rPr>
              <a:t>Low protein synthesis- due to low type I fibers</a:t>
            </a:r>
          </a:p>
          <a:p>
            <a:r>
              <a:rPr lang="en-US" b="0" i="0" dirty="0">
                <a:solidFill>
                  <a:srgbClr val="1B1B1B"/>
                </a:solidFill>
                <a:effectLst/>
                <a:latin typeface="Cambria" panose="02040503050406030204" pitchFamily="18" charset="0"/>
              </a:rPr>
              <a:t>Likely to gain weight and less likely to lose weight</a:t>
            </a:r>
          </a:p>
          <a:p>
            <a:r>
              <a:rPr lang="en-US" b="0" i="0" dirty="0">
                <a:solidFill>
                  <a:srgbClr val="1B1B1B"/>
                </a:solidFill>
                <a:effectLst/>
                <a:latin typeface="Cambria" panose="02040503050406030204" pitchFamily="18" charset="0"/>
              </a:rPr>
              <a:t>Sarcopenic obesity- importance of need to balance wt. loss with “healthy” muscle physiology- wt. loss, nutrition, exercise (low cal. Diet high in protein + exercise</a:t>
            </a:r>
          </a:p>
          <a:p>
            <a:r>
              <a:rPr lang="en-US" b="0" i="0" dirty="0">
                <a:solidFill>
                  <a:srgbClr val="1B1B1B"/>
                </a:solidFill>
                <a:effectLst/>
                <a:latin typeface="Cambria" panose="02040503050406030204" pitchFamily="18" charset="0"/>
              </a:rPr>
              <a:t>Falls in older adults with obesity: poor balance, muscle mass, gait abnormalities (change in body shape, center of gravity); decreased equilibrium</a:t>
            </a:r>
          </a:p>
          <a:p>
            <a:endParaRPr lang="en-US" b="0" i="0" dirty="0">
              <a:solidFill>
                <a:srgbClr val="212121"/>
              </a:solidFill>
              <a:effectLst/>
              <a:latin typeface="BlinkMacSystemFont"/>
            </a:endParaRPr>
          </a:p>
          <a:p>
            <a:endParaRPr lang="en-US" b="0" i="0" dirty="0">
              <a:solidFill>
                <a:srgbClr val="212121"/>
              </a:solidFill>
              <a:effectLst/>
              <a:latin typeface="BlinkMacSystemFont"/>
            </a:endParaRPr>
          </a:p>
          <a:p>
            <a:endParaRPr lang="en-US" b="0" i="0" dirty="0">
              <a:solidFill>
                <a:srgbClr val="212121"/>
              </a:solidFill>
              <a:effectLst/>
              <a:latin typeface="BlinkMacSystemFont"/>
            </a:endParaRPr>
          </a:p>
          <a:p>
            <a:endParaRPr lang="en-US" b="0" i="0" dirty="0">
              <a:solidFill>
                <a:srgbClr val="212121"/>
              </a:solidFill>
              <a:effectLst/>
              <a:latin typeface="BlinkMacSystemFon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3B0620-F27A-476C-9FB3-8142D33C20E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10885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71295-9E96-11CA-1B38-61E6D08A5C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ABB115-1935-E4C7-6013-FE9F456DE9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963A48-8BF0-99D7-AE67-62D6C26C0B30}"/>
              </a:ext>
            </a:extLst>
          </p:cNvPr>
          <p:cNvSpPr>
            <a:spLocks noGrp="1"/>
          </p:cNvSpPr>
          <p:nvPr>
            <p:ph type="body" idx="1"/>
          </p:nvPr>
        </p:nvSpPr>
        <p:spPr/>
        <p:txBody>
          <a:bodyPr/>
          <a:lstStyle/>
          <a:p>
            <a:r>
              <a:rPr lang="en-US" dirty="0"/>
              <a:t>Obesity is a complex disease.</a:t>
            </a:r>
          </a:p>
          <a:p>
            <a:r>
              <a:rPr lang="en-US" dirty="0"/>
              <a:t>Factors to consider besides BMI; location of body fat (</a:t>
            </a:r>
            <a:r>
              <a:rPr lang="en-US" dirty="0" err="1"/>
              <a:t>subcut</a:t>
            </a:r>
            <a:r>
              <a:rPr lang="en-US" dirty="0"/>
              <a:t>. Or visceral or intra-organ fat); </a:t>
            </a:r>
          </a:p>
          <a:p>
            <a:r>
              <a:rPr lang="en-US" dirty="0"/>
              <a:t>                                                     </a:t>
            </a:r>
            <a:r>
              <a:rPr lang="en-US" dirty="0" err="1"/>
              <a:t>centrall</a:t>
            </a:r>
            <a:r>
              <a:rPr lang="en-US" dirty="0"/>
              <a:t> or peripheral distribution</a:t>
            </a:r>
          </a:p>
          <a:p>
            <a:r>
              <a:rPr lang="en-US" dirty="0"/>
              <a:t>                                                     M. mass/function &amp; bone health</a:t>
            </a:r>
          </a:p>
        </p:txBody>
      </p:sp>
      <p:sp>
        <p:nvSpPr>
          <p:cNvPr id="4" name="Slide Number Placeholder 3">
            <a:extLst>
              <a:ext uri="{FF2B5EF4-FFF2-40B4-BE49-F238E27FC236}">
                <a16:creationId xmlns:a16="http://schemas.microsoft.com/office/drawing/2014/main" id="{C500CB5E-F057-CDC6-7AB4-5741CDD208F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3B0620-F27A-476C-9FB3-8142D33C20E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44581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dirty="0">
                <a:solidFill>
                  <a:srgbClr val="1B1B1B"/>
                </a:solidFill>
                <a:effectLst/>
                <a:latin typeface="Roboto Mono Web"/>
              </a:rPr>
              <a:t>Maternal </a:t>
            </a:r>
            <a:r>
              <a:rPr lang="en-US" sz="1200" b="0" i="0" dirty="0" err="1">
                <a:solidFill>
                  <a:srgbClr val="1B1B1B"/>
                </a:solidFill>
                <a:effectLst/>
                <a:latin typeface="Roboto Mono Web"/>
              </a:rPr>
              <a:t>obesity</a:t>
            </a:r>
            <a:r>
              <a:rPr lang="en-US" sz="1200" b="0" i="0" dirty="0" err="1">
                <a:solidFill>
                  <a:srgbClr val="1B1B1B"/>
                </a:solidFill>
                <a:effectLst/>
                <a:latin typeface="Roboto Mono Web"/>
                <a:sym typeface="Wingdings" panose="05000000000000000000" pitchFamily="2" charset="2"/>
              </a:rPr>
              <a:t>adverse</a:t>
            </a:r>
            <a:r>
              <a:rPr lang="en-US" sz="1200" b="0" i="0" dirty="0">
                <a:solidFill>
                  <a:srgbClr val="1B1B1B"/>
                </a:solidFill>
                <a:effectLst/>
                <a:latin typeface="Roboto Mono Web"/>
                <a:sym typeface="Wingdings" panose="05000000000000000000" pitchFamily="2" charset="2"/>
              </a:rPr>
              <a:t> outcomes for mom and baby</a:t>
            </a:r>
          </a:p>
          <a:p>
            <a:r>
              <a:rPr lang="en-US" sz="1200" b="0" i="0" dirty="0">
                <a:solidFill>
                  <a:srgbClr val="1B1B1B"/>
                </a:solidFill>
                <a:effectLst/>
                <a:latin typeface="Roboto Mono Web"/>
                <a:sym typeface="Wingdings" panose="05000000000000000000" pitchFamily="2" charset="2"/>
              </a:rPr>
              <a:t>                             40% higher health system cost compared to normal weight pregnancies</a:t>
            </a:r>
          </a:p>
          <a:p>
            <a:r>
              <a:rPr lang="en-US" sz="1200" b="0" i="0" dirty="0">
                <a:solidFill>
                  <a:srgbClr val="1B1B1B"/>
                </a:solidFill>
                <a:effectLst/>
                <a:latin typeface="Roboto Mono Web"/>
                <a:sym typeface="Wingdings" panose="05000000000000000000" pitchFamily="2" charset="2"/>
              </a:rPr>
              <a:t>Pre-existing obesity- obese prior to pregnancy</a:t>
            </a:r>
          </a:p>
          <a:p>
            <a:r>
              <a:rPr lang="en-US" sz="1200" b="0" i="0" dirty="0">
                <a:solidFill>
                  <a:srgbClr val="1B1B1B"/>
                </a:solidFill>
                <a:effectLst/>
                <a:latin typeface="Roboto Mono Web"/>
                <a:sym typeface="Wingdings" panose="05000000000000000000" pitchFamily="2" charset="2"/>
              </a:rPr>
              <a:t>Normal weight gain for normal BMI pregnancy: 25-35 lbs.</a:t>
            </a:r>
          </a:p>
          <a:p>
            <a:endParaRPr lang="en-US" sz="1200" dirty="0"/>
          </a:p>
          <a:p>
            <a:endParaRPr lang="en-US" sz="160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3B0620-F27A-476C-9FB3-8142D33C20E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99587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None/>
            </a:pPr>
            <a:r>
              <a:rPr lang="en-US" b="0" i="0" dirty="0">
                <a:solidFill>
                  <a:srgbClr val="333333"/>
                </a:solidFill>
                <a:effectLst/>
                <a:latin typeface="arial" panose="020B0604020202020204" pitchFamily="34" charset="0"/>
              </a:rPr>
              <a:t>Depression- one of the leading causes of disability and loss of productive life years worldwide</a:t>
            </a:r>
            <a:endParaRPr lang="en-US" b="0" i="0" dirty="0">
              <a:solidFill>
                <a:srgbClr val="333333"/>
              </a:solidFill>
              <a:effectLst/>
              <a:latin typeface="arial" panose="020B0604020202020204" pitchFamily="34" charset="0"/>
              <a:sym typeface="Wingdings" panose="05000000000000000000" pitchFamily="2" charset="2"/>
            </a:endParaRPr>
          </a:p>
          <a:p>
            <a:pPr algn="l">
              <a:buFont typeface="+mj-lt"/>
              <a:buNone/>
            </a:pPr>
            <a:r>
              <a:rPr lang="en-US" b="0" i="0" dirty="0">
                <a:solidFill>
                  <a:srgbClr val="333333"/>
                </a:solidFill>
                <a:effectLst/>
                <a:latin typeface="arial" panose="020B0604020202020204" pitchFamily="34" charset="0"/>
                <a:sym typeface="Wingdings" panose="05000000000000000000" pitchFamily="2" charset="2"/>
              </a:rPr>
              <a:t>Depression and DM- bidirectional </a:t>
            </a:r>
            <a:r>
              <a:rPr lang="en-US" b="0" i="0" dirty="0" err="1">
                <a:solidFill>
                  <a:srgbClr val="333333"/>
                </a:solidFill>
                <a:effectLst/>
                <a:latin typeface="arial" panose="020B0604020202020204" pitchFamily="34" charset="0"/>
                <a:sym typeface="Wingdings" panose="05000000000000000000" pitchFamily="2" charset="2"/>
              </a:rPr>
              <a:t>assoication</a:t>
            </a:r>
            <a:endParaRPr lang="en-US" b="0" i="0" dirty="0">
              <a:solidFill>
                <a:srgbClr val="333333"/>
              </a:solidFill>
              <a:effectLst/>
              <a:latin typeface="arial" panose="020B0604020202020204" pitchFamily="34" charset="0"/>
              <a:sym typeface="Wingdings" panose="05000000000000000000" pitchFamily="2" charset="2"/>
            </a:endParaRPr>
          </a:p>
          <a:p>
            <a:pPr algn="l">
              <a:buFont typeface="+mj-lt"/>
              <a:buNone/>
            </a:pPr>
            <a:r>
              <a:rPr lang="en-US" b="0" i="0" dirty="0">
                <a:solidFill>
                  <a:srgbClr val="333333"/>
                </a:solidFill>
                <a:effectLst/>
                <a:latin typeface="arial" panose="020B0604020202020204" pitchFamily="34" charset="0"/>
                <a:sym typeface="Wingdings" panose="05000000000000000000" pitchFamily="2" charset="2"/>
              </a:rPr>
              <a:t>Mid-life (40-60) </a:t>
            </a:r>
            <a:r>
              <a:rPr lang="en-US" b="0" i="0" dirty="0" err="1">
                <a:solidFill>
                  <a:srgbClr val="333333"/>
                </a:solidFill>
                <a:effectLst/>
                <a:latin typeface="arial" panose="020B0604020202020204" pitchFamily="34" charset="0"/>
                <a:sym typeface="Wingdings" panose="05000000000000000000" pitchFamily="2" charset="2"/>
              </a:rPr>
              <a:t>obesityindependent</a:t>
            </a:r>
            <a:r>
              <a:rPr lang="en-US" b="0" i="0" dirty="0">
                <a:solidFill>
                  <a:srgbClr val="333333"/>
                </a:solidFill>
                <a:effectLst/>
                <a:latin typeface="arial" panose="020B0604020202020204" pitchFamily="34" charset="0"/>
                <a:sym typeface="Wingdings" panose="05000000000000000000" pitchFamily="2" charset="2"/>
              </a:rPr>
              <a:t> risk factor for AD</a:t>
            </a:r>
          </a:p>
          <a:p>
            <a:pPr algn="l">
              <a:buFont typeface="+mj-lt"/>
              <a:buNone/>
            </a:pPr>
            <a:r>
              <a:rPr lang="en-US" b="0" i="0" dirty="0">
                <a:solidFill>
                  <a:srgbClr val="333333"/>
                </a:solidFill>
                <a:effectLst/>
                <a:latin typeface="arial" panose="020B0604020202020204" pitchFamily="34" charset="0"/>
                <a:sym typeface="Wingdings" panose="05000000000000000000" pitchFamily="2" charset="2"/>
              </a:rPr>
              <a:t>Causes of depression: metabolic + inflammatory causes</a:t>
            </a:r>
            <a:endParaRPr lang="en-US" b="0" i="0" dirty="0">
              <a:solidFill>
                <a:srgbClr val="333333"/>
              </a:solidFill>
              <a:effectLst/>
              <a:latin typeface="arial" panose="020B0604020202020204" pitchFamily="34" charset="0"/>
            </a:endParaRPr>
          </a:p>
          <a:p>
            <a:endParaRPr lang="en-US" dirty="0"/>
          </a:p>
          <a:p>
            <a:r>
              <a:rPr lang="en-US" b="0" i="0" dirty="0">
                <a:solidFill>
                  <a:srgbClr val="1B1B1B"/>
                </a:solidFill>
                <a:effectLst/>
                <a:latin typeface="Roboto Mono Web"/>
              </a:rPr>
              <a:t>Ly M, Yu GZ, Mian A, Cramer A, </a:t>
            </a:r>
            <a:r>
              <a:rPr lang="en-US" b="0" i="0" dirty="0" err="1">
                <a:solidFill>
                  <a:srgbClr val="1B1B1B"/>
                </a:solidFill>
                <a:effectLst/>
                <a:latin typeface="Roboto Mono Web"/>
              </a:rPr>
              <a:t>Meysami</a:t>
            </a:r>
            <a:r>
              <a:rPr lang="en-US" b="0" i="0" dirty="0">
                <a:solidFill>
                  <a:srgbClr val="1B1B1B"/>
                </a:solidFill>
                <a:effectLst/>
                <a:latin typeface="Roboto Mono Web"/>
              </a:rPr>
              <a:t> S, Merrill DA, Samara A, Eisenstein SA, Hershey T, Babulal GM, Lenze EJ, Morris JC, Benzinger TLS, Raji CA. Neuroinflammation: A Modifiable Pathway Linking Obesity, Alzheimer's disease, and Depression. Am J </a:t>
            </a:r>
            <a:r>
              <a:rPr lang="en-US" b="0" i="0" dirty="0" err="1">
                <a:solidFill>
                  <a:srgbClr val="1B1B1B"/>
                </a:solidFill>
                <a:effectLst/>
                <a:latin typeface="Roboto Mono Web"/>
              </a:rPr>
              <a:t>Geriatr</a:t>
            </a:r>
            <a:r>
              <a:rPr lang="en-US" b="0" i="0" dirty="0">
                <a:solidFill>
                  <a:srgbClr val="1B1B1B"/>
                </a:solidFill>
                <a:effectLst/>
                <a:latin typeface="Roboto Mono Web"/>
              </a:rPr>
              <a:t> Psychiatry. 2023 Oct;31(10):853-866. </a:t>
            </a:r>
            <a:r>
              <a:rPr lang="en-US" b="0" i="0" dirty="0" err="1">
                <a:solidFill>
                  <a:srgbClr val="1B1B1B"/>
                </a:solidFill>
                <a:effectLst/>
                <a:latin typeface="Roboto Mono Web"/>
              </a:rPr>
              <a:t>doi</a:t>
            </a:r>
            <a:r>
              <a:rPr lang="en-US" b="0" i="0" dirty="0">
                <a:solidFill>
                  <a:srgbClr val="1B1B1B"/>
                </a:solidFill>
                <a:effectLst/>
                <a:latin typeface="Roboto Mono Web"/>
              </a:rPr>
              <a:t>: 10.1016/j.jagp.2023.06.001. </a:t>
            </a:r>
            <a:r>
              <a:rPr lang="en-US" b="0" i="0" dirty="0" err="1">
                <a:solidFill>
                  <a:srgbClr val="1B1B1B"/>
                </a:solidFill>
                <a:effectLst/>
                <a:latin typeface="Roboto Mono Web"/>
              </a:rPr>
              <a:t>Epub</a:t>
            </a:r>
            <a:r>
              <a:rPr lang="en-US" b="0" i="0" dirty="0">
                <a:solidFill>
                  <a:srgbClr val="1B1B1B"/>
                </a:solidFill>
                <a:effectLst/>
                <a:latin typeface="Roboto Mono Web"/>
              </a:rPr>
              <a:t> 2023 Jun 11. PMID: 37365110; PMCID: PMC10528955.</a:t>
            </a:r>
          </a:p>
          <a:p>
            <a:endParaRPr lang="en-US" b="0" i="0" dirty="0">
              <a:solidFill>
                <a:srgbClr val="1B1B1B"/>
              </a:solidFill>
              <a:effectLst/>
              <a:latin typeface="Roboto Mono Web"/>
            </a:endParaRPr>
          </a:p>
          <a:p>
            <a:pPr algn="l">
              <a:buFont typeface="+mj-lt"/>
              <a:buNone/>
            </a:pPr>
            <a:r>
              <a:rPr lang="en-US" b="1" i="0" u="sng" dirty="0">
                <a:solidFill>
                  <a:srgbClr val="973F2F"/>
                </a:solidFill>
                <a:effectLst/>
                <a:latin typeface="arial" panose="020B0604020202020204" pitchFamily="34" charset="0"/>
              </a:rPr>
              <a:t>The menace of obesity to depression and anxiety prevalence</a:t>
            </a:r>
          </a:p>
          <a:p>
            <a:pPr algn="l">
              <a:buFont typeface="+mj-lt"/>
              <a:buNone/>
            </a:pPr>
            <a:r>
              <a:rPr lang="en-US" b="0" i="0" dirty="0">
                <a:solidFill>
                  <a:srgbClr val="333333"/>
                </a:solidFill>
                <a:effectLst/>
                <a:latin typeface="arial" panose="020B0604020202020204" pitchFamily="34" charset="0"/>
              </a:rPr>
              <a:t>Fulton, Stephanie et al.</a:t>
            </a:r>
          </a:p>
          <a:p>
            <a:pPr algn="l">
              <a:buFont typeface="+mj-lt"/>
              <a:buNone/>
            </a:pPr>
            <a:r>
              <a:rPr lang="en-US" b="0" i="0" dirty="0">
                <a:solidFill>
                  <a:srgbClr val="333333"/>
                </a:solidFill>
                <a:effectLst/>
                <a:latin typeface="arial" panose="020B0604020202020204" pitchFamily="34" charset="0"/>
              </a:rPr>
              <a:t>Trends in Endocrinology &amp; Metabolism, Volume 33, Issue 1, 18 – 35</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3B0620-F27A-476C-9FB3-8142D33C20E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2646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Are we increasing life span and health span?</a:t>
            </a:r>
          </a:p>
          <a:p>
            <a:r>
              <a:rPr lang="en-US" dirty="0"/>
              <a:t>6 pillars- help with DM, HTN, heart disease, stroke, cancer, metabolic syndrome, obesity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3B0620-F27A-476C-9FB3-8142D33C20E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47093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3EF9F-2597-DBBD-CEC5-B2685C4DFE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F9FC36-6B7D-6EE3-2EBC-21ED6F84A2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9138EA-AEC5-338C-D3FD-441F09C416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5BFEFA-8EFE-32EC-F7A0-5338B0C23D1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3B0620-F27A-476C-9FB3-8142D33C20E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0814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63914-D860-ABBA-896E-375890CEE0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E17921-D3DA-E0C3-2BD2-4B1D8691D9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197F5C-8637-56C7-1F4F-DDFCAA025EFD}"/>
              </a:ext>
            </a:extLst>
          </p:cNvPr>
          <p:cNvSpPr>
            <a:spLocks noGrp="1"/>
          </p:cNvSpPr>
          <p:nvPr>
            <p:ph type="body" idx="1"/>
          </p:nvPr>
        </p:nvSpPr>
        <p:spPr/>
        <p:txBody>
          <a:bodyPr/>
          <a:lstStyle/>
          <a:p>
            <a:r>
              <a:rPr lang="en-US" b="0" i="0" dirty="0">
                <a:solidFill>
                  <a:srgbClr val="1B1B1B"/>
                </a:solidFill>
                <a:effectLst/>
                <a:latin typeface="Roboto Mono Web"/>
              </a:rPr>
              <a:t>PA already associated with decreased risk of endometrial, colon, breast CA but this study</a:t>
            </a:r>
          </a:p>
          <a:p>
            <a:endParaRPr lang="en-US" b="0" i="0" dirty="0">
              <a:solidFill>
                <a:srgbClr val="1B1B1B"/>
              </a:solidFill>
              <a:effectLst/>
              <a:latin typeface="Roboto Mono Web"/>
            </a:endParaRPr>
          </a:p>
          <a:p>
            <a:r>
              <a:rPr lang="en-US" b="0" i="0" dirty="0">
                <a:solidFill>
                  <a:srgbClr val="1B1B1B"/>
                </a:solidFill>
                <a:effectLst/>
                <a:latin typeface="Roboto Mono Web"/>
              </a:rPr>
              <a:t>Moore SC, Lee IM, </a:t>
            </a:r>
            <a:r>
              <a:rPr lang="en-US" b="0" i="0" dirty="0" err="1">
                <a:solidFill>
                  <a:srgbClr val="1B1B1B"/>
                </a:solidFill>
                <a:effectLst/>
                <a:latin typeface="Roboto Mono Web"/>
              </a:rPr>
              <a:t>Weiderpass</a:t>
            </a:r>
            <a:r>
              <a:rPr lang="en-US" b="0" i="0" dirty="0">
                <a:solidFill>
                  <a:srgbClr val="1B1B1B"/>
                </a:solidFill>
                <a:effectLst/>
                <a:latin typeface="Roboto Mono Web"/>
              </a:rPr>
              <a:t> E, Campbell PT, Sampson JN, Kitahara CM, Keadle SK, Arem H, Berrington de Gonzalez A, Hartge P, Adami HO, Blair CK, Borch KB, Boyd E, Check DP, Fournier A, Freedman ND, Gunter M, Johannson M, Khaw KT, Linet MS, Orsini N, Park Y, Riboli E, Robien K, Schairer C, Sesso H, Spriggs M, Van Dusen R, Wolk A, Matthews CE, Patel AV. Association of Leisure-Time Physical Activity With Risk of 26 Types of Cancer in 1.44 Million Adults. JAMA Intern Med. 2016 Jun 1;176(6):816-25. </a:t>
            </a:r>
            <a:r>
              <a:rPr lang="en-US" b="0" i="0" dirty="0" err="1">
                <a:solidFill>
                  <a:srgbClr val="1B1B1B"/>
                </a:solidFill>
                <a:effectLst/>
                <a:latin typeface="Roboto Mono Web"/>
              </a:rPr>
              <a:t>doi</a:t>
            </a:r>
            <a:r>
              <a:rPr lang="en-US" b="0" i="0" dirty="0">
                <a:solidFill>
                  <a:srgbClr val="1B1B1B"/>
                </a:solidFill>
                <a:effectLst/>
                <a:latin typeface="Roboto Mono Web"/>
              </a:rPr>
              <a:t>: 10.1001/jamainternmed.2016.1548. PMID: 27183032; PMCID: PMC5812009.</a:t>
            </a:r>
          </a:p>
          <a:p>
            <a:endParaRPr lang="en-US" dirty="0"/>
          </a:p>
        </p:txBody>
      </p:sp>
      <p:sp>
        <p:nvSpPr>
          <p:cNvPr id="4" name="Slide Number Placeholder 3">
            <a:extLst>
              <a:ext uri="{FF2B5EF4-FFF2-40B4-BE49-F238E27FC236}">
                <a16:creationId xmlns:a16="http://schemas.microsoft.com/office/drawing/2014/main" id="{FDFB767A-0549-3088-9018-98F0E470628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3B0620-F27A-476C-9FB3-8142D33C20E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13072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BE88B-A5DE-CF74-3CF6-4E5A21A344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56D008-CC1E-C7D0-CB0A-634E02C4DB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072B50-EEE0-A3A5-5A6A-92A00DEB766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12121"/>
                </a:solidFill>
                <a:effectLst/>
                <a:latin typeface="BlinkMacSystemFont"/>
              </a:rPr>
              <a:t>Morishita S, </a:t>
            </a:r>
            <a:r>
              <a:rPr lang="en-US" b="0" i="0" dirty="0" err="1">
                <a:solidFill>
                  <a:srgbClr val="212121"/>
                </a:solidFill>
                <a:effectLst/>
                <a:latin typeface="BlinkMacSystemFont"/>
              </a:rPr>
              <a:t>Hamaue</a:t>
            </a:r>
            <a:r>
              <a:rPr lang="en-US" b="0" i="0" dirty="0">
                <a:solidFill>
                  <a:srgbClr val="212121"/>
                </a:solidFill>
                <a:effectLst/>
                <a:latin typeface="BlinkMacSystemFont"/>
              </a:rPr>
              <a:t> Y, Fukushima T, Tanaka T, Fu JB, Nakano J. Effect of Exercise on Mortality and Recurrence in Patients With Cancer: A Systematic Review and Meta-Analysis. </a:t>
            </a:r>
            <a:r>
              <a:rPr lang="en-US" b="0" i="0" dirty="0" err="1">
                <a:solidFill>
                  <a:srgbClr val="212121"/>
                </a:solidFill>
                <a:effectLst/>
                <a:latin typeface="BlinkMacSystemFont"/>
              </a:rPr>
              <a:t>Integr</a:t>
            </a:r>
            <a:r>
              <a:rPr lang="en-US" b="0" i="0" dirty="0">
                <a:solidFill>
                  <a:srgbClr val="212121"/>
                </a:solidFill>
                <a:effectLst/>
                <a:latin typeface="BlinkMacSystemFont"/>
              </a:rPr>
              <a:t> Cancer Ther. 2020 Jan-Dec;19:1534735420917462. </a:t>
            </a:r>
            <a:r>
              <a:rPr lang="en-US" b="0" i="0" dirty="0" err="1">
                <a:solidFill>
                  <a:srgbClr val="212121"/>
                </a:solidFill>
                <a:effectLst/>
                <a:latin typeface="BlinkMacSystemFont"/>
              </a:rPr>
              <a:t>doi</a:t>
            </a:r>
            <a:r>
              <a:rPr lang="en-US" b="0" i="0" dirty="0">
                <a:solidFill>
                  <a:srgbClr val="212121"/>
                </a:solidFill>
                <a:effectLst/>
                <a:latin typeface="BlinkMacSystemFont"/>
              </a:rPr>
              <a:t>: 10.1177/1534735420917462. PMID: 32476493; PMCID: PMC7273753.</a:t>
            </a:r>
            <a:endParaRPr lang="en-US" dirty="0"/>
          </a:p>
          <a:p>
            <a:endParaRPr lang="en-US" dirty="0"/>
          </a:p>
        </p:txBody>
      </p:sp>
      <p:sp>
        <p:nvSpPr>
          <p:cNvPr id="4" name="Slide Number Placeholder 3">
            <a:extLst>
              <a:ext uri="{FF2B5EF4-FFF2-40B4-BE49-F238E27FC236}">
                <a16:creationId xmlns:a16="http://schemas.microsoft.com/office/drawing/2014/main" id="{CD322F24-DA09-E51E-C451-18FF5DAF7A3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3B0620-F27A-476C-9FB3-8142D33C20E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72588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A5760-BA0C-CF52-9513-2A625BBCC7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B6BCA7-5381-1E7C-0988-A483CD6BC9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1D924F-B4C2-42FF-5E15-207E071CB91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11A4CAB-E320-4FF8-99F6-29DA8C26DA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3B0620-F27A-476C-9FB3-8142D33C20E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38613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4DD11-59C0-62E4-34D9-68A6B964BB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F120A7-B9BE-B7BC-F503-218192DEBA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75D240-6B07-2247-FDA5-B760BEADA326}"/>
              </a:ext>
            </a:extLst>
          </p:cNvPr>
          <p:cNvSpPr>
            <a:spLocks noGrp="1"/>
          </p:cNvSpPr>
          <p:nvPr>
            <p:ph type="body" idx="1"/>
          </p:nvPr>
        </p:nvSpPr>
        <p:spPr/>
        <p:txBody>
          <a:bodyPr/>
          <a:lstStyle/>
          <a:p>
            <a:r>
              <a:rPr lang="en-US" dirty="0"/>
              <a:t>AHEI (alternate Healthy eating index); </a:t>
            </a:r>
          </a:p>
          <a:p>
            <a:r>
              <a:rPr lang="en-US" dirty="0"/>
              <a:t>Higher intakes of vegetables, fruits, whole grains, nuts, and legumes</a:t>
            </a:r>
          </a:p>
          <a:p>
            <a:r>
              <a:rPr lang="en-US" dirty="0"/>
              <a:t>AMED (alternate mediterranean diet):</a:t>
            </a:r>
          </a:p>
          <a:p>
            <a:r>
              <a:rPr lang="en-US" dirty="0"/>
              <a:t>plant foods including plant proteins, monounsaturated fat, fish, and lower consumption of animal products and saturated fat. </a:t>
            </a:r>
          </a:p>
          <a:p>
            <a:r>
              <a:rPr lang="en-US" dirty="0"/>
              <a:t>DASH (Dietary approaches to stop hypertension)</a:t>
            </a:r>
          </a:p>
          <a:p>
            <a:r>
              <a:rPr lang="en-US" dirty="0"/>
              <a:t>Vegetables, fruits, whole grains, fat-free or low-fat dairy products, fish, poultry, beans, nuts, and vegetable oils</a:t>
            </a:r>
          </a:p>
          <a:p>
            <a:endParaRPr lang="en-US" dirty="0"/>
          </a:p>
          <a:p>
            <a:r>
              <a:rPr lang="en-US" dirty="0"/>
              <a:t>Li M, Grewal J, Hinkle SN, </a:t>
            </a:r>
            <a:r>
              <a:rPr lang="en-US" dirty="0" err="1"/>
              <a:t>Yisahak</a:t>
            </a:r>
            <a:r>
              <a:rPr lang="en-US" dirty="0"/>
              <a:t> SF, Grobman WA, Newman RB, Skupski DW, Chien EK, Wing DA, Grantz KL, Zhang C. Healthy dietary patterns and common pregnancy complications: a prospective and longitudinal study. Am J Clin </a:t>
            </a:r>
            <a:r>
              <a:rPr lang="en-US" dirty="0" err="1"/>
              <a:t>Nutr</a:t>
            </a:r>
            <a:r>
              <a:rPr lang="en-US" dirty="0"/>
              <a:t>. 2021 Sep 1;114(3):1229-1237. </a:t>
            </a:r>
            <a:r>
              <a:rPr lang="en-US" dirty="0" err="1"/>
              <a:t>doi</a:t>
            </a:r>
            <a:r>
              <a:rPr lang="en-US" dirty="0"/>
              <a:t>: 10.1093/</a:t>
            </a:r>
            <a:r>
              <a:rPr lang="en-US" dirty="0" err="1"/>
              <a:t>ajcn</a:t>
            </a:r>
            <a:r>
              <a:rPr lang="en-US" dirty="0"/>
              <a:t>/nqab145. PMID: 34075392; PMCID: PMC8408886.</a:t>
            </a:r>
          </a:p>
          <a:p>
            <a:endParaRPr lang="en-US" dirty="0"/>
          </a:p>
        </p:txBody>
      </p:sp>
      <p:sp>
        <p:nvSpPr>
          <p:cNvPr id="4" name="Slide Number Placeholder 3">
            <a:extLst>
              <a:ext uri="{FF2B5EF4-FFF2-40B4-BE49-F238E27FC236}">
                <a16:creationId xmlns:a16="http://schemas.microsoft.com/office/drawing/2014/main" id="{48FA05CC-47AE-DED2-96D6-F5227EDF6AD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3B0620-F27A-476C-9FB3-8142D33C20E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59578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39E31-08D3-AC5E-6FE6-D4C415AAA1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F8A1DE-145C-2B14-B2A7-31E3D4DC5F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0B76C4-D0A3-88E4-69E5-E787F2C15F52}"/>
              </a:ext>
            </a:extLst>
          </p:cNvPr>
          <p:cNvSpPr>
            <a:spLocks noGrp="1"/>
          </p:cNvSpPr>
          <p:nvPr>
            <p:ph type="body" idx="1"/>
          </p:nvPr>
        </p:nvSpPr>
        <p:spPr/>
        <p:txBody>
          <a:bodyPr/>
          <a:lstStyle/>
          <a:p>
            <a:r>
              <a:rPr lang="en-US" dirty="0"/>
              <a:t>AHEI (alternate Healthy eating index); </a:t>
            </a:r>
          </a:p>
          <a:p>
            <a:r>
              <a:rPr lang="en-US" dirty="0"/>
              <a:t>Higher intakes of vegetables, fruits, whole grains, nuts, and legumes</a:t>
            </a:r>
          </a:p>
          <a:p>
            <a:r>
              <a:rPr lang="en-US" dirty="0"/>
              <a:t>AMED (alternate mediterranean diet):</a:t>
            </a:r>
          </a:p>
          <a:p>
            <a:r>
              <a:rPr lang="en-US" dirty="0"/>
              <a:t>plant foods including plant proteins, monounsaturated fat, fish, and lower consumption of animal products and saturated fat. </a:t>
            </a:r>
          </a:p>
          <a:p>
            <a:r>
              <a:rPr lang="en-US" dirty="0"/>
              <a:t>DASH (Dietary approaches to stop hypertension)</a:t>
            </a:r>
          </a:p>
          <a:p>
            <a:r>
              <a:rPr lang="en-US" dirty="0"/>
              <a:t>Vegetables, fruits, whole grains, fat-free or low-fat dairy products, fish, poultry, beans, nuts, and vegetable oils</a:t>
            </a:r>
          </a:p>
          <a:p>
            <a:endParaRPr lang="en-US" dirty="0"/>
          </a:p>
          <a:p>
            <a:r>
              <a:rPr lang="en-US" dirty="0"/>
              <a:t>Li M, Grewal J, Hinkle SN, </a:t>
            </a:r>
            <a:r>
              <a:rPr lang="en-US" dirty="0" err="1"/>
              <a:t>Yisahak</a:t>
            </a:r>
            <a:r>
              <a:rPr lang="en-US" dirty="0"/>
              <a:t> SF, Grobman WA, Newman RB, Skupski DW, Chien EK, Wing DA, Grantz KL, Zhang C. Healthy dietary patterns and common pregnancy complications: a prospective and longitudinal study. Am J Clin </a:t>
            </a:r>
            <a:r>
              <a:rPr lang="en-US" dirty="0" err="1"/>
              <a:t>Nutr</a:t>
            </a:r>
            <a:r>
              <a:rPr lang="en-US" dirty="0"/>
              <a:t>. 2021 Sep 1;114(3):1229-1237. </a:t>
            </a:r>
            <a:r>
              <a:rPr lang="en-US" dirty="0" err="1"/>
              <a:t>doi</a:t>
            </a:r>
            <a:r>
              <a:rPr lang="en-US" dirty="0"/>
              <a:t>: 10.1093/</a:t>
            </a:r>
            <a:r>
              <a:rPr lang="en-US" dirty="0" err="1"/>
              <a:t>ajcn</a:t>
            </a:r>
            <a:r>
              <a:rPr lang="en-US" dirty="0"/>
              <a:t>/nqab145. PMID: 34075392; PMCID: PMC8408886.</a:t>
            </a:r>
          </a:p>
          <a:p>
            <a:endParaRPr lang="en-US" dirty="0"/>
          </a:p>
        </p:txBody>
      </p:sp>
      <p:sp>
        <p:nvSpPr>
          <p:cNvPr id="4" name="Slide Number Placeholder 3">
            <a:extLst>
              <a:ext uri="{FF2B5EF4-FFF2-40B4-BE49-F238E27FC236}">
                <a16:creationId xmlns:a16="http://schemas.microsoft.com/office/drawing/2014/main" id="{C2B94A8F-BCB3-B6CD-5532-C8AE61CE188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3B0620-F27A-476C-9FB3-8142D33C20E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43043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Healthspan</a:t>
            </a:r>
            <a:r>
              <a:rPr lang="en-US" dirty="0"/>
              <a:t>: living a better quality of life not just more number of years</a:t>
            </a:r>
          </a:p>
          <a:p>
            <a:r>
              <a:rPr lang="en-US" dirty="0"/>
              <a:t>Improve health outcomes and identify medical spend waste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3B0620-F27A-476C-9FB3-8142D33C20E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27285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E995D-9D1A-35BD-45BF-998A8EC460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BF878B-581C-F293-2188-C50091D8C0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0174A2-30D8-B820-AFBD-2F9341491AC3}"/>
              </a:ext>
            </a:extLst>
          </p:cNvPr>
          <p:cNvSpPr>
            <a:spLocks noGrp="1"/>
          </p:cNvSpPr>
          <p:nvPr>
            <p:ph type="body" idx="1"/>
          </p:nvPr>
        </p:nvSpPr>
        <p:spPr/>
        <p:txBody>
          <a:bodyPr/>
          <a:lstStyle/>
          <a:p>
            <a:r>
              <a:rPr lang="en-US" dirty="0" err="1"/>
              <a:t>Healthspan</a:t>
            </a:r>
            <a:r>
              <a:rPr lang="en-US" dirty="0"/>
              <a:t>: living a better quality of life not just more number of years</a:t>
            </a:r>
          </a:p>
          <a:p>
            <a:r>
              <a:rPr lang="en-US" dirty="0"/>
              <a:t>Improve health outcomes and identify medical spend waste</a:t>
            </a:r>
          </a:p>
        </p:txBody>
      </p:sp>
      <p:sp>
        <p:nvSpPr>
          <p:cNvPr id="4" name="Slide Number Placeholder 3">
            <a:extLst>
              <a:ext uri="{FF2B5EF4-FFF2-40B4-BE49-F238E27FC236}">
                <a16:creationId xmlns:a16="http://schemas.microsoft.com/office/drawing/2014/main" id="{233BE383-172D-6D2F-9657-CF6E63D91EE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3B0620-F27A-476C-9FB3-8142D33C20E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03941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C0D75-509F-095F-3ED1-E8CE8F17FF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7B19BB-25AD-28CF-2151-2A830D749C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35BD02-343D-9095-F8BD-A0CA8EE3C3CE}"/>
              </a:ext>
            </a:extLst>
          </p:cNvPr>
          <p:cNvSpPr>
            <a:spLocks noGrp="1"/>
          </p:cNvSpPr>
          <p:nvPr>
            <p:ph type="body" idx="1"/>
          </p:nvPr>
        </p:nvSpPr>
        <p:spPr/>
        <p:txBody>
          <a:bodyPr/>
          <a:lstStyle/>
          <a:p>
            <a:r>
              <a:rPr lang="en-US" dirty="0" err="1"/>
              <a:t>Healthspan</a:t>
            </a:r>
            <a:r>
              <a:rPr lang="en-US" dirty="0"/>
              <a:t>: living a better quality of life not just more number of years</a:t>
            </a:r>
          </a:p>
          <a:p>
            <a:r>
              <a:rPr lang="en-US" dirty="0"/>
              <a:t>Improve health outcomes and identify medical spend waste</a:t>
            </a:r>
          </a:p>
        </p:txBody>
      </p:sp>
      <p:sp>
        <p:nvSpPr>
          <p:cNvPr id="4" name="Slide Number Placeholder 3">
            <a:extLst>
              <a:ext uri="{FF2B5EF4-FFF2-40B4-BE49-F238E27FC236}">
                <a16:creationId xmlns:a16="http://schemas.microsoft.com/office/drawing/2014/main" id="{5208A5D2-B77C-ECD7-D82D-316EBCBA8D5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3B0620-F27A-476C-9FB3-8142D33C20E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53682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63D20-62C7-473E-E863-4C81EFC744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0C50AF-723F-EBE4-1510-B652902B14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107CCF-6725-2423-9558-EB803B9A440F}"/>
              </a:ext>
            </a:extLst>
          </p:cNvPr>
          <p:cNvSpPr>
            <a:spLocks noGrp="1"/>
          </p:cNvSpPr>
          <p:nvPr>
            <p:ph type="body" idx="1"/>
          </p:nvPr>
        </p:nvSpPr>
        <p:spPr/>
        <p:txBody>
          <a:bodyPr/>
          <a:lstStyle/>
          <a:p>
            <a:r>
              <a:rPr lang="en-US" dirty="0" err="1"/>
              <a:t>Healthspan</a:t>
            </a:r>
            <a:r>
              <a:rPr lang="en-US" dirty="0"/>
              <a:t>: living a better quality of life not just more number of years</a:t>
            </a:r>
          </a:p>
          <a:p>
            <a:r>
              <a:rPr lang="en-US" dirty="0"/>
              <a:t>Improve health outcomes and identify medical spend waste</a:t>
            </a:r>
          </a:p>
        </p:txBody>
      </p:sp>
      <p:sp>
        <p:nvSpPr>
          <p:cNvPr id="4" name="Slide Number Placeholder 3">
            <a:extLst>
              <a:ext uri="{FF2B5EF4-FFF2-40B4-BE49-F238E27FC236}">
                <a16:creationId xmlns:a16="http://schemas.microsoft.com/office/drawing/2014/main" id="{C29ADAA0-E878-0CB7-1184-2F8AF4D40F1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3B0620-F27A-476C-9FB3-8142D33C20E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3094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43AA6A6-F0CB-497A-8EC9-FCF7C5F754B2}"/>
              </a:ext>
            </a:extLst>
          </p:cNvPr>
          <p:cNvSpPr/>
          <p:nvPr userDrawn="1"/>
        </p:nvSpPr>
        <p:spPr bwMode="gray">
          <a:xfrm>
            <a:off x="1524" y="1097280"/>
            <a:ext cx="12188952" cy="3657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EC4411D-C2A2-48CE-8D28-29A12F0A36AC}"/>
              </a:ext>
            </a:extLst>
          </p:cNvPr>
          <p:cNvSpPr/>
          <p:nvPr userDrawn="1"/>
        </p:nvSpPr>
        <p:spPr bwMode="gray">
          <a:xfrm>
            <a:off x="0" y="1097280"/>
            <a:ext cx="12188952" cy="3657600"/>
          </a:xfrm>
          <a:prstGeom prst="rect">
            <a:avLst/>
          </a:prstGeom>
          <a:gradFill>
            <a:gsLst>
              <a:gs pos="20000">
                <a:schemeClr val="accent1">
                  <a:alpha val="0"/>
                </a:schemeClr>
              </a:gs>
              <a:gs pos="84000">
                <a:schemeClr val="tx1">
                  <a:alpha val="6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0FAA1CD-2D04-45C2-B83A-0DA8A426DA30}"/>
              </a:ext>
            </a:extLst>
          </p:cNvPr>
          <p:cNvSpPr/>
          <p:nvPr userDrawn="1"/>
        </p:nvSpPr>
        <p:spPr bwMode="gray">
          <a:xfrm>
            <a:off x="3048" y="1097280"/>
            <a:ext cx="12188952" cy="3657600"/>
          </a:xfrm>
          <a:prstGeom prst="rect">
            <a:avLst/>
          </a:prstGeom>
          <a:gradFill flip="none" rotWithShape="1">
            <a:gsLst>
              <a:gs pos="0">
                <a:schemeClr val="accent1"/>
              </a:gs>
              <a:gs pos="100000">
                <a:schemeClr val="accent3"/>
              </a:gs>
              <a:gs pos="50000">
                <a:schemeClr val="accent2"/>
              </a:gs>
            </a:gsLst>
            <a:lin ang="2700000" scaled="1"/>
            <a:tileRect/>
          </a:gradFill>
          <a:ln>
            <a:gradFill flip="none" rotWithShape="1">
              <a:gsLst>
                <a:gs pos="0">
                  <a:schemeClr val="accent1"/>
                </a:gs>
                <a:gs pos="50000">
                  <a:schemeClr val="accent2"/>
                </a:gs>
                <a:gs pos="100000">
                  <a:schemeClr val="accent3"/>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1B41D8-19F8-49BC-9785-43C2B02B131A}"/>
              </a:ext>
            </a:extLst>
          </p:cNvPr>
          <p:cNvSpPr>
            <a:spLocks noGrp="1"/>
          </p:cNvSpPr>
          <p:nvPr>
            <p:ph type="ctrTitle"/>
          </p:nvPr>
        </p:nvSpPr>
        <p:spPr bwMode="gray">
          <a:xfrm>
            <a:off x="914400" y="2468880"/>
            <a:ext cx="10058400" cy="2194560"/>
          </a:xfrm>
        </p:spPr>
        <p:txBody>
          <a:bodyPr tIns="0" bIns="0" anchor="b">
            <a:normAutofit/>
          </a:bodyPr>
          <a:lstStyle>
            <a:lvl1pPr algn="l">
              <a:defRPr sz="44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0AC12944-CC51-41C9-AE61-B6B4E78EAA8C}"/>
              </a:ext>
            </a:extLst>
          </p:cNvPr>
          <p:cNvSpPr>
            <a:spLocks noGrp="1"/>
          </p:cNvSpPr>
          <p:nvPr>
            <p:ph type="subTitle" idx="1"/>
          </p:nvPr>
        </p:nvSpPr>
        <p:spPr bwMode="gray">
          <a:xfrm>
            <a:off x="914400" y="4846320"/>
            <a:ext cx="10058400" cy="914400"/>
          </a:xfrm>
        </p:spPr>
        <p:txBody>
          <a:bodyPr/>
          <a:lstStyle>
            <a:lvl1pPr marL="0" indent="0" algn="l">
              <a:spcBef>
                <a:spcPts val="0"/>
              </a:spcBef>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0" name="Picture 9">
            <a:extLst>
              <a:ext uri="{FF2B5EF4-FFF2-40B4-BE49-F238E27FC236}">
                <a16:creationId xmlns:a16="http://schemas.microsoft.com/office/drawing/2014/main" id="{DD6182D0-46C2-4931-A870-93245E358F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65760" y="365760"/>
            <a:ext cx="2743200" cy="308859"/>
          </a:xfrm>
          <a:prstGeom prst="rect">
            <a:avLst/>
          </a:prstGeom>
        </p:spPr>
      </p:pic>
    </p:spTree>
    <p:extLst>
      <p:ext uri="{BB962C8B-B14F-4D97-AF65-F5344CB8AC3E}">
        <p14:creationId xmlns:p14="http://schemas.microsoft.com/office/powerpoint/2010/main" val="1210838569"/>
      </p:ext>
    </p:extLst>
  </p:cSld>
  <p:clrMapOvr>
    <a:masterClrMapping/>
  </p:clrMapOvr>
  <p:extLst>
    <p:ext uri="{DCECCB84-F9BA-43D5-87BE-67443E8EF086}">
      <p15:sldGuideLst xmlns:p15="http://schemas.microsoft.com/office/powerpoint/2012/main">
        <p15:guide id="1" pos="57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4B0FA-047F-4407-821B-C22BF03B1C7F}"/>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10" name="Text Placeholder 9">
            <a:extLst>
              <a:ext uri="{FF2B5EF4-FFF2-40B4-BE49-F238E27FC236}">
                <a16:creationId xmlns:a16="http://schemas.microsoft.com/office/drawing/2014/main" id="{C434DD49-2F27-4A07-83C6-CA25A04EC865}"/>
              </a:ext>
            </a:extLst>
          </p:cNvPr>
          <p:cNvSpPr>
            <a:spLocks noGrp="1"/>
          </p:cNvSpPr>
          <p:nvPr>
            <p:ph type="body" sz="quarter" idx="10" hasCustomPrompt="1"/>
          </p:nvPr>
        </p:nvSpPr>
        <p:spPr bwMode="gray">
          <a:xfrm>
            <a:off x="548640" y="1417320"/>
            <a:ext cx="109728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12140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w/Lead Line and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5A9B4-4F78-4BD3-A9E7-10DBB9BD5AAB}"/>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4" name="Text Placeholder 3">
            <a:extLst>
              <a:ext uri="{FF2B5EF4-FFF2-40B4-BE49-F238E27FC236}">
                <a16:creationId xmlns:a16="http://schemas.microsoft.com/office/drawing/2014/main" id="{FFD43FB4-CFD8-4577-8558-30475385B2E2}"/>
              </a:ext>
            </a:extLst>
          </p:cNvPr>
          <p:cNvSpPr>
            <a:spLocks noGrp="1"/>
          </p:cNvSpPr>
          <p:nvPr>
            <p:ph type="body" sz="quarter" idx="10" hasCustomPrompt="1"/>
          </p:nvPr>
        </p:nvSpPr>
        <p:spPr bwMode="gray">
          <a:xfrm>
            <a:off x="548640" y="1417320"/>
            <a:ext cx="10972800" cy="1737270"/>
          </a:xfrm>
        </p:spPr>
        <p:txBody>
          <a:bodyPr>
            <a:noAutofit/>
          </a:bodyPr>
          <a:lstStyle>
            <a:lvl1pPr marL="0" indent="0">
              <a:buNone/>
              <a:defRPr>
                <a:solidFill>
                  <a:schemeClr val="tx1"/>
                </a:solidFill>
              </a:defRPr>
            </a:lvl1pPr>
            <a:lvl2pPr marL="231775" indent="-231775">
              <a:buFont typeface="Arial" panose="020B0604020202020204" pitchFamily="34" charset="0"/>
              <a:buChar char="•"/>
              <a:defRPr/>
            </a:lvl2pPr>
            <a:lvl3pPr marL="396875" indent="-166688">
              <a:buFont typeface="Montserrat" pitchFamily="2" charset="0"/>
              <a:buChar char="–"/>
              <a:defRPr/>
            </a:lvl3pPr>
            <a:lvl4pPr marL="628650" indent="-231775">
              <a:buFont typeface="Arial" panose="020B0604020202020204" pitchFamily="34" charset="0"/>
              <a:buChar char="•"/>
              <a:defRPr/>
            </a:lvl4pPr>
            <a:lvl5pPr marL="858838" indent="-230188">
              <a:buFont typeface="Montserrat" pitchFamily="2"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3464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Sub-Title and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736B527-13DB-4F7F-9BAA-D0273ABCDE71}"/>
              </a:ext>
            </a:extLst>
          </p:cNvPr>
          <p:cNvSpPr>
            <a:spLocks noGrp="1"/>
          </p:cNvSpPr>
          <p:nvPr>
            <p:ph type="body" sz="quarter" idx="12" hasCustomPrompt="1"/>
          </p:nvPr>
        </p:nvSpPr>
        <p:spPr bwMode="gray">
          <a:xfrm>
            <a:off x="548639" y="1417320"/>
            <a:ext cx="10972799" cy="548640"/>
          </a:xfrm>
        </p:spPr>
        <p:txBody>
          <a:bodyPr/>
          <a:lstStyle>
            <a:lvl1pPr marL="0" indent="0">
              <a:spcBef>
                <a:spcPts val="0"/>
              </a:spcBef>
              <a:spcAft>
                <a:spcPts val="0"/>
              </a:spcAft>
              <a:buNone/>
              <a:defRPr>
                <a:solidFill>
                  <a:schemeClr val="accent1"/>
                </a:solidFill>
              </a:defRPr>
            </a:lvl1pPr>
          </a:lstStyle>
          <a:p>
            <a:pPr lvl="0"/>
            <a:r>
              <a:rPr lang="en-US"/>
              <a:t>Click to edit master text styles</a:t>
            </a:r>
          </a:p>
        </p:txBody>
      </p:sp>
      <p:sp>
        <p:nvSpPr>
          <p:cNvPr id="2" name="Title 1">
            <a:extLst>
              <a:ext uri="{FF2B5EF4-FFF2-40B4-BE49-F238E27FC236}">
                <a16:creationId xmlns:a16="http://schemas.microsoft.com/office/drawing/2014/main" id="{F82A01CB-410B-4355-8EA1-EA29928F8958}"/>
              </a:ext>
            </a:extLst>
          </p:cNvPr>
          <p:cNvSpPr>
            <a:spLocks noGrp="1"/>
          </p:cNvSpPr>
          <p:nvPr>
            <p:ph type="title" hasCustomPrompt="1"/>
          </p:nvPr>
        </p:nvSpPr>
        <p:spPr bwMode="gray">
          <a:xfrm>
            <a:off x="548640" y="228600"/>
            <a:ext cx="10972800" cy="1097280"/>
          </a:xfrm>
        </p:spPr>
        <p:txBody>
          <a:bodyPr/>
          <a:lstStyle>
            <a:lvl1pPr>
              <a:defRPr/>
            </a:lvl1pPr>
          </a:lstStyle>
          <a:p>
            <a:r>
              <a:rPr lang="en-US"/>
              <a:t>Click to edit master title style</a:t>
            </a:r>
          </a:p>
        </p:txBody>
      </p:sp>
      <p:sp>
        <p:nvSpPr>
          <p:cNvPr id="6" name="Text Placeholder 5">
            <a:extLst>
              <a:ext uri="{FF2B5EF4-FFF2-40B4-BE49-F238E27FC236}">
                <a16:creationId xmlns:a16="http://schemas.microsoft.com/office/drawing/2014/main" id="{EE97B3F3-65AE-439D-8BBB-87E57AAA03C2}"/>
              </a:ext>
            </a:extLst>
          </p:cNvPr>
          <p:cNvSpPr>
            <a:spLocks noGrp="1"/>
          </p:cNvSpPr>
          <p:nvPr>
            <p:ph type="body" sz="quarter" idx="11" hasCustomPrompt="1"/>
          </p:nvPr>
        </p:nvSpPr>
        <p:spPr bwMode="gray">
          <a:xfrm>
            <a:off x="548640" y="2057400"/>
            <a:ext cx="109728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19244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87A65-77F6-41F7-AB0D-566B5868BFFE}"/>
              </a:ext>
            </a:extLst>
          </p:cNvPr>
          <p:cNvSpPr>
            <a:spLocks noGrp="1"/>
          </p:cNvSpPr>
          <p:nvPr>
            <p:ph type="title" hasCustomPrompt="1"/>
          </p:nvPr>
        </p:nvSpPr>
        <p:spPr bwMode="gray">
          <a:xfrm>
            <a:off x="831850" y="2286000"/>
            <a:ext cx="10515600" cy="2011680"/>
          </a:xfrm>
        </p:spPr>
        <p:txBody>
          <a:bodyPr anchor="b">
            <a:normAutofit/>
          </a:bodyPr>
          <a:lstStyle>
            <a:lvl1pPr>
              <a:lnSpc>
                <a:spcPct val="110000"/>
              </a:lnSpc>
              <a:spcAft>
                <a:spcPts val="600"/>
              </a:spcAft>
              <a:defRPr sz="4800"/>
            </a:lvl1pPr>
          </a:lstStyle>
          <a:p>
            <a:r>
              <a:rPr lang="en-US"/>
              <a:t>Click to edit master title style</a:t>
            </a:r>
          </a:p>
        </p:txBody>
      </p:sp>
      <p:sp>
        <p:nvSpPr>
          <p:cNvPr id="3" name="Text Placeholder 2">
            <a:extLst>
              <a:ext uri="{FF2B5EF4-FFF2-40B4-BE49-F238E27FC236}">
                <a16:creationId xmlns:a16="http://schemas.microsoft.com/office/drawing/2014/main" id="{C8900C92-AFC9-45F0-B352-270FC7948B6A}"/>
              </a:ext>
            </a:extLst>
          </p:cNvPr>
          <p:cNvSpPr>
            <a:spLocks noGrp="1"/>
          </p:cNvSpPr>
          <p:nvPr>
            <p:ph type="body" idx="1"/>
          </p:nvPr>
        </p:nvSpPr>
        <p:spPr bwMode="gray">
          <a:xfrm>
            <a:off x="831850" y="4389120"/>
            <a:ext cx="10515600" cy="1500187"/>
          </a:xfrm>
        </p:spPr>
        <p:txBody>
          <a:bodyPr/>
          <a:lstStyle>
            <a:lvl1pPr marL="0" indent="0">
              <a:spcBef>
                <a:spcPts val="0"/>
              </a:spcBef>
              <a:spcAft>
                <a:spcPts val="1000"/>
              </a:spcAft>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Rectangle 6">
            <a:extLst>
              <a:ext uri="{FF2B5EF4-FFF2-40B4-BE49-F238E27FC236}">
                <a16:creationId xmlns:a16="http://schemas.microsoft.com/office/drawing/2014/main" id="{10C3664B-10D6-4C70-9CB9-4CA6D539A11A}"/>
              </a:ext>
            </a:extLst>
          </p:cNvPr>
          <p:cNvSpPr/>
          <p:nvPr userDrawn="1"/>
        </p:nvSpPr>
        <p:spPr bwMode="gray">
          <a:xfrm>
            <a:off x="0" y="4297680"/>
            <a:ext cx="12188952" cy="54864"/>
          </a:xfrm>
          <a:prstGeom prst="rect">
            <a:avLst/>
          </a:prstGeom>
          <a:gradFill flip="none" rotWithShape="1">
            <a:gsLst>
              <a:gs pos="0">
                <a:schemeClr val="accent1"/>
              </a:gs>
              <a:gs pos="100000">
                <a:schemeClr val="accent3"/>
              </a:gs>
              <a:gs pos="5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2295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top Slide Deep Ocea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C0602CC-3715-4F07-962F-D13E2696B143}"/>
              </a:ext>
            </a:extLst>
          </p:cNvPr>
          <p:cNvSpPr/>
          <p:nvPr userDrawn="1"/>
        </p:nvSpPr>
        <p:spPr bwMode="gray">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3427B9-142B-468C-B6DD-20C69CDE72CA}"/>
              </a:ext>
            </a:extLst>
          </p:cNvPr>
          <p:cNvSpPr>
            <a:spLocks noGrp="1"/>
          </p:cNvSpPr>
          <p:nvPr>
            <p:ph type="title" hasCustomPrompt="1"/>
          </p:nvPr>
        </p:nvSpPr>
        <p:spPr bwMode="gray">
          <a:xfrm>
            <a:off x="746760" y="685800"/>
            <a:ext cx="10698480" cy="5486400"/>
          </a:xfrm>
        </p:spPr>
        <p:txBody>
          <a:bodyPr anchor="ctr">
            <a:noAutofit/>
          </a:bodyPr>
          <a:lstStyle>
            <a:lvl1pPr algn="ctr">
              <a:lnSpc>
                <a:spcPct val="110000"/>
              </a:lnSpc>
              <a:spcAft>
                <a:spcPts val="1200"/>
              </a:spcAft>
              <a:defRPr sz="6000">
                <a:solidFill>
                  <a:schemeClr val="bg1"/>
                </a:solidFill>
              </a:defRPr>
            </a:lvl1pPr>
          </a:lstStyle>
          <a:p>
            <a:r>
              <a:rPr lang="en-US"/>
              <a:t>Click to edit master title style</a:t>
            </a:r>
          </a:p>
        </p:txBody>
      </p:sp>
    </p:spTree>
    <p:extLst>
      <p:ext uri="{BB962C8B-B14F-4D97-AF65-F5344CB8AC3E}">
        <p14:creationId xmlns:p14="http://schemas.microsoft.com/office/powerpoint/2010/main" val="1947800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top Slide Peacoc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39FEEFF-5395-4182-A27D-EA7A0C19B01F}"/>
              </a:ext>
            </a:extLst>
          </p:cNvPr>
          <p:cNvSpPr/>
          <p:nvPr userDrawn="1"/>
        </p:nvSpPr>
        <p:spPr>
          <a:xfrm>
            <a:off x="1524"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2163D8-1888-498C-9759-1609791AEA5E}"/>
              </a:ext>
            </a:extLst>
          </p:cNvPr>
          <p:cNvSpPr>
            <a:spLocks noGrp="1"/>
          </p:cNvSpPr>
          <p:nvPr>
            <p:ph type="title" hasCustomPrompt="1"/>
          </p:nvPr>
        </p:nvSpPr>
        <p:spPr bwMode="gray">
          <a:xfrm>
            <a:off x="746760" y="685800"/>
            <a:ext cx="10698480" cy="5486400"/>
          </a:xfrm>
        </p:spPr>
        <p:txBody>
          <a:bodyPr tIns="0" bIns="0" anchor="ctr">
            <a:noAutofit/>
          </a:bodyPr>
          <a:lstStyle>
            <a:lvl1pPr algn="ctr">
              <a:lnSpc>
                <a:spcPct val="110000"/>
              </a:lnSpc>
              <a:spcAft>
                <a:spcPts val="1200"/>
              </a:spcAft>
              <a:defRPr sz="6000">
                <a:solidFill>
                  <a:schemeClr val="bg1"/>
                </a:solidFill>
              </a:defRPr>
            </a:lvl1pPr>
          </a:lstStyle>
          <a:p>
            <a:r>
              <a:rPr lang="en-US"/>
              <a:t>Click to edit master title style</a:t>
            </a:r>
          </a:p>
        </p:txBody>
      </p:sp>
    </p:spTree>
    <p:extLst>
      <p:ext uri="{BB962C8B-B14F-4D97-AF65-F5344CB8AC3E}">
        <p14:creationId xmlns:p14="http://schemas.microsoft.com/office/powerpoint/2010/main" val="2871571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op Slide Pe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4362F91-0D38-40ED-9CBA-20E89052A14C}"/>
              </a:ext>
            </a:extLst>
          </p:cNvPr>
          <p:cNvSpPr/>
          <p:nvPr userDrawn="1"/>
        </p:nvSpPr>
        <p:spPr bwMode="ltGray">
          <a:xfrm>
            <a:off x="1524" y="0"/>
            <a:ext cx="12188952"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7FA879-92E8-4ECD-BCC6-D677C1B4D0C2}"/>
              </a:ext>
            </a:extLst>
          </p:cNvPr>
          <p:cNvSpPr>
            <a:spLocks noGrp="1"/>
          </p:cNvSpPr>
          <p:nvPr>
            <p:ph type="title" hasCustomPrompt="1"/>
          </p:nvPr>
        </p:nvSpPr>
        <p:spPr bwMode="gray">
          <a:xfrm>
            <a:off x="746760" y="685800"/>
            <a:ext cx="10698480" cy="5486400"/>
          </a:xfrm>
        </p:spPr>
        <p:txBody>
          <a:bodyPr tIns="0" bIns="0" anchor="ctr" anchorCtr="0">
            <a:normAutofit/>
          </a:bodyPr>
          <a:lstStyle>
            <a:lvl1pPr algn="ctr">
              <a:lnSpc>
                <a:spcPct val="110000"/>
              </a:lnSpc>
              <a:spcAft>
                <a:spcPts val="1200"/>
              </a:spcAft>
              <a:defRPr sz="6000">
                <a:solidFill>
                  <a:schemeClr val="tx1"/>
                </a:solidFill>
              </a:defRPr>
            </a:lvl1pPr>
          </a:lstStyle>
          <a:p>
            <a:r>
              <a:rPr lang="en-US"/>
              <a:t>Click to edit master title style</a:t>
            </a:r>
          </a:p>
        </p:txBody>
      </p:sp>
    </p:spTree>
    <p:extLst>
      <p:ext uri="{BB962C8B-B14F-4D97-AF65-F5344CB8AC3E}">
        <p14:creationId xmlns:p14="http://schemas.microsoft.com/office/powerpoint/2010/main" val="954163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avigation w/Title and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06D8B-1C87-44F7-B24D-3B8C1400F843}"/>
              </a:ext>
            </a:extLst>
          </p:cNvPr>
          <p:cNvSpPr>
            <a:spLocks noGrp="1"/>
          </p:cNvSpPr>
          <p:nvPr>
            <p:ph type="title" hasCustomPrompt="1"/>
          </p:nvPr>
        </p:nvSpPr>
        <p:spPr bwMode="gray">
          <a:xfrm>
            <a:off x="548640" y="502920"/>
            <a:ext cx="10972800" cy="822960"/>
          </a:xfrm>
        </p:spPr>
        <p:txBody>
          <a:bodyPr/>
          <a:lstStyle/>
          <a:p>
            <a:r>
              <a:rPr lang="en-US"/>
              <a:t>Click to edit master title style</a:t>
            </a:r>
          </a:p>
        </p:txBody>
      </p:sp>
      <p:sp>
        <p:nvSpPr>
          <p:cNvPr id="4" name="Text Placeholder 3">
            <a:extLst>
              <a:ext uri="{FF2B5EF4-FFF2-40B4-BE49-F238E27FC236}">
                <a16:creationId xmlns:a16="http://schemas.microsoft.com/office/drawing/2014/main" id="{D22CFC67-10F0-4413-A377-C2F301E647CE}"/>
              </a:ext>
            </a:extLst>
          </p:cNvPr>
          <p:cNvSpPr>
            <a:spLocks noGrp="1"/>
          </p:cNvSpPr>
          <p:nvPr>
            <p:ph type="body" sz="quarter" idx="10" hasCustomPrompt="1"/>
          </p:nvPr>
        </p:nvSpPr>
        <p:spPr bwMode="gray">
          <a:xfrm>
            <a:off x="548639" y="1417320"/>
            <a:ext cx="10972799" cy="17372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11935B8D-30D2-4F78-BADD-2CB2839AE355}"/>
              </a:ext>
            </a:extLst>
          </p:cNvPr>
          <p:cNvSpPr>
            <a:spLocks noGrp="1"/>
          </p:cNvSpPr>
          <p:nvPr>
            <p:ph type="body" sz="quarter" idx="11" hasCustomPrompt="1"/>
          </p:nvPr>
        </p:nvSpPr>
        <p:spPr bwMode="gray">
          <a:xfrm>
            <a:off x="548639" y="182880"/>
            <a:ext cx="5486400" cy="274320"/>
          </a:xfrm>
        </p:spPr>
        <p:txBody>
          <a:bodyPr anchor="ctr">
            <a:noAutofit/>
          </a:bodyPr>
          <a:lstStyle>
            <a:lvl1pPr marL="0" indent="0">
              <a:lnSpc>
                <a:spcPct val="100000"/>
              </a:lnSpc>
              <a:spcBef>
                <a:spcPts val="0"/>
              </a:spcBef>
              <a:spcAft>
                <a:spcPts val="0"/>
              </a:spcAft>
              <a:buNone/>
              <a:defRPr sz="1000" b="1" i="0" cap="none" baseline="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1571017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avigation Sub-title w/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7E419-EFE5-49E0-9A84-0EC6DD5908D2}"/>
              </a:ext>
            </a:extLst>
          </p:cNvPr>
          <p:cNvSpPr>
            <a:spLocks noGrp="1"/>
          </p:cNvSpPr>
          <p:nvPr>
            <p:ph type="title" hasCustomPrompt="1"/>
          </p:nvPr>
        </p:nvSpPr>
        <p:spPr bwMode="gray">
          <a:xfrm>
            <a:off x="548640" y="500932"/>
            <a:ext cx="10972800" cy="824947"/>
          </a:xfrm>
        </p:spPr>
        <p:txBody>
          <a:bodyPr/>
          <a:lstStyle/>
          <a:p>
            <a:r>
              <a:rPr lang="en-US"/>
              <a:t>Click to edit master title style</a:t>
            </a:r>
          </a:p>
        </p:txBody>
      </p:sp>
      <p:sp>
        <p:nvSpPr>
          <p:cNvPr id="4" name="Text Placeholder 3">
            <a:extLst>
              <a:ext uri="{FF2B5EF4-FFF2-40B4-BE49-F238E27FC236}">
                <a16:creationId xmlns:a16="http://schemas.microsoft.com/office/drawing/2014/main" id="{686AD0FF-A216-436F-B051-B1BE8ADE1764}"/>
              </a:ext>
            </a:extLst>
          </p:cNvPr>
          <p:cNvSpPr>
            <a:spLocks noGrp="1"/>
          </p:cNvSpPr>
          <p:nvPr>
            <p:ph type="body" sz="quarter" idx="10" hasCustomPrompt="1"/>
          </p:nvPr>
        </p:nvSpPr>
        <p:spPr bwMode="gray">
          <a:xfrm>
            <a:off x="548640" y="2057400"/>
            <a:ext cx="10972799" cy="17372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64DE053B-7AB7-4879-9C1E-CC724EEF94D0}"/>
              </a:ext>
            </a:extLst>
          </p:cNvPr>
          <p:cNvSpPr>
            <a:spLocks noGrp="1"/>
          </p:cNvSpPr>
          <p:nvPr>
            <p:ph type="body" sz="quarter" idx="11" hasCustomPrompt="1"/>
          </p:nvPr>
        </p:nvSpPr>
        <p:spPr bwMode="gray">
          <a:xfrm>
            <a:off x="548639" y="1417320"/>
            <a:ext cx="10972799" cy="548640"/>
          </a:xfrm>
        </p:spPr>
        <p:txBody>
          <a:bodyPr/>
          <a:lstStyle>
            <a:lvl1pPr marL="0" indent="0">
              <a:spcBef>
                <a:spcPts val="0"/>
              </a:spcBef>
              <a:spcAft>
                <a:spcPts val="0"/>
              </a:spcAft>
              <a:buNone/>
              <a:defRPr b="0">
                <a:solidFill>
                  <a:schemeClr val="accent1"/>
                </a:solidFill>
              </a:defRPr>
            </a:lvl1pPr>
            <a:lvl2pPr marL="230188" indent="0">
              <a:buNone/>
              <a:defRPr/>
            </a:lvl2pPr>
          </a:lstStyle>
          <a:p>
            <a:pPr lvl="0"/>
            <a:r>
              <a:rPr lang="en-US"/>
              <a:t>Click to edit master text styles</a:t>
            </a:r>
          </a:p>
        </p:txBody>
      </p:sp>
      <p:sp>
        <p:nvSpPr>
          <p:cNvPr id="8" name="Text Placeholder 7">
            <a:extLst>
              <a:ext uri="{FF2B5EF4-FFF2-40B4-BE49-F238E27FC236}">
                <a16:creationId xmlns:a16="http://schemas.microsoft.com/office/drawing/2014/main" id="{D684BF77-45AD-491E-AE63-A8F054890055}"/>
              </a:ext>
            </a:extLst>
          </p:cNvPr>
          <p:cNvSpPr>
            <a:spLocks noGrp="1"/>
          </p:cNvSpPr>
          <p:nvPr>
            <p:ph type="body" sz="quarter" idx="12" hasCustomPrompt="1"/>
          </p:nvPr>
        </p:nvSpPr>
        <p:spPr bwMode="gray">
          <a:xfrm>
            <a:off x="548639" y="182880"/>
            <a:ext cx="5486400" cy="274320"/>
          </a:xfrm>
        </p:spPr>
        <p:txBody>
          <a:bodyPr anchor="ctr"/>
          <a:lstStyle>
            <a:lvl1pPr marL="0" indent="0">
              <a:lnSpc>
                <a:spcPct val="100000"/>
              </a:lnSpc>
              <a:spcBef>
                <a:spcPts val="0"/>
              </a:spcBef>
              <a:spcAft>
                <a:spcPts val="0"/>
              </a:spcAft>
              <a:buNone/>
              <a:defRPr sz="1000" b="1" cap="small" baseline="0">
                <a:solidFill>
                  <a:schemeClr val="tx2"/>
                </a:solidFill>
              </a:defRPr>
            </a:lvl1pPr>
            <a:lvl2pPr marL="230188" indent="0">
              <a:buNone/>
              <a:defRPr/>
            </a:lvl2pPr>
          </a:lstStyle>
          <a:p>
            <a:pPr lvl="0"/>
            <a:r>
              <a:rPr lang="en-US"/>
              <a:t>CLICK TO EDIT MASTER TEXT STYLES</a:t>
            </a:r>
          </a:p>
        </p:txBody>
      </p:sp>
    </p:spTree>
    <p:extLst>
      <p:ext uri="{BB962C8B-B14F-4D97-AF65-F5344CB8AC3E}">
        <p14:creationId xmlns:p14="http://schemas.microsoft.com/office/powerpoint/2010/main" val="4226690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avigation Case Study w/Sideba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6E88D6E-7B11-45B8-A194-654C73036A8C}"/>
              </a:ext>
            </a:extLst>
          </p:cNvPr>
          <p:cNvSpPr/>
          <p:nvPr userDrawn="1"/>
        </p:nvSpPr>
        <p:spPr bwMode="gray">
          <a:xfrm>
            <a:off x="8488680" y="0"/>
            <a:ext cx="3703320" cy="685800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73C874-B3F9-48CA-AFAC-4A9DF9583137}"/>
              </a:ext>
            </a:extLst>
          </p:cNvPr>
          <p:cNvSpPr>
            <a:spLocks noGrp="1"/>
          </p:cNvSpPr>
          <p:nvPr>
            <p:ph type="title" hasCustomPrompt="1"/>
          </p:nvPr>
        </p:nvSpPr>
        <p:spPr bwMode="gray">
          <a:xfrm>
            <a:off x="548640" y="502920"/>
            <a:ext cx="7772400" cy="822960"/>
          </a:xfrm>
        </p:spPr>
        <p:txBody>
          <a:bodyPr/>
          <a:lstStyle/>
          <a:p>
            <a:r>
              <a:rPr lang="en-US"/>
              <a:t>Click to edit master title style</a:t>
            </a:r>
          </a:p>
        </p:txBody>
      </p:sp>
      <p:sp>
        <p:nvSpPr>
          <p:cNvPr id="4" name="Text Placeholder 3">
            <a:extLst>
              <a:ext uri="{FF2B5EF4-FFF2-40B4-BE49-F238E27FC236}">
                <a16:creationId xmlns:a16="http://schemas.microsoft.com/office/drawing/2014/main" id="{EB7DAC86-8D10-440C-A9DD-09F343CE260F}"/>
              </a:ext>
            </a:extLst>
          </p:cNvPr>
          <p:cNvSpPr>
            <a:spLocks noGrp="1"/>
          </p:cNvSpPr>
          <p:nvPr>
            <p:ph type="body" sz="quarter" idx="10"/>
          </p:nvPr>
        </p:nvSpPr>
        <p:spPr bwMode="gray">
          <a:xfrm>
            <a:off x="548640" y="182880"/>
            <a:ext cx="5486400" cy="274320"/>
          </a:xfrm>
        </p:spPr>
        <p:txBody>
          <a:bodyPr anchor="ctr"/>
          <a:lstStyle>
            <a:lvl1pPr marL="0" indent="0">
              <a:lnSpc>
                <a:spcPct val="100000"/>
              </a:lnSpc>
              <a:spcBef>
                <a:spcPts val="0"/>
              </a:spcBef>
              <a:spcAft>
                <a:spcPts val="0"/>
              </a:spcAft>
              <a:buNone/>
              <a:defRPr sz="1000" b="1" i="0" cap="all" baseline="0">
                <a:solidFill>
                  <a:schemeClr val="tx2"/>
                </a:solidFill>
              </a:defRPr>
            </a:lvl1pPr>
            <a:lvl2pPr marL="230188" indent="0">
              <a:buNone/>
              <a:defRPr/>
            </a:lvl2pPr>
          </a:lstStyle>
          <a:p>
            <a:pPr lvl="0"/>
            <a:r>
              <a:rPr lang="en-US"/>
              <a:t>Click to edit Master text styles</a:t>
            </a:r>
          </a:p>
        </p:txBody>
      </p:sp>
      <p:sp>
        <p:nvSpPr>
          <p:cNvPr id="6" name="Text Placeholder 5">
            <a:extLst>
              <a:ext uri="{FF2B5EF4-FFF2-40B4-BE49-F238E27FC236}">
                <a16:creationId xmlns:a16="http://schemas.microsoft.com/office/drawing/2014/main" id="{24CED11C-7442-4305-845D-65226388258F}"/>
              </a:ext>
            </a:extLst>
          </p:cNvPr>
          <p:cNvSpPr>
            <a:spLocks noGrp="1"/>
          </p:cNvSpPr>
          <p:nvPr>
            <p:ph type="body" sz="quarter" idx="11" hasCustomPrompt="1"/>
          </p:nvPr>
        </p:nvSpPr>
        <p:spPr bwMode="gray">
          <a:xfrm>
            <a:off x="548640" y="1417320"/>
            <a:ext cx="7772400" cy="17372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8">
            <a:extLst>
              <a:ext uri="{FF2B5EF4-FFF2-40B4-BE49-F238E27FC236}">
                <a16:creationId xmlns:a16="http://schemas.microsoft.com/office/drawing/2014/main" id="{85992B9C-CDF1-4F94-A687-0C9FC67258DB}"/>
              </a:ext>
            </a:extLst>
          </p:cNvPr>
          <p:cNvSpPr>
            <a:spLocks noGrp="1"/>
          </p:cNvSpPr>
          <p:nvPr>
            <p:ph type="body" sz="quarter" idx="12" hasCustomPrompt="1"/>
          </p:nvPr>
        </p:nvSpPr>
        <p:spPr bwMode="gray">
          <a:xfrm>
            <a:off x="8717280" y="777240"/>
            <a:ext cx="3291840" cy="548640"/>
          </a:xfrm>
        </p:spPr>
        <p:txBody>
          <a:bodyPr anchor="b"/>
          <a:lstStyle>
            <a:lvl1pPr marL="0" indent="0">
              <a:buNone/>
              <a:defRPr sz="1600" b="1">
                <a:solidFill>
                  <a:schemeClr val="accent1"/>
                </a:solidFill>
              </a:defRPr>
            </a:lvl1pPr>
          </a:lstStyle>
          <a:p>
            <a:pPr lvl="0"/>
            <a:r>
              <a:rPr lang="en-US"/>
              <a:t>Click to edit master text styles</a:t>
            </a:r>
          </a:p>
        </p:txBody>
      </p:sp>
      <p:sp>
        <p:nvSpPr>
          <p:cNvPr id="11" name="Text Placeholder 10">
            <a:extLst>
              <a:ext uri="{FF2B5EF4-FFF2-40B4-BE49-F238E27FC236}">
                <a16:creationId xmlns:a16="http://schemas.microsoft.com/office/drawing/2014/main" id="{29A2EB62-007D-4BC4-B728-5B4F01EBA88E}"/>
              </a:ext>
            </a:extLst>
          </p:cNvPr>
          <p:cNvSpPr>
            <a:spLocks noGrp="1"/>
          </p:cNvSpPr>
          <p:nvPr>
            <p:ph type="body" sz="quarter" idx="13" hasCustomPrompt="1"/>
          </p:nvPr>
        </p:nvSpPr>
        <p:spPr bwMode="gray">
          <a:xfrm>
            <a:off x="8717281" y="1417320"/>
            <a:ext cx="3291839" cy="1737270"/>
          </a:xfrm>
        </p:spPr>
        <p:txBody>
          <a:bodyPr>
            <a:spAutoFit/>
          </a:bodyPr>
          <a:lstStyle>
            <a:lvl1pPr>
              <a:defRPr>
                <a:solidFill>
                  <a:schemeClr val="tx1"/>
                </a:solidFill>
              </a:defRPr>
            </a:lvl1pPr>
            <a:lvl2pPr>
              <a:buClrTx/>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Box 11">
            <a:extLst>
              <a:ext uri="{FF2B5EF4-FFF2-40B4-BE49-F238E27FC236}">
                <a16:creationId xmlns:a16="http://schemas.microsoft.com/office/drawing/2014/main" id="{8AC9FE11-2ACD-4DB9-9774-2412EE78853C}"/>
              </a:ext>
            </a:extLst>
          </p:cNvPr>
          <p:cNvSpPr txBox="1"/>
          <p:nvPr userDrawn="1"/>
        </p:nvSpPr>
        <p:spPr bwMode="gray">
          <a:xfrm>
            <a:off x="11551920" y="6537960"/>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2">
                    <a:lumMod val="75000"/>
                  </a:schemeClr>
                </a:solidFill>
              </a:rPr>
              <a:pPr algn="r"/>
              <a:t>‹#›</a:t>
            </a:fld>
            <a:endParaRPr lang="en-US" sz="800">
              <a:solidFill>
                <a:schemeClr val="bg2">
                  <a:lumMod val="75000"/>
                </a:schemeClr>
              </a:solidFill>
            </a:endParaRPr>
          </a:p>
        </p:txBody>
      </p:sp>
      <p:cxnSp>
        <p:nvCxnSpPr>
          <p:cNvPr id="13" name="Straight Connector 12">
            <a:extLst>
              <a:ext uri="{FF2B5EF4-FFF2-40B4-BE49-F238E27FC236}">
                <a16:creationId xmlns:a16="http://schemas.microsoft.com/office/drawing/2014/main" id="{3FCE1313-EC6D-4C13-9E35-FAB5139E933E}"/>
              </a:ext>
            </a:extLst>
          </p:cNvPr>
          <p:cNvCxnSpPr>
            <a:cxnSpLocks/>
          </p:cNvCxnSpPr>
          <p:nvPr userDrawn="1"/>
        </p:nvCxnSpPr>
        <p:spPr bwMode="gray">
          <a:xfrm>
            <a:off x="11536680" y="6537960"/>
            <a:ext cx="0" cy="2286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56666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E5844-8726-46AE-B94F-EE24EFB57DDE}"/>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F66CF9C4-813B-4FC4-9AD1-8B1B6855C52B}"/>
              </a:ext>
            </a:extLst>
          </p:cNvPr>
          <p:cNvSpPr>
            <a:spLocks noGrp="1"/>
          </p:cNvSpPr>
          <p:nvPr>
            <p:ph sz="half" idx="1" hasCustomPrompt="1"/>
          </p:nvPr>
        </p:nvSpPr>
        <p:spPr bwMode="gray">
          <a:xfrm>
            <a:off x="548640" y="1417320"/>
            <a:ext cx="5394960" cy="1737270"/>
          </a:xfrm>
        </p:spPr>
        <p:txBody>
          <a:bodyPr rIns="9144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43F9F6-7A97-4E7C-A59F-3B955F124D78}"/>
              </a:ext>
            </a:extLst>
          </p:cNvPr>
          <p:cNvSpPr>
            <a:spLocks noGrp="1"/>
          </p:cNvSpPr>
          <p:nvPr>
            <p:ph sz="half" idx="2" hasCustomPrompt="1"/>
          </p:nvPr>
        </p:nvSpPr>
        <p:spPr bwMode="gray">
          <a:xfrm>
            <a:off x="6126480" y="1417320"/>
            <a:ext cx="5394960" cy="1737270"/>
          </a:xfrm>
        </p:spPr>
        <p:txBody>
          <a:bodyPr rIns="9144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932360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364D7-A925-43C5-83BD-DA42D0BA9F9C}"/>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3" name="Text Placeholder 2">
            <a:extLst>
              <a:ext uri="{FF2B5EF4-FFF2-40B4-BE49-F238E27FC236}">
                <a16:creationId xmlns:a16="http://schemas.microsoft.com/office/drawing/2014/main" id="{7D68EE22-1750-4CF8-A82E-B5D5CCF81527}"/>
              </a:ext>
            </a:extLst>
          </p:cNvPr>
          <p:cNvSpPr>
            <a:spLocks noGrp="1"/>
          </p:cNvSpPr>
          <p:nvPr>
            <p:ph type="body" idx="1" hasCustomPrompt="1"/>
          </p:nvPr>
        </p:nvSpPr>
        <p:spPr bwMode="gray">
          <a:xfrm>
            <a:off x="548640" y="1417320"/>
            <a:ext cx="5394960" cy="548640"/>
          </a:xfrm>
        </p:spPr>
        <p:txBody>
          <a:bodyPr anchor="b"/>
          <a:lstStyle>
            <a:lvl1pPr marL="0" indent="0">
              <a:buNone/>
              <a:defRPr sz="1600" b="1" i="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3F404B-E29E-4EF7-940D-9A12B6692105}"/>
              </a:ext>
            </a:extLst>
          </p:cNvPr>
          <p:cNvSpPr>
            <a:spLocks noGrp="1"/>
          </p:cNvSpPr>
          <p:nvPr>
            <p:ph sz="half" idx="2" hasCustomPrompt="1"/>
          </p:nvPr>
        </p:nvSpPr>
        <p:spPr bwMode="gray">
          <a:xfrm>
            <a:off x="548640" y="2011680"/>
            <a:ext cx="539496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7A5E6D0-B790-4474-A70B-5D4BC2579C28}"/>
              </a:ext>
            </a:extLst>
          </p:cNvPr>
          <p:cNvSpPr>
            <a:spLocks noGrp="1"/>
          </p:cNvSpPr>
          <p:nvPr>
            <p:ph type="body" sz="quarter" idx="3" hasCustomPrompt="1"/>
          </p:nvPr>
        </p:nvSpPr>
        <p:spPr bwMode="gray">
          <a:xfrm>
            <a:off x="6126480" y="1417320"/>
            <a:ext cx="5394960" cy="548640"/>
          </a:xfrm>
        </p:spPr>
        <p:txBody>
          <a:bodyPr anchor="b"/>
          <a:lstStyle>
            <a:lvl1pPr marL="0" indent="0">
              <a:buNone/>
              <a:defRPr sz="1600" b="1" i="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86359D-C70A-41C2-A8DB-91A130AFFB51}"/>
              </a:ext>
            </a:extLst>
          </p:cNvPr>
          <p:cNvSpPr>
            <a:spLocks noGrp="1"/>
          </p:cNvSpPr>
          <p:nvPr>
            <p:ph sz="quarter" idx="4" hasCustomPrompt="1"/>
          </p:nvPr>
        </p:nvSpPr>
        <p:spPr bwMode="gray">
          <a:xfrm>
            <a:off x="6126480" y="2011680"/>
            <a:ext cx="539496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914617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50/50 Spli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39F9E-709E-4D36-A982-0CB675FAA809}"/>
              </a:ext>
            </a:extLst>
          </p:cNvPr>
          <p:cNvSpPr>
            <a:spLocks noGrp="1"/>
          </p:cNvSpPr>
          <p:nvPr>
            <p:ph type="title" hasCustomPrompt="1"/>
          </p:nvPr>
        </p:nvSpPr>
        <p:spPr bwMode="gray"/>
        <p:txBody>
          <a:bodyPr/>
          <a:lstStyle/>
          <a:p>
            <a:r>
              <a:rPr lang="en-US"/>
              <a:t>Click to edit master title style</a:t>
            </a:r>
          </a:p>
        </p:txBody>
      </p:sp>
    </p:spTree>
    <p:extLst>
      <p:ext uri="{BB962C8B-B14F-4D97-AF65-F5344CB8AC3E}">
        <p14:creationId xmlns:p14="http://schemas.microsoft.com/office/powerpoint/2010/main" val="20741726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44670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 1/3 Call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4D032-04FA-4151-B54E-78A80CBA692A}"/>
              </a:ext>
            </a:extLst>
          </p:cNvPr>
          <p:cNvSpPr>
            <a:spLocks noGrp="1"/>
          </p:cNvSpPr>
          <p:nvPr>
            <p:ph type="title" hasCustomPrompt="1"/>
          </p:nvPr>
        </p:nvSpPr>
        <p:spPr bwMode="gray">
          <a:xfrm>
            <a:off x="4206240" y="228600"/>
            <a:ext cx="7315200" cy="1097280"/>
          </a:xfrm>
        </p:spPr>
        <p:txBody>
          <a:bodyPr anchor="b">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3AA4CF24-8E97-47C3-94FE-A2C4E786389E}"/>
              </a:ext>
            </a:extLst>
          </p:cNvPr>
          <p:cNvSpPr>
            <a:spLocks noGrp="1"/>
          </p:cNvSpPr>
          <p:nvPr>
            <p:ph idx="1" hasCustomPrompt="1"/>
          </p:nvPr>
        </p:nvSpPr>
        <p:spPr bwMode="gray">
          <a:xfrm>
            <a:off x="4206240" y="1417320"/>
            <a:ext cx="7315193" cy="4873625"/>
          </a:xfrm>
        </p:spPr>
        <p:txBody>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0A6E5E4-D4D6-4737-9338-C6161818F6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8" name="Rectangle 7">
            <a:extLst>
              <a:ext uri="{FF2B5EF4-FFF2-40B4-BE49-F238E27FC236}">
                <a16:creationId xmlns:a16="http://schemas.microsoft.com/office/drawing/2014/main" id="{26FCB1BB-1145-4993-A17B-25DC984F6787}"/>
              </a:ext>
            </a:extLst>
          </p:cNvPr>
          <p:cNvSpPr/>
          <p:nvPr userDrawn="1"/>
        </p:nvSpPr>
        <p:spPr bwMode="ltGray">
          <a:xfrm>
            <a:off x="0" y="0"/>
            <a:ext cx="402336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111CC676-E27A-4CE7-AA31-80F414EC6260}"/>
              </a:ext>
            </a:extLst>
          </p:cNvPr>
          <p:cNvSpPr>
            <a:spLocks noGrp="1"/>
          </p:cNvSpPr>
          <p:nvPr>
            <p:ph type="body" sz="half" idx="2" hasCustomPrompt="1"/>
          </p:nvPr>
        </p:nvSpPr>
        <p:spPr bwMode="gray">
          <a:xfrm>
            <a:off x="0" y="0"/>
            <a:ext cx="4023360" cy="6290945"/>
          </a:xfrm>
        </p:spPr>
        <p:txBody>
          <a:bodyPr lIns="91440" rIns="91440" anchor="ctr"/>
          <a:lstStyle>
            <a:lvl1pPr marL="0" indent="0" algn="ctr">
              <a:spcBef>
                <a:spcPts val="0"/>
              </a:spcBef>
              <a:spcAft>
                <a:spcPts val="1200"/>
              </a:spcAft>
              <a:buNone/>
              <a:defRPr sz="2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1" name="Picture 10">
            <a:extLst>
              <a:ext uri="{FF2B5EF4-FFF2-40B4-BE49-F238E27FC236}">
                <a16:creationId xmlns:a16="http://schemas.microsoft.com/office/drawing/2014/main" id="{894A952D-F7E9-43C1-8699-7431369FDC9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Tree>
    <p:extLst>
      <p:ext uri="{BB962C8B-B14F-4D97-AF65-F5344CB8AC3E}">
        <p14:creationId xmlns:p14="http://schemas.microsoft.com/office/powerpoint/2010/main" val="26074302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 2/3 Call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DE920-2126-47A3-ADC5-1ADCCCB7C0EE}"/>
              </a:ext>
            </a:extLst>
          </p:cNvPr>
          <p:cNvSpPr>
            <a:spLocks noGrp="1"/>
          </p:cNvSpPr>
          <p:nvPr>
            <p:ph type="title" hasCustomPrompt="1"/>
          </p:nvPr>
        </p:nvSpPr>
        <p:spPr bwMode="gray">
          <a:xfrm>
            <a:off x="8252694" y="228600"/>
            <a:ext cx="3390665" cy="1097280"/>
          </a:xfrm>
        </p:spPr>
        <p:txBody>
          <a:bodyPr>
            <a:noAutofit/>
          </a:bodyPr>
          <a:lstStyle>
            <a:lvl1pPr>
              <a:defRPr>
                <a:solidFill>
                  <a:schemeClr val="tx1"/>
                </a:solidFill>
              </a:defRPr>
            </a:lvl1pPr>
          </a:lstStyle>
          <a:p>
            <a:r>
              <a:rPr lang="en-US"/>
              <a:t>Click to edit master title style</a:t>
            </a:r>
          </a:p>
        </p:txBody>
      </p:sp>
      <p:pic>
        <p:nvPicPr>
          <p:cNvPr id="4" name="Picture 3">
            <a:extLst>
              <a:ext uri="{FF2B5EF4-FFF2-40B4-BE49-F238E27FC236}">
                <a16:creationId xmlns:a16="http://schemas.microsoft.com/office/drawing/2014/main" id="{2A6DF547-40DB-49AE-8AC3-96AB6388B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9" name="Text Placeholder 8">
            <a:extLst>
              <a:ext uri="{FF2B5EF4-FFF2-40B4-BE49-F238E27FC236}">
                <a16:creationId xmlns:a16="http://schemas.microsoft.com/office/drawing/2014/main" id="{BE9AECD6-4623-4512-9EF5-8032BB801B36}"/>
              </a:ext>
            </a:extLst>
          </p:cNvPr>
          <p:cNvSpPr>
            <a:spLocks noGrp="1"/>
          </p:cNvSpPr>
          <p:nvPr>
            <p:ph type="body" sz="quarter" idx="11" hasCustomPrompt="1"/>
          </p:nvPr>
        </p:nvSpPr>
        <p:spPr bwMode="gray">
          <a:xfrm>
            <a:off x="8252694" y="1417320"/>
            <a:ext cx="3390665"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3517C140-D8A5-4568-93F7-B91A49DFEDD9}"/>
              </a:ext>
            </a:extLst>
          </p:cNvPr>
          <p:cNvSpPr/>
          <p:nvPr userDrawn="1"/>
        </p:nvSpPr>
        <p:spPr bwMode="ltGray">
          <a:xfrm>
            <a:off x="0" y="0"/>
            <a:ext cx="804672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526554B-ECE3-4970-B504-22DBAB4598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7" name="Content Placeholder 6">
            <a:extLst>
              <a:ext uri="{FF2B5EF4-FFF2-40B4-BE49-F238E27FC236}">
                <a16:creationId xmlns:a16="http://schemas.microsoft.com/office/drawing/2014/main" id="{69D48BE8-EA6C-45EC-A925-170EDAB99974}"/>
              </a:ext>
            </a:extLst>
          </p:cNvPr>
          <p:cNvSpPr>
            <a:spLocks noGrp="1"/>
          </p:cNvSpPr>
          <p:nvPr>
            <p:ph sz="quarter" idx="10" hasCustomPrompt="1"/>
          </p:nvPr>
        </p:nvSpPr>
        <p:spPr bwMode="gray">
          <a:xfrm>
            <a:off x="548640" y="228600"/>
            <a:ext cx="7275442" cy="6126480"/>
          </a:xfrm>
        </p:spPr>
        <p:txBody>
          <a:bodyPr>
            <a:noAutofit/>
          </a:bodyPr>
          <a:lstStyle>
            <a:lvl1pP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a:extLst>
              <a:ext uri="{FF2B5EF4-FFF2-40B4-BE49-F238E27FC236}">
                <a16:creationId xmlns:a16="http://schemas.microsoft.com/office/drawing/2014/main" id="{D7E15832-AE7D-4BDA-9F1B-29A564F369D9}"/>
              </a:ext>
            </a:extLst>
          </p:cNvPr>
          <p:cNvSpPr txBox="1"/>
          <p:nvPr userDrawn="1"/>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tx2">
                    <a:lumMod val="60000"/>
                    <a:lumOff val="40000"/>
                  </a:schemeClr>
                </a:solidFill>
              </a:rPr>
              <a:t>Proprietary and confidential. All rights reserved.</a:t>
            </a:r>
          </a:p>
        </p:txBody>
      </p:sp>
    </p:spTree>
    <p:extLst>
      <p:ext uri="{BB962C8B-B14F-4D97-AF65-F5344CB8AC3E}">
        <p14:creationId xmlns:p14="http://schemas.microsoft.com/office/powerpoint/2010/main" val="6846564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0/50 Split ">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1E6877D-B0E1-41CC-90AD-DC84E1739705}"/>
              </a:ext>
            </a:extLst>
          </p:cNvPr>
          <p:cNvSpPr/>
          <p:nvPr userDrawn="1"/>
        </p:nvSpPr>
        <p:spPr bwMode="ltGray">
          <a:xfrm>
            <a:off x="6111240" y="0"/>
            <a:ext cx="608076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59778-229D-4DAC-A927-F65DC6617778}"/>
              </a:ext>
            </a:extLst>
          </p:cNvPr>
          <p:cNvSpPr>
            <a:spLocks noGrp="1"/>
          </p:cNvSpPr>
          <p:nvPr>
            <p:ph type="title" hasCustomPrompt="1"/>
          </p:nvPr>
        </p:nvSpPr>
        <p:spPr bwMode="gray">
          <a:xfrm>
            <a:off x="548640" y="228600"/>
            <a:ext cx="5486400" cy="1097280"/>
          </a:xfrm>
        </p:spPr>
        <p:txBody>
          <a:bodyPr>
            <a:noAutofit/>
          </a:bodyPr>
          <a:lstStyle/>
          <a:p>
            <a:r>
              <a:rPr lang="en-US"/>
              <a:t>Click to edit master title style</a:t>
            </a:r>
          </a:p>
        </p:txBody>
      </p:sp>
      <p:sp>
        <p:nvSpPr>
          <p:cNvPr id="5" name="Content Placeholder 4">
            <a:extLst>
              <a:ext uri="{FF2B5EF4-FFF2-40B4-BE49-F238E27FC236}">
                <a16:creationId xmlns:a16="http://schemas.microsoft.com/office/drawing/2014/main" id="{9881C532-3EC7-40FF-BE62-836D7A1E7915}"/>
              </a:ext>
            </a:extLst>
          </p:cNvPr>
          <p:cNvSpPr>
            <a:spLocks noGrp="1"/>
          </p:cNvSpPr>
          <p:nvPr>
            <p:ph sz="quarter" idx="10" hasCustomPrompt="1"/>
          </p:nvPr>
        </p:nvSpPr>
        <p:spPr bwMode="gray">
          <a:xfrm>
            <a:off x="548640" y="1417320"/>
            <a:ext cx="54864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D1C5AA40-B5E6-43C7-A010-D4FFCD9BF1ED}"/>
              </a:ext>
            </a:extLst>
          </p:cNvPr>
          <p:cNvSpPr txBox="1"/>
          <p:nvPr userDrawn="1"/>
        </p:nvSpPr>
        <p:spPr bwMode="gray">
          <a:xfrm>
            <a:off x="11551920" y="6537960"/>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1"/>
                </a:solidFill>
              </a:rPr>
              <a:pPr algn="r"/>
              <a:t>‹#›</a:t>
            </a:fld>
            <a:endParaRPr lang="en-US" sz="800">
              <a:solidFill>
                <a:schemeClr val="bg1"/>
              </a:solidFill>
            </a:endParaRPr>
          </a:p>
        </p:txBody>
      </p:sp>
      <p:cxnSp>
        <p:nvCxnSpPr>
          <p:cNvPr id="7" name="Straight Connector 6">
            <a:extLst>
              <a:ext uri="{FF2B5EF4-FFF2-40B4-BE49-F238E27FC236}">
                <a16:creationId xmlns:a16="http://schemas.microsoft.com/office/drawing/2014/main" id="{1F5D7311-155D-4D0B-B3BF-F4C0EF98CCF4}"/>
              </a:ext>
            </a:extLst>
          </p:cNvPr>
          <p:cNvCxnSpPr>
            <a:cxnSpLocks/>
          </p:cNvCxnSpPr>
          <p:nvPr userDrawn="1"/>
        </p:nvCxnSpPr>
        <p:spPr bwMode="gray">
          <a:xfrm>
            <a:off x="11536680" y="6537960"/>
            <a:ext cx="0" cy="228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0F8A3B8A-0B33-4487-B69B-F0CDCCF6A5F1}"/>
              </a:ext>
            </a:extLst>
          </p:cNvPr>
          <p:cNvSpPr>
            <a:spLocks noGrp="1"/>
          </p:cNvSpPr>
          <p:nvPr>
            <p:ph sz="quarter" idx="11" hasCustomPrompt="1"/>
          </p:nvPr>
        </p:nvSpPr>
        <p:spPr bwMode="gray">
          <a:xfrm>
            <a:off x="6431280" y="1417320"/>
            <a:ext cx="5486400" cy="1737270"/>
          </a:xfrm>
        </p:spPr>
        <p:txBody>
          <a:bodyPr>
            <a:noAutofit/>
          </a:bodyPr>
          <a:lstStyle>
            <a:lvl1pP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a:extLst>
              <a:ext uri="{FF2B5EF4-FFF2-40B4-BE49-F238E27FC236}">
                <a16:creationId xmlns:a16="http://schemas.microsoft.com/office/drawing/2014/main" id="{A903CE24-481A-442F-86A7-2F1F81597254}"/>
              </a:ext>
            </a:extLst>
          </p:cNvPr>
          <p:cNvSpPr>
            <a:spLocks noGrp="1"/>
          </p:cNvSpPr>
          <p:nvPr>
            <p:ph type="body" sz="quarter" idx="12" hasCustomPrompt="1"/>
          </p:nvPr>
        </p:nvSpPr>
        <p:spPr bwMode="gray">
          <a:xfrm>
            <a:off x="6431280" y="228600"/>
            <a:ext cx="5486400" cy="1097280"/>
          </a:xfrm>
        </p:spPr>
        <p:txBody>
          <a:bodyPr anchor="b" anchorCtr="0"/>
          <a:lstStyle>
            <a:lvl1pPr marL="0" indent="0">
              <a:buNone/>
              <a:defRPr sz="3600">
                <a:solidFill>
                  <a:schemeClr val="bg1"/>
                </a:solidFill>
                <a:latin typeface="+mj-lt"/>
              </a:defRPr>
            </a:lvl1pPr>
            <a:lvl2pPr marL="230188" indent="0">
              <a:buNone/>
              <a:defRPr sz="1100">
                <a:latin typeface="+mj-lt"/>
              </a:defRPr>
            </a:lvl2pPr>
            <a:lvl3pPr marL="461963" indent="0">
              <a:buNone/>
              <a:defRPr sz="1100">
                <a:latin typeface="+mj-lt"/>
              </a:defRPr>
            </a:lvl3pPr>
            <a:lvl4pPr marL="684212" indent="0">
              <a:buNone/>
              <a:defRPr sz="1100">
                <a:latin typeface="+mj-lt"/>
              </a:defRPr>
            </a:lvl4pPr>
            <a:lvl5pPr marL="914400" indent="0">
              <a:buNone/>
              <a:defRPr sz="1100">
                <a:latin typeface="+mj-lt"/>
              </a:defRPr>
            </a:lvl5pPr>
          </a:lstStyle>
          <a:p>
            <a:pPr lvl="0"/>
            <a:r>
              <a:rPr lang="en-US"/>
              <a:t>Click to edit master text styles</a:t>
            </a:r>
          </a:p>
        </p:txBody>
      </p:sp>
      <p:sp>
        <p:nvSpPr>
          <p:cNvPr id="15" name="TextBox 14">
            <a:extLst>
              <a:ext uri="{FF2B5EF4-FFF2-40B4-BE49-F238E27FC236}">
                <a16:creationId xmlns:a16="http://schemas.microsoft.com/office/drawing/2014/main" id="{F938BB34-97D8-420E-8BDB-7D59C3BC8B9F}"/>
              </a:ext>
            </a:extLst>
          </p:cNvPr>
          <p:cNvSpPr txBox="1"/>
          <p:nvPr userDrawn="1"/>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tx2">
                    <a:lumMod val="60000"/>
                    <a:lumOff val="40000"/>
                  </a:schemeClr>
                </a:solidFill>
              </a:rPr>
              <a:t>Proprietary and confidential. All rights reserved.</a:t>
            </a:r>
          </a:p>
        </p:txBody>
      </p:sp>
    </p:spTree>
    <p:extLst>
      <p:ext uri="{BB962C8B-B14F-4D97-AF65-F5344CB8AC3E}">
        <p14:creationId xmlns:p14="http://schemas.microsoft.com/office/powerpoint/2010/main" val="13827212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Bullet Lis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D10B7B8-37AA-40E1-AB4E-AFB649DB9764}"/>
              </a:ext>
            </a:extLst>
          </p:cNvPr>
          <p:cNvSpPr/>
          <p:nvPr userDrawn="1"/>
        </p:nvSpPr>
        <p:spPr bwMode="gray">
          <a:xfrm>
            <a:off x="1524" y="1371600"/>
            <a:ext cx="12188952" cy="4937760"/>
          </a:xfrm>
          <a:prstGeom prst="rect">
            <a:avLst/>
          </a:prstGeom>
          <a:solidFill>
            <a:schemeClr val="tx2">
              <a:lumMod val="20000"/>
              <a:lumOff val="8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10F9EC-0EAB-4727-9799-29ED998A3516}"/>
              </a:ext>
            </a:extLst>
          </p:cNvPr>
          <p:cNvSpPr>
            <a:spLocks noGrp="1"/>
          </p:cNvSpPr>
          <p:nvPr>
            <p:ph type="title" hasCustomPrompt="1"/>
          </p:nvPr>
        </p:nvSpPr>
        <p:spPr bwMode="gray">
          <a:xfrm>
            <a:off x="548640" y="228600"/>
            <a:ext cx="10972800" cy="1097280"/>
          </a:xfrm>
        </p:spPr>
        <p:txBody>
          <a:bodyPr anchor="b">
            <a:noAutofit/>
          </a:bodyPr>
          <a:lstStyle>
            <a:lvl1pPr>
              <a:defRPr sz="3600"/>
            </a:lvl1pPr>
          </a:lstStyle>
          <a:p>
            <a:r>
              <a:rPr lang="en-US"/>
              <a:t>Click to edit master title style</a:t>
            </a:r>
          </a:p>
        </p:txBody>
      </p:sp>
      <p:sp>
        <p:nvSpPr>
          <p:cNvPr id="9" name="Text Placeholder 8">
            <a:extLst>
              <a:ext uri="{FF2B5EF4-FFF2-40B4-BE49-F238E27FC236}">
                <a16:creationId xmlns:a16="http://schemas.microsoft.com/office/drawing/2014/main" id="{099AEA91-0E64-414D-AB9C-BFADC08C13D6}"/>
              </a:ext>
            </a:extLst>
          </p:cNvPr>
          <p:cNvSpPr>
            <a:spLocks noGrp="1"/>
          </p:cNvSpPr>
          <p:nvPr>
            <p:ph type="body" sz="quarter" idx="10" hasCustomPrompt="1"/>
          </p:nvPr>
        </p:nvSpPr>
        <p:spPr bwMode="gray">
          <a:xfrm>
            <a:off x="548640" y="1417320"/>
            <a:ext cx="329184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4B3F9836-81FE-412A-B3B8-FB616DCF9ED3}"/>
              </a:ext>
            </a:extLst>
          </p:cNvPr>
          <p:cNvSpPr>
            <a:spLocks noGrp="1"/>
          </p:cNvSpPr>
          <p:nvPr>
            <p:ph type="body" sz="quarter" idx="11" hasCustomPrompt="1"/>
          </p:nvPr>
        </p:nvSpPr>
        <p:spPr bwMode="gray">
          <a:xfrm>
            <a:off x="4389120" y="1463040"/>
            <a:ext cx="7132320" cy="365760"/>
          </a:xfrm>
          <a:solidFill>
            <a:schemeClr val="bg1"/>
          </a:solidFill>
        </p:spPr>
        <p:txBody>
          <a:bodyPr lIns="91440" rIns="91440" anchor="ctr"/>
          <a:lstStyle>
            <a:lvl1pPr marL="0" indent="0">
              <a:lnSpc>
                <a:spcPct val="100000"/>
              </a:lnSpc>
              <a:spcBef>
                <a:spcPts val="0"/>
              </a:spcBef>
              <a:spcAft>
                <a:spcPts val="0"/>
              </a:spcAft>
              <a:buNone/>
              <a:defRPr sz="1200" b="1" i="0" cap="all" baseline="0">
                <a:solidFill>
                  <a:schemeClr val="accent1"/>
                </a:solidFill>
              </a:defRPr>
            </a:lvl1pPr>
            <a:lvl2pPr marL="230188" indent="0">
              <a:buNone/>
              <a:defRPr/>
            </a:lvl2pPr>
          </a:lstStyle>
          <a:p>
            <a:pPr lvl="0"/>
            <a:r>
              <a:rPr lang="en-US"/>
              <a:t>Click to edit master text styles</a:t>
            </a:r>
          </a:p>
        </p:txBody>
      </p:sp>
      <p:sp>
        <p:nvSpPr>
          <p:cNvPr id="13" name="Content Placeholder 12">
            <a:extLst>
              <a:ext uri="{FF2B5EF4-FFF2-40B4-BE49-F238E27FC236}">
                <a16:creationId xmlns:a16="http://schemas.microsoft.com/office/drawing/2014/main" id="{4E48653B-8945-46CA-A1C3-B4E4C060CE3E}"/>
              </a:ext>
            </a:extLst>
          </p:cNvPr>
          <p:cNvSpPr>
            <a:spLocks noGrp="1" noChangeAspect="1"/>
          </p:cNvSpPr>
          <p:nvPr>
            <p:ph sz="quarter" idx="12"/>
          </p:nvPr>
        </p:nvSpPr>
        <p:spPr bwMode="gray">
          <a:xfrm>
            <a:off x="4389120" y="1874520"/>
            <a:ext cx="7132320" cy="4297680"/>
          </a:xfrm>
          <a:solidFill>
            <a:schemeClr val="bg1"/>
          </a:solidFill>
        </p:spPr>
        <p:txBody>
          <a:bodyPr wrap="none" lIns="0" tIns="0" rIns="0" bIns="0" anchor="ctr"/>
          <a:lstStyle>
            <a:lvl1pPr marL="0" indent="0" algn="ctr">
              <a:buNone/>
              <a:defRPr/>
            </a:lvl1pPr>
          </a:lstStyle>
          <a:p>
            <a:pPr lvl="0"/>
            <a:r>
              <a:rPr lang="en-US"/>
              <a:t>Click to edit Master text styles</a:t>
            </a:r>
          </a:p>
        </p:txBody>
      </p:sp>
    </p:spTree>
    <p:extLst>
      <p:ext uri="{BB962C8B-B14F-4D97-AF65-F5344CB8AC3E}">
        <p14:creationId xmlns:p14="http://schemas.microsoft.com/office/powerpoint/2010/main" val="29309649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rt, Table, Video or Objec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AE158-87A9-49B9-8665-06169502C22F}"/>
              </a:ext>
            </a:extLst>
          </p:cNvPr>
          <p:cNvSpPr>
            <a:spLocks noGrp="1"/>
          </p:cNvSpPr>
          <p:nvPr>
            <p:ph type="title" hasCustomPrompt="1"/>
          </p:nvPr>
        </p:nvSpPr>
        <p:spPr bwMode="gray"/>
        <p:txBody>
          <a:bodyPr>
            <a:noAutofit/>
          </a:bodyPr>
          <a:lstStyle/>
          <a:p>
            <a:r>
              <a:rPr lang="en-US"/>
              <a:t>Click to edit master title style</a:t>
            </a:r>
          </a:p>
        </p:txBody>
      </p:sp>
      <p:sp>
        <p:nvSpPr>
          <p:cNvPr id="4" name="Text Placeholder 3">
            <a:extLst>
              <a:ext uri="{FF2B5EF4-FFF2-40B4-BE49-F238E27FC236}">
                <a16:creationId xmlns:a16="http://schemas.microsoft.com/office/drawing/2014/main" id="{05C83D87-15DF-4870-9314-FB061E93EBC0}"/>
              </a:ext>
            </a:extLst>
          </p:cNvPr>
          <p:cNvSpPr>
            <a:spLocks noGrp="1"/>
          </p:cNvSpPr>
          <p:nvPr>
            <p:ph type="body" sz="quarter" idx="10"/>
          </p:nvPr>
        </p:nvSpPr>
        <p:spPr bwMode="gray">
          <a:xfrm>
            <a:off x="548640" y="1371600"/>
            <a:ext cx="10972800" cy="365760"/>
          </a:xfrm>
        </p:spPr>
        <p:txBody>
          <a:bodyPr anchor="ctr"/>
          <a:lstStyle>
            <a:lvl1pPr marL="0" indent="0">
              <a:buNone/>
              <a:defRPr sz="1200" b="1" i="0" cap="all" baseline="0">
                <a:solidFill>
                  <a:schemeClr val="accent1"/>
                </a:solidFill>
              </a:defRPr>
            </a:lvl1pPr>
          </a:lstStyle>
          <a:p>
            <a:pPr lvl="0"/>
            <a:r>
              <a:rPr lang="en-US"/>
              <a:t>Click to edit Master text styles</a:t>
            </a:r>
          </a:p>
        </p:txBody>
      </p:sp>
      <p:sp>
        <p:nvSpPr>
          <p:cNvPr id="6" name="Content Placeholder 5">
            <a:extLst>
              <a:ext uri="{FF2B5EF4-FFF2-40B4-BE49-F238E27FC236}">
                <a16:creationId xmlns:a16="http://schemas.microsoft.com/office/drawing/2014/main" id="{1F1E72A9-6195-42CA-9CFB-21A9BC70B486}"/>
              </a:ext>
            </a:extLst>
          </p:cNvPr>
          <p:cNvSpPr>
            <a:spLocks noGrp="1"/>
          </p:cNvSpPr>
          <p:nvPr>
            <p:ph sz="quarter" idx="11"/>
          </p:nvPr>
        </p:nvSpPr>
        <p:spPr bwMode="gray">
          <a:xfrm>
            <a:off x="548640" y="1783080"/>
            <a:ext cx="10972800" cy="4480560"/>
          </a:xfrm>
        </p:spPr>
        <p:txBody>
          <a:bodyPr anchor="ctr"/>
          <a:lstStyle>
            <a:lvl1pPr marL="0" indent="0" algn="ctr">
              <a:buNone/>
              <a:defRPr/>
            </a:lvl1pPr>
          </a:lstStyle>
          <a:p>
            <a:pPr lvl="0"/>
            <a:r>
              <a:rPr lang="en-US"/>
              <a:t>Click to edit Master text styles</a:t>
            </a:r>
          </a:p>
        </p:txBody>
      </p:sp>
    </p:spTree>
    <p:extLst>
      <p:ext uri="{BB962C8B-B14F-4D97-AF65-F5344CB8AC3E}">
        <p14:creationId xmlns:p14="http://schemas.microsoft.com/office/powerpoint/2010/main" val="39137108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ograph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6DB8C-1020-4056-B923-F94F287281F7}"/>
              </a:ext>
            </a:extLst>
          </p:cNvPr>
          <p:cNvSpPr>
            <a:spLocks noGrp="1"/>
          </p:cNvSpPr>
          <p:nvPr>
            <p:ph type="title" hasCustomPrompt="1"/>
          </p:nvPr>
        </p:nvSpPr>
        <p:spPr bwMode="gray"/>
        <p:txBody>
          <a:bodyPr>
            <a:noAutofit/>
          </a:bodyPr>
          <a:lstStyle/>
          <a:p>
            <a:r>
              <a:rPr lang="en-US"/>
              <a:t>Click to edit master title style</a:t>
            </a:r>
          </a:p>
        </p:txBody>
      </p:sp>
      <p:sp>
        <p:nvSpPr>
          <p:cNvPr id="4" name="Picture Placeholder 3">
            <a:extLst>
              <a:ext uri="{FF2B5EF4-FFF2-40B4-BE49-F238E27FC236}">
                <a16:creationId xmlns:a16="http://schemas.microsoft.com/office/drawing/2014/main" id="{1998054E-4F18-4B5D-8169-EB6F5B85092F}"/>
              </a:ext>
            </a:extLst>
          </p:cNvPr>
          <p:cNvSpPr>
            <a:spLocks noGrp="1" noChangeAspect="1"/>
          </p:cNvSpPr>
          <p:nvPr>
            <p:ph type="pic" sz="quarter" idx="10"/>
          </p:nvPr>
        </p:nvSpPr>
        <p:spPr bwMode="gray">
          <a:xfrm>
            <a:off x="548640" y="1463564"/>
            <a:ext cx="1188720" cy="1188720"/>
          </a:xfrm>
          <a:solidFill>
            <a:schemeClr val="tx2">
              <a:lumMod val="20000"/>
              <a:lumOff val="80000"/>
            </a:schemeClr>
          </a:solidFill>
        </p:spPr>
        <p:txBody>
          <a:bodyPr tIns="0" bIns="0" anchor="ctr"/>
          <a:lstStyle>
            <a:lvl1pPr marL="0" indent="0" algn="ctr">
              <a:buNone/>
              <a:defRPr>
                <a:solidFill>
                  <a:schemeClr val="tx2"/>
                </a:solidFill>
              </a:defRPr>
            </a:lvl1pPr>
          </a:lstStyle>
          <a:p>
            <a:r>
              <a:rPr lang="en-US"/>
              <a:t>Click icon to add picture</a:t>
            </a:r>
          </a:p>
        </p:txBody>
      </p:sp>
      <p:sp>
        <p:nvSpPr>
          <p:cNvPr id="6" name="Text Placeholder 5">
            <a:extLst>
              <a:ext uri="{FF2B5EF4-FFF2-40B4-BE49-F238E27FC236}">
                <a16:creationId xmlns:a16="http://schemas.microsoft.com/office/drawing/2014/main" id="{50EADCA0-1709-4CF8-82EA-67DEA0A2DAE9}"/>
              </a:ext>
            </a:extLst>
          </p:cNvPr>
          <p:cNvSpPr>
            <a:spLocks noGrp="1"/>
          </p:cNvSpPr>
          <p:nvPr>
            <p:ph type="body" sz="quarter" idx="11" hasCustomPrompt="1"/>
          </p:nvPr>
        </p:nvSpPr>
        <p:spPr bwMode="gray">
          <a:xfrm>
            <a:off x="1971675" y="1463674"/>
            <a:ext cx="9601200" cy="3887553"/>
          </a:xfrm>
        </p:spPr>
        <p:txBody>
          <a:bodyPr>
            <a:noAutofit/>
          </a:bodyPr>
          <a:lstStyle>
            <a:lvl1pPr marL="0" indent="0">
              <a:buFontTx/>
              <a:buNone/>
              <a:defRPr sz="1400">
                <a:solidFill>
                  <a:schemeClr val="tx1"/>
                </a:solidFill>
              </a:defRPr>
            </a:lvl1pPr>
            <a:lvl2pPr marL="231775" indent="-231775">
              <a:buFont typeface="Arial" panose="020B0604020202020204" pitchFamily="34" charset="0"/>
              <a:buChar char="•"/>
              <a:defRPr sz="1400"/>
            </a:lvl2pPr>
            <a:lvl3pPr marL="461963" indent="-231775">
              <a:buFont typeface="Montserrat" pitchFamily="2" charset="0"/>
              <a:buChar char="–"/>
              <a:defRPr sz="1400"/>
            </a:lvl3pPr>
            <a:lvl4pPr marL="684213" indent="-222250">
              <a:buFont typeface="Arial" panose="020B0604020202020204" pitchFamily="34" charset="0"/>
              <a:buChar char="•"/>
              <a:defRPr sz="1400"/>
            </a:lvl4pPr>
            <a:lvl5pPr marL="914400" indent="-230188">
              <a:buFont typeface="Montserrat"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a:extLst>
              <a:ext uri="{FF2B5EF4-FFF2-40B4-BE49-F238E27FC236}">
                <a16:creationId xmlns:a16="http://schemas.microsoft.com/office/drawing/2014/main" id="{CC89915E-15C2-40D3-A464-3F45356D9620}"/>
              </a:ext>
            </a:extLst>
          </p:cNvPr>
          <p:cNvSpPr>
            <a:spLocks noGrp="1"/>
          </p:cNvSpPr>
          <p:nvPr>
            <p:ph type="body" sz="quarter" idx="12" hasCustomPrompt="1"/>
          </p:nvPr>
        </p:nvSpPr>
        <p:spPr bwMode="gray">
          <a:xfrm>
            <a:off x="1971675" y="5493964"/>
            <a:ext cx="3657600" cy="914400"/>
          </a:xfrm>
        </p:spPr>
        <p:txBody>
          <a:bodyPr/>
          <a:lstStyle>
            <a:lvl1pPr marL="0" indent="0">
              <a:spcBef>
                <a:spcPts val="0"/>
              </a:spcBef>
              <a:spcAft>
                <a:spcPts val="0"/>
              </a:spcAft>
              <a:buNone/>
              <a:defRPr sz="1200"/>
            </a:lvl1pPr>
            <a:lvl2pPr marL="230188" indent="0">
              <a:buNone/>
              <a:defRPr/>
            </a:lvl2pPr>
          </a:lstStyle>
          <a:p>
            <a:pPr lvl="0"/>
            <a:r>
              <a:rPr lang="en-US"/>
              <a:t>Click to edit master text styles</a:t>
            </a:r>
          </a:p>
        </p:txBody>
      </p:sp>
    </p:spTree>
    <p:extLst>
      <p:ext uri="{BB962C8B-B14F-4D97-AF65-F5344CB8AC3E}">
        <p14:creationId xmlns:p14="http://schemas.microsoft.com/office/powerpoint/2010/main" val="32158678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genda or Contac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3BFCA46-3FC8-4333-B32A-2787D1B2405E}"/>
              </a:ext>
            </a:extLst>
          </p:cNvPr>
          <p:cNvSpPr/>
          <p:nvPr userDrawn="1"/>
        </p:nvSpPr>
        <p:spPr bwMode="gray">
          <a:xfrm>
            <a:off x="3048" y="1467853"/>
            <a:ext cx="12188952" cy="4802318"/>
          </a:xfrm>
          <a:prstGeom prst="rect">
            <a:avLst/>
          </a:prstGeom>
          <a:solidFill>
            <a:schemeClr val="tx2">
              <a:lumMod val="20000"/>
              <a:lumOff val="80000"/>
            </a:schemeClr>
          </a:solidFill>
          <a:ln w="3175">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5AFCE8-5382-4D35-ACF3-41C4DD47D71C}"/>
              </a:ext>
            </a:extLst>
          </p:cNvPr>
          <p:cNvSpPr>
            <a:spLocks noGrp="1"/>
          </p:cNvSpPr>
          <p:nvPr>
            <p:ph type="title"/>
          </p:nvPr>
        </p:nvSpPr>
        <p:spPr bwMode="gray"/>
        <p:txBody>
          <a:bodyPr/>
          <a:lstStyle>
            <a:lvl1pPr>
              <a:defRPr>
                <a:solidFill>
                  <a:schemeClr val="tx1"/>
                </a:solidFill>
              </a:defRPr>
            </a:lvl1pPr>
          </a:lstStyle>
          <a:p>
            <a:r>
              <a:rPr lang="en-US"/>
              <a:t>Click to edit Master title style</a:t>
            </a:r>
          </a:p>
        </p:txBody>
      </p:sp>
      <p:sp>
        <p:nvSpPr>
          <p:cNvPr id="9" name="Content Placeholder 8">
            <a:extLst>
              <a:ext uri="{FF2B5EF4-FFF2-40B4-BE49-F238E27FC236}">
                <a16:creationId xmlns:a16="http://schemas.microsoft.com/office/drawing/2014/main" id="{3FFA2B5B-9938-4C3D-9CEB-1CAA9A3B0613}"/>
              </a:ext>
            </a:extLst>
          </p:cNvPr>
          <p:cNvSpPr>
            <a:spLocks noGrp="1"/>
          </p:cNvSpPr>
          <p:nvPr>
            <p:ph sz="quarter" idx="10"/>
          </p:nvPr>
        </p:nvSpPr>
        <p:spPr bwMode="gray">
          <a:xfrm>
            <a:off x="548638" y="1828800"/>
            <a:ext cx="5303520" cy="1737270"/>
          </a:xfrm>
        </p:spPr>
        <p:txBody>
          <a:bodyPr anchor="t">
            <a:noAutofit/>
          </a:bodyPr>
          <a:lstStyle>
            <a:lvl1pPr marL="0" indent="0">
              <a:buNone/>
              <a:defRPr b="0">
                <a:solidFill>
                  <a:schemeClr val="tx1"/>
                </a:solidFill>
              </a:defRPr>
            </a:lvl1pPr>
            <a:lvl2pPr>
              <a:defRPr b="0">
                <a:solidFill>
                  <a:schemeClr val="bg2"/>
                </a:solidFill>
              </a:defRPr>
            </a:lvl2pPr>
            <a:lvl3pPr>
              <a:defRPr b="0">
                <a:solidFill>
                  <a:schemeClr val="bg2"/>
                </a:solidFill>
              </a:defRPr>
            </a:lvl3pPr>
            <a:lvl4pPr>
              <a:defRPr b="0">
                <a:solidFill>
                  <a:schemeClr val="bg2"/>
                </a:solidFill>
              </a:defRPr>
            </a:lvl4pPr>
            <a:lvl5pPr>
              <a:defRPr b="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a:extLst>
              <a:ext uri="{FF2B5EF4-FFF2-40B4-BE49-F238E27FC236}">
                <a16:creationId xmlns:a16="http://schemas.microsoft.com/office/drawing/2014/main" id="{5852CF6E-AAD1-4716-AFBC-CF518D0E7A36}"/>
              </a:ext>
            </a:extLst>
          </p:cNvPr>
          <p:cNvSpPr>
            <a:spLocks noGrp="1"/>
          </p:cNvSpPr>
          <p:nvPr>
            <p:ph sz="quarter" idx="11"/>
          </p:nvPr>
        </p:nvSpPr>
        <p:spPr bwMode="gray">
          <a:xfrm>
            <a:off x="6156960" y="1828800"/>
            <a:ext cx="5303520" cy="1737270"/>
          </a:xfrm>
        </p:spPr>
        <p:txBody>
          <a:bodyPr anchor="t">
            <a:noAutofit/>
          </a:bodyPr>
          <a:lstStyle>
            <a:lvl1pPr marL="0" indent="0">
              <a:buNone/>
              <a:defRPr b="0">
                <a:solidFill>
                  <a:schemeClr val="tx1"/>
                </a:solidFill>
              </a:defRPr>
            </a:lvl1pPr>
            <a:lvl2pPr>
              <a:defRPr b="0">
                <a:solidFill>
                  <a:schemeClr val="bg2"/>
                </a:solidFill>
              </a:defRPr>
            </a:lvl2pPr>
            <a:lvl3pPr>
              <a:defRPr b="0">
                <a:solidFill>
                  <a:schemeClr val="bg2"/>
                </a:solidFill>
              </a:defRPr>
            </a:lvl3pPr>
            <a:lvl4pPr>
              <a:defRPr b="0">
                <a:solidFill>
                  <a:schemeClr val="bg2"/>
                </a:solidFill>
              </a:defRPr>
            </a:lvl4pPr>
            <a:lvl5pPr>
              <a:defRPr b="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48713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End Slide Whit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03C5AC-1382-43C6-AAFE-6377BA615A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578347" y="3145536"/>
            <a:ext cx="5035306" cy="566929"/>
          </a:xfrm>
          <a:prstGeom prst="rect">
            <a:avLst/>
          </a:prstGeom>
        </p:spPr>
      </p:pic>
    </p:spTree>
    <p:extLst>
      <p:ext uri="{BB962C8B-B14F-4D97-AF65-F5344CB8AC3E}">
        <p14:creationId xmlns:p14="http://schemas.microsoft.com/office/powerpoint/2010/main" val="22836666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F3C63E8-A757-437B-89B5-A92323037D70}"/>
              </a:ext>
            </a:extLst>
          </p:cNvPr>
          <p:cNvSpPr/>
          <p:nvPr userDrawn="1"/>
        </p:nvSpPr>
        <p:spPr bwMode="ltGray">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43832C7-714B-439A-A941-A961367F79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578347" y="3145536"/>
            <a:ext cx="5035306" cy="566929"/>
          </a:xfrm>
          <a:prstGeom prst="rect">
            <a:avLst/>
          </a:prstGeom>
        </p:spPr>
      </p:pic>
    </p:spTree>
    <p:extLst>
      <p:ext uri="{BB962C8B-B14F-4D97-AF65-F5344CB8AC3E}">
        <p14:creationId xmlns:p14="http://schemas.microsoft.com/office/powerpoint/2010/main" val="40699645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Report Slide - Data">
    <p:bg>
      <p:bgRef idx="1002">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0D98E-38B4-4D32-17FF-06C5D91A3E8D}"/>
              </a:ext>
            </a:extLst>
          </p:cNvPr>
          <p:cNvSpPr>
            <a:spLocks noGrp="1"/>
          </p:cNvSpPr>
          <p:nvPr>
            <p:ph type="title" hasCustomPrompt="1"/>
          </p:nvPr>
        </p:nvSpPr>
        <p:spPr/>
        <p:txBody>
          <a:bodyPr/>
          <a:lstStyle>
            <a:lvl1pPr>
              <a:defRPr>
                <a:latin typeface="Arial" panose="020B0604020202020204" pitchFamily="34" charset="0"/>
                <a:cs typeface="Arial" panose="020B0604020202020204" pitchFamily="34" charset="0"/>
              </a:defRPr>
            </a:lvl1pPr>
          </a:lstStyle>
          <a:p>
            <a:r>
              <a:rPr lang="en-US"/>
              <a:t>TITLE</a:t>
            </a:r>
          </a:p>
        </p:txBody>
      </p:sp>
      <p:sp>
        <p:nvSpPr>
          <p:cNvPr id="4" name="Footer Placeholder 3">
            <a:extLst>
              <a:ext uri="{FF2B5EF4-FFF2-40B4-BE49-F238E27FC236}">
                <a16:creationId xmlns:a16="http://schemas.microsoft.com/office/drawing/2014/main" id="{B3463099-EAC2-B11A-CEFE-C386319B7C6B}"/>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30406"/>
              </a:solidFill>
              <a:effectLst/>
              <a:uLnTx/>
              <a:uFillTx/>
              <a:latin typeface="Arial" panose="020B0604020202020204" pitchFamily="34" charset="0"/>
              <a:ea typeface="+mn-ea"/>
              <a:cs typeface="Arial" panose="020B0604020202020204" pitchFamily="34" charset="0"/>
            </a:endParaRPr>
          </a:p>
        </p:txBody>
      </p:sp>
      <p:sp>
        <p:nvSpPr>
          <p:cNvPr id="5" name="Slide Number Placeholder 4">
            <a:extLst>
              <a:ext uri="{FF2B5EF4-FFF2-40B4-BE49-F238E27FC236}">
                <a16:creationId xmlns:a16="http://schemas.microsoft.com/office/drawing/2014/main" id="{C9275169-8EB2-8219-C855-D4079FF7F416}"/>
              </a:ext>
            </a:extLst>
          </p:cNvPr>
          <p:cNvSpPr>
            <a:spLocks noGrp="1"/>
          </p:cNvSpPr>
          <p:nvPr>
            <p:ph type="sldNum" sz="quarter" idx="12"/>
          </p:nvPr>
        </p:nvSpPr>
        <p:spPr>
          <a:xfrm>
            <a:off x="9226167" y="6191625"/>
            <a:ext cx="2743200" cy="365324"/>
          </a:xfrm>
        </p:spPr>
        <p:txBody>
          <a:bodyPr/>
          <a:lstStyle>
            <a:lvl1pPr>
              <a:defRPr>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57BA96A-ECCA-874F-8E8F-187FC6D6DBC0}" type="slidenum">
              <a:rPr kumimoji="0" lang="en-US" sz="1800" b="0" i="0" u="none" strike="noStrike" kern="1200" cap="none" spc="0" normalizeH="0" baseline="0" noProof="0" smtClean="0">
                <a:ln>
                  <a:noFill/>
                </a:ln>
                <a:solidFill>
                  <a:srgbClr val="030406"/>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030406"/>
              </a:solidFill>
              <a:effectLst/>
              <a:uLnTx/>
              <a:uFillTx/>
              <a:latin typeface="Arial" panose="020B0604020202020204" pitchFamily="34" charset="0"/>
              <a:ea typeface="+mn-ea"/>
              <a:cs typeface="Arial" panose="020B0604020202020204" pitchFamily="34" charset="0"/>
            </a:endParaRPr>
          </a:p>
        </p:txBody>
      </p:sp>
      <p:sp>
        <p:nvSpPr>
          <p:cNvPr id="8" name="Text Placeholder 7">
            <a:extLst>
              <a:ext uri="{FF2B5EF4-FFF2-40B4-BE49-F238E27FC236}">
                <a16:creationId xmlns:a16="http://schemas.microsoft.com/office/drawing/2014/main" id="{092F7CDB-270B-E2B2-409D-2B807A99C2B8}"/>
              </a:ext>
            </a:extLst>
          </p:cNvPr>
          <p:cNvSpPr>
            <a:spLocks noGrp="1"/>
          </p:cNvSpPr>
          <p:nvPr>
            <p:ph type="body" sz="quarter" idx="38" hasCustomPrompt="1"/>
          </p:nvPr>
        </p:nvSpPr>
        <p:spPr>
          <a:xfrm>
            <a:off x="361122" y="698687"/>
            <a:ext cx="10515600" cy="247533"/>
          </a:xfrm>
        </p:spPr>
        <p:txBody>
          <a:bodyPr>
            <a:noAutofit/>
          </a:bodyPr>
          <a:lstStyle>
            <a:lvl1pPr>
              <a:defRPr sz="1300" b="0">
                <a:solidFill>
                  <a:srgbClr val="7F7F7F"/>
                </a:solidFill>
              </a:defRPr>
            </a:lvl1pPr>
          </a:lstStyle>
          <a:p>
            <a:pPr lvl="0"/>
            <a:r>
              <a:rPr lang="en-US"/>
              <a:t>Sub-Header</a:t>
            </a:r>
          </a:p>
        </p:txBody>
      </p:sp>
    </p:spTree>
    <p:extLst>
      <p:ext uri="{BB962C8B-B14F-4D97-AF65-F5344CB8AC3E}">
        <p14:creationId xmlns:p14="http://schemas.microsoft.com/office/powerpoint/2010/main" val="1948592873"/>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8E9CD1-0C23-4D8A-A67A-EF582B85B8C6}"/>
              </a:ext>
            </a:extLst>
          </p:cNvPr>
          <p:cNvSpPr>
            <a:spLocks noGrp="1"/>
          </p:cNvSpPr>
          <p:nvPr>
            <p:ph type="title"/>
          </p:nvPr>
        </p:nvSpPr>
        <p:spPr bwMode="gray">
          <a:xfrm>
            <a:off x="548640" y="228600"/>
            <a:ext cx="10972800" cy="1097280"/>
          </a:xfrm>
          <a:prstGeom prst="rect">
            <a:avLst/>
          </a:prstGeom>
        </p:spPr>
        <p:txBody>
          <a:bodyPr vert="horz" lIns="0" tIns="45720" rIns="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46F9F48D-7D14-401E-AD12-F7EAD627EB61}"/>
              </a:ext>
            </a:extLst>
          </p:cNvPr>
          <p:cNvSpPr>
            <a:spLocks noGrp="1"/>
          </p:cNvSpPr>
          <p:nvPr>
            <p:ph type="body" idx="1"/>
          </p:nvPr>
        </p:nvSpPr>
        <p:spPr bwMode="gray">
          <a:xfrm>
            <a:off x="548640" y="1417320"/>
            <a:ext cx="10972800" cy="1737270"/>
          </a:xfrm>
          <a:prstGeom prst="rect">
            <a:avLst/>
          </a:prstGeom>
        </p:spPr>
        <p:txBody>
          <a:bodyPr vert="horz" lIns="0" tIns="45720" rIns="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a:extLst>
              <a:ext uri="{FF2B5EF4-FFF2-40B4-BE49-F238E27FC236}">
                <a16:creationId xmlns:a16="http://schemas.microsoft.com/office/drawing/2014/main" id="{EC0AABAD-E9C8-48C5-898C-64C83B0DC5D5}"/>
              </a:ext>
            </a:extLst>
          </p:cNvPr>
          <p:cNvSpPr txBox="1"/>
          <p:nvPr userDrawn="1"/>
        </p:nvSpPr>
        <p:spPr bwMode="gray">
          <a:xfrm>
            <a:off x="11551920" y="6474352"/>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2">
                    <a:lumMod val="75000"/>
                  </a:schemeClr>
                </a:solidFill>
              </a:rPr>
              <a:pPr algn="r"/>
              <a:t>‹#›</a:t>
            </a:fld>
            <a:endParaRPr lang="en-US" sz="800">
              <a:solidFill>
                <a:schemeClr val="bg2">
                  <a:lumMod val="75000"/>
                </a:schemeClr>
              </a:solidFill>
            </a:endParaRPr>
          </a:p>
        </p:txBody>
      </p:sp>
      <p:cxnSp>
        <p:nvCxnSpPr>
          <p:cNvPr id="9" name="Straight Connector 8">
            <a:extLst>
              <a:ext uri="{FF2B5EF4-FFF2-40B4-BE49-F238E27FC236}">
                <a16:creationId xmlns:a16="http://schemas.microsoft.com/office/drawing/2014/main" id="{63AF5ACD-F2E3-44B7-814C-035E334979F9}"/>
              </a:ext>
            </a:extLst>
          </p:cNvPr>
          <p:cNvCxnSpPr>
            <a:cxnSpLocks/>
          </p:cNvCxnSpPr>
          <p:nvPr userDrawn="1"/>
        </p:nvCxnSpPr>
        <p:spPr bwMode="gray">
          <a:xfrm>
            <a:off x="11536680" y="6474352"/>
            <a:ext cx="0" cy="2286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47AC367D-A308-490D-9AD0-848C97E965FD}"/>
              </a:ext>
            </a:extLst>
          </p:cNvPr>
          <p:cNvPicPr>
            <a:picLocks noChangeAspect="1"/>
          </p:cNvPicPr>
          <p:nvPr userDrawn="1"/>
        </p:nvPicPr>
        <p:blipFill>
          <a:blip r:embed="rId27">
            <a:extLst>
              <a:ext uri="{28A0092B-C50C-407E-A947-70E740481C1C}">
                <a14:useLocalDpi xmlns:a14="http://schemas.microsoft.com/office/drawing/2010/main" val="0"/>
              </a:ext>
            </a:extLst>
          </a:blip>
          <a:stretch>
            <a:fillRect/>
          </a:stretch>
        </p:blipFill>
        <p:spPr bwMode="gray">
          <a:xfrm>
            <a:off x="226607" y="6463005"/>
            <a:ext cx="1828800" cy="205906"/>
          </a:xfrm>
          <a:prstGeom prst="rect">
            <a:avLst/>
          </a:prstGeom>
        </p:spPr>
      </p:pic>
      <p:sp>
        <p:nvSpPr>
          <p:cNvPr id="14" name="TextBox 13">
            <a:extLst>
              <a:ext uri="{FF2B5EF4-FFF2-40B4-BE49-F238E27FC236}">
                <a16:creationId xmlns:a16="http://schemas.microsoft.com/office/drawing/2014/main" id="{1202D1C8-CDD0-41BF-9A62-0B15720EAE89}"/>
              </a:ext>
            </a:extLst>
          </p:cNvPr>
          <p:cNvSpPr txBox="1"/>
          <p:nvPr userDrawn="1"/>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bg2">
                    <a:lumMod val="60000"/>
                    <a:lumOff val="40000"/>
                  </a:schemeClr>
                </a:solidFill>
              </a:rPr>
              <a:t>Proprietary and confidential. All rights reserved.</a:t>
            </a:r>
          </a:p>
        </p:txBody>
      </p:sp>
    </p:spTree>
    <p:extLst>
      <p:ext uri="{BB962C8B-B14F-4D97-AF65-F5344CB8AC3E}">
        <p14:creationId xmlns:p14="http://schemas.microsoft.com/office/powerpoint/2010/main" val="16807505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Lst>
  <p:txStyles>
    <p:titleStyle>
      <a:lvl1pPr algn="l" defTabSz="914400" rtl="0" eaLnBrk="1" latinLnBrk="0" hangingPunct="1">
        <a:lnSpc>
          <a:spcPct val="10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600" kern="1200">
          <a:solidFill>
            <a:schemeClr val="bg2"/>
          </a:solidFill>
          <a:latin typeface="+mn-lt"/>
          <a:ea typeface="+mn-ea"/>
          <a:cs typeface="+mn-cs"/>
        </a:defRPr>
      </a:lvl1pPr>
      <a:lvl2pPr marL="461963" indent="-231775" algn="l" defTabSz="914400" rtl="0" eaLnBrk="1" latinLnBrk="0" hangingPunct="1">
        <a:lnSpc>
          <a:spcPct val="110000"/>
        </a:lnSpc>
        <a:spcBef>
          <a:spcPts val="0"/>
        </a:spcBef>
        <a:spcAft>
          <a:spcPts val="600"/>
        </a:spcAft>
        <a:buClrTx/>
        <a:buFont typeface="Montserrat" pitchFamily="2" charset="0"/>
        <a:buChar char="–"/>
        <a:defRPr sz="160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png"/><Relationship Id="rId7"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www.panarmenian.net/eng/news/275434/" TargetMode="External"/><Relationship Id="rId5" Type="http://schemas.openxmlformats.org/officeDocument/2006/relationships/image" Target="../media/image18.jp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www.frontiersin.org/articles/10.3389/fnut.2023.1213223/full" TargetMode="External"/><Relationship Id="rId5" Type="http://schemas.openxmlformats.org/officeDocument/2006/relationships/image" Target="../media/image19.jp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hyperlink" Target="https://www.cdc.gov/diabetes/php/data-research/index.html"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hyperlink" Target="https://stacks.cdc.gov/view/cdc/106273/cdc_106273_DS1.pdf"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38976-31DA-4B60-9151-A0EED4C23EE7}"/>
              </a:ext>
            </a:extLst>
          </p:cNvPr>
          <p:cNvSpPr>
            <a:spLocks noGrp="1"/>
          </p:cNvSpPr>
          <p:nvPr>
            <p:ph type="ctrTitle"/>
          </p:nvPr>
        </p:nvSpPr>
        <p:spPr>
          <a:xfrm>
            <a:off x="914400" y="1973693"/>
            <a:ext cx="10434918" cy="2194560"/>
          </a:xfrm>
        </p:spPr>
        <p:txBody>
          <a:bodyPr/>
          <a:lstStyle/>
          <a:p>
            <a:r>
              <a:rPr lang="en-US" dirty="0"/>
              <a:t>Trends in Obesity &amp; Lack </a:t>
            </a:r>
            <a:r>
              <a:rPr lang="en-US"/>
              <a:t>of Health</a:t>
            </a:r>
            <a:endParaRPr lang="en-US" dirty="0"/>
          </a:p>
        </p:txBody>
      </p:sp>
      <p:sp>
        <p:nvSpPr>
          <p:cNvPr id="3" name="Subtitle 2">
            <a:extLst>
              <a:ext uri="{FF2B5EF4-FFF2-40B4-BE49-F238E27FC236}">
                <a16:creationId xmlns:a16="http://schemas.microsoft.com/office/drawing/2014/main" id="{9C076783-AB19-4F04-8E72-69E6595E39E5}"/>
              </a:ext>
            </a:extLst>
          </p:cNvPr>
          <p:cNvSpPr>
            <a:spLocks noGrp="1"/>
          </p:cNvSpPr>
          <p:nvPr>
            <p:ph type="subTitle" idx="1"/>
          </p:nvPr>
        </p:nvSpPr>
        <p:spPr/>
        <p:txBody>
          <a:bodyPr/>
          <a:lstStyle/>
          <a:p>
            <a:r>
              <a:rPr lang="en-US" dirty="0"/>
              <a:t>Neha Kumar, DO, MPH, </a:t>
            </a:r>
            <a:r>
              <a:rPr lang="en-US" dirty="0" err="1"/>
              <a:t>DipABLM</a:t>
            </a:r>
            <a:endParaRPr lang="en-US" dirty="0"/>
          </a:p>
          <a:p>
            <a:r>
              <a:rPr lang="en-US" dirty="0"/>
              <a:t>May 2025</a:t>
            </a:r>
          </a:p>
        </p:txBody>
      </p:sp>
      <p:sp>
        <p:nvSpPr>
          <p:cNvPr id="4" name="Rectangle 3">
            <a:extLst>
              <a:ext uri="{FF2B5EF4-FFF2-40B4-BE49-F238E27FC236}">
                <a16:creationId xmlns:a16="http://schemas.microsoft.com/office/drawing/2014/main" id="{EA4B37A1-31B7-BE7C-C656-7CFE407433C8}"/>
              </a:ext>
            </a:extLst>
          </p:cNvPr>
          <p:cNvSpPr/>
          <p:nvPr/>
        </p:nvSpPr>
        <p:spPr>
          <a:xfrm>
            <a:off x="215845" y="39245"/>
            <a:ext cx="3049309" cy="88300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logo with colorful circles&#10;&#10;Description automatically generated">
            <a:extLst>
              <a:ext uri="{FF2B5EF4-FFF2-40B4-BE49-F238E27FC236}">
                <a16:creationId xmlns:a16="http://schemas.microsoft.com/office/drawing/2014/main" id="{E08C5D37-1386-E6E2-CBFE-E05D5E56F1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845" y="130685"/>
            <a:ext cx="1806517" cy="883004"/>
          </a:xfrm>
          <a:prstGeom prst="rect">
            <a:avLst/>
          </a:prstGeom>
        </p:spPr>
      </p:pic>
      <p:pic>
        <p:nvPicPr>
          <p:cNvPr id="7" name="Picture 6" descr="A blue and green cube with letters on it&#10;&#10;Description automatically generated">
            <a:extLst>
              <a:ext uri="{FF2B5EF4-FFF2-40B4-BE49-F238E27FC236}">
                <a16:creationId xmlns:a16="http://schemas.microsoft.com/office/drawing/2014/main" id="{9C50F9E7-5841-B593-D5B9-0B918AC373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7562" y="-151252"/>
            <a:ext cx="1736944" cy="1446878"/>
          </a:xfrm>
          <a:prstGeom prst="rect">
            <a:avLst/>
          </a:prstGeom>
        </p:spPr>
      </p:pic>
    </p:spTree>
    <p:extLst>
      <p:ext uri="{BB962C8B-B14F-4D97-AF65-F5344CB8AC3E}">
        <p14:creationId xmlns:p14="http://schemas.microsoft.com/office/powerpoint/2010/main" val="2787589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9E7B8-9284-4CE9-8100-5DD208B3C614}"/>
              </a:ext>
            </a:extLst>
          </p:cNvPr>
          <p:cNvSpPr>
            <a:spLocks noGrp="1"/>
          </p:cNvSpPr>
          <p:nvPr>
            <p:ph type="title"/>
          </p:nvPr>
        </p:nvSpPr>
        <p:spPr>
          <a:xfrm>
            <a:off x="548640" y="115933"/>
            <a:ext cx="4491446" cy="886609"/>
          </a:xfrm>
        </p:spPr>
        <p:txBody>
          <a:bodyPr>
            <a:normAutofit/>
          </a:bodyPr>
          <a:lstStyle/>
          <a:p>
            <a:r>
              <a:rPr lang="en-US" dirty="0"/>
              <a:t>Background &amp; Interests</a:t>
            </a:r>
          </a:p>
        </p:txBody>
      </p:sp>
      <p:sp>
        <p:nvSpPr>
          <p:cNvPr id="3" name="Content Placeholder 2">
            <a:extLst>
              <a:ext uri="{FF2B5EF4-FFF2-40B4-BE49-F238E27FC236}">
                <a16:creationId xmlns:a16="http://schemas.microsoft.com/office/drawing/2014/main" id="{7B4D309A-5BC0-475C-9112-F103F94BA49C}"/>
              </a:ext>
            </a:extLst>
          </p:cNvPr>
          <p:cNvSpPr>
            <a:spLocks noGrp="1"/>
          </p:cNvSpPr>
          <p:nvPr>
            <p:ph idx="4294967295"/>
          </p:nvPr>
        </p:nvSpPr>
        <p:spPr>
          <a:xfrm>
            <a:off x="548640" y="1574835"/>
            <a:ext cx="7237857" cy="4890718"/>
          </a:xfrm>
        </p:spPr>
        <p:txBody>
          <a:bodyPr/>
          <a:lstStyle/>
          <a:p>
            <a:r>
              <a:rPr lang="en-US" sz="1800" dirty="0"/>
              <a:t>Osteopathic Physician</a:t>
            </a:r>
            <a:endParaRPr lang="la-Latn" sz="1800" dirty="0"/>
          </a:p>
          <a:p>
            <a:r>
              <a:rPr lang="en-US" sz="1800" dirty="0"/>
              <a:t>Physical Medicine and Rehabilitation &amp; Lifestyle Medicine</a:t>
            </a:r>
          </a:p>
          <a:p>
            <a:r>
              <a:rPr lang="en-US" sz="1800" dirty="0"/>
              <a:t>Clinical &amp; non-clinical settings</a:t>
            </a:r>
          </a:p>
          <a:p>
            <a:pPr lvl="1"/>
            <a:r>
              <a:rPr lang="en-US" sz="1800" dirty="0"/>
              <a:t>Outpatient, home visits</a:t>
            </a:r>
          </a:p>
          <a:p>
            <a:pPr lvl="1"/>
            <a:r>
              <a:rPr lang="en-US" sz="1800" dirty="0"/>
              <a:t>Health insurance </a:t>
            </a:r>
          </a:p>
          <a:p>
            <a:r>
              <a:rPr lang="en-US" sz="1800" dirty="0"/>
              <a:t>My story</a:t>
            </a:r>
            <a:endParaRPr lang="la-Latn" sz="1800" dirty="0"/>
          </a:p>
          <a:p>
            <a:r>
              <a:rPr lang="en-US" sz="1800" dirty="0"/>
              <a:t>Lifestyle Medicine integration as first-line treatment</a:t>
            </a:r>
          </a:p>
          <a:p>
            <a:pPr lvl="1"/>
            <a:r>
              <a:rPr lang="en-US" sz="1800" dirty="0"/>
              <a:t>6 pillars (nutrition, physical activity, stress management, avoidance of toxic substances, sleep, social connection)</a:t>
            </a:r>
          </a:p>
          <a:p>
            <a:pPr lvl="1"/>
            <a:r>
              <a:rPr lang="en-US" sz="1800" dirty="0"/>
              <a:t>Evidence-based approach to prevent, treat, and reverse diseases</a:t>
            </a:r>
          </a:p>
          <a:p>
            <a:endParaRPr lang="la-Latn" sz="1800" dirty="0"/>
          </a:p>
          <a:p>
            <a:pPr lvl="4"/>
            <a:endParaRPr lang="la-Latn" sz="1800" dirty="0"/>
          </a:p>
        </p:txBody>
      </p:sp>
      <p:sp>
        <p:nvSpPr>
          <p:cNvPr id="4" name="Rectangle 3">
            <a:extLst>
              <a:ext uri="{FF2B5EF4-FFF2-40B4-BE49-F238E27FC236}">
                <a16:creationId xmlns:a16="http://schemas.microsoft.com/office/drawing/2014/main" id="{6A7CE1E8-333B-72AF-3AAB-D4E21558E32C}"/>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68E5366B-AA79-8D9E-C851-E158B57DE6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CA28DBA6-A14A-17B6-4743-C9C632A051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7" name="Title 1">
            <a:extLst>
              <a:ext uri="{FF2B5EF4-FFF2-40B4-BE49-F238E27FC236}">
                <a16:creationId xmlns:a16="http://schemas.microsoft.com/office/drawing/2014/main" id="{0FD3A95A-E80A-0018-847F-48F751AC2A8D}"/>
              </a:ext>
            </a:extLst>
          </p:cNvPr>
          <p:cNvSpPr txBox="1">
            <a:spLocks/>
          </p:cNvSpPr>
          <p:nvPr/>
        </p:nvSpPr>
        <p:spPr bwMode="gray">
          <a:xfrm>
            <a:off x="548640" y="451241"/>
            <a:ext cx="10972800" cy="886609"/>
          </a:xfrm>
          <a:prstGeom prst="rect">
            <a:avLst/>
          </a:prstGeom>
        </p:spPr>
        <p:txBody>
          <a:bodyPr vert="horz" lIns="0" tIns="45720" rIns="0" bIns="45720" rtlCol="0" anchor="b">
            <a:normAutofit/>
          </a:bodyPr>
          <a:lstStyle>
            <a:lvl1pPr algn="l" defTabSz="914400" rtl="0" eaLnBrk="1" latinLnBrk="0" hangingPunct="1">
              <a:lnSpc>
                <a:spcPct val="100000"/>
              </a:lnSpc>
              <a:spcBef>
                <a:spcPct val="0"/>
              </a:spcBef>
              <a:buNone/>
              <a:defRPr sz="36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0" i="0" u="sng" strike="noStrike" kern="1200" cap="none" spc="0" normalizeH="0" baseline="0" noProof="0" dirty="0">
              <a:ln>
                <a:noFill/>
              </a:ln>
              <a:solidFill>
                <a:srgbClr val="030406"/>
              </a:solidFill>
              <a:effectLst/>
              <a:uLnTx/>
              <a:uFillTx/>
              <a:latin typeface="Cormorant Garamond"/>
              <a:ea typeface="+mj-ea"/>
              <a:cs typeface="+mj-cs"/>
            </a:endParaRPr>
          </a:p>
        </p:txBody>
      </p:sp>
      <p:pic>
        <p:nvPicPr>
          <p:cNvPr id="9" name="Picture 8">
            <a:extLst>
              <a:ext uri="{FF2B5EF4-FFF2-40B4-BE49-F238E27FC236}">
                <a16:creationId xmlns:a16="http://schemas.microsoft.com/office/drawing/2014/main" id="{17FF92C7-FB20-2BC3-FB94-7011660B73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79634" y="1534361"/>
            <a:ext cx="1829332" cy="185416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07206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5943C1-5B7F-419D-B864-7494C2B9B3CD}"/>
              </a:ext>
            </a:extLst>
          </p:cNvPr>
          <p:cNvSpPr>
            <a:spLocks noGrp="1"/>
          </p:cNvSpPr>
          <p:nvPr>
            <p:ph type="title"/>
          </p:nvPr>
        </p:nvSpPr>
        <p:spPr>
          <a:xfrm>
            <a:off x="548640" y="-33092"/>
            <a:ext cx="10972800" cy="1097280"/>
          </a:xfrm>
        </p:spPr>
        <p:txBody>
          <a:bodyPr/>
          <a:lstStyle/>
          <a:p>
            <a:r>
              <a:rPr lang="en-US" dirty="0"/>
              <a:t>Some Facts about Chronic Diseases</a:t>
            </a:r>
          </a:p>
        </p:txBody>
      </p:sp>
      <p:sp>
        <p:nvSpPr>
          <p:cNvPr id="5" name="Text Placeholder 4">
            <a:extLst>
              <a:ext uri="{FF2B5EF4-FFF2-40B4-BE49-F238E27FC236}">
                <a16:creationId xmlns:a16="http://schemas.microsoft.com/office/drawing/2014/main" id="{07B7001B-6FB4-4FA8-A1C4-0312CE0570C7}"/>
              </a:ext>
            </a:extLst>
          </p:cNvPr>
          <p:cNvSpPr>
            <a:spLocks noGrp="1"/>
          </p:cNvSpPr>
          <p:nvPr>
            <p:ph type="body" sz="quarter" idx="10"/>
          </p:nvPr>
        </p:nvSpPr>
        <p:spPr>
          <a:xfrm>
            <a:off x="2911963" y="1995288"/>
            <a:ext cx="3369094" cy="1097280"/>
          </a:xfrm>
        </p:spPr>
        <p:txBody>
          <a:bodyPr/>
          <a:lstStyle/>
          <a:p>
            <a:pPr marL="0" lvl="1" indent="0">
              <a:buNone/>
            </a:pPr>
            <a:r>
              <a:rPr lang="en-US" sz="1800" b="1" dirty="0"/>
              <a:t>Heart Disease and Stroke </a:t>
            </a:r>
          </a:p>
          <a:p>
            <a:pPr marL="0" lvl="1" indent="0">
              <a:buNone/>
            </a:pPr>
            <a:r>
              <a:rPr lang="en-US" sz="1800" dirty="0"/>
              <a:t>CVD: 2580 U.S. deaths/day</a:t>
            </a:r>
          </a:p>
          <a:p>
            <a:pPr marL="0" lvl="1" indent="0">
              <a:buNone/>
            </a:pPr>
            <a:r>
              <a:rPr lang="en-US" sz="1800" dirty="0"/>
              <a:t>Stroke: 453 U.S. deaths/day</a:t>
            </a:r>
          </a:p>
          <a:p>
            <a:endParaRPr lang="en-US" sz="1800" dirty="0"/>
          </a:p>
        </p:txBody>
      </p:sp>
      <p:sp>
        <p:nvSpPr>
          <p:cNvPr id="2" name="Rectangle 1">
            <a:extLst>
              <a:ext uri="{FF2B5EF4-FFF2-40B4-BE49-F238E27FC236}">
                <a16:creationId xmlns:a16="http://schemas.microsoft.com/office/drawing/2014/main" id="{92A078A6-3970-FBFA-E905-ADCFCAEDE347}"/>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1B044B4B-A10C-3D7E-E5F3-28118F6B6B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6" name="Picture 5" descr="A blue and green cube with letters on it&#10;&#10;Description automatically generated">
            <a:extLst>
              <a:ext uri="{FF2B5EF4-FFF2-40B4-BE49-F238E27FC236}">
                <a16:creationId xmlns:a16="http://schemas.microsoft.com/office/drawing/2014/main" id="{0FB228A4-A6A4-D5C7-08DA-37217839C7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11" name="Oval 10">
            <a:extLst>
              <a:ext uri="{FF2B5EF4-FFF2-40B4-BE49-F238E27FC236}">
                <a16:creationId xmlns:a16="http://schemas.microsoft.com/office/drawing/2014/main" id="{E4F6550C-E6E1-C511-1C09-F1123A04E4A6}"/>
              </a:ext>
            </a:extLst>
          </p:cNvPr>
          <p:cNvSpPr/>
          <p:nvPr/>
        </p:nvSpPr>
        <p:spPr>
          <a:xfrm>
            <a:off x="902366" y="1686601"/>
            <a:ext cx="1746504" cy="1563624"/>
          </a:xfrm>
          <a:prstGeom prst="ellipse">
            <a:avLst/>
          </a:prstGeom>
          <a:blipFill>
            <a:blip r:embed="rId5"/>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21" name="Oval 20">
            <a:extLst>
              <a:ext uri="{FF2B5EF4-FFF2-40B4-BE49-F238E27FC236}">
                <a16:creationId xmlns:a16="http://schemas.microsoft.com/office/drawing/2014/main" id="{698532C5-CCF5-7F30-86CA-B88E8344FCBB}"/>
              </a:ext>
            </a:extLst>
          </p:cNvPr>
          <p:cNvSpPr/>
          <p:nvPr/>
        </p:nvSpPr>
        <p:spPr>
          <a:xfrm>
            <a:off x="7074100" y="1686601"/>
            <a:ext cx="1746504" cy="1563624"/>
          </a:xfrm>
          <a:prstGeom prst="ellipse">
            <a:avLst/>
          </a:prstGeom>
          <a:blipFill>
            <a:blip r:embed="rId6"/>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22" name="Oval 21">
            <a:extLst>
              <a:ext uri="{FF2B5EF4-FFF2-40B4-BE49-F238E27FC236}">
                <a16:creationId xmlns:a16="http://schemas.microsoft.com/office/drawing/2014/main" id="{3F4F992B-9FAA-0D0E-B174-3B606495A54A}"/>
              </a:ext>
            </a:extLst>
          </p:cNvPr>
          <p:cNvSpPr/>
          <p:nvPr/>
        </p:nvSpPr>
        <p:spPr>
          <a:xfrm>
            <a:off x="7074100" y="4112727"/>
            <a:ext cx="1746504" cy="1563624"/>
          </a:xfrm>
          <a:prstGeom prst="ellipse">
            <a:avLst/>
          </a:prstGeom>
          <a:blipFill>
            <a:blip r:embed="rId7"/>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23" name="Oval 22">
            <a:extLst>
              <a:ext uri="{FF2B5EF4-FFF2-40B4-BE49-F238E27FC236}">
                <a16:creationId xmlns:a16="http://schemas.microsoft.com/office/drawing/2014/main" id="{027D00F7-DC92-D13B-A015-17FB3D790B2C}"/>
              </a:ext>
            </a:extLst>
          </p:cNvPr>
          <p:cNvSpPr/>
          <p:nvPr/>
        </p:nvSpPr>
        <p:spPr>
          <a:xfrm>
            <a:off x="821789" y="4112727"/>
            <a:ext cx="1746504" cy="1563624"/>
          </a:xfrm>
          <a:prstGeom prst="ellipse">
            <a:avLst/>
          </a:prstGeom>
          <a:blipFill>
            <a:blip r:embed="rId8"/>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24" name="Text Placeholder 4">
            <a:extLst>
              <a:ext uri="{FF2B5EF4-FFF2-40B4-BE49-F238E27FC236}">
                <a16:creationId xmlns:a16="http://schemas.microsoft.com/office/drawing/2014/main" id="{8F2FEEFF-ABE6-0D00-7475-822372BA789B}"/>
              </a:ext>
            </a:extLst>
          </p:cNvPr>
          <p:cNvSpPr txBox="1">
            <a:spLocks/>
          </p:cNvSpPr>
          <p:nvPr/>
        </p:nvSpPr>
        <p:spPr bwMode="gray">
          <a:xfrm>
            <a:off x="9097124" y="2008701"/>
            <a:ext cx="2822733" cy="1097280"/>
          </a:xfrm>
          <a:prstGeom prst="rect">
            <a:avLst/>
          </a:prstGeom>
        </p:spPr>
        <p:txBody>
          <a:bodyPr vert="horz" lIns="0" tIns="45720" rIns="0" bIns="45720" rtlCol="0">
            <a:noAutofit/>
          </a:bodyPr>
          <a:lstStyle>
            <a:lvl1pPr marL="0" indent="0" algn="l" defTabSz="914400" rtl="0" eaLnBrk="1" latinLnBrk="0" hangingPunct="1">
              <a:lnSpc>
                <a:spcPct val="110000"/>
              </a:lnSpc>
              <a:spcBef>
                <a:spcPts val="1000"/>
              </a:spcBef>
              <a:spcAft>
                <a:spcPts val="600"/>
              </a:spcAft>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110000"/>
              </a:lnSpc>
              <a:spcBef>
                <a:spcPts val="0"/>
              </a:spcBef>
              <a:spcAft>
                <a:spcPts val="600"/>
              </a:spcAft>
              <a:buClrTx/>
              <a:buFont typeface="Arial" panose="020B0604020202020204" pitchFamily="34" charset="0"/>
              <a:buChar char="•"/>
              <a:defRPr sz="1600" kern="1200">
                <a:solidFill>
                  <a:schemeClr val="bg2"/>
                </a:solidFill>
                <a:latin typeface="+mn-lt"/>
                <a:ea typeface="+mn-ea"/>
                <a:cs typeface="+mn-cs"/>
              </a:defRPr>
            </a:lvl2pPr>
            <a:lvl3pPr marL="396875" indent="-1666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3pPr>
            <a:lvl4pPr marL="628650" indent="-231775"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4pPr>
            <a:lvl5pPr marL="858838" indent="-2301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1800" b="1" i="0" u="none" strike="noStrike" kern="1200" cap="none" spc="0" normalizeH="0" baseline="0" noProof="0" dirty="0">
                <a:ln>
                  <a:noFill/>
                </a:ln>
                <a:solidFill>
                  <a:srgbClr val="4C4C4E"/>
                </a:solidFill>
                <a:effectLst/>
                <a:uLnTx/>
                <a:uFillTx/>
                <a:latin typeface="Montserrat"/>
                <a:ea typeface="+mn-ea"/>
                <a:cs typeface="+mn-cs"/>
              </a:rPr>
              <a:t>Prediabetes &amp; Diabetes                   </a:t>
            </a:r>
            <a:r>
              <a:rPr kumimoji="0" lang="en-US" sz="1800" b="0" i="0" u="none" strike="noStrike" kern="1200" cap="none" spc="0" normalizeH="0" baseline="0" noProof="0" dirty="0">
                <a:ln>
                  <a:noFill/>
                </a:ln>
                <a:solidFill>
                  <a:srgbClr val="4C4C4E"/>
                </a:solidFill>
                <a:effectLst/>
                <a:uLnTx/>
                <a:uFillTx/>
                <a:latin typeface="Montserrat"/>
                <a:ea typeface="+mn-ea"/>
                <a:cs typeface="+mn-cs"/>
              </a:rPr>
              <a:t>&gt;1/2 of U.S. adults</a:t>
            </a:r>
          </a:p>
        </p:txBody>
      </p:sp>
      <p:sp>
        <p:nvSpPr>
          <p:cNvPr id="26" name="TextBox 25">
            <a:extLst>
              <a:ext uri="{FF2B5EF4-FFF2-40B4-BE49-F238E27FC236}">
                <a16:creationId xmlns:a16="http://schemas.microsoft.com/office/drawing/2014/main" id="{36B3C0D8-CBD3-61E1-F01D-EF784CB522A4}"/>
              </a:ext>
            </a:extLst>
          </p:cNvPr>
          <p:cNvSpPr txBox="1"/>
          <p:nvPr/>
        </p:nvSpPr>
        <p:spPr>
          <a:xfrm>
            <a:off x="8573141" y="4360314"/>
            <a:ext cx="3346716" cy="1754326"/>
          </a:xfrm>
          <a:prstGeom prst="rect">
            <a:avLst/>
          </a:prstGeom>
          <a:noFill/>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30406"/>
                </a:solidFill>
                <a:effectLst/>
                <a:uLnTx/>
                <a:uFillTx/>
                <a:latin typeface="Montserrat"/>
                <a:ea typeface="+mn-ea"/>
                <a:cs typeface="+mn-cs"/>
              </a:rPr>
              <a:t>Obesity</a:t>
            </a:r>
            <a:endParaRPr kumimoji="0" lang="en-US" sz="1800" b="0" i="0" u="none" strike="noStrike" kern="1200" cap="none" spc="0" normalizeH="0" baseline="0" noProof="0" dirty="0">
              <a:ln>
                <a:noFill/>
              </a:ln>
              <a:solidFill>
                <a:srgbClr val="030406"/>
              </a:solidFill>
              <a:effectLst/>
              <a:uLnTx/>
              <a:uFillTx/>
              <a:latin typeface="Montserra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30406"/>
                </a:solidFill>
                <a:effectLst/>
                <a:uLnTx/>
                <a:uFillTx/>
                <a:latin typeface="Montserrat"/>
                <a:ea typeface="+mn-ea"/>
                <a:cs typeface="+mn-cs"/>
              </a:rPr>
              <a:t>At least 1 in 5 adults in each U.S. state</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30406"/>
              </a:solidFill>
              <a:effectLst/>
              <a:uLnTx/>
              <a:uFillTx/>
              <a:latin typeface="Montserra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30406"/>
                </a:solidFill>
                <a:effectLst/>
                <a:uLnTx/>
                <a:uFillTx/>
                <a:latin typeface="Montserrat"/>
                <a:ea typeface="+mn-ea"/>
                <a:cs typeface="+mn-cs"/>
              </a:rPr>
              <a:t>23 states with Obesity rate of 35% or higher</a:t>
            </a:r>
            <a:endParaRPr kumimoji="0" lang="la-Latn" sz="1800" b="0" i="0" u="none" strike="noStrike" kern="1200" cap="none" spc="0" normalizeH="0" baseline="0" noProof="0" dirty="0">
              <a:ln>
                <a:noFill/>
              </a:ln>
              <a:solidFill>
                <a:srgbClr val="030406"/>
              </a:solidFill>
              <a:effectLst/>
              <a:uLnTx/>
              <a:uFillTx/>
              <a:latin typeface="Montserrat"/>
              <a:ea typeface="+mn-ea"/>
              <a:cs typeface="+mn-cs"/>
            </a:endParaRPr>
          </a:p>
        </p:txBody>
      </p:sp>
      <p:sp>
        <p:nvSpPr>
          <p:cNvPr id="28" name="TextBox 27">
            <a:extLst>
              <a:ext uri="{FF2B5EF4-FFF2-40B4-BE49-F238E27FC236}">
                <a16:creationId xmlns:a16="http://schemas.microsoft.com/office/drawing/2014/main" id="{B9725CB9-00DD-3504-91A9-54B8C33F619C}"/>
              </a:ext>
            </a:extLst>
          </p:cNvPr>
          <p:cNvSpPr txBox="1"/>
          <p:nvPr/>
        </p:nvSpPr>
        <p:spPr>
          <a:xfrm>
            <a:off x="2280113" y="4360314"/>
            <a:ext cx="3712764" cy="1754326"/>
          </a:xfrm>
          <a:prstGeom prst="rect">
            <a:avLst/>
          </a:prstGeom>
          <a:noFill/>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30406"/>
                </a:solidFill>
                <a:effectLst/>
                <a:uLnTx/>
                <a:uFillTx/>
                <a:latin typeface="Montserrat"/>
                <a:ea typeface="+mn-ea"/>
                <a:cs typeface="+mn-cs"/>
              </a:rPr>
              <a:t>Cancer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30406"/>
                </a:solidFill>
                <a:effectLst/>
                <a:uLnTx/>
                <a:uFillTx/>
                <a:latin typeface="Montserrat"/>
                <a:ea typeface="+mn-ea"/>
                <a:cs typeface="+mn-cs"/>
              </a:rPr>
              <a:t>Two million people will be diagnosed in 2025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30406"/>
              </a:solidFill>
              <a:effectLst/>
              <a:uLnTx/>
              <a:uFillTx/>
              <a:latin typeface="Montserra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30406"/>
                </a:solidFill>
                <a:effectLst/>
                <a:uLnTx/>
                <a:uFillTx/>
                <a:latin typeface="Montserrat"/>
                <a:ea typeface="+mn-ea"/>
                <a:cs typeface="+mn-cs"/>
              </a:rPr>
              <a:t>618,120 people will die in 2025</a:t>
            </a:r>
          </a:p>
        </p:txBody>
      </p:sp>
    </p:spTree>
    <p:extLst>
      <p:ext uri="{BB962C8B-B14F-4D97-AF65-F5344CB8AC3E}">
        <p14:creationId xmlns:p14="http://schemas.microsoft.com/office/powerpoint/2010/main" val="1494516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1EAD8-A2FC-3C11-9F34-D3D6DA43CE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CD68BD-F2EE-AC7F-58E9-C56B9B9D1662}"/>
              </a:ext>
            </a:extLst>
          </p:cNvPr>
          <p:cNvSpPr>
            <a:spLocks noGrp="1"/>
          </p:cNvSpPr>
          <p:nvPr>
            <p:ph type="title"/>
          </p:nvPr>
        </p:nvSpPr>
        <p:spPr/>
        <p:txBody>
          <a:bodyPr/>
          <a:lstStyle/>
          <a:p>
            <a:r>
              <a:rPr lang="en-US" dirty="0"/>
              <a:t>Obesity</a:t>
            </a:r>
          </a:p>
        </p:txBody>
      </p:sp>
      <p:sp>
        <p:nvSpPr>
          <p:cNvPr id="3" name="Content Placeholder 2">
            <a:extLst>
              <a:ext uri="{FF2B5EF4-FFF2-40B4-BE49-F238E27FC236}">
                <a16:creationId xmlns:a16="http://schemas.microsoft.com/office/drawing/2014/main" id="{EDFB15D1-B420-4D8F-3BF1-DB05F8516821}"/>
              </a:ext>
            </a:extLst>
          </p:cNvPr>
          <p:cNvSpPr>
            <a:spLocks noGrp="1"/>
          </p:cNvSpPr>
          <p:nvPr>
            <p:ph idx="4294967295"/>
          </p:nvPr>
        </p:nvSpPr>
        <p:spPr>
          <a:xfrm>
            <a:off x="548640" y="1725774"/>
            <a:ext cx="5155474" cy="4223712"/>
          </a:xfrm>
        </p:spPr>
        <p:txBody>
          <a:bodyPr/>
          <a:lstStyle/>
          <a:p>
            <a:pPr marL="230188" lvl="1" indent="0">
              <a:buNone/>
            </a:pPr>
            <a:r>
              <a:rPr lang="en-US" sz="1800" b="1" u="sng" dirty="0"/>
              <a:t>World Health Organization</a:t>
            </a:r>
            <a:r>
              <a:rPr lang="en-US" sz="1800" dirty="0"/>
              <a:t>: “</a:t>
            </a:r>
            <a:r>
              <a:rPr lang="en-US" sz="1800" b="0" i="0" dirty="0">
                <a:solidFill>
                  <a:srgbClr val="303030"/>
                </a:solidFill>
                <a:effectLst/>
              </a:rPr>
              <a:t>abnormal or excessive fat accumulation that presents a risk to health.”</a:t>
            </a:r>
          </a:p>
          <a:p>
            <a:pPr marL="230188" lvl="1" indent="0">
              <a:buNone/>
            </a:pPr>
            <a:endParaRPr lang="en-US" sz="1800" dirty="0">
              <a:solidFill>
                <a:srgbClr val="303030"/>
              </a:solidFill>
            </a:endParaRPr>
          </a:p>
          <a:p>
            <a:pPr marL="230188" lvl="1" indent="0">
              <a:buNone/>
            </a:pPr>
            <a:endParaRPr lang="en-US" sz="1800" b="0" i="0" dirty="0">
              <a:solidFill>
                <a:srgbClr val="303030"/>
              </a:solidFill>
              <a:effectLst/>
            </a:endParaRPr>
          </a:p>
          <a:p>
            <a:pPr marL="230188" lvl="1" indent="0">
              <a:buNone/>
            </a:pPr>
            <a:r>
              <a:rPr lang="en-US" sz="1800" b="1" u="sng" dirty="0">
                <a:solidFill>
                  <a:srgbClr val="303030"/>
                </a:solidFill>
              </a:rPr>
              <a:t>Obesity Medicine Association</a:t>
            </a:r>
            <a:r>
              <a:rPr lang="en-US" sz="1800" dirty="0">
                <a:solidFill>
                  <a:srgbClr val="303030"/>
                </a:solidFill>
              </a:rPr>
              <a:t>: “</a:t>
            </a:r>
            <a:r>
              <a:rPr lang="en-US" sz="1800" b="0" i="0" dirty="0">
                <a:solidFill>
                  <a:srgbClr val="303030"/>
                </a:solidFill>
                <a:effectLst/>
              </a:rPr>
              <a:t>chronic, relapsing, multi-factorial, neurobehavioral disease, wherein an increase in body fat  promotes adipose tissue dysfunction and abnormal fat mass physical forces, resulting in adverse metabolic, biomechanical, and psychosocial health consequences.”</a:t>
            </a:r>
            <a:endParaRPr lang="la-Latn" sz="1800" dirty="0"/>
          </a:p>
          <a:p>
            <a:pPr marL="0" indent="0">
              <a:buNone/>
            </a:pPr>
            <a:endParaRPr lang="la-Latn" sz="1800" dirty="0"/>
          </a:p>
          <a:p>
            <a:pPr lvl="4"/>
            <a:endParaRPr lang="la-Latn" sz="1800" dirty="0"/>
          </a:p>
        </p:txBody>
      </p:sp>
      <p:sp>
        <p:nvSpPr>
          <p:cNvPr id="4" name="Rectangle 3">
            <a:extLst>
              <a:ext uri="{FF2B5EF4-FFF2-40B4-BE49-F238E27FC236}">
                <a16:creationId xmlns:a16="http://schemas.microsoft.com/office/drawing/2014/main" id="{41FC615A-B0D9-42F6-A35C-CEDB71121974}"/>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363725C7-83DC-6C60-D91A-1F15A3947C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143DA7B6-6CEF-9C81-4E9D-B95F6FA7CE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7" name="Content Placeholder 2">
            <a:extLst>
              <a:ext uri="{FF2B5EF4-FFF2-40B4-BE49-F238E27FC236}">
                <a16:creationId xmlns:a16="http://schemas.microsoft.com/office/drawing/2014/main" id="{77C06615-C98D-782B-B90B-C0B00754B0BE}"/>
              </a:ext>
            </a:extLst>
          </p:cNvPr>
          <p:cNvSpPr txBox="1">
            <a:spLocks/>
          </p:cNvSpPr>
          <p:nvPr/>
        </p:nvSpPr>
        <p:spPr bwMode="gray">
          <a:xfrm>
            <a:off x="7114721" y="4270281"/>
            <a:ext cx="4247347" cy="2063580"/>
          </a:xfrm>
          <a:prstGeom prst="rect">
            <a:avLst/>
          </a:prstGeom>
        </p:spPr>
        <p:txBody>
          <a:bodyPr vert="horz" lIns="0" tIns="45720" rIns="0" bIns="45720" rtlCol="0">
            <a:noAutofit/>
          </a:bodyPr>
          <a:lstStyle>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600" kern="1200">
                <a:solidFill>
                  <a:schemeClr val="bg2"/>
                </a:solidFill>
                <a:latin typeface="+mn-lt"/>
                <a:ea typeface="+mn-ea"/>
                <a:cs typeface="+mn-cs"/>
              </a:defRPr>
            </a:lvl1pPr>
            <a:lvl2pPr marL="461963" indent="-231775" algn="l" defTabSz="914400" rtl="0" eaLnBrk="1" latinLnBrk="0" hangingPunct="1">
              <a:lnSpc>
                <a:spcPct val="110000"/>
              </a:lnSpc>
              <a:spcBef>
                <a:spcPts val="0"/>
              </a:spcBef>
              <a:spcAft>
                <a:spcPts val="600"/>
              </a:spcAft>
              <a:buClrTx/>
              <a:buFont typeface="Montserrat" pitchFamily="2" charset="0"/>
              <a:buChar char="–"/>
              <a:defRPr sz="160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10000"/>
              </a:lnSpc>
              <a:spcBef>
                <a:spcPts val="10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C4C4E"/>
                </a:solidFill>
                <a:effectLst/>
                <a:uLnTx/>
                <a:uFillTx/>
                <a:latin typeface="Montserrat"/>
                <a:ea typeface="+mn-ea"/>
                <a:cs typeface="+mn-cs"/>
              </a:rPr>
              <a:t>Variations amongst populations</a:t>
            </a:r>
          </a:p>
          <a:p>
            <a:pPr marL="461963" marR="0" lvl="1" indent="-231775" algn="l" defTabSz="914400" rtl="0" eaLnBrk="1" fontAlgn="auto" latinLnBrk="0" hangingPunct="1">
              <a:lnSpc>
                <a:spcPct val="110000"/>
              </a:lnSpc>
              <a:spcBef>
                <a:spcPts val="0"/>
              </a:spcBef>
              <a:spcAft>
                <a:spcPts val="600"/>
              </a:spcAft>
              <a:buClrTx/>
              <a:buSzTx/>
              <a:buFont typeface="Montserrat" pitchFamily="2" charset="0"/>
              <a:buChar char="–"/>
              <a:tabLst/>
              <a:defRPr/>
            </a:pPr>
            <a:r>
              <a:rPr kumimoji="0" lang="en-US" sz="1800" b="0" i="0" u="none" strike="noStrike" kern="1200" cap="none" spc="0" normalizeH="0" baseline="0" noProof="0" dirty="0">
                <a:ln>
                  <a:noFill/>
                </a:ln>
                <a:solidFill>
                  <a:srgbClr val="4C4C4E"/>
                </a:solidFill>
                <a:effectLst/>
                <a:uLnTx/>
                <a:uFillTx/>
                <a:latin typeface="Montserrat"/>
                <a:ea typeface="+mn-ea"/>
                <a:cs typeface="+mn-cs"/>
              </a:rPr>
              <a:t>BMI greater than 30</a:t>
            </a:r>
          </a:p>
          <a:p>
            <a:pPr marL="461963" marR="0" lvl="1" indent="-231775" algn="l" defTabSz="914400" rtl="0" eaLnBrk="1" fontAlgn="auto" latinLnBrk="0" hangingPunct="1">
              <a:lnSpc>
                <a:spcPct val="110000"/>
              </a:lnSpc>
              <a:spcBef>
                <a:spcPts val="0"/>
              </a:spcBef>
              <a:spcAft>
                <a:spcPts val="600"/>
              </a:spcAft>
              <a:buClrTx/>
              <a:buSzTx/>
              <a:buFont typeface="Montserrat" pitchFamily="2" charset="0"/>
              <a:buChar char="–"/>
              <a:tabLst/>
              <a:defRPr/>
            </a:pPr>
            <a:r>
              <a:rPr kumimoji="0" lang="en-US" sz="1800" b="0" i="0" u="none" strike="noStrike" kern="1200" cap="none" spc="0" normalizeH="0" baseline="0" noProof="0" dirty="0">
                <a:ln>
                  <a:noFill/>
                </a:ln>
                <a:solidFill>
                  <a:srgbClr val="4C4C4E"/>
                </a:solidFill>
                <a:effectLst/>
                <a:uLnTx/>
                <a:uFillTx/>
                <a:latin typeface="Montserrat"/>
                <a:ea typeface="+mn-ea"/>
                <a:cs typeface="+mn-cs"/>
              </a:rPr>
              <a:t>BMI greater than 25 in Asians</a:t>
            </a:r>
            <a:endParaRPr kumimoji="0" lang="la-Latn" sz="1800" b="0" i="0" u="none" strike="noStrike" kern="1200" cap="none" spc="0" normalizeH="0" baseline="0" noProof="0" dirty="0">
              <a:ln>
                <a:noFill/>
              </a:ln>
              <a:solidFill>
                <a:srgbClr val="4C4C4E"/>
              </a:solidFill>
              <a:effectLst/>
              <a:uLnTx/>
              <a:uFillTx/>
              <a:latin typeface="Montserrat"/>
              <a:ea typeface="+mn-ea"/>
              <a:cs typeface="+mn-cs"/>
            </a:endParaRPr>
          </a:p>
          <a:p>
            <a:pPr marL="228600" marR="0" lvl="0" indent="-228600" algn="l" defTabSz="914400" rtl="0" eaLnBrk="1" fontAlgn="auto" latinLnBrk="0" hangingPunct="1">
              <a:lnSpc>
                <a:spcPct val="110000"/>
              </a:lnSpc>
              <a:spcBef>
                <a:spcPts val="10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C4C4E"/>
                </a:solidFill>
                <a:effectLst/>
                <a:uLnTx/>
                <a:uFillTx/>
                <a:latin typeface="Montserrat"/>
                <a:ea typeface="+mn-ea"/>
                <a:cs typeface="+mn-cs"/>
              </a:rPr>
              <a:t>Risk factor for chronic diseases</a:t>
            </a:r>
            <a:endParaRPr kumimoji="0" lang="la-Latn" sz="1800" b="0" i="0" u="none" strike="noStrike" kern="1200" cap="none" spc="0" normalizeH="0" baseline="0" noProof="0" dirty="0">
              <a:ln>
                <a:noFill/>
              </a:ln>
              <a:solidFill>
                <a:srgbClr val="4C4C4E"/>
              </a:solidFill>
              <a:effectLst/>
              <a:uLnTx/>
              <a:uFillTx/>
              <a:latin typeface="Montserrat"/>
              <a:ea typeface="+mn-ea"/>
              <a:cs typeface="+mn-cs"/>
            </a:endParaRPr>
          </a:p>
        </p:txBody>
      </p:sp>
      <p:pic>
        <p:nvPicPr>
          <p:cNvPr id="9" name="Graphic 8" descr="Group of people">
            <a:extLst>
              <a:ext uri="{FF2B5EF4-FFF2-40B4-BE49-F238E27FC236}">
                <a16:creationId xmlns:a16="http://schemas.microsoft.com/office/drawing/2014/main" id="{A2CC82AC-46F5-D7EF-90C9-1A265FD7EB1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783086" y="1548430"/>
            <a:ext cx="2499301" cy="2499301"/>
          </a:xfrm>
          <a:prstGeom prst="rect">
            <a:avLst/>
          </a:prstGeom>
        </p:spPr>
      </p:pic>
    </p:spTree>
    <p:extLst>
      <p:ext uri="{BB962C8B-B14F-4D97-AF65-F5344CB8AC3E}">
        <p14:creationId xmlns:p14="http://schemas.microsoft.com/office/powerpoint/2010/main" val="257114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013B3-0155-EEE4-F07F-4A12BB9EBFE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D03916A-F0D3-B288-01D2-78312130D578}"/>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792CA797-D6BB-8FA4-4362-970771C595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67DB1CD9-0125-D6F5-E1ED-996145B216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8" name="Title 1">
            <a:extLst>
              <a:ext uri="{FF2B5EF4-FFF2-40B4-BE49-F238E27FC236}">
                <a16:creationId xmlns:a16="http://schemas.microsoft.com/office/drawing/2014/main" id="{6EF21E91-EB44-DEB4-44DC-DAC1CC950533}"/>
              </a:ext>
            </a:extLst>
          </p:cNvPr>
          <p:cNvSpPr>
            <a:spLocks noGrp="1"/>
          </p:cNvSpPr>
          <p:nvPr>
            <p:ph type="title"/>
          </p:nvPr>
        </p:nvSpPr>
        <p:spPr>
          <a:xfrm>
            <a:off x="549275" y="228600"/>
            <a:ext cx="10972800" cy="1096963"/>
          </a:xfrm>
        </p:spPr>
        <p:txBody>
          <a:bodyPr/>
          <a:lstStyle/>
          <a:p>
            <a:r>
              <a:rPr lang="en-US" dirty="0"/>
              <a:t>Being Overweight and Obese can lead to:</a:t>
            </a:r>
          </a:p>
        </p:txBody>
      </p:sp>
      <p:sp>
        <p:nvSpPr>
          <p:cNvPr id="10" name="Text Placeholder 2">
            <a:extLst>
              <a:ext uri="{FF2B5EF4-FFF2-40B4-BE49-F238E27FC236}">
                <a16:creationId xmlns:a16="http://schemas.microsoft.com/office/drawing/2014/main" id="{61CB7317-08E1-D29F-A5A1-F72ED0089BBB}"/>
              </a:ext>
            </a:extLst>
          </p:cNvPr>
          <p:cNvSpPr>
            <a:spLocks noGrp="1"/>
          </p:cNvSpPr>
          <p:nvPr>
            <p:ph type="body" sz="quarter" idx="10"/>
          </p:nvPr>
        </p:nvSpPr>
        <p:spPr>
          <a:xfrm>
            <a:off x="548640" y="1790905"/>
            <a:ext cx="4900690" cy="3948396"/>
          </a:xfrm>
        </p:spPr>
        <p:txBody>
          <a:bodyPr/>
          <a:lstStyle/>
          <a:p>
            <a:r>
              <a:rPr lang="en-US" sz="1800" dirty="0"/>
              <a:t>Type 2 Diabetes</a:t>
            </a:r>
          </a:p>
          <a:p>
            <a:r>
              <a:rPr lang="en-US" sz="1800" dirty="0"/>
              <a:t>High blood pressure</a:t>
            </a:r>
          </a:p>
          <a:p>
            <a:r>
              <a:rPr lang="en-US" sz="1800" dirty="0"/>
              <a:t>Heart disease &amp; stroke</a:t>
            </a:r>
          </a:p>
          <a:p>
            <a:r>
              <a:rPr lang="en-US" sz="1800" dirty="0"/>
              <a:t>Metabolic syndrome</a:t>
            </a:r>
          </a:p>
          <a:p>
            <a:r>
              <a:rPr lang="en-US" sz="1800" dirty="0"/>
              <a:t>Fatty liver disease</a:t>
            </a:r>
          </a:p>
          <a:p>
            <a:r>
              <a:rPr lang="en-US" sz="1800" dirty="0"/>
              <a:t>Cancer</a:t>
            </a:r>
          </a:p>
          <a:p>
            <a:r>
              <a:rPr lang="en-US" sz="1800" dirty="0"/>
              <a:t>Osteoarthritis</a:t>
            </a:r>
          </a:p>
          <a:p>
            <a:r>
              <a:rPr lang="en-US" sz="1800" dirty="0"/>
              <a:t>Breathing problems</a:t>
            </a:r>
          </a:p>
          <a:p>
            <a:endParaRPr lang="en-US" sz="1800" dirty="0"/>
          </a:p>
        </p:txBody>
      </p:sp>
      <p:sp>
        <p:nvSpPr>
          <p:cNvPr id="11" name="Text Placeholder 2">
            <a:extLst>
              <a:ext uri="{FF2B5EF4-FFF2-40B4-BE49-F238E27FC236}">
                <a16:creationId xmlns:a16="http://schemas.microsoft.com/office/drawing/2014/main" id="{26B7CCDF-FB03-3DD7-4491-1E8EC491E21B}"/>
              </a:ext>
            </a:extLst>
          </p:cNvPr>
          <p:cNvSpPr txBox="1">
            <a:spLocks/>
          </p:cNvSpPr>
          <p:nvPr/>
        </p:nvSpPr>
        <p:spPr bwMode="gray">
          <a:xfrm>
            <a:off x="7565571" y="1790905"/>
            <a:ext cx="4345459" cy="3800115"/>
          </a:xfrm>
          <a:prstGeom prst="rect">
            <a:avLst/>
          </a:prstGeom>
        </p:spPr>
        <p:txBody>
          <a:bodyPr vert="horz" lIns="0" tIns="45720" rIns="0" bIns="45720" rtlCol="0">
            <a:noAutofit/>
          </a:bodyPr>
          <a:lstStyle>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600" kern="1200">
                <a:solidFill>
                  <a:schemeClr val="bg2"/>
                </a:solidFill>
                <a:latin typeface="+mn-lt"/>
                <a:ea typeface="+mn-ea"/>
                <a:cs typeface="+mn-cs"/>
              </a:defRPr>
            </a:lvl1pPr>
            <a:lvl2pPr marL="461963" indent="-231775" algn="l" defTabSz="914400" rtl="0" eaLnBrk="1" latinLnBrk="0" hangingPunct="1">
              <a:lnSpc>
                <a:spcPct val="110000"/>
              </a:lnSpc>
              <a:spcBef>
                <a:spcPts val="0"/>
              </a:spcBef>
              <a:spcAft>
                <a:spcPts val="600"/>
              </a:spcAft>
              <a:buClrTx/>
              <a:buFont typeface="Montserrat" pitchFamily="2" charset="0"/>
              <a:buChar char="–"/>
              <a:defRPr sz="160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10000"/>
              </a:lnSpc>
              <a:spcBef>
                <a:spcPts val="10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C4C4E"/>
                </a:solidFill>
                <a:effectLst/>
                <a:uLnTx/>
                <a:uFillTx/>
                <a:latin typeface="Montserrat"/>
                <a:ea typeface="+mn-ea"/>
                <a:cs typeface="+mn-cs"/>
              </a:rPr>
              <a:t>Diseases of the gall bladder &amp; pancreas</a:t>
            </a:r>
          </a:p>
          <a:p>
            <a:pPr marL="228600" marR="0" lvl="0" indent="-228600" algn="l" defTabSz="914400" rtl="0" eaLnBrk="1" fontAlgn="auto" latinLnBrk="0" hangingPunct="1">
              <a:lnSpc>
                <a:spcPct val="110000"/>
              </a:lnSpc>
              <a:spcBef>
                <a:spcPts val="10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C4C4E"/>
                </a:solidFill>
                <a:effectLst/>
                <a:uLnTx/>
                <a:uFillTx/>
                <a:latin typeface="Montserrat"/>
                <a:ea typeface="+mn-ea"/>
                <a:cs typeface="+mn-cs"/>
              </a:rPr>
              <a:t>Gout</a:t>
            </a:r>
          </a:p>
          <a:p>
            <a:pPr marL="228600" marR="0" lvl="0" indent="-228600" algn="l" defTabSz="914400" rtl="0" eaLnBrk="1" fontAlgn="auto" latinLnBrk="0" hangingPunct="1">
              <a:lnSpc>
                <a:spcPct val="110000"/>
              </a:lnSpc>
              <a:spcBef>
                <a:spcPts val="10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C4C4E"/>
                </a:solidFill>
                <a:effectLst/>
                <a:uLnTx/>
                <a:uFillTx/>
                <a:latin typeface="Montserrat"/>
                <a:ea typeface="+mn-ea"/>
                <a:cs typeface="+mn-cs"/>
              </a:rPr>
              <a:t>Kidney disease</a:t>
            </a:r>
          </a:p>
          <a:p>
            <a:pPr marL="228600" marR="0" lvl="0" indent="-228600" algn="l" defTabSz="914400" rtl="0" eaLnBrk="1" fontAlgn="auto" latinLnBrk="0" hangingPunct="1">
              <a:lnSpc>
                <a:spcPct val="110000"/>
              </a:lnSpc>
              <a:spcBef>
                <a:spcPts val="10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C4C4E"/>
                </a:solidFill>
                <a:effectLst/>
                <a:uLnTx/>
                <a:uFillTx/>
                <a:latin typeface="Montserrat"/>
                <a:ea typeface="+mn-ea"/>
                <a:cs typeface="+mn-cs"/>
              </a:rPr>
              <a:t>Fertility problems</a:t>
            </a:r>
          </a:p>
          <a:p>
            <a:pPr marL="228600" marR="0" lvl="0" indent="-228600" algn="l" defTabSz="914400" rtl="0" eaLnBrk="1" fontAlgn="auto" latinLnBrk="0" hangingPunct="1">
              <a:lnSpc>
                <a:spcPct val="110000"/>
              </a:lnSpc>
              <a:spcBef>
                <a:spcPts val="10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C4C4E"/>
                </a:solidFill>
                <a:effectLst/>
                <a:uLnTx/>
                <a:uFillTx/>
                <a:latin typeface="Montserrat"/>
                <a:ea typeface="+mn-ea"/>
                <a:cs typeface="+mn-cs"/>
              </a:rPr>
              <a:t>Pregnancy problems</a:t>
            </a:r>
          </a:p>
          <a:p>
            <a:pPr marL="228600" marR="0" lvl="0" indent="-228600" algn="l" defTabSz="914400" rtl="0" eaLnBrk="1" fontAlgn="auto" latinLnBrk="0" hangingPunct="1">
              <a:lnSpc>
                <a:spcPct val="110000"/>
              </a:lnSpc>
              <a:spcBef>
                <a:spcPts val="10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C4C4E"/>
                </a:solidFill>
                <a:effectLst/>
                <a:uLnTx/>
                <a:uFillTx/>
                <a:latin typeface="Montserrat"/>
                <a:ea typeface="+mn-ea"/>
                <a:cs typeface="+mn-cs"/>
              </a:rPr>
              <a:t>Mental health problems</a:t>
            </a:r>
          </a:p>
          <a:p>
            <a:pPr marL="228600" marR="0" lvl="0" indent="-228600" algn="l" defTabSz="914400" rtl="0" eaLnBrk="1" fontAlgn="auto" latinLnBrk="0" hangingPunct="1">
              <a:lnSpc>
                <a:spcPct val="110000"/>
              </a:lnSpc>
              <a:spcBef>
                <a:spcPts val="1000"/>
              </a:spcBef>
              <a:spcAft>
                <a:spcPts val="60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4C4C4E"/>
              </a:solidFill>
              <a:effectLst/>
              <a:uLnTx/>
              <a:uFillTx/>
              <a:latin typeface="Montserrat"/>
              <a:ea typeface="+mn-ea"/>
              <a:cs typeface="+mn-cs"/>
            </a:endParaRPr>
          </a:p>
        </p:txBody>
      </p:sp>
      <p:pic>
        <p:nvPicPr>
          <p:cNvPr id="12" name="Picture 11">
            <a:extLst>
              <a:ext uri="{FF2B5EF4-FFF2-40B4-BE49-F238E27FC236}">
                <a16:creationId xmlns:a16="http://schemas.microsoft.com/office/drawing/2014/main" id="{BFDB4603-913B-6CEA-18E1-6AC13D5899BE}"/>
              </a:ext>
            </a:extLst>
          </p:cNvPr>
          <p:cNvPicPr>
            <a:picLocks noChangeAspect="1"/>
          </p:cNvPicPr>
          <p:nvPr/>
        </p:nvPicPr>
        <p:blipFill>
          <a:blip r:embed="rId5"/>
          <a:stretch>
            <a:fillRect/>
          </a:stretch>
        </p:blipFill>
        <p:spPr>
          <a:xfrm>
            <a:off x="3767455" y="1381048"/>
            <a:ext cx="3554276" cy="5084505"/>
          </a:xfrm>
          <a:prstGeom prst="rect">
            <a:avLst/>
          </a:prstGeom>
        </p:spPr>
      </p:pic>
    </p:spTree>
    <p:extLst>
      <p:ext uri="{BB962C8B-B14F-4D97-AF65-F5344CB8AC3E}">
        <p14:creationId xmlns:p14="http://schemas.microsoft.com/office/powerpoint/2010/main" val="3167775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319AE-B1C7-99E1-A1CF-0FF0245AE4B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72870EB-64A0-B22D-190E-4DBC593A5203}"/>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188C6CF5-E39B-A721-CB67-C971F1125F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5C8A5A77-91AE-9CF3-2BF3-9D887F922D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2" name="Title 1">
            <a:extLst>
              <a:ext uri="{FF2B5EF4-FFF2-40B4-BE49-F238E27FC236}">
                <a16:creationId xmlns:a16="http://schemas.microsoft.com/office/drawing/2014/main" id="{395CD901-48D9-9FB0-4D3A-F76C822885D6}"/>
              </a:ext>
            </a:extLst>
          </p:cNvPr>
          <p:cNvSpPr>
            <a:spLocks noGrp="1"/>
          </p:cNvSpPr>
          <p:nvPr>
            <p:ph type="title"/>
          </p:nvPr>
        </p:nvSpPr>
        <p:spPr>
          <a:xfrm>
            <a:off x="549275" y="228600"/>
            <a:ext cx="10972800" cy="1096963"/>
          </a:xfrm>
        </p:spPr>
        <p:txBody>
          <a:bodyPr/>
          <a:lstStyle/>
          <a:p>
            <a:r>
              <a:rPr lang="en-US" dirty="0"/>
              <a:t>Obesity and Cancer</a:t>
            </a:r>
          </a:p>
        </p:txBody>
      </p:sp>
      <p:sp>
        <p:nvSpPr>
          <p:cNvPr id="9" name="Text Placeholder 2">
            <a:extLst>
              <a:ext uri="{FF2B5EF4-FFF2-40B4-BE49-F238E27FC236}">
                <a16:creationId xmlns:a16="http://schemas.microsoft.com/office/drawing/2014/main" id="{75FE4A63-59F1-3E0E-E16A-E50FC83E30B5}"/>
              </a:ext>
            </a:extLst>
          </p:cNvPr>
          <p:cNvSpPr txBox="1">
            <a:spLocks/>
          </p:cNvSpPr>
          <p:nvPr/>
        </p:nvSpPr>
        <p:spPr bwMode="gray">
          <a:xfrm>
            <a:off x="549275" y="1445958"/>
            <a:ext cx="6852285" cy="5253229"/>
          </a:xfrm>
          <a:prstGeom prst="rect">
            <a:avLst/>
          </a:prstGeom>
        </p:spPr>
        <p:txBody>
          <a:bodyPr vert="horz" lIns="0" tIns="45720" rIns="0" bIns="45720" rtlCol="0">
            <a:noAutofit/>
          </a:bodyPr>
          <a:lstStyle>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600" kern="1200">
                <a:solidFill>
                  <a:schemeClr val="bg2"/>
                </a:solidFill>
                <a:latin typeface="+mn-lt"/>
                <a:ea typeface="+mn-ea"/>
                <a:cs typeface="+mn-cs"/>
              </a:defRPr>
            </a:lvl1pPr>
            <a:lvl2pPr marL="461963" indent="-231775" algn="l" defTabSz="914400" rtl="0" eaLnBrk="1" latinLnBrk="0" hangingPunct="1">
              <a:lnSpc>
                <a:spcPct val="110000"/>
              </a:lnSpc>
              <a:spcBef>
                <a:spcPts val="0"/>
              </a:spcBef>
              <a:spcAft>
                <a:spcPts val="600"/>
              </a:spcAft>
              <a:buClrTx/>
              <a:buFont typeface="Montserrat" pitchFamily="2" charset="0"/>
              <a:buChar char="–"/>
              <a:defRPr sz="160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10000"/>
              </a:lnSpc>
              <a:spcBef>
                <a:spcPts val="100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4C4C4E"/>
                </a:solidFill>
                <a:effectLst/>
                <a:uLnTx/>
                <a:uFillTx/>
                <a:latin typeface="Montserrat"/>
                <a:ea typeface="+mn-ea"/>
                <a:cs typeface="+mn-cs"/>
              </a:rPr>
              <a:t>Adipose tissue</a:t>
            </a:r>
          </a:p>
          <a:p>
            <a:pPr marL="461963" marR="0" lvl="1" indent="-231775" algn="l" defTabSz="914400" rtl="0" eaLnBrk="1" fontAlgn="auto" latinLnBrk="0" hangingPunct="1">
              <a:lnSpc>
                <a:spcPct val="110000"/>
              </a:lnSpc>
              <a:spcBef>
                <a:spcPts val="0"/>
              </a:spcBef>
              <a:spcAft>
                <a:spcPts val="600"/>
              </a:spcAft>
              <a:buClrTx/>
              <a:buSzTx/>
              <a:buFont typeface="Montserrat" pitchFamily="2" charset="0"/>
              <a:buChar char="–"/>
              <a:tabLst/>
              <a:defRPr/>
            </a:pPr>
            <a:r>
              <a:rPr kumimoji="0" lang="en-US" sz="1600" b="0" i="0" u="none" strike="noStrike" kern="1200" cap="none" spc="0" normalizeH="0" baseline="0" noProof="0" dirty="0">
                <a:ln>
                  <a:noFill/>
                </a:ln>
                <a:solidFill>
                  <a:srgbClr val="4C4C4E"/>
                </a:solidFill>
                <a:effectLst/>
                <a:uLnTx/>
                <a:uFillTx/>
                <a:latin typeface="Montserrat"/>
                <a:ea typeface="+mn-ea"/>
                <a:cs typeface="+mn-cs"/>
              </a:rPr>
              <a:t>Largest endocrine organ</a:t>
            </a:r>
          </a:p>
          <a:p>
            <a:pPr marL="461963" marR="0" lvl="1" indent="-231775" algn="l" defTabSz="914400" rtl="0" eaLnBrk="1" fontAlgn="auto" latinLnBrk="0" hangingPunct="1">
              <a:lnSpc>
                <a:spcPct val="110000"/>
              </a:lnSpc>
              <a:spcBef>
                <a:spcPts val="0"/>
              </a:spcBef>
              <a:spcAft>
                <a:spcPts val="600"/>
              </a:spcAft>
              <a:buClrTx/>
              <a:buSzTx/>
              <a:buFont typeface="Montserrat" pitchFamily="2" charset="0"/>
              <a:buChar char="–"/>
              <a:tabLst/>
              <a:defRPr/>
            </a:pPr>
            <a:r>
              <a:rPr kumimoji="0" lang="en-US" sz="1600" b="0" i="0" u="none" strike="noStrike" kern="1200" cap="none" spc="0" normalizeH="0" baseline="0" noProof="0" dirty="0">
                <a:ln>
                  <a:noFill/>
                </a:ln>
                <a:solidFill>
                  <a:srgbClr val="4C4C4E"/>
                </a:solidFill>
                <a:effectLst/>
                <a:uLnTx/>
                <a:uFillTx/>
                <a:latin typeface="Montserrat"/>
                <a:ea typeface="+mn-ea"/>
                <a:cs typeface="+mn-cs"/>
              </a:rPr>
              <a:t>More than just for energy storage &amp; insulation</a:t>
            </a:r>
          </a:p>
          <a:p>
            <a:pPr marL="461963" marR="0" lvl="1" indent="-231775" algn="l" defTabSz="914400" rtl="0" eaLnBrk="1" fontAlgn="auto" latinLnBrk="0" hangingPunct="1">
              <a:lnSpc>
                <a:spcPct val="110000"/>
              </a:lnSpc>
              <a:spcBef>
                <a:spcPts val="0"/>
              </a:spcBef>
              <a:spcAft>
                <a:spcPts val="600"/>
              </a:spcAft>
              <a:buClrTx/>
              <a:buSzTx/>
              <a:buFont typeface="Montserrat" pitchFamily="2" charset="0"/>
              <a:buChar char="–"/>
              <a:tabLst/>
              <a:defRPr/>
            </a:pPr>
            <a:r>
              <a:rPr kumimoji="0" lang="en-US" sz="1600" b="0" i="0" u="none" strike="noStrike" kern="1200" cap="none" spc="0" normalizeH="0" baseline="0" noProof="0" dirty="0">
                <a:ln>
                  <a:noFill/>
                </a:ln>
                <a:solidFill>
                  <a:srgbClr val="4C4C4E"/>
                </a:solidFill>
                <a:effectLst/>
                <a:uLnTx/>
                <a:uFillTx/>
                <a:latin typeface="Montserrat"/>
                <a:ea typeface="+mn-ea"/>
                <a:cs typeface="+mn-cs"/>
              </a:rPr>
              <a:t>“Cross-talk” with other organs</a:t>
            </a:r>
          </a:p>
          <a:p>
            <a:pPr marL="461963" marR="0" lvl="1" indent="-231775" algn="l" defTabSz="914400" rtl="0" eaLnBrk="1" fontAlgn="auto" latinLnBrk="0" hangingPunct="1">
              <a:lnSpc>
                <a:spcPct val="110000"/>
              </a:lnSpc>
              <a:spcBef>
                <a:spcPts val="0"/>
              </a:spcBef>
              <a:spcAft>
                <a:spcPts val="600"/>
              </a:spcAft>
              <a:buClrTx/>
              <a:buSzTx/>
              <a:buFont typeface="Montserrat" pitchFamily="2" charset="0"/>
              <a:buChar char="–"/>
              <a:tabLst/>
              <a:defRPr/>
            </a:pPr>
            <a:r>
              <a:rPr kumimoji="0" lang="en-US" sz="1600" b="0" i="0" u="none" strike="noStrike" kern="1200" cap="none" spc="0" normalizeH="0" baseline="0" noProof="0" dirty="0">
                <a:ln>
                  <a:noFill/>
                </a:ln>
                <a:solidFill>
                  <a:srgbClr val="4C4C4E"/>
                </a:solidFill>
                <a:effectLst/>
                <a:uLnTx/>
                <a:uFillTx/>
                <a:latin typeface="Montserrat"/>
                <a:ea typeface="+mn-ea"/>
                <a:cs typeface="+mn-cs"/>
              </a:rPr>
              <a:t>Reacts to outside stimulus </a:t>
            </a:r>
          </a:p>
          <a:p>
            <a:pPr marL="228600" marR="0" lvl="0" indent="-228600" algn="l" defTabSz="914400" rtl="0" eaLnBrk="1" fontAlgn="auto" latinLnBrk="0" hangingPunct="1">
              <a:lnSpc>
                <a:spcPct val="110000"/>
              </a:lnSpc>
              <a:spcBef>
                <a:spcPts val="100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4C4C4E"/>
                </a:solidFill>
                <a:effectLst/>
                <a:uLnTx/>
                <a:uFillTx/>
                <a:latin typeface="Montserrat"/>
                <a:ea typeface="+mn-ea"/>
                <a:cs typeface="+mn-cs"/>
              </a:rPr>
              <a:t>Factors released from adipose tissue can contribute to cancer growth &amp; progression</a:t>
            </a:r>
          </a:p>
          <a:p>
            <a:pPr marL="461963" marR="0" lvl="1" indent="-231775" algn="l" defTabSz="914400" rtl="0" eaLnBrk="1" fontAlgn="auto" latinLnBrk="0" hangingPunct="1">
              <a:lnSpc>
                <a:spcPct val="110000"/>
              </a:lnSpc>
              <a:spcBef>
                <a:spcPts val="0"/>
              </a:spcBef>
              <a:spcAft>
                <a:spcPts val="600"/>
              </a:spcAft>
              <a:buClrTx/>
              <a:buSzTx/>
              <a:buFont typeface="Montserrat" pitchFamily="2" charset="0"/>
              <a:buChar char="–"/>
              <a:tabLst/>
              <a:defRPr/>
            </a:pPr>
            <a:r>
              <a:rPr kumimoji="0" lang="en-US" sz="1600" b="0" i="0" u="none" strike="noStrike" kern="1200" cap="none" spc="0" normalizeH="0" baseline="0" noProof="0" dirty="0">
                <a:ln>
                  <a:noFill/>
                </a:ln>
                <a:solidFill>
                  <a:srgbClr val="4C4C4E"/>
                </a:solidFill>
                <a:effectLst/>
                <a:uLnTx/>
                <a:uFillTx/>
                <a:latin typeface="Montserrat"/>
                <a:ea typeface="+mn-ea"/>
                <a:cs typeface="+mn-cs"/>
              </a:rPr>
              <a:t>Directly or indirectly (systemically)</a:t>
            </a:r>
          </a:p>
          <a:p>
            <a:pPr marL="228600" marR="0" lvl="0" indent="-228600" algn="l" defTabSz="914400" rtl="0" eaLnBrk="1" fontAlgn="auto" latinLnBrk="0" hangingPunct="1">
              <a:lnSpc>
                <a:spcPct val="110000"/>
              </a:lnSpc>
              <a:spcBef>
                <a:spcPts val="100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4C4C4E"/>
                </a:solidFill>
                <a:effectLst/>
                <a:uLnTx/>
                <a:uFillTx/>
                <a:latin typeface="Montserrat"/>
                <a:ea typeface="+mn-ea"/>
                <a:cs typeface="+mn-cs"/>
              </a:rPr>
              <a:t>Visceral vs. subcutaneous </a:t>
            </a:r>
          </a:p>
          <a:p>
            <a:pPr marL="461963" marR="0" lvl="1" indent="-231775" algn="l" defTabSz="914400" rtl="0" eaLnBrk="1" fontAlgn="auto" latinLnBrk="0" hangingPunct="1">
              <a:lnSpc>
                <a:spcPct val="110000"/>
              </a:lnSpc>
              <a:spcBef>
                <a:spcPts val="0"/>
              </a:spcBef>
              <a:spcAft>
                <a:spcPts val="600"/>
              </a:spcAft>
              <a:buClrTx/>
              <a:buSzTx/>
              <a:buFont typeface="Montserrat" pitchFamily="2" charset="0"/>
              <a:buChar char="–"/>
              <a:tabLst/>
              <a:defRPr/>
            </a:pPr>
            <a:r>
              <a:rPr kumimoji="0" lang="en-US" sz="1600" b="0" i="0" u="none" strike="noStrike" kern="1200" cap="none" spc="0" normalizeH="0" baseline="0" noProof="0" dirty="0">
                <a:ln>
                  <a:noFill/>
                </a:ln>
                <a:solidFill>
                  <a:srgbClr val="4C4C4E"/>
                </a:solidFill>
                <a:effectLst/>
                <a:uLnTx/>
                <a:uFillTx/>
                <a:latin typeface="Montserrat"/>
                <a:ea typeface="+mn-ea"/>
                <a:cs typeface="+mn-cs"/>
              </a:rPr>
              <a:t>Visceral ~ metabolic syndrome and Type 2 Diabetes</a:t>
            </a:r>
          </a:p>
          <a:p>
            <a:pPr marL="228600" marR="0" lvl="0" indent="-228600" algn="l" defTabSz="914400" rtl="0" eaLnBrk="1" fontAlgn="auto" latinLnBrk="0" hangingPunct="1">
              <a:lnSpc>
                <a:spcPct val="110000"/>
              </a:lnSpc>
              <a:spcBef>
                <a:spcPts val="100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4C4C4E"/>
                </a:solidFill>
                <a:effectLst/>
                <a:uLnTx/>
                <a:uFillTx/>
                <a:latin typeface="Montserrat"/>
                <a:ea typeface="+mn-ea"/>
                <a:cs typeface="+mn-cs"/>
              </a:rPr>
              <a:t>Obesity is associated with:</a:t>
            </a:r>
          </a:p>
          <a:p>
            <a:pPr marL="461963" marR="0" lvl="1" indent="-231775" algn="l" defTabSz="914400" rtl="0" eaLnBrk="1" fontAlgn="auto" latinLnBrk="0" hangingPunct="1">
              <a:lnSpc>
                <a:spcPct val="110000"/>
              </a:lnSpc>
              <a:spcBef>
                <a:spcPts val="0"/>
              </a:spcBef>
              <a:spcAft>
                <a:spcPts val="600"/>
              </a:spcAft>
              <a:buClrTx/>
              <a:buSzTx/>
              <a:buFont typeface="Montserrat" pitchFamily="2" charset="0"/>
              <a:buChar char="–"/>
              <a:tabLst/>
              <a:defRPr/>
            </a:pPr>
            <a:r>
              <a:rPr kumimoji="0" lang="en-US" sz="1600" b="0" i="0" u="none" strike="noStrike" kern="1200" cap="none" spc="0" normalizeH="0" baseline="0" noProof="0" dirty="0">
                <a:ln>
                  <a:noFill/>
                </a:ln>
                <a:solidFill>
                  <a:srgbClr val="4C4C4E"/>
                </a:solidFill>
                <a:effectLst/>
                <a:uLnTx/>
                <a:uFillTx/>
                <a:latin typeface="Montserrat"/>
                <a:ea typeface="+mn-ea"/>
                <a:cs typeface="+mn-cs"/>
              </a:rPr>
              <a:t>13 types of cancer</a:t>
            </a:r>
          </a:p>
          <a:p>
            <a:pPr marL="461963" marR="0" lvl="1" indent="-231775" algn="l" defTabSz="914400" rtl="0" eaLnBrk="1" fontAlgn="auto" latinLnBrk="0" hangingPunct="1">
              <a:lnSpc>
                <a:spcPct val="110000"/>
              </a:lnSpc>
              <a:spcBef>
                <a:spcPts val="0"/>
              </a:spcBef>
              <a:spcAft>
                <a:spcPts val="600"/>
              </a:spcAft>
              <a:buClrTx/>
              <a:buSzTx/>
              <a:buFont typeface="Montserrat" pitchFamily="2" charset="0"/>
              <a:buChar char="–"/>
              <a:tabLst/>
              <a:defRPr/>
            </a:pPr>
            <a:r>
              <a:rPr kumimoji="0" lang="en-US" sz="1600" b="0" i="0" u="none" strike="noStrike" kern="1200" cap="none" spc="0" normalizeH="0" baseline="0" noProof="0" dirty="0">
                <a:ln>
                  <a:noFill/>
                </a:ln>
                <a:solidFill>
                  <a:srgbClr val="4C4C4E"/>
                </a:solidFill>
                <a:effectLst/>
                <a:uLnTx/>
                <a:uFillTx/>
                <a:latin typeface="Montserrat"/>
                <a:ea typeface="+mn-ea"/>
                <a:cs typeface="+mn-cs"/>
              </a:rPr>
              <a:t>Increased mortality for certain cancers</a:t>
            </a:r>
          </a:p>
          <a:p>
            <a:pPr marL="0" marR="0" lvl="0" indent="0" algn="l" defTabSz="914400" rtl="0" eaLnBrk="1" fontAlgn="auto" latinLnBrk="0" hangingPunct="1">
              <a:lnSpc>
                <a:spcPct val="110000"/>
              </a:lnSpc>
              <a:spcBef>
                <a:spcPts val="1000"/>
              </a:spcBef>
              <a:spcAft>
                <a:spcPts val="600"/>
              </a:spcAft>
              <a:buClrTx/>
              <a:buSzTx/>
              <a:buFont typeface="Arial" panose="020B0604020202020204" pitchFamily="34" charset="0"/>
              <a:buNone/>
              <a:tabLst/>
              <a:defRPr/>
            </a:pPr>
            <a:endParaRPr kumimoji="0" lang="en-US" sz="1600" b="0" i="0" u="none" strike="noStrike" kern="1200" cap="none" spc="0" normalizeH="0" baseline="0" noProof="0" dirty="0">
              <a:ln>
                <a:noFill/>
              </a:ln>
              <a:solidFill>
                <a:srgbClr val="4C4C4E"/>
              </a:solidFill>
              <a:effectLst/>
              <a:uLnTx/>
              <a:uFillTx/>
              <a:latin typeface="Montserrat"/>
              <a:ea typeface="+mn-ea"/>
              <a:cs typeface="+mn-cs"/>
            </a:endParaRPr>
          </a:p>
          <a:p>
            <a:pPr marL="228600" marR="0" lvl="0" indent="-228600" algn="l" defTabSz="914400" rtl="0" eaLnBrk="1" fontAlgn="auto" latinLnBrk="0" hangingPunct="1">
              <a:lnSpc>
                <a:spcPct val="110000"/>
              </a:lnSpc>
              <a:spcBef>
                <a:spcPts val="100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4C4C4E"/>
              </a:solidFill>
              <a:effectLst/>
              <a:uLnTx/>
              <a:uFillTx/>
              <a:latin typeface="Montserrat"/>
              <a:ea typeface="+mn-ea"/>
              <a:cs typeface="+mn-cs"/>
            </a:endParaRPr>
          </a:p>
        </p:txBody>
      </p:sp>
      <p:pic>
        <p:nvPicPr>
          <p:cNvPr id="13" name="Picture 12">
            <a:extLst>
              <a:ext uri="{FF2B5EF4-FFF2-40B4-BE49-F238E27FC236}">
                <a16:creationId xmlns:a16="http://schemas.microsoft.com/office/drawing/2014/main" id="{BB94BE73-05CE-B76F-4CF3-659B704F0D97}"/>
              </a:ext>
            </a:extLst>
          </p:cNvPr>
          <p:cNvPicPr>
            <a:picLocks noChangeAspect="1"/>
          </p:cNvPicPr>
          <p:nvPr/>
        </p:nvPicPr>
        <p:blipFill>
          <a:blip r:embed="rId5"/>
          <a:stretch>
            <a:fillRect/>
          </a:stretch>
        </p:blipFill>
        <p:spPr>
          <a:xfrm>
            <a:off x="7401560" y="777081"/>
            <a:ext cx="4614869" cy="491883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519923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6AACA-BB83-969F-7D21-6AE1DEE6CBC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403D875-8FF8-1EEB-83EE-8FC3FB2CD2AA}"/>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FD2D2B5C-D126-3DBC-4F1F-CDB6D8760F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8C701570-3328-10CE-03C3-B51CE49F8F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7" name="Title 6">
            <a:extLst>
              <a:ext uri="{FF2B5EF4-FFF2-40B4-BE49-F238E27FC236}">
                <a16:creationId xmlns:a16="http://schemas.microsoft.com/office/drawing/2014/main" id="{72C47736-7905-D577-BF35-EBD59BD23449}"/>
              </a:ext>
            </a:extLst>
          </p:cNvPr>
          <p:cNvSpPr>
            <a:spLocks noGrp="1"/>
          </p:cNvSpPr>
          <p:nvPr>
            <p:ph type="title"/>
          </p:nvPr>
        </p:nvSpPr>
        <p:spPr/>
        <p:txBody>
          <a:bodyPr/>
          <a:lstStyle/>
          <a:p>
            <a:endParaRPr lang="en-US"/>
          </a:p>
        </p:txBody>
      </p:sp>
      <p:pic>
        <p:nvPicPr>
          <p:cNvPr id="8" name="Picture 7">
            <a:extLst>
              <a:ext uri="{FF2B5EF4-FFF2-40B4-BE49-F238E27FC236}">
                <a16:creationId xmlns:a16="http://schemas.microsoft.com/office/drawing/2014/main" id="{23A59403-9EB4-DBF6-AD09-B9AB050C5088}"/>
              </a:ext>
            </a:extLst>
          </p:cNvPr>
          <p:cNvPicPr>
            <a:picLocks noChangeAspect="1"/>
          </p:cNvPicPr>
          <p:nvPr/>
        </p:nvPicPr>
        <p:blipFill>
          <a:blip r:embed="rId5"/>
          <a:stretch>
            <a:fillRect/>
          </a:stretch>
        </p:blipFill>
        <p:spPr>
          <a:xfrm>
            <a:off x="566449" y="481328"/>
            <a:ext cx="11059102" cy="5895343"/>
          </a:xfrm>
          <a:prstGeom prst="rect">
            <a:avLst/>
          </a:prstGeom>
        </p:spPr>
      </p:pic>
    </p:spTree>
    <p:extLst>
      <p:ext uri="{BB962C8B-B14F-4D97-AF65-F5344CB8AC3E}">
        <p14:creationId xmlns:p14="http://schemas.microsoft.com/office/powerpoint/2010/main" val="2006971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D754A-EDBD-7731-C09A-10B7E2A459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E81F82-35D8-708F-BAB4-EDBF98576924}"/>
              </a:ext>
            </a:extLst>
          </p:cNvPr>
          <p:cNvSpPr>
            <a:spLocks noGrp="1"/>
          </p:cNvSpPr>
          <p:nvPr>
            <p:ph type="title"/>
          </p:nvPr>
        </p:nvSpPr>
        <p:spPr>
          <a:xfrm>
            <a:off x="548640" y="92004"/>
            <a:ext cx="10972800" cy="1097280"/>
          </a:xfrm>
        </p:spPr>
        <p:txBody>
          <a:bodyPr/>
          <a:lstStyle/>
          <a:p>
            <a:r>
              <a:rPr lang="en-US" dirty="0"/>
              <a:t>Obesity and Musculoskeletal conditions</a:t>
            </a:r>
          </a:p>
        </p:txBody>
      </p:sp>
      <p:sp>
        <p:nvSpPr>
          <p:cNvPr id="3" name="Content Placeholder 2">
            <a:extLst>
              <a:ext uri="{FF2B5EF4-FFF2-40B4-BE49-F238E27FC236}">
                <a16:creationId xmlns:a16="http://schemas.microsoft.com/office/drawing/2014/main" id="{1A284A19-2AD2-5FF2-07B6-18F7BDA5435F}"/>
              </a:ext>
            </a:extLst>
          </p:cNvPr>
          <p:cNvSpPr>
            <a:spLocks noGrp="1"/>
          </p:cNvSpPr>
          <p:nvPr>
            <p:ph idx="4294967295"/>
          </p:nvPr>
        </p:nvSpPr>
        <p:spPr>
          <a:xfrm>
            <a:off x="358077" y="1360976"/>
            <a:ext cx="6869018" cy="4937785"/>
          </a:xfrm>
        </p:spPr>
        <p:txBody>
          <a:bodyPr/>
          <a:lstStyle/>
          <a:p>
            <a:r>
              <a:rPr lang="en-US" sz="1800" dirty="0"/>
              <a:t>Physiology</a:t>
            </a:r>
          </a:p>
          <a:p>
            <a:pPr lvl="1"/>
            <a:r>
              <a:rPr lang="en-US" sz="1800" dirty="0"/>
              <a:t>Biomechanical + metabolic + inflammation</a:t>
            </a:r>
          </a:p>
          <a:p>
            <a:pPr lvl="1"/>
            <a:r>
              <a:rPr lang="en-US" sz="1800" dirty="0"/>
              <a:t>Increased BMI ~ shift from Type I fibers to Type II fibers</a:t>
            </a:r>
          </a:p>
          <a:p>
            <a:pPr lvl="1"/>
            <a:r>
              <a:rPr lang="en-US" sz="1800" dirty="0"/>
              <a:t>Accumulation of lipids in skeletal muscle</a:t>
            </a:r>
          </a:p>
          <a:p>
            <a:r>
              <a:rPr lang="en-US" sz="1800" dirty="0"/>
              <a:t>Risk factor for Osteoarthritis</a:t>
            </a:r>
          </a:p>
          <a:p>
            <a:pPr lvl="1"/>
            <a:r>
              <a:rPr lang="en-US" sz="1800" dirty="0"/>
              <a:t>Hips, knees, ankles, spine, hands</a:t>
            </a:r>
          </a:p>
          <a:p>
            <a:pPr lvl="1"/>
            <a:r>
              <a:rPr lang="en-US" sz="1800" dirty="0"/>
              <a:t>Cartilage degrades, bone remodels, osteophytes form</a:t>
            </a:r>
          </a:p>
          <a:p>
            <a:r>
              <a:rPr lang="en-US" sz="1800" dirty="0"/>
              <a:t>Sarcopenic obesity</a:t>
            </a:r>
          </a:p>
          <a:p>
            <a:pPr lvl="1"/>
            <a:r>
              <a:rPr lang="en-US" sz="1800" dirty="0"/>
              <a:t>Low muscle mass/function + excess fat</a:t>
            </a:r>
          </a:p>
          <a:p>
            <a:r>
              <a:rPr lang="en-US" sz="1800" dirty="0"/>
              <a:t>Balance</a:t>
            </a:r>
          </a:p>
          <a:p>
            <a:pPr lvl="1"/>
            <a:r>
              <a:rPr lang="en-US" sz="1800" dirty="0"/>
              <a:t>Postural instability</a:t>
            </a:r>
          </a:p>
          <a:p>
            <a:pPr lvl="1"/>
            <a:r>
              <a:rPr lang="en-US" sz="1800" dirty="0"/>
              <a:t>Falls </a:t>
            </a:r>
          </a:p>
          <a:p>
            <a:pPr marL="0" indent="0">
              <a:buNone/>
            </a:pPr>
            <a:endParaRPr lang="en-US" dirty="0"/>
          </a:p>
          <a:p>
            <a:endParaRPr lang="la-Latn" dirty="0"/>
          </a:p>
          <a:p>
            <a:pPr lvl="1"/>
            <a:endParaRPr lang="la-Latn" dirty="0"/>
          </a:p>
        </p:txBody>
      </p:sp>
      <p:sp>
        <p:nvSpPr>
          <p:cNvPr id="4" name="Rectangle 3">
            <a:extLst>
              <a:ext uri="{FF2B5EF4-FFF2-40B4-BE49-F238E27FC236}">
                <a16:creationId xmlns:a16="http://schemas.microsoft.com/office/drawing/2014/main" id="{96583C01-F8D2-BA48-A535-61687E809BFF}"/>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E45B5BB7-D52C-1E90-9C81-406F787541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27F02DC4-9AEA-218E-7863-1BF574CE49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pic>
        <p:nvPicPr>
          <p:cNvPr id="7" name="Picture 6">
            <a:extLst>
              <a:ext uri="{FF2B5EF4-FFF2-40B4-BE49-F238E27FC236}">
                <a16:creationId xmlns:a16="http://schemas.microsoft.com/office/drawing/2014/main" id="{130221B2-741E-F0D5-0A1E-7927DAE7272F}"/>
              </a:ext>
            </a:extLst>
          </p:cNvPr>
          <p:cNvPicPr>
            <a:picLocks noChangeAspect="1"/>
          </p:cNvPicPr>
          <p:nvPr/>
        </p:nvPicPr>
        <p:blipFill>
          <a:blip r:embed="rId5"/>
          <a:stretch>
            <a:fillRect/>
          </a:stretch>
        </p:blipFill>
        <p:spPr>
          <a:xfrm>
            <a:off x="7672388" y="1234850"/>
            <a:ext cx="4057650" cy="3852862"/>
          </a:xfrm>
          <a:prstGeom prst="rect">
            <a:avLst/>
          </a:prstGeom>
          <a:ln>
            <a:noFill/>
          </a:ln>
          <a:effectLst>
            <a:outerShdw blurRad="292100" dist="139700" dir="2700000" algn="tl" rotWithShape="0">
              <a:srgbClr val="333333">
                <a:alpha val="65000"/>
              </a:srgbClr>
            </a:outerShdw>
          </a:effectLst>
        </p:spPr>
      </p:pic>
      <p:sp>
        <p:nvSpPr>
          <p:cNvPr id="9" name="TextBox 8">
            <a:extLst>
              <a:ext uri="{FF2B5EF4-FFF2-40B4-BE49-F238E27FC236}">
                <a16:creationId xmlns:a16="http://schemas.microsoft.com/office/drawing/2014/main" id="{F9878052-C80D-7673-20EF-230FE412A1D1}"/>
              </a:ext>
            </a:extLst>
          </p:cNvPr>
          <p:cNvSpPr txBox="1"/>
          <p:nvPr/>
        </p:nvSpPr>
        <p:spPr>
          <a:xfrm>
            <a:off x="7758112" y="5087712"/>
            <a:ext cx="3886201" cy="86177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b="0" i="0" u="none" strike="noStrike" kern="1200" cap="none" spc="0" normalizeH="0" baseline="0" noProof="0" dirty="0">
                <a:ln>
                  <a:noFill/>
                </a:ln>
                <a:solidFill>
                  <a:srgbClr val="030406"/>
                </a:solidFill>
                <a:effectLst/>
                <a:uLnTx/>
                <a:uFillTx/>
                <a:latin typeface="Montserrat"/>
                <a:ea typeface="+mn-ea"/>
                <a:cs typeface="+mn-cs"/>
              </a:rPr>
            </a:br>
            <a:r>
              <a:rPr kumimoji="0" lang="en-US" sz="1000" b="0" i="0" u="none" strike="noStrike" kern="1200" cap="none" spc="0" normalizeH="0" baseline="0" noProof="0" dirty="0">
                <a:ln>
                  <a:noFill/>
                </a:ln>
                <a:solidFill>
                  <a:srgbClr val="1B1B1B"/>
                </a:solidFill>
                <a:effectLst/>
                <a:uLnTx/>
                <a:uFillTx/>
                <a:latin typeface="Roboto Mono Web"/>
                <a:ea typeface="+mn-ea"/>
                <a:cs typeface="+mn-cs"/>
              </a:rPr>
              <a:t>Serrano N, Hyatt JK, Houmard JA, Murgia M, Katsanos CS. Muscle fiber phenotype: a culprit of abnormal metabolism and function in skeletal muscle of humans with obesity. Am J </a:t>
            </a:r>
            <a:r>
              <a:rPr kumimoji="0" lang="en-US" sz="1000" b="0" i="0" u="none" strike="noStrike" kern="1200" cap="none" spc="0" normalizeH="0" baseline="0" noProof="0" dirty="0" err="1">
                <a:ln>
                  <a:noFill/>
                </a:ln>
                <a:solidFill>
                  <a:srgbClr val="1B1B1B"/>
                </a:solidFill>
                <a:effectLst/>
                <a:uLnTx/>
                <a:uFillTx/>
                <a:latin typeface="Roboto Mono Web"/>
                <a:ea typeface="+mn-ea"/>
                <a:cs typeface="+mn-cs"/>
              </a:rPr>
              <a:t>Physiol</a:t>
            </a:r>
            <a:r>
              <a:rPr kumimoji="0" lang="en-US" sz="1000" b="0" i="0" u="none" strike="noStrike" kern="1200" cap="none" spc="0" normalizeH="0" baseline="0" noProof="0" dirty="0">
                <a:ln>
                  <a:noFill/>
                </a:ln>
                <a:solidFill>
                  <a:srgbClr val="1B1B1B"/>
                </a:solidFill>
                <a:effectLst/>
                <a:uLnTx/>
                <a:uFillTx/>
                <a:latin typeface="Roboto Mono Web"/>
                <a:ea typeface="+mn-ea"/>
                <a:cs typeface="+mn-cs"/>
              </a:rPr>
              <a:t> Endocrinol </a:t>
            </a:r>
            <a:r>
              <a:rPr kumimoji="0" lang="en-US" sz="1000" b="0" i="0" u="none" strike="noStrike" kern="1200" cap="none" spc="0" normalizeH="0" baseline="0" noProof="0" dirty="0" err="1">
                <a:ln>
                  <a:noFill/>
                </a:ln>
                <a:solidFill>
                  <a:srgbClr val="1B1B1B"/>
                </a:solidFill>
                <a:effectLst/>
                <a:uLnTx/>
                <a:uFillTx/>
                <a:latin typeface="Roboto Mono Web"/>
                <a:ea typeface="+mn-ea"/>
                <a:cs typeface="+mn-cs"/>
              </a:rPr>
              <a:t>Metab</a:t>
            </a:r>
            <a:r>
              <a:rPr kumimoji="0" lang="en-US" sz="1000" b="0" i="0" u="none" strike="noStrike" kern="1200" cap="none" spc="0" normalizeH="0" baseline="0" noProof="0" dirty="0">
                <a:ln>
                  <a:noFill/>
                </a:ln>
                <a:solidFill>
                  <a:srgbClr val="1B1B1B"/>
                </a:solidFill>
                <a:effectLst/>
                <a:uLnTx/>
                <a:uFillTx/>
                <a:latin typeface="Roboto Mono Web"/>
                <a:ea typeface="+mn-ea"/>
                <a:cs typeface="+mn-cs"/>
              </a:rPr>
              <a:t>. 2023 Dec 1;325(6):E723-E733.</a:t>
            </a:r>
            <a:endParaRPr kumimoji="0" lang="en-US" sz="1000" b="0" i="0" u="none" strike="noStrike" kern="1200" cap="none" spc="0" normalizeH="0" baseline="0" noProof="0" dirty="0">
              <a:ln>
                <a:noFill/>
              </a:ln>
              <a:solidFill>
                <a:srgbClr val="030406"/>
              </a:solidFill>
              <a:effectLst/>
              <a:uLnTx/>
              <a:uFillTx/>
              <a:latin typeface="Montserrat"/>
              <a:ea typeface="+mn-ea"/>
              <a:cs typeface="+mn-cs"/>
            </a:endParaRPr>
          </a:p>
        </p:txBody>
      </p:sp>
    </p:spTree>
    <p:extLst>
      <p:ext uri="{BB962C8B-B14F-4D97-AF65-F5344CB8AC3E}">
        <p14:creationId xmlns:p14="http://schemas.microsoft.com/office/powerpoint/2010/main" val="30919705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93E29-64A9-A904-9111-FD6460554D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71F168-5133-BADF-BCF8-443AB727DFF1}"/>
              </a:ext>
            </a:extLst>
          </p:cNvPr>
          <p:cNvSpPr>
            <a:spLocks noGrp="1"/>
          </p:cNvSpPr>
          <p:nvPr>
            <p:ph type="title"/>
          </p:nvPr>
        </p:nvSpPr>
        <p:spPr>
          <a:xfrm>
            <a:off x="548640" y="-34608"/>
            <a:ext cx="10972800" cy="1097280"/>
          </a:xfrm>
        </p:spPr>
        <p:txBody>
          <a:bodyPr/>
          <a:lstStyle/>
          <a:p>
            <a:r>
              <a:rPr lang="en-US" dirty="0"/>
              <a:t>Obesity and Musculoskeletal conditions</a:t>
            </a:r>
          </a:p>
        </p:txBody>
      </p:sp>
      <p:sp>
        <p:nvSpPr>
          <p:cNvPr id="3" name="Content Placeholder 2">
            <a:extLst>
              <a:ext uri="{FF2B5EF4-FFF2-40B4-BE49-F238E27FC236}">
                <a16:creationId xmlns:a16="http://schemas.microsoft.com/office/drawing/2014/main" id="{57C117A7-09BB-6CAB-7CC5-BDD2162FF978}"/>
              </a:ext>
            </a:extLst>
          </p:cNvPr>
          <p:cNvSpPr>
            <a:spLocks noGrp="1"/>
          </p:cNvSpPr>
          <p:nvPr>
            <p:ph idx="4294967295"/>
          </p:nvPr>
        </p:nvSpPr>
        <p:spPr>
          <a:xfrm>
            <a:off x="563880" y="1417320"/>
            <a:ext cx="10988040" cy="1737270"/>
          </a:xfrm>
        </p:spPr>
        <p:txBody>
          <a:bodyPr/>
          <a:lstStyle/>
          <a:p>
            <a:endParaRPr lang="la-Latn" dirty="0"/>
          </a:p>
          <a:p>
            <a:pPr lvl="1"/>
            <a:endParaRPr lang="la-Latn" dirty="0"/>
          </a:p>
        </p:txBody>
      </p:sp>
      <p:sp>
        <p:nvSpPr>
          <p:cNvPr id="4" name="Rectangle 3">
            <a:extLst>
              <a:ext uri="{FF2B5EF4-FFF2-40B4-BE49-F238E27FC236}">
                <a16:creationId xmlns:a16="http://schemas.microsoft.com/office/drawing/2014/main" id="{E3D96A96-E540-714C-7E92-BB4BFA3823C5}"/>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C8734C2D-FD3D-AE2A-F086-3F49AB06CE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7BF4C7D3-1178-41AF-34A3-F11FE6941F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pic>
        <p:nvPicPr>
          <p:cNvPr id="7" name="Picture 6">
            <a:extLst>
              <a:ext uri="{FF2B5EF4-FFF2-40B4-BE49-F238E27FC236}">
                <a16:creationId xmlns:a16="http://schemas.microsoft.com/office/drawing/2014/main" id="{D887B3A8-5DD3-33D0-54DC-4F806C375C4A}"/>
              </a:ext>
            </a:extLst>
          </p:cNvPr>
          <p:cNvPicPr>
            <a:picLocks noChangeAspect="1"/>
          </p:cNvPicPr>
          <p:nvPr/>
        </p:nvPicPr>
        <p:blipFill>
          <a:blip r:embed="rId5"/>
          <a:stretch>
            <a:fillRect/>
          </a:stretch>
        </p:blipFill>
        <p:spPr>
          <a:xfrm>
            <a:off x="1844025" y="1148603"/>
            <a:ext cx="8531368" cy="4886814"/>
          </a:xfrm>
          <a:prstGeom prst="rect">
            <a:avLst/>
          </a:prstGeom>
          <a:ln>
            <a:noFill/>
          </a:ln>
          <a:effectLst>
            <a:outerShdw blurRad="292100" dist="139700" dir="2700000" algn="tl" rotWithShape="0">
              <a:srgbClr val="333333">
                <a:alpha val="65000"/>
              </a:srgbClr>
            </a:outerShdw>
          </a:effectLst>
        </p:spPr>
      </p:pic>
      <p:sp>
        <p:nvSpPr>
          <p:cNvPr id="9" name="TextBox 8">
            <a:extLst>
              <a:ext uri="{FF2B5EF4-FFF2-40B4-BE49-F238E27FC236}">
                <a16:creationId xmlns:a16="http://schemas.microsoft.com/office/drawing/2014/main" id="{C8932E0F-33AC-378B-70F5-B9ECD125B352}"/>
              </a:ext>
            </a:extLst>
          </p:cNvPr>
          <p:cNvSpPr txBox="1"/>
          <p:nvPr/>
        </p:nvSpPr>
        <p:spPr>
          <a:xfrm>
            <a:off x="1917176" y="5925189"/>
            <a:ext cx="8531368"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b="0" i="0" u="none" strike="noStrike" kern="1200" cap="none" spc="0" normalizeH="0" baseline="0" noProof="0" dirty="0">
                <a:ln>
                  <a:noFill/>
                </a:ln>
                <a:solidFill>
                  <a:srgbClr val="030406"/>
                </a:solidFill>
                <a:effectLst/>
                <a:uLnTx/>
                <a:uFillTx/>
                <a:latin typeface="Montserrat"/>
                <a:ea typeface="+mn-ea"/>
                <a:cs typeface="+mn-cs"/>
              </a:rPr>
            </a:br>
            <a:r>
              <a:rPr kumimoji="0" lang="en-US" sz="1000" b="0" i="0" u="none" strike="noStrike" kern="1200" cap="none" spc="0" normalizeH="0" baseline="0" noProof="0" dirty="0" err="1">
                <a:ln>
                  <a:noFill/>
                </a:ln>
                <a:solidFill>
                  <a:srgbClr val="1B1B1B"/>
                </a:solidFill>
                <a:effectLst/>
                <a:uLnTx/>
                <a:uFillTx/>
                <a:latin typeface="Roboto Mono Web"/>
                <a:ea typeface="+mn-ea"/>
                <a:cs typeface="+mn-cs"/>
              </a:rPr>
              <a:t>Godziuk</a:t>
            </a:r>
            <a:r>
              <a:rPr kumimoji="0" lang="en-US" sz="1000" b="0" i="0" u="none" strike="noStrike" kern="1200" cap="none" spc="0" normalizeH="0" baseline="0" noProof="0" dirty="0">
                <a:ln>
                  <a:noFill/>
                </a:ln>
                <a:solidFill>
                  <a:srgbClr val="1B1B1B"/>
                </a:solidFill>
                <a:effectLst/>
                <a:uLnTx/>
                <a:uFillTx/>
                <a:latin typeface="Roboto Mono Web"/>
                <a:ea typeface="+mn-ea"/>
                <a:cs typeface="+mn-cs"/>
              </a:rPr>
              <a:t>, Kristine et al., Obesity and body mass index: Past and future considerations in osteoarthritis research; Osteoarthritis and Cartilage; Volume 32, Issue 4, 452-459</a:t>
            </a:r>
            <a:endParaRPr kumimoji="0" lang="en-US" sz="1000" b="0" i="0" u="none" strike="noStrike" kern="1200" cap="none" spc="0" normalizeH="0" baseline="0" noProof="0" dirty="0">
              <a:ln>
                <a:noFill/>
              </a:ln>
              <a:solidFill>
                <a:srgbClr val="030406"/>
              </a:solidFill>
              <a:effectLst/>
              <a:uLnTx/>
              <a:uFillTx/>
              <a:latin typeface="Montserrat"/>
              <a:ea typeface="+mn-ea"/>
              <a:cs typeface="+mn-cs"/>
            </a:endParaRPr>
          </a:p>
        </p:txBody>
      </p:sp>
    </p:spTree>
    <p:extLst>
      <p:ext uri="{BB962C8B-B14F-4D97-AF65-F5344CB8AC3E}">
        <p14:creationId xmlns:p14="http://schemas.microsoft.com/office/powerpoint/2010/main" val="15528024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3B562-8544-092E-DA3C-CEC42C0E8B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066336-7D36-46A8-8D2E-35D60B9A0BA9}"/>
              </a:ext>
            </a:extLst>
          </p:cNvPr>
          <p:cNvSpPr>
            <a:spLocks noGrp="1"/>
          </p:cNvSpPr>
          <p:nvPr>
            <p:ph type="title"/>
          </p:nvPr>
        </p:nvSpPr>
        <p:spPr>
          <a:xfrm>
            <a:off x="533400" y="56905"/>
            <a:ext cx="10972800" cy="1097280"/>
          </a:xfrm>
        </p:spPr>
        <p:txBody>
          <a:bodyPr/>
          <a:lstStyle/>
          <a:p>
            <a:r>
              <a:rPr lang="en-US" dirty="0"/>
              <a:t>Obesity and Pregnancy</a:t>
            </a:r>
          </a:p>
        </p:txBody>
      </p:sp>
      <p:sp>
        <p:nvSpPr>
          <p:cNvPr id="3" name="Content Placeholder 2">
            <a:extLst>
              <a:ext uri="{FF2B5EF4-FFF2-40B4-BE49-F238E27FC236}">
                <a16:creationId xmlns:a16="http://schemas.microsoft.com/office/drawing/2014/main" id="{6497AEFB-183D-429B-335E-E2A07916DAD5}"/>
              </a:ext>
            </a:extLst>
          </p:cNvPr>
          <p:cNvSpPr>
            <a:spLocks noGrp="1"/>
          </p:cNvSpPr>
          <p:nvPr>
            <p:ph idx="4294967295"/>
          </p:nvPr>
        </p:nvSpPr>
        <p:spPr>
          <a:xfrm>
            <a:off x="563880" y="1703583"/>
            <a:ext cx="5532120" cy="4846345"/>
          </a:xfrm>
        </p:spPr>
        <p:txBody>
          <a:bodyPr/>
          <a:lstStyle/>
          <a:p>
            <a:r>
              <a:rPr lang="en-US" sz="1800" dirty="0"/>
              <a:t>Pre-existing maternal obesity ~ </a:t>
            </a:r>
            <a:r>
              <a:rPr lang="en-US" sz="1800" b="1" dirty="0"/>
              <a:t>twice</a:t>
            </a:r>
            <a:r>
              <a:rPr lang="en-US" sz="1800" dirty="0"/>
              <a:t> the risk of childhood obesity.</a:t>
            </a:r>
          </a:p>
          <a:p>
            <a:r>
              <a:rPr lang="en-US" sz="1800" dirty="0"/>
              <a:t>Excess gestational weight gain leads to:</a:t>
            </a:r>
          </a:p>
          <a:p>
            <a:pPr lvl="1"/>
            <a:r>
              <a:rPr lang="en-US" sz="1800" b="1" dirty="0"/>
              <a:t> 3x </a:t>
            </a:r>
            <a:r>
              <a:rPr lang="en-US" sz="1800" dirty="0"/>
              <a:t>increased risk of childhood obesity</a:t>
            </a:r>
          </a:p>
          <a:p>
            <a:pPr lvl="1"/>
            <a:r>
              <a:rPr lang="en-US" sz="1800" dirty="0"/>
              <a:t>Increased long-term risk of chronic diseases in women</a:t>
            </a:r>
          </a:p>
          <a:p>
            <a:r>
              <a:rPr lang="en-US" sz="1800" dirty="0"/>
              <a:t>Retention of weight 1 yr. post-partum increases risk of long-term weight gain and chronic diseases.</a:t>
            </a:r>
          </a:p>
          <a:p>
            <a:pPr lvl="1"/>
            <a:endParaRPr lang="en-US" sz="1800" dirty="0"/>
          </a:p>
          <a:p>
            <a:pPr marL="0" indent="0">
              <a:buNone/>
            </a:pPr>
            <a:endParaRPr lang="en-US" dirty="0"/>
          </a:p>
          <a:p>
            <a:endParaRPr lang="en-US" dirty="0"/>
          </a:p>
          <a:p>
            <a:endParaRPr lang="la-Latn" dirty="0"/>
          </a:p>
          <a:p>
            <a:pPr lvl="4"/>
            <a:endParaRPr lang="la-Latn" dirty="0"/>
          </a:p>
        </p:txBody>
      </p:sp>
      <p:sp>
        <p:nvSpPr>
          <p:cNvPr id="4" name="Rectangle 3">
            <a:extLst>
              <a:ext uri="{FF2B5EF4-FFF2-40B4-BE49-F238E27FC236}">
                <a16:creationId xmlns:a16="http://schemas.microsoft.com/office/drawing/2014/main" id="{CBECA3E1-BFCB-09F3-123E-8D94B4F6C80F}"/>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43DF9CEB-F73B-70CE-6C74-A099201F97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67C35DAA-8D02-528B-A791-A92F3B4584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10" name="Content Placeholder 2">
            <a:extLst>
              <a:ext uri="{FF2B5EF4-FFF2-40B4-BE49-F238E27FC236}">
                <a16:creationId xmlns:a16="http://schemas.microsoft.com/office/drawing/2014/main" id="{3F947EB5-66D0-45AE-D3EC-A1DE0C61E280}"/>
              </a:ext>
            </a:extLst>
          </p:cNvPr>
          <p:cNvSpPr txBox="1">
            <a:spLocks/>
          </p:cNvSpPr>
          <p:nvPr/>
        </p:nvSpPr>
        <p:spPr bwMode="gray">
          <a:xfrm>
            <a:off x="6416993" y="1487516"/>
            <a:ext cx="5532120" cy="4846345"/>
          </a:xfrm>
          <a:prstGeom prst="rect">
            <a:avLst/>
          </a:prstGeom>
        </p:spPr>
        <p:txBody>
          <a:bodyPr vert="horz" lIns="0" tIns="45720" rIns="0" bIns="45720" rtlCol="0">
            <a:noAutofit/>
          </a:bodyPr>
          <a:lstStyle>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600" kern="1200">
                <a:solidFill>
                  <a:schemeClr val="bg2"/>
                </a:solidFill>
                <a:latin typeface="+mn-lt"/>
                <a:ea typeface="+mn-ea"/>
                <a:cs typeface="+mn-cs"/>
              </a:defRPr>
            </a:lvl1pPr>
            <a:lvl2pPr marL="461963" indent="-231775" algn="l" defTabSz="914400" rtl="0" eaLnBrk="1" latinLnBrk="0" hangingPunct="1">
              <a:lnSpc>
                <a:spcPct val="110000"/>
              </a:lnSpc>
              <a:spcBef>
                <a:spcPts val="0"/>
              </a:spcBef>
              <a:spcAft>
                <a:spcPts val="600"/>
              </a:spcAft>
              <a:buClrTx/>
              <a:buFont typeface="Montserrat" pitchFamily="2" charset="0"/>
              <a:buChar char="–"/>
              <a:defRPr sz="160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10000"/>
              </a:lnSpc>
              <a:spcBef>
                <a:spcPts val="1000"/>
              </a:spcBef>
              <a:spcAft>
                <a:spcPts val="60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4C4C4E"/>
              </a:solidFill>
              <a:effectLst/>
              <a:uLnTx/>
              <a:uFillTx/>
              <a:latin typeface="Montserrat"/>
              <a:ea typeface="+mn-ea"/>
              <a:cs typeface="+mn-cs"/>
            </a:endParaRPr>
          </a:p>
          <a:p>
            <a:pPr marL="461963" marR="0" lvl="1" indent="-231775" algn="l" defTabSz="914400" rtl="0" eaLnBrk="1" fontAlgn="auto" latinLnBrk="0" hangingPunct="1">
              <a:lnSpc>
                <a:spcPct val="110000"/>
              </a:lnSpc>
              <a:spcBef>
                <a:spcPts val="0"/>
              </a:spcBef>
              <a:spcAft>
                <a:spcPts val="600"/>
              </a:spcAft>
              <a:buClrTx/>
              <a:buSzTx/>
              <a:buFont typeface="Montserrat" pitchFamily="2" charset="0"/>
              <a:buChar char="–"/>
              <a:tabLst/>
              <a:defRPr/>
            </a:pPr>
            <a:endParaRPr kumimoji="0" lang="en-US" sz="1800" b="0" i="0" u="none" strike="noStrike" kern="1200" cap="none" spc="0" normalizeH="0" baseline="0" noProof="0" dirty="0">
              <a:ln>
                <a:noFill/>
              </a:ln>
              <a:solidFill>
                <a:srgbClr val="4C4C4E"/>
              </a:solidFill>
              <a:effectLst/>
              <a:uLnTx/>
              <a:uFillTx/>
              <a:latin typeface="Montserrat"/>
              <a:ea typeface="+mn-ea"/>
              <a:cs typeface="+mn-cs"/>
            </a:endParaRPr>
          </a:p>
          <a:p>
            <a:pPr marL="0" marR="0" lvl="0" indent="0" algn="l" defTabSz="914400" rtl="0" eaLnBrk="1" fontAlgn="auto" latinLnBrk="0" hangingPunct="1">
              <a:lnSpc>
                <a:spcPct val="110000"/>
              </a:lnSpc>
              <a:spcBef>
                <a:spcPts val="1000"/>
              </a:spcBef>
              <a:spcAft>
                <a:spcPts val="600"/>
              </a:spcAft>
              <a:buClrTx/>
              <a:buSzTx/>
              <a:buFont typeface="Arial" panose="020B0604020202020204" pitchFamily="34" charset="0"/>
              <a:buNone/>
              <a:tabLst/>
              <a:defRPr/>
            </a:pPr>
            <a:endParaRPr kumimoji="0" lang="en-US" sz="1600" b="0" i="0" u="none" strike="noStrike" kern="1200" cap="none" spc="0" normalizeH="0" baseline="0" noProof="0" dirty="0">
              <a:ln>
                <a:noFill/>
              </a:ln>
              <a:solidFill>
                <a:srgbClr val="4C4C4E"/>
              </a:solidFill>
              <a:effectLst/>
              <a:uLnTx/>
              <a:uFillTx/>
              <a:latin typeface="Montserrat"/>
              <a:ea typeface="+mn-ea"/>
              <a:cs typeface="+mn-cs"/>
            </a:endParaRPr>
          </a:p>
          <a:p>
            <a:pPr marL="228600" marR="0" lvl="0" indent="-228600" algn="l" defTabSz="914400" rtl="0" eaLnBrk="1" fontAlgn="auto" latinLnBrk="0" hangingPunct="1">
              <a:lnSpc>
                <a:spcPct val="110000"/>
              </a:lnSpc>
              <a:spcBef>
                <a:spcPts val="100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4C4C4E"/>
              </a:solidFill>
              <a:effectLst/>
              <a:uLnTx/>
              <a:uFillTx/>
              <a:latin typeface="Montserrat"/>
              <a:ea typeface="+mn-ea"/>
              <a:cs typeface="+mn-cs"/>
            </a:endParaRPr>
          </a:p>
          <a:p>
            <a:pPr marL="228600" marR="0" lvl="0" indent="-228600" algn="l" defTabSz="914400" rtl="0" eaLnBrk="1" fontAlgn="auto" latinLnBrk="0" hangingPunct="1">
              <a:lnSpc>
                <a:spcPct val="110000"/>
              </a:lnSpc>
              <a:spcBef>
                <a:spcPts val="1000"/>
              </a:spcBef>
              <a:spcAft>
                <a:spcPts val="600"/>
              </a:spcAft>
              <a:buClrTx/>
              <a:buSzTx/>
              <a:buFont typeface="Arial" panose="020B0604020202020204" pitchFamily="34" charset="0"/>
              <a:buChar char="•"/>
              <a:tabLst/>
              <a:defRPr/>
            </a:pPr>
            <a:endParaRPr kumimoji="0" lang="la-Latn" sz="1600" b="0" i="0" u="none" strike="noStrike" kern="1200" cap="none" spc="0" normalizeH="0" baseline="0" noProof="0" dirty="0">
              <a:ln>
                <a:noFill/>
              </a:ln>
              <a:solidFill>
                <a:srgbClr val="4C4C4E"/>
              </a:solidFill>
              <a:effectLst/>
              <a:uLnTx/>
              <a:uFillTx/>
              <a:latin typeface="Montserrat"/>
              <a:ea typeface="+mn-ea"/>
              <a:cs typeface="+mn-cs"/>
            </a:endParaRPr>
          </a:p>
          <a:p>
            <a:pPr marL="1144588" marR="0" lvl="4" indent="-230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pPr>
            <a:endParaRPr kumimoji="0" lang="la-Latn" sz="1600" b="0" i="0" u="none" strike="noStrike" kern="1200" cap="none" spc="0" normalizeH="0" baseline="0" noProof="0" dirty="0">
              <a:ln>
                <a:noFill/>
              </a:ln>
              <a:solidFill>
                <a:srgbClr val="4C4C4E"/>
              </a:solidFill>
              <a:effectLst/>
              <a:uLnTx/>
              <a:uFillTx/>
              <a:latin typeface="Montserrat"/>
              <a:ea typeface="+mn-ea"/>
              <a:cs typeface="+mn-cs"/>
            </a:endParaRPr>
          </a:p>
        </p:txBody>
      </p:sp>
      <p:sp>
        <p:nvSpPr>
          <p:cNvPr id="11" name="Content Placeholder 2">
            <a:extLst>
              <a:ext uri="{FF2B5EF4-FFF2-40B4-BE49-F238E27FC236}">
                <a16:creationId xmlns:a16="http://schemas.microsoft.com/office/drawing/2014/main" id="{7C33CA53-A13C-5893-0024-22E6B8C3DDC9}"/>
              </a:ext>
            </a:extLst>
          </p:cNvPr>
          <p:cNvSpPr txBox="1">
            <a:spLocks/>
          </p:cNvSpPr>
          <p:nvPr/>
        </p:nvSpPr>
        <p:spPr bwMode="gray">
          <a:xfrm>
            <a:off x="6859906" y="1649803"/>
            <a:ext cx="5532120" cy="4846345"/>
          </a:xfrm>
          <a:prstGeom prst="rect">
            <a:avLst/>
          </a:prstGeom>
        </p:spPr>
        <p:txBody>
          <a:bodyPr vert="horz" lIns="0" tIns="45720" rIns="0" bIns="45720" rtlCol="0">
            <a:noAutofit/>
          </a:bodyPr>
          <a:lstStyle>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600" kern="1200">
                <a:solidFill>
                  <a:schemeClr val="bg2"/>
                </a:solidFill>
                <a:latin typeface="+mn-lt"/>
                <a:ea typeface="+mn-ea"/>
                <a:cs typeface="+mn-cs"/>
              </a:defRPr>
            </a:lvl1pPr>
            <a:lvl2pPr marL="461963" indent="-231775" algn="l" defTabSz="914400" rtl="0" eaLnBrk="1" latinLnBrk="0" hangingPunct="1">
              <a:lnSpc>
                <a:spcPct val="110000"/>
              </a:lnSpc>
              <a:spcBef>
                <a:spcPts val="0"/>
              </a:spcBef>
              <a:spcAft>
                <a:spcPts val="600"/>
              </a:spcAft>
              <a:buClrTx/>
              <a:buFont typeface="Montserrat" pitchFamily="2" charset="0"/>
              <a:buChar char="–"/>
              <a:defRPr sz="160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10000"/>
              </a:lnSpc>
              <a:spcBef>
                <a:spcPts val="10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C4C4E"/>
                </a:solidFill>
                <a:effectLst/>
                <a:uLnTx/>
                <a:uFillTx/>
                <a:latin typeface="Montserrat"/>
                <a:ea typeface="+mn-ea"/>
                <a:cs typeface="+mn-cs"/>
              </a:rPr>
              <a:t>Obesity in the mother can lead to: </a:t>
            </a:r>
          </a:p>
          <a:p>
            <a:pPr marL="461963" marR="0" lvl="1" indent="-231775" algn="l" defTabSz="914400" rtl="0" eaLnBrk="1" fontAlgn="auto" latinLnBrk="0" hangingPunct="1">
              <a:lnSpc>
                <a:spcPct val="110000"/>
              </a:lnSpc>
              <a:spcBef>
                <a:spcPts val="0"/>
              </a:spcBef>
              <a:spcAft>
                <a:spcPts val="600"/>
              </a:spcAft>
              <a:buClrTx/>
              <a:buSzTx/>
              <a:buFont typeface="Montserrat" pitchFamily="2" charset="0"/>
              <a:buChar char="–"/>
              <a:tabLst/>
              <a:defRPr/>
            </a:pPr>
            <a:r>
              <a:rPr kumimoji="0" lang="en-US" sz="1800" b="0" i="0" u="none" strike="noStrike" kern="1200" cap="none" spc="0" normalizeH="0" baseline="0" noProof="0" dirty="0">
                <a:ln>
                  <a:noFill/>
                </a:ln>
                <a:solidFill>
                  <a:srgbClr val="4C4C4E"/>
                </a:solidFill>
                <a:effectLst/>
                <a:uLnTx/>
                <a:uFillTx/>
                <a:latin typeface="Montserrat"/>
                <a:ea typeface="+mn-ea"/>
                <a:cs typeface="+mn-cs"/>
              </a:rPr>
              <a:t>Gestational diabetes</a:t>
            </a:r>
          </a:p>
          <a:p>
            <a:pPr marL="461963" marR="0" lvl="1" indent="-231775" algn="l" defTabSz="914400" rtl="0" eaLnBrk="1" fontAlgn="auto" latinLnBrk="0" hangingPunct="1">
              <a:lnSpc>
                <a:spcPct val="110000"/>
              </a:lnSpc>
              <a:spcBef>
                <a:spcPts val="0"/>
              </a:spcBef>
              <a:spcAft>
                <a:spcPts val="600"/>
              </a:spcAft>
              <a:buClrTx/>
              <a:buSzTx/>
              <a:buFont typeface="Montserrat" pitchFamily="2" charset="0"/>
              <a:buChar char="–"/>
              <a:tabLst/>
              <a:defRPr/>
            </a:pPr>
            <a:r>
              <a:rPr kumimoji="0" lang="en-US" sz="1800" b="0" i="0" u="none" strike="noStrike" kern="1200" cap="none" spc="0" normalizeH="0" baseline="0" noProof="0" dirty="0">
                <a:ln>
                  <a:noFill/>
                </a:ln>
                <a:solidFill>
                  <a:srgbClr val="4C4C4E"/>
                </a:solidFill>
                <a:effectLst/>
                <a:uLnTx/>
                <a:uFillTx/>
                <a:latin typeface="Montserrat"/>
                <a:ea typeface="+mn-ea"/>
                <a:cs typeface="+mn-cs"/>
              </a:rPr>
              <a:t>Preeclampsia</a:t>
            </a:r>
          </a:p>
          <a:p>
            <a:pPr marL="461963" marR="0" lvl="1" indent="-231775" algn="l" defTabSz="914400" rtl="0" eaLnBrk="1" fontAlgn="auto" latinLnBrk="0" hangingPunct="1">
              <a:lnSpc>
                <a:spcPct val="110000"/>
              </a:lnSpc>
              <a:spcBef>
                <a:spcPts val="0"/>
              </a:spcBef>
              <a:spcAft>
                <a:spcPts val="600"/>
              </a:spcAft>
              <a:buClrTx/>
              <a:buSzTx/>
              <a:buFont typeface="Montserrat" pitchFamily="2" charset="0"/>
              <a:buChar char="–"/>
              <a:tabLst/>
              <a:defRPr/>
            </a:pPr>
            <a:r>
              <a:rPr kumimoji="0" lang="en-US" sz="1800" b="0" i="0" u="none" strike="noStrike" kern="1200" cap="none" spc="0" normalizeH="0" baseline="0" noProof="0" dirty="0">
                <a:ln>
                  <a:noFill/>
                </a:ln>
                <a:solidFill>
                  <a:srgbClr val="4C4C4E"/>
                </a:solidFill>
                <a:effectLst/>
                <a:uLnTx/>
                <a:uFillTx/>
                <a:latin typeface="Montserrat"/>
                <a:ea typeface="+mn-ea"/>
                <a:cs typeface="+mn-cs"/>
              </a:rPr>
              <a:t>Depression</a:t>
            </a:r>
          </a:p>
          <a:p>
            <a:pPr marL="461963" marR="0" lvl="1" indent="-231775" algn="l" defTabSz="914400" rtl="0" eaLnBrk="1" fontAlgn="auto" latinLnBrk="0" hangingPunct="1">
              <a:lnSpc>
                <a:spcPct val="110000"/>
              </a:lnSpc>
              <a:spcBef>
                <a:spcPts val="0"/>
              </a:spcBef>
              <a:spcAft>
                <a:spcPts val="600"/>
              </a:spcAft>
              <a:buClrTx/>
              <a:buSzTx/>
              <a:buFont typeface="Montserrat" pitchFamily="2" charset="0"/>
              <a:buChar char="–"/>
              <a:tabLst/>
              <a:defRPr/>
            </a:pPr>
            <a:r>
              <a:rPr kumimoji="0" lang="en-US" sz="1800" b="0" i="0" u="none" strike="noStrike" kern="1200" cap="none" spc="0" normalizeH="0" baseline="0" noProof="0" dirty="0">
                <a:ln>
                  <a:noFill/>
                </a:ln>
                <a:solidFill>
                  <a:srgbClr val="4C4C4E"/>
                </a:solidFill>
                <a:effectLst/>
                <a:uLnTx/>
                <a:uFillTx/>
                <a:latin typeface="Montserrat"/>
                <a:ea typeface="+mn-ea"/>
                <a:cs typeface="+mn-cs"/>
              </a:rPr>
              <a:t>Cesarean birth</a:t>
            </a:r>
          </a:p>
          <a:p>
            <a:pPr marL="461963" marR="0" lvl="1" indent="-231775" algn="l" defTabSz="914400" rtl="0" eaLnBrk="1" fontAlgn="auto" latinLnBrk="0" hangingPunct="1">
              <a:lnSpc>
                <a:spcPct val="110000"/>
              </a:lnSpc>
              <a:spcBef>
                <a:spcPts val="0"/>
              </a:spcBef>
              <a:spcAft>
                <a:spcPts val="600"/>
              </a:spcAft>
              <a:buClrTx/>
              <a:buSzTx/>
              <a:buFont typeface="Montserrat" pitchFamily="2" charset="0"/>
              <a:buChar char="–"/>
              <a:tabLst/>
              <a:defRPr/>
            </a:pPr>
            <a:r>
              <a:rPr kumimoji="0" lang="en-US" sz="1800" b="0" i="0" u="none" strike="noStrike" kern="1200" cap="none" spc="0" normalizeH="0" baseline="0" noProof="0" dirty="0">
                <a:ln>
                  <a:noFill/>
                </a:ln>
                <a:solidFill>
                  <a:srgbClr val="4C4C4E"/>
                </a:solidFill>
                <a:effectLst/>
                <a:uLnTx/>
                <a:uFillTx/>
                <a:latin typeface="Montserrat"/>
                <a:ea typeface="+mn-ea"/>
                <a:cs typeface="+mn-cs"/>
              </a:rPr>
              <a:t>Pre-term birth</a:t>
            </a:r>
          </a:p>
          <a:p>
            <a:pPr marL="461963" marR="0" lvl="1" indent="-231775" algn="l" defTabSz="914400" rtl="0" eaLnBrk="1" fontAlgn="auto" latinLnBrk="0" hangingPunct="1">
              <a:lnSpc>
                <a:spcPct val="110000"/>
              </a:lnSpc>
              <a:spcBef>
                <a:spcPts val="0"/>
              </a:spcBef>
              <a:spcAft>
                <a:spcPts val="600"/>
              </a:spcAft>
              <a:buClrTx/>
              <a:buSzTx/>
              <a:buFont typeface="Montserrat" pitchFamily="2" charset="0"/>
              <a:buChar char="–"/>
              <a:tabLst/>
              <a:defRPr/>
            </a:pPr>
            <a:r>
              <a:rPr kumimoji="0" lang="en-US" sz="1800" b="0" i="0" u="none" strike="noStrike" kern="1200" cap="none" spc="0" normalizeH="0" baseline="0" noProof="0" dirty="0">
                <a:ln>
                  <a:noFill/>
                </a:ln>
                <a:solidFill>
                  <a:srgbClr val="4C4C4E"/>
                </a:solidFill>
                <a:effectLst/>
                <a:uLnTx/>
                <a:uFillTx/>
                <a:latin typeface="Montserrat"/>
                <a:ea typeface="+mn-ea"/>
                <a:cs typeface="+mn-cs"/>
              </a:rPr>
              <a:t>Large for gestational age babies</a:t>
            </a:r>
          </a:p>
          <a:p>
            <a:pPr marL="461963" marR="0" lvl="1" indent="-231775" algn="l" defTabSz="914400" rtl="0" eaLnBrk="1" fontAlgn="auto" latinLnBrk="0" hangingPunct="1">
              <a:lnSpc>
                <a:spcPct val="110000"/>
              </a:lnSpc>
              <a:spcBef>
                <a:spcPts val="0"/>
              </a:spcBef>
              <a:spcAft>
                <a:spcPts val="600"/>
              </a:spcAft>
              <a:buClrTx/>
              <a:buSzTx/>
              <a:buFont typeface="Montserrat" pitchFamily="2" charset="0"/>
              <a:buChar char="–"/>
              <a:tabLst/>
              <a:defRPr/>
            </a:pPr>
            <a:r>
              <a:rPr kumimoji="0" lang="en-US" sz="1800" b="0" i="0" u="none" strike="noStrike" kern="1200" cap="none" spc="0" normalizeH="0" baseline="0" noProof="0" dirty="0">
                <a:ln>
                  <a:noFill/>
                </a:ln>
                <a:solidFill>
                  <a:srgbClr val="4C4C4E"/>
                </a:solidFill>
                <a:effectLst/>
                <a:uLnTx/>
                <a:uFillTx/>
                <a:latin typeface="Montserrat"/>
                <a:ea typeface="+mn-ea"/>
                <a:cs typeface="+mn-cs"/>
              </a:rPr>
              <a:t>Congenital anomalies</a:t>
            </a:r>
          </a:p>
          <a:p>
            <a:pPr marL="461963" marR="0" lvl="1" indent="-231775" algn="l" defTabSz="914400" rtl="0" eaLnBrk="1" fontAlgn="auto" latinLnBrk="0" hangingPunct="1">
              <a:lnSpc>
                <a:spcPct val="110000"/>
              </a:lnSpc>
              <a:spcBef>
                <a:spcPts val="0"/>
              </a:spcBef>
              <a:spcAft>
                <a:spcPts val="600"/>
              </a:spcAft>
              <a:buClrTx/>
              <a:buSzTx/>
              <a:buFont typeface="Montserrat" pitchFamily="2" charset="0"/>
              <a:buChar char="–"/>
              <a:tabLst/>
              <a:defRPr/>
            </a:pPr>
            <a:endParaRPr kumimoji="0" lang="en-US" sz="1800" b="0" i="0" u="none" strike="noStrike" kern="1200" cap="none" spc="0" normalizeH="0" baseline="0" noProof="0" dirty="0">
              <a:ln>
                <a:noFill/>
              </a:ln>
              <a:solidFill>
                <a:srgbClr val="4C4C4E"/>
              </a:solidFill>
              <a:effectLst/>
              <a:uLnTx/>
              <a:uFillTx/>
              <a:latin typeface="Montserrat"/>
              <a:ea typeface="+mn-ea"/>
              <a:cs typeface="+mn-cs"/>
            </a:endParaRPr>
          </a:p>
          <a:p>
            <a:pPr marL="461963" marR="0" lvl="1" indent="-231775" algn="l" defTabSz="914400" rtl="0" eaLnBrk="1" fontAlgn="auto" latinLnBrk="0" hangingPunct="1">
              <a:lnSpc>
                <a:spcPct val="110000"/>
              </a:lnSpc>
              <a:spcBef>
                <a:spcPts val="0"/>
              </a:spcBef>
              <a:spcAft>
                <a:spcPts val="600"/>
              </a:spcAft>
              <a:buClrTx/>
              <a:buSzTx/>
              <a:buFont typeface="Montserrat" pitchFamily="2" charset="0"/>
              <a:buChar char="–"/>
              <a:tabLst/>
              <a:defRPr/>
            </a:pPr>
            <a:endParaRPr kumimoji="0" lang="en-US" sz="1800" b="0" i="0" u="none" strike="noStrike" kern="1200" cap="none" spc="0" normalizeH="0" baseline="0" noProof="0" dirty="0">
              <a:ln>
                <a:noFill/>
              </a:ln>
              <a:solidFill>
                <a:srgbClr val="4C4C4E"/>
              </a:solidFill>
              <a:effectLst/>
              <a:uLnTx/>
              <a:uFillTx/>
              <a:latin typeface="Montserrat"/>
              <a:ea typeface="+mn-ea"/>
              <a:cs typeface="+mn-cs"/>
            </a:endParaRPr>
          </a:p>
          <a:p>
            <a:pPr marL="0" marR="0" lvl="0" indent="0" algn="l" defTabSz="914400" rtl="0" eaLnBrk="1" fontAlgn="auto" latinLnBrk="0" hangingPunct="1">
              <a:lnSpc>
                <a:spcPct val="110000"/>
              </a:lnSpc>
              <a:spcBef>
                <a:spcPts val="1000"/>
              </a:spcBef>
              <a:spcAft>
                <a:spcPts val="600"/>
              </a:spcAft>
              <a:buClrTx/>
              <a:buSzTx/>
              <a:buFont typeface="Arial" panose="020B0604020202020204" pitchFamily="34" charset="0"/>
              <a:buNone/>
              <a:tabLst/>
              <a:defRPr/>
            </a:pPr>
            <a:endParaRPr kumimoji="0" lang="en-US" sz="1600" b="0" i="0" u="none" strike="noStrike" kern="1200" cap="none" spc="0" normalizeH="0" baseline="0" noProof="0" dirty="0">
              <a:ln>
                <a:noFill/>
              </a:ln>
              <a:solidFill>
                <a:srgbClr val="4C4C4E"/>
              </a:solidFill>
              <a:effectLst/>
              <a:uLnTx/>
              <a:uFillTx/>
              <a:latin typeface="Montserrat"/>
              <a:ea typeface="+mn-ea"/>
              <a:cs typeface="+mn-cs"/>
            </a:endParaRPr>
          </a:p>
          <a:p>
            <a:pPr marL="228600" marR="0" lvl="0" indent="-228600" algn="l" defTabSz="914400" rtl="0" eaLnBrk="1" fontAlgn="auto" latinLnBrk="0" hangingPunct="1">
              <a:lnSpc>
                <a:spcPct val="110000"/>
              </a:lnSpc>
              <a:spcBef>
                <a:spcPts val="100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4C4C4E"/>
              </a:solidFill>
              <a:effectLst/>
              <a:uLnTx/>
              <a:uFillTx/>
              <a:latin typeface="Montserrat"/>
              <a:ea typeface="+mn-ea"/>
              <a:cs typeface="+mn-cs"/>
            </a:endParaRPr>
          </a:p>
          <a:p>
            <a:pPr marL="228600" marR="0" lvl="0" indent="-228600" algn="l" defTabSz="914400" rtl="0" eaLnBrk="1" fontAlgn="auto" latinLnBrk="0" hangingPunct="1">
              <a:lnSpc>
                <a:spcPct val="110000"/>
              </a:lnSpc>
              <a:spcBef>
                <a:spcPts val="1000"/>
              </a:spcBef>
              <a:spcAft>
                <a:spcPts val="600"/>
              </a:spcAft>
              <a:buClrTx/>
              <a:buSzTx/>
              <a:buFont typeface="Arial" panose="020B0604020202020204" pitchFamily="34" charset="0"/>
              <a:buChar char="•"/>
              <a:tabLst/>
              <a:defRPr/>
            </a:pPr>
            <a:endParaRPr kumimoji="0" lang="la-Latn" sz="1600" b="0" i="0" u="none" strike="noStrike" kern="1200" cap="none" spc="0" normalizeH="0" baseline="0" noProof="0" dirty="0">
              <a:ln>
                <a:noFill/>
              </a:ln>
              <a:solidFill>
                <a:srgbClr val="4C4C4E"/>
              </a:solidFill>
              <a:effectLst/>
              <a:uLnTx/>
              <a:uFillTx/>
              <a:latin typeface="Montserrat"/>
              <a:ea typeface="+mn-ea"/>
              <a:cs typeface="+mn-cs"/>
            </a:endParaRPr>
          </a:p>
          <a:p>
            <a:pPr marL="1144588" marR="0" lvl="4" indent="-230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pPr>
            <a:endParaRPr kumimoji="0" lang="la-Latn" sz="1600" b="0" i="0" u="none" strike="noStrike" kern="1200" cap="none" spc="0" normalizeH="0" baseline="0" noProof="0" dirty="0">
              <a:ln>
                <a:noFill/>
              </a:ln>
              <a:solidFill>
                <a:srgbClr val="4C4C4E"/>
              </a:solidFill>
              <a:effectLst/>
              <a:uLnTx/>
              <a:uFillTx/>
              <a:latin typeface="Montserrat"/>
              <a:ea typeface="+mn-ea"/>
              <a:cs typeface="+mn-cs"/>
            </a:endParaRPr>
          </a:p>
        </p:txBody>
      </p:sp>
    </p:spTree>
    <p:extLst>
      <p:ext uri="{BB962C8B-B14F-4D97-AF65-F5344CB8AC3E}">
        <p14:creationId xmlns:p14="http://schemas.microsoft.com/office/powerpoint/2010/main" val="471415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BF10A-1EDF-9909-8890-10781C9A42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808C8F-736E-7955-C8A0-E593E5D585DB}"/>
              </a:ext>
            </a:extLst>
          </p:cNvPr>
          <p:cNvSpPr>
            <a:spLocks noGrp="1"/>
          </p:cNvSpPr>
          <p:nvPr>
            <p:ph type="title"/>
          </p:nvPr>
        </p:nvSpPr>
        <p:spPr/>
        <p:txBody>
          <a:bodyPr/>
          <a:lstStyle/>
          <a:p>
            <a:r>
              <a:rPr lang="en-US" dirty="0"/>
              <a:t>Obesity and Mental/Cognitive Health</a:t>
            </a:r>
          </a:p>
        </p:txBody>
      </p:sp>
      <p:sp>
        <p:nvSpPr>
          <p:cNvPr id="3" name="Content Placeholder 2">
            <a:extLst>
              <a:ext uri="{FF2B5EF4-FFF2-40B4-BE49-F238E27FC236}">
                <a16:creationId xmlns:a16="http://schemas.microsoft.com/office/drawing/2014/main" id="{9AC260CF-A5DC-2FF7-3186-6A50C71D91A9}"/>
              </a:ext>
            </a:extLst>
          </p:cNvPr>
          <p:cNvSpPr>
            <a:spLocks noGrp="1"/>
          </p:cNvSpPr>
          <p:nvPr>
            <p:ph idx="4294967295"/>
          </p:nvPr>
        </p:nvSpPr>
        <p:spPr>
          <a:xfrm>
            <a:off x="-97537" y="1443240"/>
            <a:ext cx="8741665" cy="4738163"/>
          </a:xfrm>
        </p:spPr>
        <p:txBody>
          <a:bodyPr/>
          <a:lstStyle/>
          <a:p>
            <a:pPr lvl="4"/>
            <a:r>
              <a:rPr lang="en-US" sz="1800" dirty="0">
                <a:solidFill>
                  <a:schemeClr val="tx1"/>
                </a:solidFill>
              </a:rPr>
              <a:t>Pathophysiology</a:t>
            </a:r>
          </a:p>
          <a:p>
            <a:pPr lvl="5"/>
            <a:r>
              <a:rPr lang="en-US" dirty="0"/>
              <a:t>Chronic inflammation (increased ROS production)</a:t>
            </a:r>
          </a:p>
          <a:p>
            <a:pPr lvl="5"/>
            <a:r>
              <a:rPr lang="en-US" dirty="0"/>
              <a:t>Increased pro-inflammatory cytokines</a:t>
            </a:r>
          </a:p>
          <a:p>
            <a:pPr lvl="5"/>
            <a:r>
              <a:rPr lang="en-US" dirty="0"/>
              <a:t>Neuroinflammation (HPA axis dysregulation, gut microbiome related mechanisms, insulin resistance etc.)</a:t>
            </a:r>
          </a:p>
          <a:p>
            <a:pPr lvl="4"/>
            <a:endParaRPr lang="en-US" sz="1800" dirty="0">
              <a:solidFill>
                <a:schemeClr val="tx1"/>
              </a:solidFill>
            </a:endParaRPr>
          </a:p>
          <a:p>
            <a:pPr lvl="4"/>
            <a:r>
              <a:rPr lang="en-US" sz="1800" dirty="0">
                <a:solidFill>
                  <a:schemeClr val="tx1"/>
                </a:solidFill>
              </a:rPr>
              <a:t>Risk factor </a:t>
            </a:r>
          </a:p>
          <a:p>
            <a:pPr lvl="5"/>
            <a:r>
              <a:rPr lang="en-US" b="1" dirty="0"/>
              <a:t>23%</a:t>
            </a:r>
            <a:r>
              <a:rPr lang="en-US" dirty="0"/>
              <a:t> of individuals with obesity are affected by </a:t>
            </a:r>
            <a:r>
              <a:rPr lang="en-US" u="sng" dirty="0"/>
              <a:t>depression</a:t>
            </a:r>
          </a:p>
          <a:p>
            <a:pPr lvl="5"/>
            <a:r>
              <a:rPr lang="en-US" dirty="0"/>
              <a:t>Increased risk of </a:t>
            </a:r>
            <a:r>
              <a:rPr lang="en-US" u="sng" dirty="0"/>
              <a:t>anxiety </a:t>
            </a:r>
            <a:r>
              <a:rPr lang="en-US" dirty="0"/>
              <a:t>disorder by </a:t>
            </a:r>
            <a:r>
              <a:rPr lang="en-US" b="1" dirty="0"/>
              <a:t>30%</a:t>
            </a:r>
          </a:p>
          <a:p>
            <a:pPr marL="2286000" lvl="5" indent="0">
              <a:buNone/>
            </a:pPr>
            <a:endParaRPr lang="en-US" dirty="0"/>
          </a:p>
          <a:p>
            <a:pPr lvl="4"/>
            <a:r>
              <a:rPr lang="en-US" sz="1800" dirty="0">
                <a:solidFill>
                  <a:schemeClr val="tx1"/>
                </a:solidFill>
              </a:rPr>
              <a:t>Bidirectional relationship with Depression</a:t>
            </a:r>
          </a:p>
          <a:p>
            <a:pPr lvl="4"/>
            <a:r>
              <a:rPr lang="en-US" sz="1800" dirty="0">
                <a:solidFill>
                  <a:schemeClr val="tx1"/>
                </a:solidFill>
              </a:rPr>
              <a:t>Depression poses an increased risk for Alzheimer’s disease</a:t>
            </a:r>
          </a:p>
          <a:p>
            <a:pPr lvl="4"/>
            <a:endParaRPr lang="en-US" dirty="0"/>
          </a:p>
          <a:p>
            <a:pPr lvl="4"/>
            <a:endParaRPr lang="en-US" dirty="0"/>
          </a:p>
          <a:p>
            <a:pPr lvl="4"/>
            <a:endParaRPr lang="en-US" dirty="0"/>
          </a:p>
          <a:p>
            <a:pPr marL="2286000" lvl="5" indent="0">
              <a:buNone/>
            </a:pPr>
            <a:endParaRPr lang="en-US" dirty="0"/>
          </a:p>
          <a:p>
            <a:pPr lvl="4"/>
            <a:endParaRPr lang="en-US" dirty="0"/>
          </a:p>
          <a:p>
            <a:pPr lvl="4"/>
            <a:endParaRPr lang="la-Latn" dirty="0"/>
          </a:p>
        </p:txBody>
      </p:sp>
      <p:sp>
        <p:nvSpPr>
          <p:cNvPr id="4" name="Rectangle 3">
            <a:extLst>
              <a:ext uri="{FF2B5EF4-FFF2-40B4-BE49-F238E27FC236}">
                <a16:creationId xmlns:a16="http://schemas.microsoft.com/office/drawing/2014/main" id="{45AB5EBC-6E61-44FE-71ED-4CC5A41580E0}"/>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297EBCB6-40F5-2E20-6A42-A4A697C476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F31745B8-E976-AF47-9E3C-55614B3C90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pic>
        <p:nvPicPr>
          <p:cNvPr id="10" name="Picture 9">
            <a:extLst>
              <a:ext uri="{FF2B5EF4-FFF2-40B4-BE49-F238E27FC236}">
                <a16:creationId xmlns:a16="http://schemas.microsoft.com/office/drawing/2014/main" id="{FCB6B669-7D33-9697-277A-BE2184E148DA}"/>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8901180" y="1868012"/>
            <a:ext cx="2762414" cy="207221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13460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B665C-7BAC-4061-A27F-6F1BE8B935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F4AB0B-87F4-FCB4-4C97-4A8546879003}"/>
              </a:ext>
            </a:extLst>
          </p:cNvPr>
          <p:cNvSpPr>
            <a:spLocks noGrp="1"/>
          </p:cNvSpPr>
          <p:nvPr>
            <p:ph type="title"/>
          </p:nvPr>
        </p:nvSpPr>
        <p:spPr/>
        <p:txBody>
          <a:bodyPr/>
          <a:lstStyle/>
          <a:p>
            <a:r>
              <a:rPr lang="en-US" dirty="0"/>
              <a:t>Increasing Health span and Lifespan</a:t>
            </a:r>
          </a:p>
        </p:txBody>
      </p:sp>
      <p:sp>
        <p:nvSpPr>
          <p:cNvPr id="3" name="Content Placeholder 2">
            <a:extLst>
              <a:ext uri="{FF2B5EF4-FFF2-40B4-BE49-F238E27FC236}">
                <a16:creationId xmlns:a16="http://schemas.microsoft.com/office/drawing/2014/main" id="{178C5B3F-7372-B17F-4446-6FF04203D505}"/>
              </a:ext>
            </a:extLst>
          </p:cNvPr>
          <p:cNvSpPr>
            <a:spLocks noGrp="1"/>
          </p:cNvSpPr>
          <p:nvPr>
            <p:ph idx="4294967295"/>
          </p:nvPr>
        </p:nvSpPr>
        <p:spPr>
          <a:xfrm>
            <a:off x="141281" y="1338470"/>
            <a:ext cx="10988040" cy="1737270"/>
          </a:xfrm>
        </p:spPr>
        <p:txBody>
          <a:bodyPr/>
          <a:lstStyle/>
          <a:p>
            <a:pPr lvl="4"/>
            <a:endParaRPr lang="en-US" dirty="0"/>
          </a:p>
          <a:p>
            <a:pPr marL="914400" lvl="4" indent="0">
              <a:buNone/>
            </a:pPr>
            <a:endParaRPr lang="en-US" dirty="0"/>
          </a:p>
          <a:p>
            <a:pPr lvl="4"/>
            <a:endParaRPr lang="la-Latn" dirty="0"/>
          </a:p>
        </p:txBody>
      </p:sp>
      <p:sp>
        <p:nvSpPr>
          <p:cNvPr id="4" name="Rectangle 3">
            <a:extLst>
              <a:ext uri="{FF2B5EF4-FFF2-40B4-BE49-F238E27FC236}">
                <a16:creationId xmlns:a16="http://schemas.microsoft.com/office/drawing/2014/main" id="{5E606AF5-1D30-3D58-5B1A-E6F946B7D1FA}"/>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6DB37719-7001-2859-D930-0EDD8B6B29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D24C03AA-8AF0-16BA-6E77-DAD91E506B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pic>
        <p:nvPicPr>
          <p:cNvPr id="11" name="Picture 10">
            <a:extLst>
              <a:ext uri="{FF2B5EF4-FFF2-40B4-BE49-F238E27FC236}">
                <a16:creationId xmlns:a16="http://schemas.microsoft.com/office/drawing/2014/main" id="{C7832B4E-94D1-85E3-3FFB-1726B1A0A114}"/>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2680181" y="1518380"/>
            <a:ext cx="6709718" cy="443110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236668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21CFA-E0F0-25D7-9A0A-D3DA9D6D1C5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23C264-6EDE-F076-017F-F8ECD6AFFE1A}"/>
              </a:ext>
            </a:extLst>
          </p:cNvPr>
          <p:cNvSpPr>
            <a:spLocks noGrp="1"/>
          </p:cNvSpPr>
          <p:nvPr>
            <p:ph idx="4294967295"/>
          </p:nvPr>
        </p:nvSpPr>
        <p:spPr>
          <a:xfrm>
            <a:off x="141281" y="1338470"/>
            <a:ext cx="10988040" cy="1737270"/>
          </a:xfrm>
        </p:spPr>
        <p:txBody>
          <a:bodyPr/>
          <a:lstStyle/>
          <a:p>
            <a:pPr lvl="4"/>
            <a:endParaRPr lang="en-US" dirty="0"/>
          </a:p>
          <a:p>
            <a:pPr marL="914400" lvl="4" indent="0">
              <a:buNone/>
            </a:pPr>
            <a:endParaRPr lang="en-US" dirty="0"/>
          </a:p>
          <a:p>
            <a:pPr lvl="4"/>
            <a:endParaRPr lang="la-Latn" dirty="0"/>
          </a:p>
        </p:txBody>
      </p:sp>
      <p:sp>
        <p:nvSpPr>
          <p:cNvPr id="4" name="Rectangle 3">
            <a:extLst>
              <a:ext uri="{FF2B5EF4-FFF2-40B4-BE49-F238E27FC236}">
                <a16:creationId xmlns:a16="http://schemas.microsoft.com/office/drawing/2014/main" id="{2C644C54-A9F6-4D43-5CAE-FD720FCFC165}"/>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1ED976E8-61C6-CEAD-59D1-3CEA16C86F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CED1A74C-A9E7-91B2-D5EF-101E1B2B63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pic>
        <p:nvPicPr>
          <p:cNvPr id="9" name="Picture 8">
            <a:extLst>
              <a:ext uri="{FF2B5EF4-FFF2-40B4-BE49-F238E27FC236}">
                <a16:creationId xmlns:a16="http://schemas.microsoft.com/office/drawing/2014/main" id="{A3FA5FDD-8575-9757-1BB6-46C60AAE733C}"/>
              </a:ext>
            </a:extLst>
          </p:cNvPr>
          <p:cNvPicPr>
            <a:picLocks noChangeAspect="1"/>
          </p:cNvPicPr>
          <p:nvPr/>
        </p:nvPicPr>
        <p:blipFill>
          <a:blip r:embed="rId5"/>
          <a:stretch>
            <a:fillRect/>
          </a:stretch>
        </p:blipFill>
        <p:spPr>
          <a:xfrm>
            <a:off x="688379" y="1090981"/>
            <a:ext cx="10815241" cy="4676037"/>
          </a:xfrm>
          <a:prstGeom prst="rect">
            <a:avLst/>
          </a:prstGeom>
        </p:spPr>
      </p:pic>
    </p:spTree>
    <p:extLst>
      <p:ext uri="{BB962C8B-B14F-4D97-AF65-F5344CB8AC3E}">
        <p14:creationId xmlns:p14="http://schemas.microsoft.com/office/powerpoint/2010/main" val="17944495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0D24D-51A7-4518-9200-0CC63991403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1B324B-CDE2-0879-E9AF-5DDE9B96308A}"/>
              </a:ext>
            </a:extLst>
          </p:cNvPr>
          <p:cNvSpPr>
            <a:spLocks noGrp="1"/>
          </p:cNvSpPr>
          <p:nvPr>
            <p:ph idx="4294967295"/>
          </p:nvPr>
        </p:nvSpPr>
        <p:spPr>
          <a:xfrm>
            <a:off x="714305" y="1283146"/>
            <a:ext cx="10988040" cy="1320205"/>
          </a:xfrm>
        </p:spPr>
        <p:txBody>
          <a:bodyPr/>
          <a:lstStyle/>
          <a:p>
            <a:r>
              <a:rPr lang="en-US" sz="1800" dirty="0">
                <a:solidFill>
                  <a:schemeClr val="tx1"/>
                </a:solidFill>
              </a:rPr>
              <a:t>Higher Leisure time physical activity</a:t>
            </a:r>
          </a:p>
          <a:p>
            <a:pPr lvl="1"/>
            <a:r>
              <a:rPr lang="en-US" sz="1800" b="1" dirty="0">
                <a:solidFill>
                  <a:schemeClr val="tx1"/>
                </a:solidFill>
              </a:rPr>
              <a:t>7%</a:t>
            </a:r>
            <a:r>
              <a:rPr lang="en-US" sz="1800" dirty="0">
                <a:solidFill>
                  <a:schemeClr val="tx1"/>
                </a:solidFill>
              </a:rPr>
              <a:t> decreased risk of cancer</a:t>
            </a:r>
          </a:p>
          <a:p>
            <a:pPr lvl="1"/>
            <a:r>
              <a:rPr lang="en-US" sz="1800" dirty="0">
                <a:solidFill>
                  <a:schemeClr val="tx1"/>
                </a:solidFill>
              </a:rPr>
              <a:t>Lower risk of </a:t>
            </a:r>
            <a:r>
              <a:rPr lang="en-US" sz="1800" b="1" dirty="0">
                <a:solidFill>
                  <a:schemeClr val="tx1"/>
                </a:solidFill>
              </a:rPr>
              <a:t>13 </a:t>
            </a:r>
            <a:r>
              <a:rPr lang="en-US" sz="1800" dirty="0">
                <a:solidFill>
                  <a:schemeClr val="tx1"/>
                </a:solidFill>
              </a:rPr>
              <a:t>types of cancer</a:t>
            </a:r>
          </a:p>
          <a:p>
            <a:pPr lvl="1"/>
            <a:endParaRPr lang="en-US" sz="1800" dirty="0">
              <a:solidFill>
                <a:schemeClr val="tx1"/>
              </a:solidFill>
            </a:endParaRPr>
          </a:p>
          <a:p>
            <a:pPr lvl="4"/>
            <a:endParaRPr lang="en-US" dirty="0"/>
          </a:p>
          <a:p>
            <a:pPr marL="914400" lvl="4" indent="0">
              <a:buNone/>
            </a:pPr>
            <a:endParaRPr lang="en-US" dirty="0"/>
          </a:p>
          <a:p>
            <a:pPr lvl="4"/>
            <a:endParaRPr lang="la-Latn" dirty="0"/>
          </a:p>
        </p:txBody>
      </p:sp>
      <p:sp>
        <p:nvSpPr>
          <p:cNvPr id="4" name="Rectangle 3">
            <a:extLst>
              <a:ext uri="{FF2B5EF4-FFF2-40B4-BE49-F238E27FC236}">
                <a16:creationId xmlns:a16="http://schemas.microsoft.com/office/drawing/2014/main" id="{9F7EBBDA-6323-805C-5BDA-AF24E22EC594}"/>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1B2C2508-5CAC-1768-22CF-554B4B3544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8225D964-5FD3-E91D-2AD5-84FBE8BC5D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7" name="TextBox 6">
            <a:extLst>
              <a:ext uri="{FF2B5EF4-FFF2-40B4-BE49-F238E27FC236}">
                <a16:creationId xmlns:a16="http://schemas.microsoft.com/office/drawing/2014/main" id="{223FBA27-5C1F-4E3B-A5AA-F34D711B45A1}"/>
              </a:ext>
            </a:extLst>
          </p:cNvPr>
          <p:cNvSpPr txBox="1"/>
          <p:nvPr/>
        </p:nvSpPr>
        <p:spPr>
          <a:xfrm>
            <a:off x="829056" y="601718"/>
            <a:ext cx="847344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30406"/>
                </a:solidFill>
                <a:effectLst/>
                <a:uLnTx/>
                <a:uFillTx/>
                <a:latin typeface="Cormorant Garamond"/>
                <a:ea typeface="+mn-ea"/>
                <a:cs typeface="+mn-cs"/>
              </a:rPr>
              <a:t>Lifestyle and Cancer</a:t>
            </a:r>
          </a:p>
        </p:txBody>
      </p:sp>
      <p:pic>
        <p:nvPicPr>
          <p:cNvPr id="12" name="Picture 11">
            <a:extLst>
              <a:ext uri="{FF2B5EF4-FFF2-40B4-BE49-F238E27FC236}">
                <a16:creationId xmlns:a16="http://schemas.microsoft.com/office/drawing/2014/main" id="{ECE8EF40-1BB8-23EC-650A-1877C54A8565}"/>
              </a:ext>
            </a:extLst>
          </p:cNvPr>
          <p:cNvPicPr>
            <a:picLocks noChangeAspect="1"/>
          </p:cNvPicPr>
          <p:nvPr/>
        </p:nvPicPr>
        <p:blipFill>
          <a:blip r:embed="rId5"/>
          <a:stretch>
            <a:fillRect/>
          </a:stretch>
        </p:blipFill>
        <p:spPr>
          <a:xfrm>
            <a:off x="1395111" y="2895080"/>
            <a:ext cx="9401777" cy="2762676"/>
          </a:xfrm>
          <a:prstGeom prst="rect">
            <a:avLst/>
          </a:prstGeom>
        </p:spPr>
      </p:pic>
    </p:spTree>
    <p:extLst>
      <p:ext uri="{BB962C8B-B14F-4D97-AF65-F5344CB8AC3E}">
        <p14:creationId xmlns:p14="http://schemas.microsoft.com/office/powerpoint/2010/main" val="39202675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DBB1F8-9102-6EB8-8159-7B85D05852E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282A98-9E69-AA09-7D59-AD510685FEE6}"/>
              </a:ext>
            </a:extLst>
          </p:cNvPr>
          <p:cNvSpPr>
            <a:spLocks noGrp="1"/>
          </p:cNvSpPr>
          <p:nvPr>
            <p:ph idx="4294967295"/>
          </p:nvPr>
        </p:nvSpPr>
        <p:spPr>
          <a:xfrm>
            <a:off x="714305" y="1283146"/>
            <a:ext cx="10988040" cy="1737270"/>
          </a:xfrm>
        </p:spPr>
        <p:txBody>
          <a:bodyPr/>
          <a:lstStyle/>
          <a:p>
            <a:r>
              <a:rPr lang="en-US" sz="1800" dirty="0">
                <a:solidFill>
                  <a:schemeClr val="tx1"/>
                </a:solidFill>
              </a:rPr>
              <a:t>Physical activity associated with:</a:t>
            </a:r>
          </a:p>
          <a:p>
            <a:pPr lvl="1"/>
            <a:r>
              <a:rPr lang="en-US" sz="1800" b="1" dirty="0">
                <a:solidFill>
                  <a:schemeClr val="tx1"/>
                </a:solidFill>
              </a:rPr>
              <a:t>Decreased</a:t>
            </a:r>
            <a:r>
              <a:rPr lang="en-US" sz="1800" dirty="0">
                <a:solidFill>
                  <a:schemeClr val="tx1"/>
                </a:solidFill>
              </a:rPr>
              <a:t> risk of breast, colorectal, prostate cancer </a:t>
            </a:r>
            <a:r>
              <a:rPr lang="en-US" sz="1800" b="1" dirty="0">
                <a:solidFill>
                  <a:schemeClr val="tx1"/>
                </a:solidFill>
              </a:rPr>
              <a:t>recurrence</a:t>
            </a:r>
          </a:p>
          <a:p>
            <a:pPr lvl="1"/>
            <a:r>
              <a:rPr lang="en-US" sz="1800" dirty="0">
                <a:solidFill>
                  <a:schemeClr val="tx1"/>
                </a:solidFill>
              </a:rPr>
              <a:t>Reduced </a:t>
            </a:r>
            <a:r>
              <a:rPr lang="en-US" sz="1800" b="1" dirty="0">
                <a:solidFill>
                  <a:schemeClr val="tx1"/>
                </a:solidFill>
              </a:rPr>
              <a:t>cancer-specific mortality</a:t>
            </a:r>
          </a:p>
          <a:p>
            <a:pPr lvl="1"/>
            <a:endParaRPr lang="en-US" sz="1800" b="1" dirty="0">
              <a:solidFill>
                <a:schemeClr val="tx1"/>
              </a:solidFill>
            </a:endParaRPr>
          </a:p>
          <a:p>
            <a:endParaRPr lang="en-US" sz="1800" b="1" dirty="0">
              <a:solidFill>
                <a:schemeClr val="tx1"/>
              </a:solidFill>
            </a:endParaRPr>
          </a:p>
          <a:p>
            <a:pPr lvl="4"/>
            <a:endParaRPr lang="en-US" dirty="0"/>
          </a:p>
          <a:p>
            <a:pPr marL="914400" lvl="4" indent="0">
              <a:buNone/>
            </a:pPr>
            <a:endParaRPr lang="en-US" dirty="0"/>
          </a:p>
          <a:p>
            <a:pPr lvl="4"/>
            <a:endParaRPr lang="la-Latn" dirty="0"/>
          </a:p>
        </p:txBody>
      </p:sp>
      <p:sp>
        <p:nvSpPr>
          <p:cNvPr id="4" name="Rectangle 3">
            <a:extLst>
              <a:ext uri="{FF2B5EF4-FFF2-40B4-BE49-F238E27FC236}">
                <a16:creationId xmlns:a16="http://schemas.microsoft.com/office/drawing/2014/main" id="{7AC30227-AA75-B28C-2B29-5FB755FE4440}"/>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371E5EA0-A789-61D0-3DA3-AB2E0C2D4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8C016E52-D780-EE8C-566B-F3DA7A541F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7" name="TextBox 6">
            <a:extLst>
              <a:ext uri="{FF2B5EF4-FFF2-40B4-BE49-F238E27FC236}">
                <a16:creationId xmlns:a16="http://schemas.microsoft.com/office/drawing/2014/main" id="{7C5E06EE-9DEF-E3DC-F724-0CDC980208B1}"/>
              </a:ext>
            </a:extLst>
          </p:cNvPr>
          <p:cNvSpPr txBox="1"/>
          <p:nvPr/>
        </p:nvSpPr>
        <p:spPr>
          <a:xfrm>
            <a:off x="829056" y="601718"/>
            <a:ext cx="847344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30406"/>
                </a:solidFill>
                <a:effectLst/>
                <a:uLnTx/>
                <a:uFillTx/>
                <a:latin typeface="Cormorant Garamond"/>
                <a:ea typeface="+mn-ea"/>
                <a:cs typeface="+mn-cs"/>
              </a:rPr>
              <a:t>Lifestyle and Cancer</a:t>
            </a:r>
          </a:p>
        </p:txBody>
      </p:sp>
      <p:pic>
        <p:nvPicPr>
          <p:cNvPr id="2" name="Picture 1">
            <a:extLst>
              <a:ext uri="{FF2B5EF4-FFF2-40B4-BE49-F238E27FC236}">
                <a16:creationId xmlns:a16="http://schemas.microsoft.com/office/drawing/2014/main" id="{093B2A2E-BBE4-83C7-6035-3473F9F938A5}"/>
              </a:ext>
            </a:extLst>
          </p:cNvPr>
          <p:cNvPicPr>
            <a:picLocks noChangeAspect="1"/>
          </p:cNvPicPr>
          <p:nvPr/>
        </p:nvPicPr>
        <p:blipFill>
          <a:blip r:embed="rId5"/>
          <a:stretch>
            <a:fillRect/>
          </a:stretch>
        </p:blipFill>
        <p:spPr>
          <a:xfrm>
            <a:off x="313443" y="2670004"/>
            <a:ext cx="11565114" cy="3712786"/>
          </a:xfrm>
          <a:prstGeom prst="rect">
            <a:avLst/>
          </a:prstGeom>
        </p:spPr>
      </p:pic>
    </p:spTree>
    <p:extLst>
      <p:ext uri="{BB962C8B-B14F-4D97-AF65-F5344CB8AC3E}">
        <p14:creationId xmlns:p14="http://schemas.microsoft.com/office/powerpoint/2010/main" val="18339622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EE5D4-48B9-C1CF-6CB2-ACA47A2F2E2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9B6F42-3DF2-0160-69D7-AD1EC025A7F5}"/>
              </a:ext>
            </a:extLst>
          </p:cNvPr>
          <p:cNvSpPr>
            <a:spLocks noGrp="1"/>
          </p:cNvSpPr>
          <p:nvPr>
            <p:ph idx="4294967295"/>
          </p:nvPr>
        </p:nvSpPr>
        <p:spPr>
          <a:xfrm>
            <a:off x="714305" y="1283146"/>
            <a:ext cx="10988040" cy="1737270"/>
          </a:xfrm>
        </p:spPr>
        <p:txBody>
          <a:bodyPr/>
          <a:lstStyle/>
          <a:p>
            <a:r>
              <a:rPr lang="en-US" sz="1800" dirty="0"/>
              <a:t>Regular physical activity in those with </a:t>
            </a:r>
            <a:r>
              <a:rPr lang="en-US" sz="1800" b="1" dirty="0">
                <a:solidFill>
                  <a:schemeClr val="tx1"/>
                </a:solidFill>
              </a:rPr>
              <a:t>knee and hip Osteoarthritis </a:t>
            </a:r>
            <a:r>
              <a:rPr lang="en-US" sz="1800" dirty="0">
                <a:solidFill>
                  <a:schemeClr val="tx1"/>
                </a:solidFill>
              </a:rPr>
              <a:t>is</a:t>
            </a:r>
            <a:r>
              <a:rPr lang="en-US" sz="1800" dirty="0"/>
              <a:t> associated with:</a:t>
            </a:r>
          </a:p>
          <a:p>
            <a:pPr lvl="1"/>
            <a:r>
              <a:rPr lang="en-US" sz="1800" dirty="0"/>
              <a:t>Improved </a:t>
            </a:r>
            <a:r>
              <a:rPr lang="en-US" sz="1800" b="1" dirty="0">
                <a:solidFill>
                  <a:schemeClr val="tx1"/>
                </a:solidFill>
              </a:rPr>
              <a:t>function</a:t>
            </a:r>
            <a:r>
              <a:rPr lang="en-US" sz="1800" dirty="0">
                <a:solidFill>
                  <a:srgbClr val="FF0000"/>
                </a:solidFill>
              </a:rPr>
              <a:t> </a:t>
            </a:r>
            <a:r>
              <a:rPr lang="en-US" sz="1800" dirty="0"/>
              <a:t>(physical)</a:t>
            </a:r>
          </a:p>
          <a:p>
            <a:pPr lvl="1"/>
            <a:r>
              <a:rPr lang="en-US" sz="1800" dirty="0"/>
              <a:t>Improved </a:t>
            </a:r>
            <a:r>
              <a:rPr lang="en-US" sz="1800" b="1" dirty="0">
                <a:solidFill>
                  <a:schemeClr val="tx1"/>
                </a:solidFill>
              </a:rPr>
              <a:t>quality of life </a:t>
            </a:r>
            <a:r>
              <a:rPr lang="en-US" sz="1800" dirty="0"/>
              <a:t>(health-related)</a:t>
            </a:r>
          </a:p>
          <a:p>
            <a:pPr lvl="1"/>
            <a:r>
              <a:rPr lang="en-US" sz="1800" dirty="0"/>
              <a:t>Decreased </a:t>
            </a:r>
            <a:r>
              <a:rPr lang="en-US" sz="1800" b="1" dirty="0">
                <a:solidFill>
                  <a:schemeClr val="tx1"/>
                </a:solidFill>
              </a:rPr>
              <a:t>pain</a:t>
            </a:r>
          </a:p>
          <a:p>
            <a:pPr lvl="4"/>
            <a:endParaRPr lang="en-US" dirty="0"/>
          </a:p>
          <a:p>
            <a:pPr marL="914400" lvl="4" indent="0">
              <a:buNone/>
            </a:pPr>
            <a:endParaRPr lang="en-US" dirty="0"/>
          </a:p>
          <a:p>
            <a:pPr lvl="4"/>
            <a:endParaRPr lang="la-Latn" dirty="0"/>
          </a:p>
        </p:txBody>
      </p:sp>
      <p:sp>
        <p:nvSpPr>
          <p:cNvPr id="4" name="Rectangle 3">
            <a:extLst>
              <a:ext uri="{FF2B5EF4-FFF2-40B4-BE49-F238E27FC236}">
                <a16:creationId xmlns:a16="http://schemas.microsoft.com/office/drawing/2014/main" id="{5F4E82A6-0D7D-3C67-A832-CD954839730D}"/>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50D435D9-9722-1E16-6809-58CEDF2FA4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63DE2D7C-FE70-0C43-031B-9D6BD74201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7" name="TextBox 6">
            <a:extLst>
              <a:ext uri="{FF2B5EF4-FFF2-40B4-BE49-F238E27FC236}">
                <a16:creationId xmlns:a16="http://schemas.microsoft.com/office/drawing/2014/main" id="{35FF9080-83C3-12D3-D776-230A46ED07D8}"/>
              </a:ext>
            </a:extLst>
          </p:cNvPr>
          <p:cNvSpPr txBox="1"/>
          <p:nvPr/>
        </p:nvSpPr>
        <p:spPr>
          <a:xfrm>
            <a:off x="829056" y="601718"/>
            <a:ext cx="847344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30406"/>
                </a:solidFill>
                <a:effectLst/>
                <a:uLnTx/>
                <a:uFillTx/>
                <a:latin typeface="Cormorant Garamond"/>
                <a:ea typeface="+mn-ea"/>
                <a:cs typeface="+mn-cs"/>
              </a:rPr>
              <a:t>Lifestyle and Musculoskeletal Conditions</a:t>
            </a:r>
          </a:p>
        </p:txBody>
      </p:sp>
      <p:pic>
        <p:nvPicPr>
          <p:cNvPr id="8" name="Picture 7">
            <a:extLst>
              <a:ext uri="{FF2B5EF4-FFF2-40B4-BE49-F238E27FC236}">
                <a16:creationId xmlns:a16="http://schemas.microsoft.com/office/drawing/2014/main" id="{EBB87F16-26B5-F200-EA81-E66A481B32A2}"/>
              </a:ext>
            </a:extLst>
          </p:cNvPr>
          <p:cNvPicPr>
            <a:picLocks noChangeAspect="1"/>
          </p:cNvPicPr>
          <p:nvPr/>
        </p:nvPicPr>
        <p:blipFill>
          <a:blip r:embed="rId5"/>
          <a:stretch>
            <a:fillRect/>
          </a:stretch>
        </p:blipFill>
        <p:spPr>
          <a:xfrm>
            <a:off x="2117183" y="3203754"/>
            <a:ext cx="7386244" cy="2562394"/>
          </a:xfrm>
          <a:prstGeom prst="rect">
            <a:avLst/>
          </a:prstGeom>
        </p:spPr>
      </p:pic>
    </p:spTree>
    <p:extLst>
      <p:ext uri="{BB962C8B-B14F-4D97-AF65-F5344CB8AC3E}">
        <p14:creationId xmlns:p14="http://schemas.microsoft.com/office/powerpoint/2010/main" val="39201862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1E4E4-A69B-79C1-228C-BE426F76D6A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BF4A58-3D10-29B5-BF79-DB9E950ECDB7}"/>
              </a:ext>
            </a:extLst>
          </p:cNvPr>
          <p:cNvSpPr>
            <a:spLocks noGrp="1"/>
          </p:cNvSpPr>
          <p:nvPr>
            <p:ph idx="4294967295"/>
          </p:nvPr>
        </p:nvSpPr>
        <p:spPr>
          <a:xfrm>
            <a:off x="714305" y="1283146"/>
            <a:ext cx="10988040" cy="1737270"/>
          </a:xfrm>
        </p:spPr>
        <p:txBody>
          <a:bodyPr/>
          <a:lstStyle/>
          <a:p>
            <a:r>
              <a:rPr lang="en-US" sz="1800" i="0" dirty="0">
                <a:solidFill>
                  <a:schemeClr val="tx1"/>
                </a:solidFill>
                <a:effectLst/>
              </a:rPr>
              <a:t>“</a:t>
            </a:r>
            <a:r>
              <a:rPr lang="en-US" sz="1800" b="1" i="0" dirty="0">
                <a:solidFill>
                  <a:schemeClr val="tx1"/>
                </a:solidFill>
                <a:effectLst/>
              </a:rPr>
              <a:t>healthier dietary patterns </a:t>
            </a:r>
            <a:r>
              <a:rPr lang="en-US" sz="1800" b="0" i="0" dirty="0">
                <a:solidFill>
                  <a:srgbClr val="1F1F1F"/>
                </a:solidFill>
                <a:effectLst/>
              </a:rPr>
              <a:t>during periconception and pregnancy characterized by higher AHEI, AMED, or DASH scores were related to </a:t>
            </a:r>
            <a:r>
              <a:rPr lang="en-US" sz="1800" b="1" i="0" dirty="0">
                <a:solidFill>
                  <a:schemeClr val="tx1"/>
                </a:solidFill>
                <a:effectLst/>
              </a:rPr>
              <a:t>lower risks </a:t>
            </a:r>
            <a:r>
              <a:rPr lang="en-US" sz="1800" b="0" i="0" dirty="0">
                <a:solidFill>
                  <a:srgbClr val="1F1F1F"/>
                </a:solidFill>
                <a:effectLst/>
              </a:rPr>
              <a:t>of common pregnancy complications including </a:t>
            </a:r>
            <a:r>
              <a:rPr lang="en-US" sz="1800" b="1" dirty="0">
                <a:solidFill>
                  <a:schemeClr val="tx1"/>
                </a:solidFill>
              </a:rPr>
              <a:t>g</a:t>
            </a:r>
            <a:r>
              <a:rPr lang="en-US" sz="1800" b="1" i="0" dirty="0">
                <a:solidFill>
                  <a:schemeClr val="tx1"/>
                </a:solidFill>
                <a:effectLst/>
              </a:rPr>
              <a:t>estational Diabetes Mellitus, gestational hypertension, preeclampsia, and preterm delivery.</a:t>
            </a:r>
            <a:r>
              <a:rPr lang="en-US" sz="1800" b="0" i="0" dirty="0">
                <a:solidFill>
                  <a:schemeClr val="tx1"/>
                </a:solidFill>
                <a:effectLst/>
              </a:rPr>
              <a:t>”</a:t>
            </a:r>
            <a:endParaRPr lang="en-US" dirty="0"/>
          </a:p>
          <a:p>
            <a:pPr marL="914400" lvl="4" indent="0">
              <a:buNone/>
            </a:pPr>
            <a:endParaRPr lang="en-US" dirty="0"/>
          </a:p>
          <a:p>
            <a:pPr lvl="4"/>
            <a:endParaRPr lang="la-Latn" dirty="0"/>
          </a:p>
        </p:txBody>
      </p:sp>
      <p:sp>
        <p:nvSpPr>
          <p:cNvPr id="4" name="Rectangle 3">
            <a:extLst>
              <a:ext uri="{FF2B5EF4-FFF2-40B4-BE49-F238E27FC236}">
                <a16:creationId xmlns:a16="http://schemas.microsoft.com/office/drawing/2014/main" id="{F4CB9C1F-BFCF-35E3-F020-9DB5874EC7FE}"/>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69B94D72-CE67-E96E-CA8A-E52532BB85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5D9E6BCB-2106-4835-0DC4-ECA680B883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7" name="TextBox 6">
            <a:extLst>
              <a:ext uri="{FF2B5EF4-FFF2-40B4-BE49-F238E27FC236}">
                <a16:creationId xmlns:a16="http://schemas.microsoft.com/office/drawing/2014/main" id="{6FF8BEA4-E6F7-D0CA-AC12-2E320C3B3474}"/>
              </a:ext>
            </a:extLst>
          </p:cNvPr>
          <p:cNvSpPr txBox="1"/>
          <p:nvPr/>
        </p:nvSpPr>
        <p:spPr>
          <a:xfrm>
            <a:off x="670560" y="618519"/>
            <a:ext cx="1098804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30406"/>
                </a:solidFill>
                <a:effectLst/>
                <a:uLnTx/>
                <a:uFillTx/>
                <a:latin typeface="Cormorant Garamond"/>
                <a:ea typeface="+mn-ea"/>
                <a:cs typeface="+mn-cs"/>
              </a:rPr>
              <a:t>Lifestyle and Pregnancy Complications</a:t>
            </a:r>
          </a:p>
        </p:txBody>
      </p:sp>
      <p:pic>
        <p:nvPicPr>
          <p:cNvPr id="2" name="Picture 1">
            <a:extLst>
              <a:ext uri="{FF2B5EF4-FFF2-40B4-BE49-F238E27FC236}">
                <a16:creationId xmlns:a16="http://schemas.microsoft.com/office/drawing/2014/main" id="{4F3EBFE1-5990-AD5F-DA5C-F7F1A19F44E1}"/>
              </a:ext>
            </a:extLst>
          </p:cNvPr>
          <p:cNvPicPr>
            <a:picLocks noChangeAspect="1"/>
          </p:cNvPicPr>
          <p:nvPr/>
        </p:nvPicPr>
        <p:blipFill>
          <a:blip r:embed="rId5"/>
          <a:stretch>
            <a:fillRect/>
          </a:stretch>
        </p:blipFill>
        <p:spPr>
          <a:xfrm>
            <a:off x="1917176" y="2894492"/>
            <a:ext cx="8908160" cy="2831640"/>
          </a:xfrm>
          <a:prstGeom prst="rect">
            <a:avLst/>
          </a:prstGeom>
        </p:spPr>
      </p:pic>
    </p:spTree>
    <p:extLst>
      <p:ext uri="{BB962C8B-B14F-4D97-AF65-F5344CB8AC3E}">
        <p14:creationId xmlns:p14="http://schemas.microsoft.com/office/powerpoint/2010/main" val="17412255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21916-3F29-329E-DF43-5B253420820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0A5F5F-7A46-1DB8-03C7-27269F1AEFB7}"/>
              </a:ext>
            </a:extLst>
          </p:cNvPr>
          <p:cNvSpPr>
            <a:spLocks noGrp="1"/>
          </p:cNvSpPr>
          <p:nvPr>
            <p:ph idx="4294967295"/>
          </p:nvPr>
        </p:nvSpPr>
        <p:spPr>
          <a:xfrm>
            <a:off x="714305" y="1283146"/>
            <a:ext cx="10988040" cy="1737270"/>
          </a:xfrm>
        </p:spPr>
        <p:txBody>
          <a:bodyPr/>
          <a:lstStyle/>
          <a:p>
            <a:pPr marL="914400" lvl="4" indent="0">
              <a:buNone/>
            </a:pPr>
            <a:endParaRPr lang="en-US" dirty="0"/>
          </a:p>
          <a:p>
            <a:pPr lvl="4"/>
            <a:endParaRPr lang="la-Latn" dirty="0"/>
          </a:p>
        </p:txBody>
      </p:sp>
      <p:sp>
        <p:nvSpPr>
          <p:cNvPr id="4" name="Rectangle 3">
            <a:extLst>
              <a:ext uri="{FF2B5EF4-FFF2-40B4-BE49-F238E27FC236}">
                <a16:creationId xmlns:a16="http://schemas.microsoft.com/office/drawing/2014/main" id="{1A4EC519-07CB-B14C-FBD2-21F9D8DB29C3}"/>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4A010FCC-6F3D-11B9-E519-E729E45C31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E7DFE149-A0D6-8BAC-C3FA-C4ED51896B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7" name="TextBox 6">
            <a:extLst>
              <a:ext uri="{FF2B5EF4-FFF2-40B4-BE49-F238E27FC236}">
                <a16:creationId xmlns:a16="http://schemas.microsoft.com/office/drawing/2014/main" id="{097C8910-E737-D121-FAF7-00EB9DC93637}"/>
              </a:ext>
            </a:extLst>
          </p:cNvPr>
          <p:cNvSpPr txBox="1"/>
          <p:nvPr/>
        </p:nvSpPr>
        <p:spPr>
          <a:xfrm>
            <a:off x="670560" y="618519"/>
            <a:ext cx="1098804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30406"/>
                </a:solidFill>
                <a:effectLst/>
                <a:uLnTx/>
                <a:uFillTx/>
                <a:latin typeface="Cormorant Garamond"/>
                <a:ea typeface="+mn-ea"/>
                <a:cs typeface="+mn-cs"/>
              </a:rPr>
              <a:t>Lifestyle and Depression</a:t>
            </a:r>
          </a:p>
        </p:txBody>
      </p:sp>
      <p:sp>
        <p:nvSpPr>
          <p:cNvPr id="9" name="TextBox 8">
            <a:extLst>
              <a:ext uri="{FF2B5EF4-FFF2-40B4-BE49-F238E27FC236}">
                <a16:creationId xmlns:a16="http://schemas.microsoft.com/office/drawing/2014/main" id="{240D6CA6-C167-FD2B-80F7-37CEAE51C082}"/>
              </a:ext>
            </a:extLst>
          </p:cNvPr>
          <p:cNvSpPr txBox="1"/>
          <p:nvPr/>
        </p:nvSpPr>
        <p:spPr>
          <a:xfrm>
            <a:off x="670560" y="1505450"/>
            <a:ext cx="10807135" cy="646331"/>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30406"/>
                </a:solidFill>
                <a:effectLst/>
                <a:uLnTx/>
                <a:uFillTx/>
                <a:latin typeface="Montserrat"/>
                <a:ea typeface="+mn-ea"/>
                <a:cs typeface="+mn-cs"/>
              </a:rPr>
              <a:t>Insomnia</a:t>
            </a:r>
            <a:r>
              <a:rPr kumimoji="0" lang="en-US" sz="1800" b="0" i="0" u="none" strike="noStrike" kern="1200" cap="none" spc="0" normalizeH="0" baseline="0" noProof="0" dirty="0">
                <a:ln>
                  <a:noFill/>
                </a:ln>
                <a:solidFill>
                  <a:srgbClr val="030406"/>
                </a:solidFill>
                <a:effectLst/>
                <a:uLnTx/>
                <a:uFillTx/>
                <a:latin typeface="Montserrat"/>
                <a:ea typeface="+mn-ea"/>
                <a:cs typeface="+mn-cs"/>
              </a:rPr>
              <a:t> is an </a:t>
            </a:r>
            <a:r>
              <a:rPr kumimoji="0" lang="en-US" sz="1800" b="0" i="0" u="sng" strike="noStrike" kern="1200" cap="none" spc="0" normalizeH="0" baseline="0" noProof="0" dirty="0">
                <a:ln>
                  <a:noFill/>
                </a:ln>
                <a:solidFill>
                  <a:srgbClr val="030406"/>
                </a:solidFill>
                <a:effectLst/>
                <a:uLnTx/>
                <a:uFillTx/>
                <a:latin typeface="Montserrat"/>
                <a:ea typeface="+mn-ea"/>
                <a:cs typeface="+mn-cs"/>
              </a:rPr>
              <a:t>independent risk factor </a:t>
            </a:r>
            <a:r>
              <a:rPr kumimoji="0" lang="en-US" sz="1800" b="0" i="0" u="none" strike="noStrike" kern="1200" cap="none" spc="0" normalizeH="0" baseline="0" noProof="0" dirty="0">
                <a:ln>
                  <a:noFill/>
                </a:ln>
                <a:solidFill>
                  <a:srgbClr val="030406"/>
                </a:solidFill>
                <a:effectLst/>
                <a:uLnTx/>
                <a:uFillTx/>
                <a:latin typeface="Montserrat"/>
                <a:ea typeface="+mn-ea"/>
                <a:cs typeface="+mn-cs"/>
              </a:rPr>
              <a:t>for developing </a:t>
            </a:r>
            <a:r>
              <a:rPr kumimoji="0" lang="en-US" sz="1800" b="1" i="0" u="none" strike="noStrike" kern="1200" cap="none" spc="0" normalizeH="0" baseline="0" noProof="0" dirty="0">
                <a:ln>
                  <a:noFill/>
                </a:ln>
                <a:solidFill>
                  <a:srgbClr val="030406"/>
                </a:solidFill>
                <a:effectLst/>
                <a:uLnTx/>
                <a:uFillTx/>
                <a:latin typeface="Montserrat"/>
                <a:ea typeface="+mn-ea"/>
                <a:cs typeface="+mn-cs"/>
              </a:rPr>
              <a:t>depression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30406"/>
                </a:solidFill>
                <a:effectLst/>
                <a:uLnTx/>
                <a:uFillTx/>
                <a:latin typeface="Montserrat"/>
                <a:ea typeface="+mn-ea"/>
                <a:cs typeface="+mn-cs"/>
              </a:rPr>
              <a:t>90%</a:t>
            </a:r>
            <a:r>
              <a:rPr kumimoji="0" lang="en-US" sz="1800" b="0" i="0" u="none" strike="noStrike" kern="1200" cap="none" spc="0" normalizeH="0" baseline="0" noProof="0" dirty="0">
                <a:ln>
                  <a:noFill/>
                </a:ln>
                <a:solidFill>
                  <a:srgbClr val="030406"/>
                </a:solidFill>
                <a:effectLst/>
                <a:uLnTx/>
                <a:uFillTx/>
                <a:latin typeface="Montserrat"/>
                <a:ea typeface="+mn-ea"/>
                <a:cs typeface="+mn-cs"/>
              </a:rPr>
              <a:t> of patients with depression have sleep disturbances</a:t>
            </a:r>
          </a:p>
        </p:txBody>
      </p:sp>
      <p:pic>
        <p:nvPicPr>
          <p:cNvPr id="10" name="Picture 9">
            <a:extLst>
              <a:ext uri="{FF2B5EF4-FFF2-40B4-BE49-F238E27FC236}">
                <a16:creationId xmlns:a16="http://schemas.microsoft.com/office/drawing/2014/main" id="{27547AB2-988B-7012-201D-5A5581377CF2}"/>
              </a:ext>
            </a:extLst>
          </p:cNvPr>
          <p:cNvPicPr>
            <a:picLocks noChangeAspect="1"/>
          </p:cNvPicPr>
          <p:nvPr/>
        </p:nvPicPr>
        <p:blipFill>
          <a:blip r:embed="rId5"/>
          <a:stretch>
            <a:fillRect/>
          </a:stretch>
        </p:blipFill>
        <p:spPr>
          <a:xfrm>
            <a:off x="313443" y="2909328"/>
            <a:ext cx="11565114" cy="3267739"/>
          </a:xfrm>
          <a:prstGeom prst="rect">
            <a:avLst/>
          </a:prstGeom>
        </p:spPr>
      </p:pic>
    </p:spTree>
    <p:extLst>
      <p:ext uri="{BB962C8B-B14F-4D97-AF65-F5344CB8AC3E}">
        <p14:creationId xmlns:p14="http://schemas.microsoft.com/office/powerpoint/2010/main" val="42645150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9D50E-B288-26FD-3BB1-8DCEF01F05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84F10D-E8DE-701E-BD28-A624EEA19015}"/>
              </a:ext>
            </a:extLst>
          </p:cNvPr>
          <p:cNvSpPr>
            <a:spLocks noGrp="1"/>
          </p:cNvSpPr>
          <p:nvPr>
            <p:ph type="title"/>
          </p:nvPr>
        </p:nvSpPr>
        <p:spPr/>
        <p:txBody>
          <a:bodyPr/>
          <a:lstStyle/>
          <a:p>
            <a:r>
              <a:rPr lang="en-US" dirty="0"/>
              <a:t>Getting down to the Basics</a:t>
            </a:r>
          </a:p>
        </p:txBody>
      </p:sp>
      <p:sp>
        <p:nvSpPr>
          <p:cNvPr id="3" name="Content Placeholder 2">
            <a:extLst>
              <a:ext uri="{FF2B5EF4-FFF2-40B4-BE49-F238E27FC236}">
                <a16:creationId xmlns:a16="http://schemas.microsoft.com/office/drawing/2014/main" id="{E86170B9-92A4-F475-F984-2E0421FE6D4E}"/>
              </a:ext>
            </a:extLst>
          </p:cNvPr>
          <p:cNvSpPr>
            <a:spLocks noGrp="1"/>
          </p:cNvSpPr>
          <p:nvPr>
            <p:ph idx="4294967295"/>
          </p:nvPr>
        </p:nvSpPr>
        <p:spPr>
          <a:xfrm>
            <a:off x="548640" y="1457075"/>
            <a:ext cx="5547359" cy="4616347"/>
          </a:xfrm>
        </p:spPr>
        <p:txBody>
          <a:bodyPr/>
          <a:lstStyle/>
          <a:p>
            <a:r>
              <a:rPr lang="en-US" dirty="0"/>
              <a:t>Prevention is better than cure</a:t>
            </a:r>
          </a:p>
          <a:p>
            <a:r>
              <a:rPr lang="en-US" b="1" dirty="0"/>
              <a:t>Lifestyle</a:t>
            </a:r>
            <a:r>
              <a:rPr lang="en-US" dirty="0"/>
              <a:t> first approach</a:t>
            </a:r>
          </a:p>
          <a:p>
            <a:pPr lvl="1"/>
            <a:r>
              <a:rPr lang="en-US" dirty="0"/>
              <a:t>Root-cause</a:t>
            </a:r>
          </a:p>
          <a:p>
            <a:pPr lvl="1"/>
            <a:r>
              <a:rPr lang="en-US" dirty="0"/>
              <a:t>Prevent, treat, reverse</a:t>
            </a:r>
          </a:p>
          <a:p>
            <a:r>
              <a:rPr lang="en-US" dirty="0"/>
              <a:t>Improve </a:t>
            </a:r>
            <a:r>
              <a:rPr lang="en-US" dirty="0" err="1"/>
              <a:t>Healthspan</a:t>
            </a:r>
            <a:r>
              <a:rPr lang="en-US" dirty="0"/>
              <a:t> and Lifespan</a:t>
            </a:r>
          </a:p>
          <a:p>
            <a:pPr lvl="1"/>
            <a:r>
              <a:rPr lang="en-US" dirty="0"/>
              <a:t>Cambridge Dictionary definition:</a:t>
            </a:r>
          </a:p>
          <a:p>
            <a:pPr lvl="2"/>
            <a:r>
              <a:rPr lang="en-US" b="1" dirty="0" err="1"/>
              <a:t>Healthspan</a:t>
            </a:r>
            <a:r>
              <a:rPr lang="en-US" dirty="0"/>
              <a:t>: “The number of years that someone lives or can expect to live in reasonably </a:t>
            </a:r>
            <a:r>
              <a:rPr lang="en-US" b="1" dirty="0"/>
              <a:t>good health</a:t>
            </a:r>
            <a:r>
              <a:rPr lang="en-US" dirty="0"/>
              <a:t>.”</a:t>
            </a:r>
          </a:p>
          <a:p>
            <a:pPr lvl="2"/>
            <a:r>
              <a:rPr lang="en-US" b="1" dirty="0"/>
              <a:t>Lifespan</a:t>
            </a:r>
            <a:r>
              <a:rPr lang="en-US" dirty="0"/>
              <a:t>: “The </a:t>
            </a:r>
            <a:r>
              <a:rPr lang="en-US" b="1" dirty="0"/>
              <a:t>length of time </a:t>
            </a:r>
            <a:r>
              <a:rPr lang="en-US" dirty="0"/>
              <a:t>for which a person, animal, or thing exists”</a:t>
            </a:r>
          </a:p>
          <a:p>
            <a:r>
              <a:rPr lang="en-US" b="1" dirty="0"/>
              <a:t>Whole-person health</a:t>
            </a:r>
          </a:p>
          <a:p>
            <a:endParaRPr lang="en-US" dirty="0"/>
          </a:p>
          <a:p>
            <a:pPr marL="230188" lvl="1" indent="0">
              <a:buNone/>
            </a:pPr>
            <a:endParaRPr lang="en-US" dirty="0"/>
          </a:p>
          <a:p>
            <a:pPr lvl="1"/>
            <a:endParaRPr lang="la-Latn" dirty="0"/>
          </a:p>
          <a:p>
            <a:endParaRPr lang="la-Latn" dirty="0"/>
          </a:p>
          <a:p>
            <a:pPr lvl="4"/>
            <a:endParaRPr lang="la-Latn" dirty="0"/>
          </a:p>
        </p:txBody>
      </p:sp>
      <p:sp>
        <p:nvSpPr>
          <p:cNvPr id="4" name="Rectangle 3">
            <a:extLst>
              <a:ext uri="{FF2B5EF4-FFF2-40B4-BE49-F238E27FC236}">
                <a16:creationId xmlns:a16="http://schemas.microsoft.com/office/drawing/2014/main" id="{5DB43497-405F-25D5-1031-BF34565ACEAF}"/>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ADCDC705-AFBC-7410-68D1-E77B329627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46340DFF-0600-A0E4-97B2-A217A6CF58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pic>
        <p:nvPicPr>
          <p:cNvPr id="1026" name="Picture 2">
            <a:extLst>
              <a:ext uri="{FF2B5EF4-FFF2-40B4-BE49-F238E27FC236}">
                <a16:creationId xmlns:a16="http://schemas.microsoft.com/office/drawing/2014/main" id="{4FEED7F5-CD39-4400-F78D-5282DB73E9A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35040" y="1360424"/>
            <a:ext cx="5757333" cy="43637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4B48F4B-DE49-3A3E-EFEC-AF1DFE921069}"/>
              </a:ext>
            </a:extLst>
          </p:cNvPr>
          <p:cNvSpPr txBox="1"/>
          <p:nvPr/>
        </p:nvSpPr>
        <p:spPr>
          <a:xfrm>
            <a:off x="6434666" y="5689600"/>
            <a:ext cx="6096000"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30406"/>
                </a:solidFill>
                <a:effectLst/>
                <a:uLnTx/>
                <a:uFillTx/>
                <a:latin typeface="Montserrat"/>
                <a:ea typeface="+mn-ea"/>
                <a:cs typeface="+mn-cs"/>
              </a:rPr>
              <a:t>https://www.ardmoreinstituteofhealth.org/about-us/about-ardmore-institute-of-health</a:t>
            </a:r>
          </a:p>
        </p:txBody>
      </p:sp>
    </p:spTree>
    <p:extLst>
      <p:ext uri="{BB962C8B-B14F-4D97-AF65-F5344CB8AC3E}">
        <p14:creationId xmlns:p14="http://schemas.microsoft.com/office/powerpoint/2010/main" val="33625582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DF204-DCE4-13DF-5B1C-453ACB07A8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5228F9-E80B-DD28-7888-67BE555BDF49}"/>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04C495CF-E966-A0F6-8BCB-C8812DE8952F}"/>
              </a:ext>
            </a:extLst>
          </p:cNvPr>
          <p:cNvSpPr>
            <a:spLocks noGrp="1"/>
          </p:cNvSpPr>
          <p:nvPr>
            <p:ph idx="4294967295"/>
          </p:nvPr>
        </p:nvSpPr>
        <p:spPr>
          <a:xfrm>
            <a:off x="548640" y="1262466"/>
            <a:ext cx="10424160" cy="5071395"/>
          </a:xfrm>
        </p:spPr>
        <p:txBody>
          <a:bodyPr/>
          <a:lstStyle/>
          <a:p>
            <a:r>
              <a:rPr lang="en-US" sz="1200" dirty="0"/>
              <a:t>Allen KD, </a:t>
            </a:r>
            <a:r>
              <a:rPr lang="en-US" sz="1200" dirty="0" err="1"/>
              <a:t>Thoma</a:t>
            </a:r>
            <a:r>
              <a:rPr lang="en-US" sz="1200" dirty="0"/>
              <a:t> LM, Golightly YM. Epidemiology of osteoarthritis. Osteoarthritis Cartilage. 2022 Feb;30(2):184-195. </a:t>
            </a:r>
          </a:p>
          <a:p>
            <a:r>
              <a:rPr lang="en-US" sz="1200" dirty="0"/>
              <a:t>Alice, A., Yadav, M., Verma, R., Kumari, M., &amp; Arora, S. (2022). Effect of obesity on balance: A literature review. International Journal of Health Sciences, 6(S4), 3261–3279. https://doi.org/10.53730/ijhs.v6nS4.9126</a:t>
            </a:r>
          </a:p>
          <a:p>
            <a:r>
              <a:rPr lang="en-US" sz="1200" dirty="0"/>
              <a:t>Batushansky A, Zhu S, </a:t>
            </a:r>
            <a:r>
              <a:rPr lang="en-US" sz="1200" dirty="0" err="1"/>
              <a:t>Komaravolu</a:t>
            </a:r>
            <a:r>
              <a:rPr lang="en-US" sz="1200" dirty="0"/>
              <a:t> RK, South S, Mehta-</a:t>
            </a:r>
            <a:r>
              <a:rPr lang="en-US" sz="1200" dirty="0" err="1"/>
              <a:t>D'souza</a:t>
            </a:r>
            <a:r>
              <a:rPr lang="en-US" sz="1200" dirty="0"/>
              <a:t> P, Griffin TM. Fundamentals of OA. An initiative of Osteoarthritis and Cartilage. Obesity and metabolic factors in OA. Osteoarthritis Cartilage. 2022 Apr;30(4):501-515. </a:t>
            </a:r>
          </a:p>
          <a:p>
            <a:r>
              <a:rPr lang="en-US" sz="1200" dirty="0"/>
              <a:t>Brown KA, Scherer PE. Update on Adipose Tissue and Cancer. </a:t>
            </a:r>
            <a:r>
              <a:rPr lang="en-US" sz="1200" dirty="0" err="1"/>
              <a:t>Endocr</a:t>
            </a:r>
            <a:r>
              <a:rPr lang="en-US" sz="1200" dirty="0"/>
              <a:t> Rev. 2023 Nov 9;44(6):961-974. </a:t>
            </a:r>
          </a:p>
          <a:p>
            <a:r>
              <a:rPr lang="en-US" sz="1200" dirty="0"/>
              <a:t>Cancer: Cancer Statistics Working Group. U.S. Cancer Statistics Data Visualizations Tool, based on 2021 submission data (1999–2021): U.S. Department of Health and Human Services, Centers for Disease Control and Prevention, and National Cancer Institute. Updated June 2024. Accessed July 2024. www.cdc.gov/cancer/dataviz</a:t>
            </a:r>
          </a:p>
          <a:p>
            <a:r>
              <a:rPr lang="en-US" sz="1200" dirty="0"/>
              <a:t>Centers for Disease Control and Prevention. (n.d.). New CDC data show adult obesity prevalence remains high. Centers for Disease Control and Prevention. https://www.cdc.gov/media/releases/2024/p0912-adult-obesity.html </a:t>
            </a:r>
          </a:p>
          <a:p>
            <a:r>
              <a:rPr lang="en-US" sz="1200" dirty="0"/>
              <a:t>Centers for Disease Control and Prevention. (2021a, February 8). Products - health e stats - prevalence of overweight, obesity, and extreme obesity among adults aged 20 and over: United States, 1960–1962 through 2017–2018. Centers for Disease Control and Prevention. https://www.cdc.gov/nchs/data/hestat/obesity-adult-17-18/obesity-adult.htm#citation </a:t>
            </a:r>
          </a:p>
          <a:p>
            <a:r>
              <a:rPr lang="en-US" sz="1200" dirty="0"/>
              <a:t>Common cancer sites - cancer stat facts. SEER. (n.d.). https://seer.cancer.gov/statfacts/html/common.html </a:t>
            </a:r>
          </a:p>
          <a:p>
            <a:r>
              <a:rPr lang="en-US" sz="1200" dirty="0"/>
              <a:t>CVD + CVA: Centers for Disease Control and Prevention, National Center for Health Statistics. Multiple Cause of Death 2018-2022 on CDC WONDER Online Database website. Reviewed April 26, 2024. Access May 3, 2024. http://wonder.cdc.gov/mcd.html</a:t>
            </a:r>
          </a:p>
          <a:p>
            <a:endParaRPr lang="en-US" sz="1200" dirty="0"/>
          </a:p>
          <a:p>
            <a:pPr marL="230188" lvl="1" indent="0">
              <a:buNone/>
            </a:pPr>
            <a:endParaRPr lang="en-US" sz="1200" dirty="0"/>
          </a:p>
          <a:p>
            <a:pPr lvl="1"/>
            <a:endParaRPr lang="la-Latn" sz="1200" dirty="0"/>
          </a:p>
          <a:p>
            <a:endParaRPr lang="la-Latn" sz="1200" dirty="0"/>
          </a:p>
          <a:p>
            <a:pPr lvl="4"/>
            <a:endParaRPr lang="la-Latn" dirty="0"/>
          </a:p>
        </p:txBody>
      </p:sp>
      <p:sp>
        <p:nvSpPr>
          <p:cNvPr id="4" name="Rectangle 3">
            <a:extLst>
              <a:ext uri="{FF2B5EF4-FFF2-40B4-BE49-F238E27FC236}">
                <a16:creationId xmlns:a16="http://schemas.microsoft.com/office/drawing/2014/main" id="{92392839-C626-1D94-8F5C-75F99F678882}"/>
              </a:ext>
            </a:extLst>
          </p:cNvPr>
          <p:cNvSpPr/>
          <p:nvPr/>
        </p:nvSpPr>
        <p:spPr>
          <a:xfrm>
            <a:off x="141281" y="6333861"/>
            <a:ext cx="2157188" cy="46723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BD1E77B5-6A65-ACCC-C9A3-C32E2495F4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C7298A3E-B79F-C297-45D8-3EE1689871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36124613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C2F03-C862-B499-630A-C46BAFA1F3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5C7693-9A96-06EB-3343-AB1D8405F2DF}"/>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35A6624C-3B76-D6FD-E48D-7536146DF38E}"/>
              </a:ext>
            </a:extLst>
          </p:cNvPr>
          <p:cNvSpPr>
            <a:spLocks noGrp="1"/>
          </p:cNvSpPr>
          <p:nvPr>
            <p:ph idx="4294967295"/>
          </p:nvPr>
        </p:nvSpPr>
        <p:spPr>
          <a:xfrm>
            <a:off x="548640" y="1262466"/>
            <a:ext cx="10424160" cy="507139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effectLst/>
              </a:rPr>
              <a:t>DM</a:t>
            </a:r>
            <a:r>
              <a:rPr lang="en-US" sz="1200" dirty="0">
                <a:solidFill>
                  <a:srgbClr val="009EC1"/>
                </a:solidFill>
                <a:effectLst/>
              </a:rPr>
              <a:t>: </a:t>
            </a:r>
            <a:r>
              <a:rPr lang="en-US" sz="1200" dirty="0">
                <a:solidFill>
                  <a:srgbClr val="1C1D1F"/>
                </a:solidFill>
                <a:effectLst/>
              </a:rPr>
              <a:t>Centers for Disease Control and Prevention. Diabetes Statistics Report. U.S. Dept of Health and Human Services;</a:t>
            </a:r>
            <a:r>
              <a:rPr lang="en-US" sz="1200" dirty="0">
                <a:solidFill>
                  <a:srgbClr val="1C1D1F"/>
                </a:solidFill>
              </a:rPr>
              <a:t> </a:t>
            </a:r>
            <a:r>
              <a:rPr lang="en-US" sz="1200" dirty="0">
                <a:solidFill>
                  <a:srgbClr val="1C1D1F"/>
                </a:solidFill>
                <a:effectLst/>
              </a:rPr>
              <a:t>2023. </a:t>
            </a:r>
            <a:r>
              <a:rPr lang="en-US" sz="1200" dirty="0">
                <a:solidFill>
                  <a:schemeClr val="tx1"/>
                </a:solidFill>
                <a:effectLst/>
                <a:hlinkClick r:id="rId3">
                  <a:extLst>
                    <a:ext uri="{A12FA001-AC4F-418D-AE19-62706E023703}">
                      <ahyp:hlinkClr xmlns:ahyp="http://schemas.microsoft.com/office/drawing/2018/hyperlinkcolor" val="tx"/>
                    </a:ext>
                  </a:extLst>
                </a:hlinkClick>
              </a:rPr>
              <a:t>https://www.cdc.gov/diabetes/php/data-research/index.html</a:t>
            </a:r>
            <a:endParaRPr lang="en-US" sz="1200" dirty="0">
              <a:solidFill>
                <a:schemeClr val="tx1"/>
              </a:solidFill>
              <a:effectLst/>
            </a:endParaRPr>
          </a:p>
          <a:p>
            <a:pPr algn="l">
              <a:buFont typeface="+mj-lt"/>
              <a:buNone/>
            </a:pPr>
            <a:r>
              <a:rPr lang="en-US" sz="1200" dirty="0">
                <a:solidFill>
                  <a:srgbClr val="333333"/>
                </a:solidFill>
                <a:effectLst/>
              </a:rPr>
              <a:t>Fulton, Stephanie et al.; </a:t>
            </a:r>
            <a:r>
              <a:rPr lang="en-US" sz="1200" u="sng" dirty="0">
                <a:solidFill>
                  <a:schemeClr val="tx1"/>
                </a:solidFill>
                <a:effectLst/>
              </a:rPr>
              <a:t>The menace of obesity to depression and anxiety </a:t>
            </a:r>
            <a:r>
              <a:rPr lang="en-US" sz="1200" u="sng" dirty="0" err="1">
                <a:solidFill>
                  <a:schemeClr val="tx1"/>
                </a:solidFill>
                <a:effectLst/>
              </a:rPr>
              <a:t>prevalence.</a:t>
            </a:r>
            <a:r>
              <a:rPr lang="en-US" sz="1200" dirty="0" err="1">
                <a:solidFill>
                  <a:srgbClr val="333333"/>
                </a:solidFill>
                <a:effectLst/>
              </a:rPr>
              <a:t>Trends</a:t>
            </a:r>
            <a:r>
              <a:rPr lang="en-US" sz="1200" dirty="0">
                <a:solidFill>
                  <a:srgbClr val="333333"/>
                </a:solidFill>
                <a:effectLst/>
              </a:rPr>
              <a:t> in Endocrinology &amp; Metabolism, Volume 33, Issue 1, 18 – 35</a:t>
            </a:r>
          </a:p>
          <a:p>
            <a:pPr marL="0" indent="0">
              <a:buNone/>
            </a:pPr>
            <a:r>
              <a:rPr lang="en-US" sz="1200" b="0" dirty="0">
                <a:solidFill>
                  <a:srgbClr val="1B1B1B"/>
                </a:solidFill>
                <a:effectLst/>
              </a:rPr>
              <a:t>Lim S, Harrison C, Callander E, Walker R, </a:t>
            </a:r>
            <a:r>
              <a:rPr lang="en-US" sz="1200" b="0" dirty="0" err="1">
                <a:solidFill>
                  <a:srgbClr val="1B1B1B"/>
                </a:solidFill>
                <a:effectLst/>
              </a:rPr>
              <a:t>Teede</a:t>
            </a:r>
            <a:r>
              <a:rPr lang="en-US" sz="1200" b="0" dirty="0">
                <a:solidFill>
                  <a:srgbClr val="1B1B1B"/>
                </a:solidFill>
                <a:effectLst/>
              </a:rPr>
              <a:t> H, Moran L. Addressing Obesity in Preconception, Pregnancy, and Postpartum: A Review of the Literature. Curr </a:t>
            </a:r>
            <a:r>
              <a:rPr lang="en-US" sz="1200" b="0" dirty="0" err="1">
                <a:solidFill>
                  <a:srgbClr val="1B1B1B"/>
                </a:solidFill>
                <a:effectLst/>
              </a:rPr>
              <a:t>Obes</a:t>
            </a:r>
            <a:r>
              <a:rPr lang="en-US" sz="1200" b="0" dirty="0">
                <a:solidFill>
                  <a:srgbClr val="1B1B1B"/>
                </a:solidFill>
                <a:effectLst/>
              </a:rPr>
              <a:t> Rep. 2022 Dec;11(4):405-414.</a:t>
            </a:r>
            <a:endParaRPr lang="en-US" sz="1200" dirty="0">
              <a:solidFill>
                <a:srgbClr val="1B1B1B"/>
              </a:solidFill>
            </a:endParaRPr>
          </a:p>
          <a:p>
            <a:pPr marL="0" indent="0">
              <a:buNone/>
            </a:pPr>
            <a:r>
              <a:rPr lang="en-US" sz="1200" b="0" dirty="0">
                <a:solidFill>
                  <a:srgbClr val="1B1B1B"/>
                </a:solidFill>
                <a:effectLst/>
              </a:rPr>
              <a:t>Ly M, Yu GZ, Mian A, Cramer A, </a:t>
            </a:r>
            <a:r>
              <a:rPr lang="en-US" sz="1200" b="0" dirty="0" err="1">
                <a:solidFill>
                  <a:srgbClr val="1B1B1B"/>
                </a:solidFill>
                <a:effectLst/>
              </a:rPr>
              <a:t>Meysami</a:t>
            </a:r>
            <a:r>
              <a:rPr lang="en-US" sz="1200" b="0" dirty="0">
                <a:solidFill>
                  <a:srgbClr val="1B1B1B"/>
                </a:solidFill>
                <a:effectLst/>
              </a:rPr>
              <a:t> S, Merrill DA, Samara A, Eisenstein SA, Hershey T, Babulal GM, Lenze EJ, Morris JC, Benzinger TLS, Raji CA. Neuroinflammation: A Modifiable Pathway Linking Obesity, Alzheimer's disease, and Depression. Am J </a:t>
            </a:r>
            <a:r>
              <a:rPr lang="en-US" sz="1200" b="0" dirty="0" err="1">
                <a:solidFill>
                  <a:srgbClr val="1B1B1B"/>
                </a:solidFill>
                <a:effectLst/>
              </a:rPr>
              <a:t>Geriatr</a:t>
            </a:r>
            <a:r>
              <a:rPr lang="en-US" sz="1200" b="0" dirty="0">
                <a:solidFill>
                  <a:srgbClr val="1B1B1B"/>
                </a:solidFill>
                <a:effectLst/>
              </a:rPr>
              <a:t> Psychiatry. 2023 Oct;31(10):853-866. </a:t>
            </a:r>
          </a:p>
          <a:p>
            <a:pPr marL="0" indent="0">
              <a:buNone/>
            </a:pPr>
            <a:r>
              <a:rPr lang="en-US" sz="1200" dirty="0">
                <a:solidFill>
                  <a:srgbClr val="333333"/>
                </a:solidFill>
                <a:effectLst/>
              </a:rPr>
              <a:t>Marchi J, Berg M, Dencker A, Olander E, Begley C. Risks associated with obesity in pregnancy, for the mother and baby: a systematic review of reviews. </a:t>
            </a:r>
            <a:r>
              <a:rPr lang="en-US" sz="1200" dirty="0" err="1">
                <a:solidFill>
                  <a:srgbClr val="333333"/>
                </a:solidFill>
                <a:effectLst/>
              </a:rPr>
              <a:t>Obes</a:t>
            </a:r>
            <a:r>
              <a:rPr lang="en-US" sz="1200" dirty="0">
                <a:solidFill>
                  <a:srgbClr val="333333"/>
                </a:solidFill>
                <a:effectLst/>
              </a:rPr>
              <a:t> Rev. 2015;16(8):621–38. </a:t>
            </a:r>
          </a:p>
          <a:p>
            <a:pPr marL="0" indent="0">
              <a:buNone/>
            </a:pPr>
            <a:r>
              <a:rPr lang="en-US" sz="1200" dirty="0"/>
              <a:t>Martin et al. Heart disease and stroke statistics: A report of US and Global data from the American Heart Association. Circulation. Published online January 27, 2025</a:t>
            </a:r>
          </a:p>
          <a:p>
            <a:pPr marL="0" indent="0">
              <a:buNone/>
            </a:pPr>
            <a:r>
              <a:rPr lang="en-US" sz="1200" dirty="0">
                <a:solidFill>
                  <a:schemeClr val="tx1"/>
                </a:solidFill>
                <a:effectLst/>
              </a:rPr>
              <a:t>Obesity</a:t>
            </a:r>
            <a:r>
              <a:rPr lang="en-US" sz="1200" dirty="0">
                <a:solidFill>
                  <a:srgbClr val="009EC1"/>
                </a:solidFill>
                <a:effectLst/>
              </a:rPr>
              <a:t>: </a:t>
            </a:r>
            <a:r>
              <a:rPr lang="en-US" sz="1200" dirty="0">
                <a:solidFill>
                  <a:srgbClr val="1C1D1F"/>
                </a:solidFill>
                <a:effectLst/>
              </a:rPr>
              <a:t>Stierman B, Afful J, Carroll M, et al. National Health and Nutrition Examination Survey 2017–March 2020 </a:t>
            </a:r>
            <a:r>
              <a:rPr lang="en-US" sz="1200" dirty="0" err="1">
                <a:solidFill>
                  <a:srgbClr val="1C1D1F"/>
                </a:solidFill>
                <a:effectLst/>
              </a:rPr>
              <a:t>Prepandemic</a:t>
            </a:r>
            <a:r>
              <a:rPr lang="en-US" sz="1200" dirty="0">
                <a:solidFill>
                  <a:srgbClr val="1C1D1F"/>
                </a:solidFill>
                <a:effectLst/>
              </a:rPr>
              <a:t> Data Files Development of Files and Prevalence Estimates for Selected Health Outcomes. National Health Statistics Reports; 2021(158). </a:t>
            </a:r>
            <a:r>
              <a:rPr lang="en-US" sz="1200" dirty="0">
                <a:solidFill>
                  <a:schemeClr val="tx1"/>
                </a:solidFill>
                <a:effectLst/>
                <a:hlinkClick r:id="rId4">
                  <a:extLst>
                    <a:ext uri="{A12FA001-AC4F-418D-AE19-62706E023703}">
                      <ahyp:hlinkClr xmlns:ahyp="http://schemas.microsoft.com/office/drawing/2018/hyperlinkcolor" val="tx"/>
                    </a:ext>
                  </a:extLst>
                </a:hlinkClick>
              </a:rPr>
              <a:t>https://stacks.cdc.gov/view/cdc/106273/cdc_106273_DS1.pdf</a:t>
            </a:r>
            <a:endParaRPr lang="en-US" sz="1200" dirty="0">
              <a:solidFill>
                <a:schemeClr val="tx1"/>
              </a:solidFill>
              <a:effectLst/>
            </a:endParaRPr>
          </a:p>
          <a:p>
            <a:pPr marL="0" indent="0">
              <a:buNone/>
            </a:pPr>
            <a:r>
              <a:rPr lang="en-US" sz="1200" dirty="0">
                <a:solidFill>
                  <a:srgbClr val="212121"/>
                </a:solidFill>
                <a:effectLst/>
              </a:rPr>
              <a:t>Pathophysiology-Batushansky A, Zhu S, </a:t>
            </a:r>
            <a:r>
              <a:rPr lang="en-US" sz="1200" dirty="0" err="1">
                <a:solidFill>
                  <a:srgbClr val="212121"/>
                </a:solidFill>
                <a:effectLst/>
              </a:rPr>
              <a:t>Komaravolu</a:t>
            </a:r>
            <a:r>
              <a:rPr lang="en-US" sz="1200" dirty="0">
                <a:solidFill>
                  <a:srgbClr val="212121"/>
                </a:solidFill>
                <a:effectLst/>
              </a:rPr>
              <a:t> RK, South S, Mehta-</a:t>
            </a:r>
            <a:r>
              <a:rPr lang="en-US" sz="1200" dirty="0" err="1">
                <a:solidFill>
                  <a:srgbClr val="212121"/>
                </a:solidFill>
                <a:effectLst/>
              </a:rPr>
              <a:t>D'souza</a:t>
            </a:r>
            <a:r>
              <a:rPr lang="en-US" sz="1200" dirty="0">
                <a:solidFill>
                  <a:srgbClr val="212121"/>
                </a:solidFill>
                <a:effectLst/>
              </a:rPr>
              <a:t> P, Griffin TM. Fundamentals of OA. An initiative of Osteoarthritis and Cartilage. Obesity and metabolic factors in OA. Osteoarthritis Cartilage. 2022 Apr;30(4):501-515. </a:t>
            </a:r>
            <a:endParaRPr lang="en-US" sz="1200" dirty="0"/>
          </a:p>
          <a:p>
            <a:endParaRPr lang="en-US" sz="1200" dirty="0"/>
          </a:p>
          <a:p>
            <a:pPr marL="230188" lvl="1" indent="0">
              <a:buNone/>
            </a:pPr>
            <a:endParaRPr lang="en-US" sz="1200" dirty="0"/>
          </a:p>
          <a:p>
            <a:pPr lvl="1"/>
            <a:endParaRPr lang="la-Latn" sz="1200" dirty="0"/>
          </a:p>
          <a:p>
            <a:endParaRPr lang="la-Latn" sz="1200" dirty="0"/>
          </a:p>
          <a:p>
            <a:pPr lvl="4"/>
            <a:endParaRPr lang="la-Latn" dirty="0"/>
          </a:p>
        </p:txBody>
      </p:sp>
      <p:sp>
        <p:nvSpPr>
          <p:cNvPr id="4" name="Rectangle 3">
            <a:extLst>
              <a:ext uri="{FF2B5EF4-FFF2-40B4-BE49-F238E27FC236}">
                <a16:creationId xmlns:a16="http://schemas.microsoft.com/office/drawing/2014/main" id="{4CF7E2EA-6496-0C78-DB28-88D849FD52BC}"/>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AD08DF83-61E0-7FA8-3B04-DDCE702E23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17719F48-D761-4C1E-2188-8163B18A31D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15130242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6796F-E8DA-983E-A6BF-953FA87649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114BBE-0E51-24E2-3585-C16B500F1F9F}"/>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7BAB42C3-07F9-4E19-A9F4-CF2B04FF1DFB}"/>
              </a:ext>
            </a:extLst>
          </p:cNvPr>
          <p:cNvSpPr>
            <a:spLocks noGrp="1"/>
          </p:cNvSpPr>
          <p:nvPr>
            <p:ph idx="4294967295"/>
          </p:nvPr>
        </p:nvSpPr>
        <p:spPr>
          <a:xfrm>
            <a:off x="548640" y="1478533"/>
            <a:ext cx="10424160" cy="5071395"/>
          </a:xfrm>
        </p:spPr>
        <p:txBody>
          <a:bodyPr/>
          <a:lstStyle/>
          <a:p>
            <a:pPr marL="0" indent="0">
              <a:buNone/>
            </a:pPr>
            <a:r>
              <a:rPr lang="en-US" sz="1200" dirty="0">
                <a:effectLst/>
              </a:rPr>
              <a:t>Rippe, J. M. (2024). Lifestyle medicine (Fourth). CRC Press. </a:t>
            </a:r>
          </a:p>
          <a:p>
            <a:pPr marL="0" indent="0">
              <a:buNone/>
            </a:pPr>
            <a:r>
              <a:rPr lang="en-US" sz="1200" dirty="0">
                <a:solidFill>
                  <a:srgbClr val="1B1B1B"/>
                </a:solidFill>
                <a:effectLst/>
              </a:rPr>
              <a:t>Serrano N, Hyatt JK, Houmard JA, Murgia M, Katsanos CS. Muscle fiber phenotype: a culprit of abnormal metabolism and function in skeletal muscle of humans with obesity. Am J </a:t>
            </a:r>
            <a:r>
              <a:rPr lang="en-US" sz="1200" dirty="0" err="1">
                <a:solidFill>
                  <a:srgbClr val="1B1B1B"/>
                </a:solidFill>
                <a:effectLst/>
              </a:rPr>
              <a:t>Physiol</a:t>
            </a:r>
            <a:r>
              <a:rPr lang="en-US" sz="1200" dirty="0">
                <a:solidFill>
                  <a:srgbClr val="1B1B1B"/>
                </a:solidFill>
                <a:effectLst/>
              </a:rPr>
              <a:t> Endocrinol </a:t>
            </a:r>
            <a:r>
              <a:rPr lang="en-US" sz="1200" dirty="0" err="1">
                <a:solidFill>
                  <a:srgbClr val="1B1B1B"/>
                </a:solidFill>
                <a:effectLst/>
              </a:rPr>
              <a:t>Metab</a:t>
            </a:r>
            <a:r>
              <a:rPr lang="en-US" sz="1200" dirty="0">
                <a:solidFill>
                  <a:srgbClr val="1B1B1B"/>
                </a:solidFill>
                <a:effectLst/>
              </a:rPr>
              <a:t>. 2023 Dec 1;325(6):E723-E733. </a:t>
            </a:r>
            <a:r>
              <a:rPr lang="en-US" sz="1200" dirty="0" err="1">
                <a:solidFill>
                  <a:srgbClr val="1B1B1B"/>
                </a:solidFill>
                <a:effectLst/>
              </a:rPr>
              <a:t>doi</a:t>
            </a:r>
            <a:r>
              <a:rPr lang="en-US" sz="1200" dirty="0">
                <a:solidFill>
                  <a:srgbClr val="1B1B1B"/>
                </a:solidFill>
                <a:effectLst/>
              </a:rPr>
              <a:t>: 10.1152/ajpendo.00190.2023. </a:t>
            </a:r>
            <a:r>
              <a:rPr lang="en-US" sz="1200" dirty="0" err="1">
                <a:solidFill>
                  <a:srgbClr val="1B1B1B"/>
                </a:solidFill>
                <a:effectLst/>
              </a:rPr>
              <a:t>Epub</a:t>
            </a:r>
            <a:r>
              <a:rPr lang="en-US" sz="1200" dirty="0">
                <a:solidFill>
                  <a:srgbClr val="1B1B1B"/>
                </a:solidFill>
                <a:effectLst/>
              </a:rPr>
              <a:t> 2023 Oct 25. PMID: 37877797; PMCID: PMC10864022.</a:t>
            </a:r>
          </a:p>
          <a:p>
            <a:pPr marL="0" indent="0">
              <a:buNone/>
            </a:pPr>
            <a:r>
              <a:rPr lang="en-US" sz="1200" dirty="0">
                <a:effectLst/>
              </a:rPr>
              <a:t>U.S. Department of Health and Human Services. (n.d.). Health risks of Overweight &amp; obesity - </a:t>
            </a:r>
            <a:r>
              <a:rPr lang="en-US" sz="1200" dirty="0" err="1">
                <a:effectLst/>
              </a:rPr>
              <a:t>niddk</a:t>
            </a:r>
            <a:r>
              <a:rPr lang="en-US" sz="1200" dirty="0">
                <a:effectLst/>
              </a:rPr>
              <a:t>. National Institute of Diabetes and Digestive and Kidney Diseases. https://www.niddk.nih.gov/health-information/weight-management/adult-overweight-obesity/health-risks </a:t>
            </a:r>
            <a:endParaRPr lang="en-US" sz="1200" dirty="0">
              <a:solidFill>
                <a:srgbClr val="1B1B1B"/>
              </a:solidFill>
              <a:effectLst/>
            </a:endParaRPr>
          </a:p>
          <a:p>
            <a:pPr marL="0" indent="0">
              <a:buNone/>
            </a:pPr>
            <a:r>
              <a:rPr lang="en-US" sz="1200" dirty="0">
                <a:effectLst/>
              </a:rPr>
              <a:t>What is obesity?. Obesity Medicine Association. (n.d.). https://obesitymedicine.org/blog/what-is-obesity/ </a:t>
            </a:r>
            <a:endParaRPr lang="en-US" sz="1200" dirty="0"/>
          </a:p>
          <a:p>
            <a:pPr marL="0" indent="0">
              <a:buNone/>
            </a:pPr>
            <a:r>
              <a:rPr lang="en-US" sz="1200" dirty="0">
                <a:effectLst/>
              </a:rPr>
              <a:t>World Health Organization. (n.d.-a). Obesity and overweight. World Health Organization. https://www.who.int/news-room/fact-sheets/detail/obesity-and-overweight </a:t>
            </a:r>
          </a:p>
          <a:p>
            <a:endParaRPr lang="en-US" sz="1200" dirty="0"/>
          </a:p>
          <a:p>
            <a:pPr marL="230188" lvl="1" indent="0">
              <a:buNone/>
            </a:pPr>
            <a:endParaRPr lang="en-US" sz="1200" dirty="0"/>
          </a:p>
          <a:p>
            <a:pPr lvl="1"/>
            <a:endParaRPr lang="la-Latn" sz="1200" dirty="0"/>
          </a:p>
          <a:p>
            <a:endParaRPr lang="la-Latn" sz="1200" dirty="0"/>
          </a:p>
          <a:p>
            <a:pPr lvl="4"/>
            <a:endParaRPr lang="la-Latn" dirty="0"/>
          </a:p>
        </p:txBody>
      </p:sp>
      <p:sp>
        <p:nvSpPr>
          <p:cNvPr id="4" name="Rectangle 3">
            <a:extLst>
              <a:ext uri="{FF2B5EF4-FFF2-40B4-BE49-F238E27FC236}">
                <a16:creationId xmlns:a16="http://schemas.microsoft.com/office/drawing/2014/main" id="{280222DF-78F0-1531-2BB6-1F9FACC397B1}"/>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FE60D144-3A05-0F82-F1E2-B1A58C0B78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5CE26CEB-CD9D-5424-F868-620D3EC23B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2113034732"/>
      </p:ext>
    </p:extLst>
  </p:cSld>
  <p:clrMapOvr>
    <a:masterClrMapping/>
  </p:clrMapOvr>
</p:sld>
</file>

<file path=ppt/theme/theme1.xml><?xml version="1.0" encoding="utf-8"?>
<a:theme xmlns:a="http://schemas.openxmlformats.org/drawingml/2006/main" name="1_Office Theme">
  <a:themeElements>
    <a:clrScheme name="Alera Group">
      <a:dk1>
        <a:srgbClr val="030406"/>
      </a:dk1>
      <a:lt1>
        <a:srgbClr val="FFFFFF"/>
      </a:lt1>
      <a:dk2>
        <a:srgbClr val="ABA299"/>
      </a:dk2>
      <a:lt2>
        <a:srgbClr val="4C4C4E"/>
      </a:lt2>
      <a:accent1>
        <a:srgbClr val="1F628D"/>
      </a:accent1>
      <a:accent2>
        <a:srgbClr val="01949F"/>
      </a:accent2>
      <a:accent3>
        <a:srgbClr val="76B243"/>
      </a:accent3>
      <a:accent4>
        <a:srgbClr val="188B75"/>
      </a:accent4>
      <a:accent5>
        <a:srgbClr val="9A7DAF"/>
      </a:accent5>
      <a:accent6>
        <a:srgbClr val="54C0AA"/>
      </a:accent6>
      <a:hlink>
        <a:srgbClr val="01949F"/>
      </a:hlink>
      <a:folHlink>
        <a:srgbClr val="00ACF8"/>
      </a:folHlink>
    </a:clrScheme>
    <a:fontScheme name="Alera Group">
      <a:majorFont>
        <a:latin typeface="Cormorant Garamond"/>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AleraGroup-2023" id="{137F6ADB-6A92-4F8C-8AF2-2FF8E6F99A5E}" vid="{700394A5-1FFC-44BA-9E66-775BB8E2A2B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3207</Words>
  <Application>Microsoft Office PowerPoint</Application>
  <PresentationFormat>Widescreen</PresentationFormat>
  <Paragraphs>305</Paragraphs>
  <Slides>22</Slides>
  <Notes>21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22</vt:i4>
      </vt:variant>
    </vt:vector>
  </HeadingPairs>
  <TitlesOfParts>
    <vt:vector size="34" baseType="lpstr">
      <vt:lpstr>Aptos</vt:lpstr>
      <vt:lpstr>Arial</vt:lpstr>
      <vt:lpstr>Arial</vt:lpstr>
      <vt:lpstr>BlinkMacSystemFont</vt:lpstr>
      <vt:lpstr>Calibri</vt:lpstr>
      <vt:lpstr>Cambria</vt:lpstr>
      <vt:lpstr>Cormorant Garamond</vt:lpstr>
      <vt:lpstr>Montserrat</vt:lpstr>
      <vt:lpstr>Nunito</vt:lpstr>
      <vt:lpstr>Roboto Mono Web</vt:lpstr>
      <vt:lpstr>Wingdings</vt:lpstr>
      <vt:lpstr>1_Office Theme</vt:lpstr>
      <vt:lpstr>Trends in Obesity &amp; Lack of Health</vt:lpstr>
      <vt:lpstr>Background &amp; Interests</vt:lpstr>
      <vt:lpstr>Some Facts about Chronic Diseases</vt:lpstr>
      <vt:lpstr>Obesity</vt:lpstr>
      <vt:lpstr>Being Overweight and Obese can lead to:</vt:lpstr>
      <vt:lpstr>Obesity and Cancer</vt:lpstr>
      <vt:lpstr>PowerPoint Presentation</vt:lpstr>
      <vt:lpstr>Obesity and Musculoskeletal conditions</vt:lpstr>
      <vt:lpstr>Obesity and Musculoskeletal conditions</vt:lpstr>
      <vt:lpstr>Obesity and Pregnancy</vt:lpstr>
      <vt:lpstr>Obesity and Mental/Cognitive Health</vt:lpstr>
      <vt:lpstr>Increasing Health span and Lifespan</vt:lpstr>
      <vt:lpstr>PowerPoint Presentation</vt:lpstr>
      <vt:lpstr>PowerPoint Presentation</vt:lpstr>
      <vt:lpstr>PowerPoint Presentation</vt:lpstr>
      <vt:lpstr>PowerPoint Presentation</vt:lpstr>
      <vt:lpstr>PowerPoint Presentation</vt:lpstr>
      <vt:lpstr>PowerPoint Presentation</vt:lpstr>
      <vt:lpstr>Getting down to the Basics</vt:lpstr>
      <vt:lpstr>References</vt:lpstr>
      <vt:lpstr>References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Madison Seeley</dc:creator>
  <cp:lastModifiedBy>Madison Seeley</cp:lastModifiedBy>
  <cp:revision>1</cp:revision>
  <dcterms:created xsi:type="dcterms:W3CDTF">2025-05-19T14:27:02Z</dcterms:created>
  <dcterms:modified xsi:type="dcterms:W3CDTF">2025-05-19T14:27:56Z</dcterms:modified>
</cp:coreProperties>
</file>