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comments/modernComment_101_33D93E89.xml" ContentType="application/vnd.ms-powerpoint.comments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5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8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9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7" r:id="rId2"/>
    <p:sldId id="2146847384" r:id="rId3"/>
    <p:sldId id="2146847385" r:id="rId4"/>
    <p:sldId id="2146847386" r:id="rId5"/>
    <p:sldId id="2146847387" r:id="rId6"/>
    <p:sldId id="2146847388" r:id="rId7"/>
    <p:sldId id="323" r:id="rId8"/>
    <p:sldId id="2146847389" r:id="rId9"/>
    <p:sldId id="2146847390" r:id="rId10"/>
    <p:sldId id="2146847391" r:id="rId11"/>
    <p:sldId id="2146847392" r:id="rId12"/>
    <p:sldId id="2146847379" r:id="rId13"/>
    <p:sldId id="2146847393" r:id="rId14"/>
    <p:sldId id="214684739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9E3A4C9-CE9D-AAC1-CEB7-CC722DDB0A53}" name="Kaycee DeGabriele" initials="KD" userId="S::kDeGabriele@vitalincite.com::0c1b6b14-85f9-419a-96eb-cb54aa5acc7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Pharmacy Total</a:t>
            </a:r>
            <a:r>
              <a:rPr lang="en-US" baseline="0"/>
              <a:t> Cost PMPM Trends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'Pharmacy Total Cost PMPM'!$A$13</c:f>
              <c:strCache>
                <c:ptCount val="1"/>
                <c:pt idx="0">
                  <c:v>Non - HCC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'Pharmacy Total Cost PMPM'!$B$12:$D$12</c:f>
              <c:strCache>
                <c:ptCount val="3"/>
                <c:pt idx="0">
                  <c:v>Jan 2022 - Dec 2022</c:v>
                </c:pt>
                <c:pt idx="1">
                  <c:v>Jan 2023 - Dec 2023</c:v>
                </c:pt>
                <c:pt idx="2">
                  <c:v>Jan 2024 - Dec 2024</c:v>
                </c:pt>
              </c:strCache>
            </c:strRef>
          </c:cat>
          <c:val>
            <c:numRef>
              <c:f>'Pharmacy Total Cost PMPM'!$B$13:$D$13</c:f>
              <c:numCache>
                <c:formatCode>\$##,##0;\(\$##,##0\);\$##,##0</c:formatCode>
                <c:ptCount val="3"/>
                <c:pt idx="0">
                  <c:v>94.553922989589253</c:v>
                </c:pt>
                <c:pt idx="1">
                  <c:v>105.59190130620316</c:v>
                </c:pt>
                <c:pt idx="2">
                  <c:v>115.40491978122532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9E-4F8E-BB5F-544E950EF1F9}"/>
            </c:ext>
          </c:extLst>
        </c:ser>
        <c:ser>
          <c:idx val="1"/>
          <c:order val="1"/>
          <c:tx>
            <c:strRef>
              <c:f>'Pharmacy Total Cost PMPM'!$A$14</c:f>
              <c:strCache>
                <c:ptCount val="1"/>
                <c:pt idx="0">
                  <c:v>HCC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'Pharmacy Total Cost PMPM'!$B$12:$D$12</c:f>
              <c:strCache>
                <c:ptCount val="3"/>
                <c:pt idx="0">
                  <c:v>Jan 2022 - Dec 2022</c:v>
                </c:pt>
                <c:pt idx="1">
                  <c:v>Jan 2023 - Dec 2023</c:v>
                </c:pt>
                <c:pt idx="2">
                  <c:v>Jan 2024 - Dec 2024</c:v>
                </c:pt>
              </c:strCache>
            </c:strRef>
          </c:cat>
          <c:val>
            <c:numRef>
              <c:f>'Pharmacy Total Cost PMPM'!$B$14:$D$14</c:f>
              <c:numCache>
                <c:formatCode>\$##,##0;\(\$##,##0\);\$##,##0</c:formatCode>
                <c:ptCount val="3"/>
                <c:pt idx="0">
                  <c:v>45.159980407326543</c:v>
                </c:pt>
                <c:pt idx="1">
                  <c:v>57.907213016240121</c:v>
                </c:pt>
                <c:pt idx="2">
                  <c:v>62.193233526111349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A9E-4F8E-BB5F-544E950EF1F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073585152"/>
        <c:axId val="1073584672"/>
        <c:extLst>
          <c:ext xmlns:c15="http://schemas.microsoft.com/office/drawing/2012/chart" uri="{02D57815-91ED-43cb-92C2-25804820EDAC}">
            <c15:filteredBar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'Pharmacy Total Cost PMPM'!$A$15</c15:sqref>
                        </c15:formulaRef>
                      </c:ext>
                    </c:extLst>
                    <c:strCache>
                      <c:ptCount val="1"/>
                      <c:pt idx="0">
                        <c:v>Benchmark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ctr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'Pharmacy Total Cost PMPM'!$B$12:$D$12</c15:sqref>
                        </c15:formulaRef>
                      </c:ext>
                    </c:extLst>
                    <c:strCache>
                      <c:ptCount val="3"/>
                      <c:pt idx="0">
                        <c:v>Jan 2022 - Dec 2022</c:v>
                      </c:pt>
                      <c:pt idx="1">
                        <c:v>Jan 2023 - Dec 2023</c:v>
                      </c:pt>
                      <c:pt idx="2">
                        <c:v>Jan 2024 - Dec 2024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'Pharmacy Total Cost PMPM'!$B$15:$D$15</c15:sqref>
                        </c15:formulaRef>
                      </c:ext>
                    </c:extLst>
                    <c:numCache>
                      <c:formatCode>\$##,##0;\(\$##,##0\);\$##,##0</c:formatCode>
                      <c:ptCount val="3"/>
                      <c:pt idx="0">
                        <c:v>146.043337826769</c:v>
                      </c:pt>
                      <c:pt idx="1">
                        <c:v>163.90598678057225</c:v>
                      </c:pt>
                      <c:pt idx="2">
                        <c:v>177.96439161771946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AA9E-4F8E-BB5F-544E950EF1F9}"/>
                  </c:ext>
                </c:extLst>
              </c15:ser>
            </c15:filteredBarSeries>
          </c:ext>
        </c:extLst>
      </c:barChart>
      <c:catAx>
        <c:axId val="1073585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3584672"/>
        <c:crosses val="autoZero"/>
        <c:auto val="1"/>
        <c:lblAlgn val="ctr"/>
        <c:lblOffset val="100"/>
        <c:noMultiLvlLbl val="0"/>
      </c:catAx>
      <c:valAx>
        <c:axId val="1073584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\$##,##0;\(\$##,##0\);\$#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3585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Medical Total</a:t>
            </a:r>
            <a:r>
              <a:rPr lang="en-US" baseline="0"/>
              <a:t> Cost PMPM Trends</a:t>
            </a:r>
            <a:endParaRPr lang="en-US"/>
          </a:p>
        </c:rich>
      </c:tx>
      <c:layout>
        <c:manualLayout>
          <c:xMode val="edge"/>
          <c:yMode val="edge"/>
          <c:x val="0.25365029222097502"/>
          <c:y val="1.13314447592067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'[VI Guidance - 2024 .xlsx]Medical Total Cost PMPM'!$A$13</c:f>
              <c:strCache>
                <c:ptCount val="1"/>
                <c:pt idx="0">
                  <c:v>Non-HCC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'[1]Medical Total Cost PMPM'!$B$12:$D$12</c:f>
              <c:strCache>
                <c:ptCount val="3"/>
                <c:pt idx="0">
                  <c:v>Jan 2022 - Dec 2022</c:v>
                </c:pt>
                <c:pt idx="1">
                  <c:v>Jan 2023 - Dec 2023</c:v>
                </c:pt>
                <c:pt idx="2">
                  <c:v>Jan 2024 - Dec 2024</c:v>
                </c:pt>
              </c:strCache>
            </c:strRef>
          </c:cat>
          <c:val>
            <c:numRef>
              <c:f>'[1]Medical Total Cost PMPM'!$B$13:$D$13</c:f>
              <c:numCache>
                <c:formatCode>\$##,##0;\(\$##,##0\);\$##,##0</c:formatCode>
                <c:ptCount val="3"/>
                <c:pt idx="0">
                  <c:v>309.5694618782004</c:v>
                </c:pt>
                <c:pt idx="1">
                  <c:v>321.18538806885994</c:v>
                </c:pt>
                <c:pt idx="2">
                  <c:v>340.51101304046324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45-4E98-B6E3-BB18993AE4F5}"/>
            </c:ext>
          </c:extLst>
        </c:ser>
        <c:ser>
          <c:idx val="1"/>
          <c:order val="1"/>
          <c:tx>
            <c:strRef>
              <c:f>'[VI Guidance - 2024 .xlsx]Medical Total Cost PMPM'!$A$14</c:f>
              <c:strCache>
                <c:ptCount val="1"/>
                <c:pt idx="0">
                  <c:v>HCC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'[1]Medical Total Cost PMPM'!$B$12:$D$12</c:f>
              <c:strCache>
                <c:ptCount val="3"/>
                <c:pt idx="0">
                  <c:v>Jan 2022 - Dec 2022</c:v>
                </c:pt>
                <c:pt idx="1">
                  <c:v>Jan 2023 - Dec 2023</c:v>
                </c:pt>
                <c:pt idx="2">
                  <c:v>Jan 2024 - Dec 2024</c:v>
                </c:pt>
              </c:strCache>
            </c:strRef>
          </c:cat>
          <c:val>
            <c:numRef>
              <c:f>'[1]Medical Total Cost PMPM'!$B$14:$D$14</c:f>
              <c:numCache>
                <c:formatCode>\$##,##0;\(\$##,##0\);\$##,##0</c:formatCode>
                <c:ptCount val="3"/>
                <c:pt idx="0">
                  <c:v>167.54976855945952</c:v>
                </c:pt>
                <c:pt idx="1">
                  <c:v>179.3740740967134</c:v>
                </c:pt>
                <c:pt idx="2">
                  <c:v>192.752946914597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45-4E98-B6E3-BB18993AE4F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510621824"/>
        <c:axId val="510622304"/>
      </c:barChart>
      <c:catAx>
        <c:axId val="510621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0622304"/>
        <c:crosses val="autoZero"/>
        <c:auto val="1"/>
        <c:lblAlgn val="ctr"/>
        <c:lblOffset val="100"/>
        <c:noMultiLvlLbl val="0"/>
      </c:catAx>
      <c:valAx>
        <c:axId val="510622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\$##,##0;\(\$##,##0\);\$#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0621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'3a_HCC%_ByYR'!$B$13</c:f>
              <c:strCache>
                <c:ptCount val="1"/>
                <c:pt idx="0">
                  <c:v>Total HCC Paid as % of Total Paid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>
                        <a:lumMod val="9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'3a_HCC%_ByYR'!$A$14:$A$17</c:f>
              <c:strCach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strCache>
            </c:strRef>
          </c:cat>
          <c:val>
            <c:numRef>
              <c:f>'3a_HCC%_ByYR'!$B$14:$B$17</c:f>
              <c:numCache>
                <c:formatCode>##0.0%;\-##0.0%</c:formatCode>
                <c:ptCount val="4"/>
                <c:pt idx="0">
                  <c:v>0.36587043670432173</c:v>
                </c:pt>
                <c:pt idx="1">
                  <c:v>0.38800973186575982</c:v>
                </c:pt>
                <c:pt idx="2">
                  <c:v>0.40079239509747827</c:v>
                </c:pt>
                <c:pt idx="3">
                  <c:v>0.40423341563296533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12-4BF5-A649-ED246DF22131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667227631"/>
        <c:axId val="667216111"/>
      </c:barChart>
      <c:lineChart>
        <c:grouping val="standard"/>
        <c:varyColors val="0"/>
        <c:ser>
          <c:idx val="1"/>
          <c:order val="1"/>
          <c:tx>
            <c:strRef>
              <c:f>'3a_HCC%_ByYR'!$C$13</c:f>
              <c:strCache>
                <c:ptCount val="1"/>
                <c:pt idx="0">
                  <c:v>HCC Mbrs as % of Total Mbrs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2.0324985312397052E-3"/>
                  <c:y val="-0.1148234637679662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B12-4BF5-A649-ED246DF22131}"/>
                </c:ext>
              </c:extLst>
            </c:dLbl>
            <c:dLbl>
              <c:idx val="1"/>
              <c:layout>
                <c:manualLayout>
                  <c:x val="0"/>
                  <c:y val="-7.38150838508354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B12-4BF5-A649-ED246DF22131}"/>
                </c:ext>
              </c:extLst>
            </c:dLbl>
            <c:dLbl>
              <c:idx val="2"/>
              <c:layout>
                <c:manualLayout>
                  <c:x val="-8.12999412495897E-3"/>
                  <c:y val="-6.97142458591223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B12-4BF5-A649-ED246DF22131}"/>
                </c:ext>
              </c:extLst>
            </c:dLbl>
            <c:dLbl>
              <c:idx val="3"/>
              <c:layout>
                <c:manualLayout>
                  <c:x val="-4.0649970624796342E-3"/>
                  <c:y val="-9.43192738094008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B12-4BF5-A649-ED246DF2213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'3a_HCC%_ByYR'!$A$14:$A$17</c:f>
              <c:strCach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strCache>
            </c:strRef>
          </c:cat>
          <c:val>
            <c:numRef>
              <c:f>'3a_HCC%_ByYR'!$C$14:$C$17</c:f>
              <c:numCache>
                <c:formatCode>##0.0%;\-##0.0%</c:formatCode>
                <c:ptCount val="4"/>
                <c:pt idx="0">
                  <c:v>1.2462129707415165E-2</c:v>
                </c:pt>
                <c:pt idx="1">
                  <c:v>1.4201888991848679E-2</c:v>
                </c:pt>
                <c:pt idx="2">
                  <c:v>1.5746636826541288E-2</c:v>
                </c:pt>
                <c:pt idx="3">
                  <c:v>1.6573316907439479E-2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B12-4BF5-A649-ED246DF2213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667224271"/>
        <c:axId val="667219951"/>
      </c:lineChart>
      <c:catAx>
        <c:axId val="6672276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7216111"/>
        <c:crosses val="autoZero"/>
        <c:auto val="1"/>
        <c:lblAlgn val="ctr"/>
        <c:lblOffset val="100"/>
        <c:noMultiLvlLbl val="0"/>
      </c:catAx>
      <c:valAx>
        <c:axId val="66721611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0.0%;\-##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7227631"/>
        <c:crosses val="autoZero"/>
        <c:crossBetween val="between"/>
      </c:valAx>
      <c:valAx>
        <c:axId val="667219951"/>
        <c:scaling>
          <c:orientation val="minMax"/>
        </c:scaling>
        <c:delete val="0"/>
        <c:axPos val="r"/>
        <c:numFmt formatCode="##0.0%;\-##0.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7224271"/>
        <c:crosses val="max"/>
        <c:crossBetween val="between"/>
      </c:valAx>
      <c:catAx>
        <c:axId val="667224271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67219951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Spend Distribution for High Claimants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'[S3 Slides.xlsx]HCC Spend Drivers'!$A$19</c:f>
              <c:strCache>
                <c:ptCount val="1"/>
                <c:pt idx="0">
                  <c:v>Medical Claims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'[S3 Slides.xlsx]HCC Spend Drivers'!$B$17:$D$17</c:f>
              <c:strCache>
                <c:ptCount val="3"/>
                <c:pt idx="0">
                  <c:v>Jan 2022 - Dec 2022</c:v>
                </c:pt>
                <c:pt idx="1">
                  <c:v>Jan 2023 - Dec 2023</c:v>
                </c:pt>
                <c:pt idx="2">
                  <c:v>Jan 2024 - Dec 2024</c:v>
                </c:pt>
              </c:strCache>
            </c:strRef>
          </c:cat>
          <c:val>
            <c:numRef>
              <c:f>'[S3 Slides.xlsx]HCC Spend Drivers'!$B$19:$D$19</c:f>
              <c:numCache>
                <c:formatCode>0%</c:formatCode>
                <c:ptCount val="3"/>
                <c:pt idx="0">
                  <c:v>0.63626708486935268</c:v>
                </c:pt>
                <c:pt idx="1">
                  <c:v>0.61803791293324273</c:v>
                </c:pt>
                <c:pt idx="2">
                  <c:v>0.61180948341045194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9A-4FD4-9C8A-A6AA388AB55D}"/>
            </c:ext>
          </c:extLst>
        </c:ser>
        <c:ser>
          <c:idx val="1"/>
          <c:order val="1"/>
          <c:tx>
            <c:strRef>
              <c:f>'[S3 Slides.xlsx]HCC Spend Drivers'!$A$20</c:f>
              <c:strCache>
                <c:ptCount val="1"/>
                <c:pt idx="0">
                  <c:v>Rx Through Med Plan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'[S3 Slides.xlsx]HCC Spend Drivers'!$B$17:$D$17</c:f>
              <c:strCache>
                <c:ptCount val="3"/>
                <c:pt idx="0">
                  <c:v>Jan 2022 - Dec 2022</c:v>
                </c:pt>
                <c:pt idx="1">
                  <c:v>Jan 2023 - Dec 2023</c:v>
                </c:pt>
                <c:pt idx="2">
                  <c:v>Jan 2024 - Dec 2024</c:v>
                </c:pt>
              </c:strCache>
            </c:strRef>
          </c:cat>
          <c:val>
            <c:numRef>
              <c:f>'[S3 Slides.xlsx]HCC Spend Drivers'!$B$20:$D$20</c:f>
              <c:numCache>
                <c:formatCode>0%</c:formatCode>
                <c:ptCount val="3"/>
                <c:pt idx="0">
                  <c:v>0.15775460374089587</c:v>
                </c:pt>
                <c:pt idx="1">
                  <c:v>0.14820890137492793</c:v>
                </c:pt>
                <c:pt idx="2">
                  <c:v>0.15230680581925049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C9A-4FD4-9C8A-A6AA388AB55D}"/>
            </c:ext>
          </c:extLst>
        </c:ser>
        <c:ser>
          <c:idx val="2"/>
          <c:order val="2"/>
          <c:tx>
            <c:strRef>
              <c:f>'[S3 Slides.xlsx]HCC Spend Drivers'!$A$21</c:f>
              <c:strCache>
                <c:ptCount val="1"/>
                <c:pt idx="0">
                  <c:v>Rx Through PBM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'[S3 Slides.xlsx]HCC Spend Drivers'!$B$17:$D$17</c:f>
              <c:strCache>
                <c:ptCount val="3"/>
                <c:pt idx="0">
                  <c:v>Jan 2022 - Dec 2022</c:v>
                </c:pt>
                <c:pt idx="1">
                  <c:v>Jan 2023 - Dec 2023</c:v>
                </c:pt>
                <c:pt idx="2">
                  <c:v>Jan 2024 - Dec 2024</c:v>
                </c:pt>
              </c:strCache>
            </c:strRef>
          </c:cat>
          <c:val>
            <c:numRef>
              <c:f>'[S3 Slides.xlsx]HCC Spend Drivers'!$B$21:$D$21</c:f>
              <c:numCache>
                <c:formatCode>0%</c:formatCode>
                <c:ptCount val="3"/>
                <c:pt idx="0">
                  <c:v>0.20597831138974793</c:v>
                </c:pt>
                <c:pt idx="1">
                  <c:v>0.23375318569184228</c:v>
                </c:pt>
                <c:pt idx="2">
                  <c:v>0.23588371077029591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C9A-4FD4-9C8A-A6AA388AB55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735028112"/>
        <c:axId val="735042992"/>
      </c:barChart>
      <c:catAx>
        <c:axId val="735028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5042992"/>
        <c:crosses val="autoZero"/>
        <c:auto val="1"/>
        <c:lblAlgn val="ctr"/>
        <c:lblOffset val="100"/>
        <c:noMultiLvlLbl val="0"/>
      </c:catAx>
      <c:valAx>
        <c:axId val="735042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5028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Medical Spend Categories</a:t>
            </a:r>
            <a:r>
              <a:rPr lang="en-US" baseline="0" dirty="0"/>
              <a:t> by Total Cost PMPM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'[S3 Slides.xlsx]2.4_PMPM_EDC'!$K$1:$T$1</c:f>
              <c:strCache>
                <c:ptCount val="10"/>
                <c:pt idx="0">
                  <c:v>Musculoskeletal</c:v>
                </c:pt>
                <c:pt idx="1">
                  <c:v>General Health</c:v>
                </c:pt>
                <c:pt idx="2">
                  <c:v>General Surgery</c:v>
                </c:pt>
                <c:pt idx="3">
                  <c:v>Cardiovascular</c:v>
                </c:pt>
                <c:pt idx="4">
                  <c:v>Malignancies</c:v>
                </c:pt>
                <c:pt idx="5">
                  <c:v>Neurologic</c:v>
                </c:pt>
                <c:pt idx="6">
                  <c:v>Female Reproductive</c:v>
                </c:pt>
                <c:pt idx="7">
                  <c:v>Psychosocial</c:v>
                </c:pt>
                <c:pt idx="8">
                  <c:v>Gastrointestinal/Hepatic</c:v>
                </c:pt>
                <c:pt idx="9">
                  <c:v>Respiratory</c:v>
                </c:pt>
              </c:strCache>
            </c:strRef>
          </c:cat>
          <c:val>
            <c:numRef>
              <c:f>'[S3 Slides.xlsx]2.4_PMPM_EDC'!$K$2:$T$2</c:f>
              <c:numCache>
                <c:formatCode>"$"#,##0;"($"#,##0")"</c:formatCode>
                <c:ptCount val="10"/>
                <c:pt idx="0">
                  <c:v>73.048257958587286</c:v>
                </c:pt>
                <c:pt idx="1">
                  <c:v>70.344070993560081</c:v>
                </c:pt>
                <c:pt idx="2">
                  <c:v>42.473882379943355</c:v>
                </c:pt>
                <c:pt idx="3">
                  <c:v>42.445166384300776</c:v>
                </c:pt>
                <c:pt idx="4">
                  <c:v>39.956940139166463</c:v>
                </c:pt>
                <c:pt idx="5">
                  <c:v>37.128073472901136</c:v>
                </c:pt>
                <c:pt idx="6">
                  <c:v>29.649975619598575</c:v>
                </c:pt>
                <c:pt idx="7">
                  <c:v>27.560297946830634</c:v>
                </c:pt>
                <c:pt idx="8">
                  <c:v>23.989753550151192</c:v>
                </c:pt>
                <c:pt idx="9">
                  <c:v>20.609345037531867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4A-4024-9EAA-57D67A13C9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1134411311"/>
        <c:axId val="1134411791"/>
      </c:barChart>
      <c:catAx>
        <c:axId val="11344113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34411791"/>
        <c:crosses val="autoZero"/>
        <c:auto val="1"/>
        <c:lblAlgn val="ctr"/>
        <c:lblOffset val="100"/>
        <c:noMultiLvlLbl val="0"/>
      </c:catAx>
      <c:valAx>
        <c:axId val="11344117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;&quot;($&quot;#,##0&quot;)&quot;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344113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Non High Claimant Medical Spend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'[S3 Slides.xlsx]non hcc medc yoy'!$A$15</c:f>
              <c:strCache>
                <c:ptCount val="1"/>
                <c:pt idx="0">
                  <c:v>Jan 2022 - Dec 2022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'[S3 Slides.xlsx]non hcc medc yoy'!$B$14:$F$14</c:f>
              <c:strCache>
                <c:ptCount val="5"/>
                <c:pt idx="0">
                  <c:v>Musculoskeletal</c:v>
                </c:pt>
                <c:pt idx="1">
                  <c:v>General Health</c:v>
                </c:pt>
                <c:pt idx="2">
                  <c:v>General Surgery</c:v>
                </c:pt>
                <c:pt idx="3">
                  <c:v>Female Reproductive</c:v>
                </c:pt>
                <c:pt idx="4">
                  <c:v>Cardiovascular</c:v>
                </c:pt>
              </c:strCache>
            </c:strRef>
          </c:cat>
          <c:val>
            <c:numRef>
              <c:f>'[S3 Slides.xlsx]non hcc medc yoy'!$B$15:$F$15</c:f>
              <c:numCache>
                <c:formatCode>"$"#,##0;"$"#,##0;"$"#,##0</c:formatCode>
                <c:ptCount val="5"/>
                <c:pt idx="0">
                  <c:v>37.51192981990301</c:v>
                </c:pt>
                <c:pt idx="1">
                  <c:v>38.670406076777894</c:v>
                </c:pt>
                <c:pt idx="2">
                  <c:v>21.864053126233827</c:v>
                </c:pt>
                <c:pt idx="3">
                  <c:v>20.601068524807324</c:v>
                </c:pt>
                <c:pt idx="4">
                  <c:v>14.103180606570074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D7-4711-A4CD-CEFCF6767329}"/>
            </c:ext>
          </c:extLst>
        </c:ser>
        <c:ser>
          <c:idx val="1"/>
          <c:order val="1"/>
          <c:tx>
            <c:strRef>
              <c:f>'[S3 Slides.xlsx]non hcc medc yoy'!$A$16</c:f>
              <c:strCache>
                <c:ptCount val="1"/>
                <c:pt idx="0">
                  <c:v>Jan 2023 - Dec 2023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'[S3 Slides.xlsx]non hcc medc yoy'!$B$14:$F$14</c:f>
              <c:strCache>
                <c:ptCount val="5"/>
                <c:pt idx="0">
                  <c:v>Musculoskeletal</c:v>
                </c:pt>
                <c:pt idx="1">
                  <c:v>General Health</c:v>
                </c:pt>
                <c:pt idx="2">
                  <c:v>General Surgery</c:v>
                </c:pt>
                <c:pt idx="3">
                  <c:v>Female Reproductive</c:v>
                </c:pt>
                <c:pt idx="4">
                  <c:v>Cardiovascular</c:v>
                </c:pt>
              </c:strCache>
            </c:strRef>
          </c:cat>
          <c:val>
            <c:numRef>
              <c:f>'[S3 Slides.xlsx]non hcc medc yoy'!$B$16:$F$16</c:f>
              <c:numCache>
                <c:formatCode>"$"#,##0;"$"#,##0;"$"#,##0</c:formatCode>
                <c:ptCount val="5"/>
                <c:pt idx="0">
                  <c:v>39.615083926202722</c:v>
                </c:pt>
                <c:pt idx="1">
                  <c:v>37.693468750845142</c:v>
                </c:pt>
                <c:pt idx="2">
                  <c:v>23.783891094389769</c:v>
                </c:pt>
                <c:pt idx="3">
                  <c:v>20.451923259265513</c:v>
                </c:pt>
                <c:pt idx="4">
                  <c:v>14.912060368185664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0D7-4711-A4CD-CEFCF6767329}"/>
            </c:ext>
          </c:extLst>
        </c:ser>
        <c:ser>
          <c:idx val="2"/>
          <c:order val="2"/>
          <c:tx>
            <c:strRef>
              <c:f>'[S3 Slides.xlsx]non hcc medc yoy'!$A$17</c:f>
              <c:strCache>
                <c:ptCount val="1"/>
                <c:pt idx="0">
                  <c:v>Jan 2024 - Dec 2024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'[S3 Slides.xlsx]non hcc medc yoy'!$B$14:$F$14</c:f>
              <c:strCache>
                <c:ptCount val="5"/>
                <c:pt idx="0">
                  <c:v>Musculoskeletal</c:v>
                </c:pt>
                <c:pt idx="1">
                  <c:v>General Health</c:v>
                </c:pt>
                <c:pt idx="2">
                  <c:v>General Surgery</c:v>
                </c:pt>
                <c:pt idx="3">
                  <c:v>Female Reproductive</c:v>
                </c:pt>
                <c:pt idx="4">
                  <c:v>Cardiovascular</c:v>
                </c:pt>
              </c:strCache>
            </c:strRef>
          </c:cat>
          <c:val>
            <c:numRef>
              <c:f>'[S3 Slides.xlsx]non hcc medc yoy'!$B$17:$F$17</c:f>
              <c:numCache>
                <c:formatCode>"$"#,##0;"$"#,##0;"$"#,##0</c:formatCode>
                <c:ptCount val="5"/>
                <c:pt idx="0">
                  <c:v>40.872955225887509</c:v>
                </c:pt>
                <c:pt idx="1">
                  <c:v>39.362932542508332</c:v>
                </c:pt>
                <c:pt idx="2">
                  <c:v>25.514420582890597</c:v>
                </c:pt>
                <c:pt idx="3">
                  <c:v>22.368048071037784</c:v>
                </c:pt>
                <c:pt idx="4">
                  <c:v>15.495954852405722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0D7-4711-A4CD-CEFCF67673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29576815"/>
        <c:axId val="729555695"/>
        <c:axId val="0"/>
      </c:bar3DChart>
      <c:catAx>
        <c:axId val="7295768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9555695"/>
        <c:crosses val="autoZero"/>
        <c:auto val="1"/>
        <c:lblAlgn val="ctr"/>
        <c:lblOffset val="100"/>
        <c:noMultiLvlLbl val="0"/>
      </c:catAx>
      <c:valAx>
        <c:axId val="7295556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;&quot;$&quot;#,##0;&quot;$&quot;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95768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 sz="1800" b="1">
                <a:solidFill>
                  <a:schemeClr val="tx2"/>
                </a:solidFill>
              </a:rPr>
              <a:t>Members</a:t>
            </a:r>
            <a:r>
              <a:rPr lang="en-US" sz="1800" b="1" baseline="0">
                <a:solidFill>
                  <a:schemeClr val="tx2"/>
                </a:solidFill>
              </a:rPr>
              <a:t> per 1,000 Cancer Prevalence Year over Year </a:t>
            </a:r>
            <a:endParaRPr lang="en-US" sz="1800" b="1">
              <a:solidFill>
                <a:schemeClr val="tx2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'[2024 Yearend Research.xlsx]5. Cancer Diagnoses'!$C$1:$G$1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</c:strRef>
          </c:cat>
          <c:val>
            <c:numRef>
              <c:f>'[2024 Yearend Research.xlsx]5. Cancer Diagnoses'!$C$2:$G$2</c:f>
              <c:numCache>
                <c:formatCode>#,##0.0;\-#,##0.0</c:formatCode>
                <c:ptCount val="5"/>
                <c:pt idx="0">
                  <c:v>32.002619314199976</c:v>
                </c:pt>
                <c:pt idx="1">
                  <c:v>35.260853018189152</c:v>
                </c:pt>
                <c:pt idx="2">
                  <c:v>36.301122760219087</c:v>
                </c:pt>
                <c:pt idx="3">
                  <c:v>36.521043027014876</c:v>
                </c:pt>
                <c:pt idx="4">
                  <c:v>37.179960285303729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212-4A1D-AB15-27C33CF75798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285012256"/>
        <c:axId val="1285015136"/>
      </c:lineChart>
      <c:catAx>
        <c:axId val="1285012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5015136"/>
        <c:crosses val="autoZero"/>
        <c:auto val="1"/>
        <c:lblAlgn val="ctr"/>
        <c:lblOffset val="100"/>
        <c:noMultiLvlLbl val="0"/>
      </c:catAx>
      <c:valAx>
        <c:axId val="1285015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;\-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5012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 sz="1800" b="1">
                <a:solidFill>
                  <a:schemeClr val="tx2"/>
                </a:solidFill>
              </a:rPr>
              <a:t>Top 5 Diagnosis Year over Year</a:t>
            </a:r>
            <a:r>
              <a:rPr lang="en-US" sz="1800" b="1" baseline="0">
                <a:solidFill>
                  <a:schemeClr val="tx2"/>
                </a:solidFill>
              </a:rPr>
              <a:t> </a:t>
            </a:r>
            <a:endParaRPr lang="en-US" sz="1800" b="1">
              <a:solidFill>
                <a:schemeClr val="tx2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'[2024 Yearend Research.xlsx]5. Cancer Diagnoses'!$B$4</c:f>
              <c:strCache>
                <c:ptCount val="1"/>
                <c:pt idx="0">
                  <c:v>Low impact malignant neoplasms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'[2024 Yearend Research.xlsx]5. Cancer Diagnoses'!$C$3:$G$3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</c:strRef>
          </c:cat>
          <c:val>
            <c:numRef>
              <c:f>'[2024 Yearend Research.xlsx]5. Cancer Diagnoses'!$C$4:$G$4</c:f>
              <c:numCache>
                <c:formatCode>#,##0.0;\-#,##0.0</c:formatCode>
                <c:ptCount val="5"/>
                <c:pt idx="0">
                  <c:v>12.740454824138405</c:v>
                </c:pt>
                <c:pt idx="1">
                  <c:v>13.942391569196296</c:v>
                </c:pt>
                <c:pt idx="2">
                  <c:v>14.824370565534432</c:v>
                </c:pt>
                <c:pt idx="3">
                  <c:v>15.75758320525323</c:v>
                </c:pt>
                <c:pt idx="4">
                  <c:v>15.81070315707735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2E-42BC-9CCC-917AF12985D4}"/>
            </c:ext>
          </c:extLst>
        </c:ser>
        <c:ser>
          <c:idx val="1"/>
          <c:order val="1"/>
          <c:tx>
            <c:strRef>
              <c:f>'[2024 Yearend Research.xlsx]5. Cancer Diagnoses'!$B$5</c:f>
              <c:strCache>
                <c:ptCount val="1"/>
                <c:pt idx="0">
                  <c:v>Malignant neoplasms of the skin</c:v>
                </c:pt>
              </c:strCache>
            </c:strRef>
          </c:tx>
          <c:spPr>
            <a:ln w="28575" cap="rnd">
              <a:solidFill>
                <a:srgbClr val="F79159"/>
              </a:solidFill>
              <a:round/>
            </a:ln>
            <a:effectLst/>
          </c:spPr>
          <c:marker>
            <c:symbol val="none"/>
          </c:marker>
          <c:cat>
            <c:strRef>
              <c:f>'[2024 Yearend Research.xlsx]5. Cancer Diagnoses'!$C$3:$G$3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</c:strRef>
          </c:cat>
          <c:val>
            <c:numRef>
              <c:f>'[2024 Yearend Research.xlsx]5. Cancer Diagnoses'!$C$5:$G$5</c:f>
              <c:numCache>
                <c:formatCode>#,##0.0;\-#,##0.0</c:formatCode>
                <c:ptCount val="5"/>
                <c:pt idx="0">
                  <c:v>8.3650095128197837</c:v>
                </c:pt>
                <c:pt idx="1">
                  <c:v>9.2517411426430343</c:v>
                </c:pt>
                <c:pt idx="2">
                  <c:v>9.6396672169321409</c:v>
                </c:pt>
                <c:pt idx="3">
                  <c:v>9.2481003036178713</c:v>
                </c:pt>
                <c:pt idx="4">
                  <c:v>9.4296423930614033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E2E-42BC-9CCC-917AF12985D4}"/>
            </c:ext>
          </c:extLst>
        </c:ser>
        <c:ser>
          <c:idx val="2"/>
          <c:order val="2"/>
          <c:tx>
            <c:strRef>
              <c:f>'[2024 Yearend Research.xlsx]5. Cancer Diagnoses'!$B$6</c:f>
              <c:strCache>
                <c:ptCount val="1"/>
                <c:pt idx="0">
                  <c:v>Malignant neoplasms, breast</c:v>
                </c:pt>
              </c:strCache>
            </c:strRef>
          </c:tx>
          <c:spPr>
            <a:ln w="28575" cap="rnd">
              <a:solidFill>
                <a:srgbClr val="FFD100"/>
              </a:solidFill>
              <a:round/>
            </a:ln>
            <a:effectLst/>
          </c:spPr>
          <c:marker>
            <c:symbol val="none"/>
          </c:marker>
          <c:cat>
            <c:strRef>
              <c:f>'[2024 Yearend Research.xlsx]5. Cancer Diagnoses'!$C$3:$G$3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</c:strRef>
          </c:cat>
          <c:val>
            <c:numRef>
              <c:f>'[2024 Yearend Research.xlsx]5. Cancer Diagnoses'!$C$6:$G$6</c:f>
              <c:numCache>
                <c:formatCode>#,##0.0;\-#,##0.0</c:formatCode>
                <c:ptCount val="5"/>
                <c:pt idx="0">
                  <c:v>5.545845041095542</c:v>
                </c:pt>
                <c:pt idx="1">
                  <c:v>6.2865904963535568</c:v>
                </c:pt>
                <c:pt idx="2">
                  <c:v>6.2834122290124741</c:v>
                </c:pt>
                <c:pt idx="3">
                  <c:v>6.3936183192437905</c:v>
                </c:pt>
                <c:pt idx="4">
                  <c:v>6.5402556271514802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E2E-42BC-9CCC-917AF12985D4}"/>
            </c:ext>
          </c:extLst>
        </c:ser>
        <c:ser>
          <c:idx val="3"/>
          <c:order val="3"/>
          <c:tx>
            <c:strRef>
              <c:f>'[2024 Yearend Research.xlsx]5. Cancer Diagnoses'!$B$7</c:f>
              <c:strCache>
                <c:ptCount val="1"/>
                <c:pt idx="0">
                  <c:v>High impact malignant neoplasms</c:v>
                </c:pt>
              </c:strCache>
            </c:strRef>
          </c:tx>
          <c:spPr>
            <a:ln w="28575" cap="rnd">
              <a:solidFill>
                <a:srgbClr val="AB2279"/>
              </a:solidFill>
              <a:round/>
            </a:ln>
            <a:effectLst/>
          </c:spPr>
          <c:marker>
            <c:symbol val="none"/>
          </c:marker>
          <c:cat>
            <c:strRef>
              <c:f>'[2024 Yearend Research.xlsx]5. Cancer Diagnoses'!$C$3:$G$3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</c:strRef>
          </c:cat>
          <c:val>
            <c:numRef>
              <c:f>'[2024 Yearend Research.xlsx]5. Cancer Diagnoses'!$C$7:$G$7</c:f>
              <c:numCache>
                <c:formatCode>#,##0.0;\-#,##0.0</c:formatCode>
                <c:ptCount val="5"/>
                <c:pt idx="0">
                  <c:v>3.8045963967952736</c:v>
                </c:pt>
                <c:pt idx="1">
                  <c:v>4.3608620726461913</c:v>
                </c:pt>
                <c:pt idx="2">
                  <c:v>4.3811699883023039</c:v>
                </c:pt>
                <c:pt idx="3">
                  <c:v>4.5266185711614808</c:v>
                </c:pt>
                <c:pt idx="4">
                  <c:v>4.5874653060222759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E2E-42BC-9CCC-917AF12985D4}"/>
            </c:ext>
          </c:extLst>
        </c:ser>
        <c:ser>
          <c:idx val="4"/>
          <c:order val="4"/>
          <c:tx>
            <c:strRef>
              <c:f>'[2024 Yearend Research.xlsx]5. Cancer Diagnoses'!$B$8</c:f>
              <c:strCache>
                <c:ptCount val="1"/>
                <c:pt idx="0">
                  <c:v>Malignant neoplasms, prostate</c:v>
                </c:pt>
              </c:strCache>
            </c:strRef>
          </c:tx>
          <c:spPr>
            <a:ln w="28575" cap="rnd">
              <a:solidFill>
                <a:srgbClr val="006CB0"/>
              </a:solidFill>
              <a:round/>
            </a:ln>
            <a:effectLst/>
          </c:spPr>
          <c:marker>
            <c:symbol val="none"/>
          </c:marker>
          <c:cat>
            <c:strRef>
              <c:f>'[2024 Yearend Research.xlsx]5. Cancer Diagnoses'!$C$3:$G$3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</c:strRef>
          </c:cat>
          <c:val>
            <c:numRef>
              <c:f>'[2024 Yearend Research.xlsx]5. Cancer Diagnoses'!$C$8:$G$8</c:f>
              <c:numCache>
                <c:formatCode>#,##0.0;\-#,##0.0</c:formatCode>
                <c:ptCount val="5"/>
                <c:pt idx="0">
                  <c:v>3.0870488785396688</c:v>
                </c:pt>
                <c:pt idx="1">
                  <c:v>3.3361625444349317</c:v>
                </c:pt>
                <c:pt idx="2">
                  <c:v>3.2687955745536836</c:v>
                </c:pt>
                <c:pt idx="3">
                  <c:v>3.2468415929273449</c:v>
                </c:pt>
                <c:pt idx="4">
                  <c:v>3.2396154648080966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E2E-42BC-9CCC-917AF12985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03129584"/>
        <c:axId val="1003140144"/>
      </c:lineChart>
      <c:catAx>
        <c:axId val="1003129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03140144"/>
        <c:crosses val="autoZero"/>
        <c:auto val="1"/>
        <c:lblAlgn val="ctr"/>
        <c:lblOffset val="100"/>
        <c:noMultiLvlLbl val="0"/>
      </c:catAx>
      <c:valAx>
        <c:axId val="1003140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Members Per</a:t>
                </a:r>
                <a:r>
                  <a:rPr lang="en-US" baseline="0"/>
                  <a:t> 1,000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;\-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03129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 sz="1800" b="1">
                <a:solidFill>
                  <a:schemeClr val="tx2"/>
                </a:solidFill>
              </a:rPr>
              <a:t>PMPY fo</a:t>
            </a:r>
            <a:r>
              <a:rPr lang="en-US" sz="1800" b="1" baseline="0">
                <a:solidFill>
                  <a:schemeClr val="tx2"/>
                </a:solidFill>
              </a:rPr>
              <a:t>r Members with Cancer</a:t>
            </a:r>
            <a:r>
              <a:rPr lang="en-US" sz="1800" b="1">
                <a:solidFill>
                  <a:schemeClr val="tx2"/>
                </a:solidFill>
              </a:rPr>
              <a:t> Year over Year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'[2024 Yearend Research.xlsx]5.Cancer'!$A$11</c:f>
              <c:strCache>
                <c:ptCount val="1"/>
                <c:pt idx="0">
                  <c:v>Med PMPY</c:v>
                </c:pt>
              </c:strCache>
            </c:strRef>
          </c:tx>
          <c:spPr>
            <a:solidFill>
              <a:srgbClr val="006CB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'[2024 Yearend Research.xlsx]5.Cancer'!$B$9:$F$9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</c:strRef>
          </c:cat>
          <c:val>
            <c:numRef>
              <c:f>'[2024 Yearend Research.xlsx]5.Cancer'!$B$11:$F$11</c:f>
              <c:numCache>
                <c:formatCode>\$##,##0;\(\$##,##0\);\$##,##0</c:formatCode>
                <c:ptCount val="5"/>
                <c:pt idx="0">
                  <c:v>21357.26221592068</c:v>
                </c:pt>
                <c:pt idx="1">
                  <c:v>21822.557383436688</c:v>
                </c:pt>
                <c:pt idx="2">
                  <c:v>22859.048550648182</c:v>
                </c:pt>
                <c:pt idx="3">
                  <c:v>23314.417978569189</c:v>
                </c:pt>
                <c:pt idx="4">
                  <c:v>26365.491707854995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3E-491B-AAF9-1404FF2DCAF2}"/>
            </c:ext>
          </c:extLst>
        </c:ser>
        <c:ser>
          <c:idx val="1"/>
          <c:order val="1"/>
          <c:tx>
            <c:strRef>
              <c:f>'[2024 Yearend Research.xlsx]5.Cancer'!$A$12</c:f>
              <c:strCache>
                <c:ptCount val="1"/>
                <c:pt idx="0">
                  <c:v>Rx through Med PMPY</c:v>
                </c:pt>
              </c:strCache>
            </c:strRef>
          </c:tx>
          <c:spPr>
            <a:solidFill>
              <a:srgbClr val="AB227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'[2024 Yearend Research.xlsx]5.Cancer'!$B$9:$F$9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</c:strRef>
          </c:cat>
          <c:val>
            <c:numRef>
              <c:f>'[2024 Yearend Research.xlsx]5.Cancer'!$B$12:$F$12</c:f>
              <c:numCache>
                <c:formatCode>\$##,##0;\(\$##,##0\);\$##,##0</c:formatCode>
                <c:ptCount val="5"/>
                <c:pt idx="0">
                  <c:v>7469.5610131130734</c:v>
                </c:pt>
                <c:pt idx="1">
                  <c:v>7211.9876544167682</c:v>
                </c:pt>
                <c:pt idx="2">
                  <c:v>7446.7367797395236</c:v>
                </c:pt>
                <c:pt idx="3">
                  <c:v>8014.3716837976181</c:v>
                </c:pt>
                <c:pt idx="4">
                  <c:v>9117.1661535466628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73E-491B-AAF9-1404FF2DCAF2}"/>
            </c:ext>
          </c:extLst>
        </c:ser>
        <c:ser>
          <c:idx val="2"/>
          <c:order val="2"/>
          <c:tx>
            <c:strRef>
              <c:f>'[2024 Yearend Research.xlsx]5.Cancer'!$A$13</c:f>
              <c:strCache>
                <c:ptCount val="1"/>
                <c:pt idx="0">
                  <c:v>Rx PMPY</c:v>
                </c:pt>
              </c:strCache>
            </c:strRef>
          </c:tx>
          <c:spPr>
            <a:solidFill>
              <a:srgbClr val="C9C74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'[2024 Yearend Research.xlsx]5.Cancer'!$B$9:$F$9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</c:strRef>
          </c:cat>
          <c:val>
            <c:numRef>
              <c:f>'[2024 Yearend Research.xlsx]5.Cancer'!$B$13:$F$13</c:f>
              <c:numCache>
                <c:formatCode>\$##,##0;\(\$##,##0\);\$##,##0</c:formatCode>
                <c:ptCount val="5"/>
                <c:pt idx="0">
                  <c:v>5305.5046345695209</c:v>
                </c:pt>
                <c:pt idx="1">
                  <c:v>5789.0438747213284</c:v>
                </c:pt>
                <c:pt idx="2">
                  <c:v>6156.3121397438535</c:v>
                </c:pt>
                <c:pt idx="3">
                  <c:v>6953.223786955652</c:v>
                </c:pt>
                <c:pt idx="4">
                  <c:v>7773.5291284574214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73E-491B-AAF9-1404FF2DCAF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383903888"/>
        <c:axId val="383921168"/>
      </c:barChart>
      <c:catAx>
        <c:axId val="383903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921168"/>
        <c:crosses val="autoZero"/>
        <c:auto val="1"/>
        <c:lblAlgn val="ctr"/>
        <c:lblOffset val="100"/>
        <c:noMultiLvlLbl val="0"/>
      </c:catAx>
      <c:valAx>
        <c:axId val="383921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\$##,##0;\(\$##,##0\);\$#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903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b="1" dirty="0">
                <a:solidFill>
                  <a:schemeClr val="tx2"/>
                </a:solidFill>
              </a:rPr>
              <a:t>Mental Health Prevalence of </a:t>
            </a:r>
            <a:r>
              <a:rPr lang="en-US" b="1">
                <a:solidFill>
                  <a:schemeClr val="tx2"/>
                </a:solidFill>
              </a:rPr>
              <a:t>Top Conditions </a:t>
            </a:r>
            <a:r>
              <a:rPr lang="en-US" b="1" dirty="0">
                <a:solidFill>
                  <a:schemeClr val="tx2"/>
                </a:solidFill>
              </a:rPr>
              <a:t>(by Members</a:t>
            </a:r>
            <a:r>
              <a:rPr lang="en-US" b="1" baseline="0" dirty="0">
                <a:solidFill>
                  <a:schemeClr val="tx2"/>
                </a:solidFill>
              </a:rPr>
              <a:t> Per 1,000)</a:t>
            </a:r>
            <a:r>
              <a:rPr lang="en-US" b="1" dirty="0">
                <a:solidFill>
                  <a:schemeClr val="tx2"/>
                </a:solidFill>
              </a:rPr>
              <a:t> Year over Year</a:t>
            </a:r>
          </a:p>
        </c:rich>
      </c:tx>
      <c:layout>
        <c:manualLayout>
          <c:xMode val="edge"/>
          <c:yMode val="edge"/>
          <c:x val="0.14622303468557332"/>
          <c:y val="2.93181509942489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'[2024 Yearend Research.xlsx]13. Mental Health - Overall'!$B$6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F79159"/>
            </a:solidFill>
            <a:ln>
              <a:solidFill>
                <a:srgbClr val="F79159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'[2024 Yearend Research.xlsx]13. Mental Health - Overall'!$A$7:$A$13</c:f>
              <c:strCache>
                <c:ptCount val="7"/>
                <c:pt idx="0">
                  <c:v>Anxiety</c:v>
                </c:pt>
                <c:pt idx="1">
                  <c:v>Major Depression</c:v>
                </c:pt>
                <c:pt idx="2">
                  <c:v>Attention Deficit Disorder</c:v>
                </c:pt>
                <c:pt idx="3">
                  <c:v>Adjustment Disorder</c:v>
                </c:pt>
                <c:pt idx="4">
                  <c:v>Depression</c:v>
                </c:pt>
                <c:pt idx="5">
                  <c:v>Post traumatic stress disorder</c:v>
                </c:pt>
                <c:pt idx="6">
                  <c:v>Substance use</c:v>
                </c:pt>
              </c:strCache>
            </c:strRef>
          </c:cat>
          <c:val>
            <c:numRef>
              <c:f>'[2024 Yearend Research.xlsx]13. Mental Health - Overall'!$B$7:$B$13</c:f>
              <c:numCache>
                <c:formatCode>#,##0;\-#,##0</c:formatCode>
                <c:ptCount val="7"/>
                <c:pt idx="0">
                  <c:v>66.966180786313956</c:v>
                </c:pt>
                <c:pt idx="1">
                  <c:v>38.646005470942953</c:v>
                </c:pt>
                <c:pt idx="2">
                  <c:v>24.461398180949779</c:v>
                </c:pt>
                <c:pt idx="3">
                  <c:v>28.614410903063167</c:v>
                </c:pt>
                <c:pt idx="4">
                  <c:v>8.6768848828804437</c:v>
                </c:pt>
                <c:pt idx="5">
                  <c:v>5.3759293834589537</c:v>
                </c:pt>
                <c:pt idx="6">
                  <c:v>6.6693399876891002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69-41A2-9668-305EC8277617}"/>
            </c:ext>
          </c:extLst>
        </c:ser>
        <c:ser>
          <c:idx val="1"/>
          <c:order val="1"/>
          <c:tx>
            <c:strRef>
              <c:f>'[2024 Yearend Research.xlsx]13. Mental Health - Overall'!$C$6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C9C742"/>
            </a:solidFill>
            <a:ln>
              <a:solidFill>
                <a:srgbClr val="C9C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'[2024 Yearend Research.xlsx]13. Mental Health - Overall'!$A$7:$A$13</c:f>
              <c:strCache>
                <c:ptCount val="7"/>
                <c:pt idx="0">
                  <c:v>Anxiety</c:v>
                </c:pt>
                <c:pt idx="1">
                  <c:v>Major Depression</c:v>
                </c:pt>
                <c:pt idx="2">
                  <c:v>Attention Deficit Disorder</c:v>
                </c:pt>
                <c:pt idx="3">
                  <c:v>Adjustment Disorder</c:v>
                </c:pt>
                <c:pt idx="4">
                  <c:v>Depression</c:v>
                </c:pt>
                <c:pt idx="5">
                  <c:v>Post traumatic stress disorder</c:v>
                </c:pt>
                <c:pt idx="6">
                  <c:v>Substance use</c:v>
                </c:pt>
              </c:strCache>
            </c:strRef>
          </c:cat>
          <c:val>
            <c:numRef>
              <c:f>'[2024 Yearend Research.xlsx]13. Mental Health - Overall'!$C$7:$C$13</c:f>
              <c:numCache>
                <c:formatCode>#,##0;\-#,##0</c:formatCode>
                <c:ptCount val="7"/>
                <c:pt idx="0">
                  <c:v>75.236755672119799</c:v>
                </c:pt>
                <c:pt idx="1">
                  <c:v>39.044552709696781</c:v>
                </c:pt>
                <c:pt idx="2">
                  <c:v>29.519691265069149</c:v>
                </c:pt>
                <c:pt idx="3">
                  <c:v>30.867816767511972</c:v>
                </c:pt>
                <c:pt idx="4">
                  <c:v>13.555047157193563</c:v>
                </c:pt>
                <c:pt idx="5">
                  <c:v>6.3205799872424757</c:v>
                </c:pt>
                <c:pt idx="6">
                  <c:v>7.9298161133163347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969-41A2-9668-305EC8277617}"/>
            </c:ext>
          </c:extLst>
        </c:ser>
        <c:ser>
          <c:idx val="2"/>
          <c:order val="2"/>
          <c:tx>
            <c:strRef>
              <c:f>'[2024 Yearend Research.xlsx]13. Mental Health - Overall'!$D$6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006CB0"/>
            </a:solidFill>
            <a:ln>
              <a:solidFill>
                <a:srgbClr val="006CB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'[2024 Yearend Research.xlsx]13. Mental Health - Overall'!$A$7:$A$13</c:f>
              <c:strCache>
                <c:ptCount val="7"/>
                <c:pt idx="0">
                  <c:v>Anxiety</c:v>
                </c:pt>
                <c:pt idx="1">
                  <c:v>Major Depression</c:v>
                </c:pt>
                <c:pt idx="2">
                  <c:v>Attention Deficit Disorder</c:v>
                </c:pt>
                <c:pt idx="3">
                  <c:v>Adjustment Disorder</c:v>
                </c:pt>
                <c:pt idx="4">
                  <c:v>Depression</c:v>
                </c:pt>
                <c:pt idx="5">
                  <c:v>Post traumatic stress disorder</c:v>
                </c:pt>
                <c:pt idx="6">
                  <c:v>Substance use</c:v>
                </c:pt>
              </c:strCache>
            </c:strRef>
          </c:cat>
          <c:val>
            <c:numRef>
              <c:f>'[2024 Yearend Research.xlsx]13. Mental Health - Overall'!$D$7:$D$13</c:f>
              <c:numCache>
                <c:formatCode>#,##0;\-#,##0</c:formatCode>
                <c:ptCount val="7"/>
                <c:pt idx="0">
                  <c:v>82.159948989046981</c:v>
                </c:pt>
                <c:pt idx="1">
                  <c:v>40.455432109424088</c:v>
                </c:pt>
                <c:pt idx="2">
                  <c:v>33.645389982775143</c:v>
                </c:pt>
                <c:pt idx="3">
                  <c:v>32.148618893539044</c:v>
                </c:pt>
                <c:pt idx="4">
                  <c:v>14.882485492262132</c:v>
                </c:pt>
                <c:pt idx="5">
                  <c:v>7.5690808462793449</c:v>
                </c:pt>
                <c:pt idx="6">
                  <c:v>8.3387727409221082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969-41A2-9668-305EC8277617}"/>
            </c:ext>
          </c:extLst>
        </c:ser>
        <c:ser>
          <c:idx val="3"/>
          <c:order val="3"/>
          <c:tx>
            <c:strRef>
              <c:f>'[2024 Yearend Research.xlsx]13. Mental Health - Overall'!$E$6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AB2279"/>
            </a:solidFill>
            <a:ln>
              <a:solidFill>
                <a:srgbClr val="AB2279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'[2024 Yearend Research.xlsx]13. Mental Health - Overall'!$A$7:$A$13</c:f>
              <c:strCache>
                <c:ptCount val="7"/>
                <c:pt idx="0">
                  <c:v>Anxiety</c:v>
                </c:pt>
                <c:pt idx="1">
                  <c:v>Major Depression</c:v>
                </c:pt>
                <c:pt idx="2">
                  <c:v>Attention Deficit Disorder</c:v>
                </c:pt>
                <c:pt idx="3">
                  <c:v>Adjustment Disorder</c:v>
                </c:pt>
                <c:pt idx="4">
                  <c:v>Depression</c:v>
                </c:pt>
                <c:pt idx="5">
                  <c:v>Post traumatic stress disorder</c:v>
                </c:pt>
                <c:pt idx="6">
                  <c:v>Substance use</c:v>
                </c:pt>
              </c:strCache>
            </c:strRef>
          </c:cat>
          <c:val>
            <c:numRef>
              <c:f>'[2024 Yearend Research.xlsx]13. Mental Health - Overall'!$E$7:$E$13</c:f>
              <c:numCache>
                <c:formatCode>#,##0;\-#,##0</c:formatCode>
                <c:ptCount val="7"/>
                <c:pt idx="0">
                  <c:v>87.430699926930004</c:v>
                </c:pt>
                <c:pt idx="1">
                  <c:v>42.653898494949722</c:v>
                </c:pt>
                <c:pt idx="2">
                  <c:v>37.898909259608224</c:v>
                </c:pt>
                <c:pt idx="3">
                  <c:v>33.624380221577447</c:v>
                </c:pt>
                <c:pt idx="4">
                  <c:v>15.398227084463946</c:v>
                </c:pt>
                <c:pt idx="5">
                  <c:v>9.0112398963006726</c:v>
                </c:pt>
                <c:pt idx="6">
                  <c:v>8.7370642402266174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969-41A2-9668-305EC827761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28634624"/>
        <c:axId val="728627424"/>
      </c:barChart>
      <c:catAx>
        <c:axId val="72863462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Mental</a:t>
                </a:r>
                <a:r>
                  <a:rPr lang="en-US" baseline="0"/>
                  <a:t> Health Condition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0.43161112093391868"/>
              <c:y val="0.8484758603925810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728627424"/>
        <c:crosses val="autoZero"/>
        <c:auto val="1"/>
        <c:lblAlgn val="ctr"/>
        <c:lblOffset val="100"/>
        <c:noMultiLvlLbl val="0"/>
      </c:catAx>
      <c:valAx>
        <c:axId val="728627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Members per</a:t>
                </a:r>
                <a:r>
                  <a:rPr lang="en-US" baseline="0"/>
                  <a:t> 1,000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#,##0;\-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728634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b="1">
                <a:solidFill>
                  <a:schemeClr val="tx2"/>
                </a:solidFill>
              </a:rPr>
              <a:t>Total Mental Health Prevalence Year over Year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'[2024 Yearend Research.xlsx]13. Mental Health - Overall'!$A$28</c:f>
              <c:strCache>
                <c:ptCount val="1"/>
                <c:pt idx="0">
                  <c:v>Psychosocial</c:v>
                </c:pt>
              </c:strCache>
            </c:strRef>
          </c:tx>
          <c:spPr>
            <a:ln w="28575" cap="rnd">
              <a:solidFill>
                <a:srgbClr val="006CB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6CB0"/>
              </a:solidFill>
              <a:ln w="9525">
                <a:solidFill>
                  <a:srgbClr val="006CB0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'[2024 Yearend Research.xlsx]13. Mental Health - Overall'!$B$27:$E$27</c:f>
              <c:strCach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strCache>
            </c:strRef>
          </c:cat>
          <c:val>
            <c:numRef>
              <c:f>'[2024 Yearend Research.xlsx]13. Mental Health - Overall'!$B$28:$E$28</c:f>
              <c:numCache>
                <c:formatCode>#,##0;\-#,##0</c:formatCode>
                <c:ptCount val="4"/>
                <c:pt idx="0">
                  <c:v>156.86128273434767</c:v>
                </c:pt>
                <c:pt idx="1">
                  <c:v>175.02642444241411</c:v>
                </c:pt>
                <c:pt idx="2">
                  <c:v>187.20558119838896</c:v>
                </c:pt>
                <c:pt idx="3">
                  <c:v>197.43258434056619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9B6-4C4E-B19E-8157CA3FA681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635187744"/>
        <c:axId val="1635180544"/>
      </c:lineChart>
      <c:catAx>
        <c:axId val="163518774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Paid Year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5180544"/>
        <c:crosses val="autoZero"/>
        <c:auto val="1"/>
        <c:lblAlgn val="ctr"/>
        <c:lblOffset val="100"/>
        <c:noMultiLvlLbl val="0"/>
      </c:catAx>
      <c:valAx>
        <c:axId val="1635180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Members Per 1,000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;\-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5187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modernComment_101_33D93E89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C1F8825-AE09-41B8-8BF8-3035ECDDBC35}" authorId="{F9E3A4C9-CE9D-AAC1-CEB7-CC722DDB0A53}" created="2025-05-06T17:29:42.997">
    <pc:sldMkLst xmlns:pc="http://schemas.microsoft.com/office/powerpoint/2013/main/command">
      <pc:docMk/>
      <pc:sldMk cId="2100578802" sldId="256"/>
    </pc:sldMkLst>
    <p188:txBody>
      <a:bodyPr/>
      <a:lstStyle/>
      <a:p>
        <a:r>
          <a:rPr lang="en-US"/>
          <a:t>Overall plan cost drivers
Hcc vs not
Generational changes
Over 65
Mental health
MSK
Cancer
Pregnancy and deliveries</a:t>
        </a:r>
      </a:p>
    </p188:txBody>
  </p188:cm>
  <p188:cm id="{C81931EA-C67F-431D-A668-0BE49AA7BB1B}" authorId="{F9E3A4C9-CE9D-AAC1-CEB7-CC722DDB0A53}" created="2025-05-06T17:30:38.729">
    <pc:sldMkLst xmlns:pc="http://schemas.microsoft.com/office/powerpoint/2013/main/command">
      <pc:docMk/>
      <pc:sldMk cId="2100578802" sldId="256"/>
    </pc:sldMkLst>
    <p188:txBody>
      <a:bodyPr/>
      <a:lstStyle/>
      <a:p>
        <a:r>
          <a:rPr lang="en-US"/>
          <a:t>30 minutes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D1AC69-584F-49B5-BB52-ABBE234E9712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18A486-1C6D-4C92-915F-FD0675BB01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5991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Medical Non </a:t>
            </a:r>
            <a:r>
              <a:rPr lang="en-US" dirty="0" err="1"/>
              <a:t>hcc</a:t>
            </a:r>
            <a:r>
              <a:rPr lang="en-US" dirty="0"/>
              <a:t> trend 4% from 2022-2023</a:t>
            </a:r>
          </a:p>
          <a:p>
            <a:r>
              <a:rPr lang="en-US" dirty="0"/>
              <a:t>Medical Non </a:t>
            </a:r>
            <a:r>
              <a:rPr lang="en-US" dirty="0" err="1"/>
              <a:t>hcc</a:t>
            </a:r>
            <a:r>
              <a:rPr lang="en-US" dirty="0"/>
              <a:t> trend 6% from 2023 to 2024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3B68D1-426A-4150-8B47-B100F25BD3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0657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C51B2-6B43-1398-6FC1-A7C1E103E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EBF1B4-86AA-1B54-A2E7-FE041895FE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5AF2D0-0923-586F-13A4-37CCF05F73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Jump in the higher spend bands from 2021 to 2022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AFED44-6825-EC59-1001-B1FCEF6436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3B68D1-426A-4150-8B47-B100F25BD3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8893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3E58B5-26DA-B685-9405-670020341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AE01CB-7934-6A6E-3B9F-CBC5F84113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587C94-C1EE-5782-6AC6-A8E31FBA65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High cost specialty meds driving high claimant spend include cancer treatments, inflammatory medications, skin medications, and cystic fibrosis treatment.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D402BC-01E4-DEDF-0834-7DA63E532C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3B68D1-426A-4150-8B47-B100F25BD3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78042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46ACA9-C949-B551-2749-51BB9143E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19CE00-71E6-D703-9FEA-8B3CEEAC2F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12BB89-6253-5143-9C58-1AC990BB01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MSK Surgeries were the top procedure driver of spend driven by spine and total joint replacements.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EDBE1E-3D99-DC04-3B4D-A68DC773D6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3B68D1-426A-4150-8B47-B100F25BD3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9356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6D2BAA-522E-3CCC-49C0-F65ED69C7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001A19-0777-77B2-FD60-008CA0BFC0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3117AB-55EE-75BD-7C7E-F4EB40563D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MSK Surgeries were the top procedure driver of spend driven by spine and total joint replacements.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B8ACD7-D27D-3CEB-6622-9C67CED978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3B68D1-426A-4150-8B47-B100F25BD3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28910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5D5940-1BB0-B34C-AE1F-6D535D0BD76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89456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E9EC13-912B-922E-2053-C41080F6C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BF9365-A75E-07B7-9FDD-C15CAC3838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321689-4643-2FA4-23B3-88A8D1416A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Cancer prevalence continues to increase, with the largest jump from 2020 to 2021.  In 2020, 2.79% of members had a cancer diagnosis compared to 3.11% in 2024.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Greatest increase among low impact malignant neoplasms from 2020.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Risk among members with cancer increased 5% from 2020 (8.0) compared to 2024 (8.4). Coordination risk among members with cancer increased from 9% in 2020 to 12% in 2024.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EBF5DF-F03B-9E8E-C05E-80B541DF90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3B68D1-426A-4150-8B47-B100F25BD3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99965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8E9D27-9920-4E4E-4B58-1637F7FB88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61F2AF-48F8-04AF-C034-F0F89A7BF4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38C86D-014F-06DE-96C7-836263367F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only does cancer prevalence continue to increase, but cancer spend has as well. Spend has increased in each of the 3 categories, medical and both pharmacy through med and PBM. Since 2020, per member per year spend for those with cancer has increased almost 27%. </a:t>
            </a:r>
          </a:p>
          <a:p>
            <a:endParaRPr lang="en-US" sz="1200" dirty="0">
              <a:solidFill>
                <a:srgbClr val="4040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Greatest increase is among pharmacy Rx though the PBM.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4442F2-263F-2CA6-F1FB-9C1B1862B2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3B68D1-426A-4150-8B47-B100F25BD3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81155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Mental health prevalence has continued to increase from 2021 now impacting 197 per 1,000 members (medical claims data). </a:t>
            </a:r>
          </a:p>
          <a:p>
            <a:endParaRPr lang="en-US" sz="1200" dirty="0">
              <a:solidFill>
                <a:srgbClr val="4040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 notable increase seen has been anxiety, the most prevalent condition, which increased from 67 per 1,000 members in 2021 to 87 per 1,000 members in 2024.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3B68D1-426A-4150-8B47-B100F25BD3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8806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43AA6A6-F0CB-497A-8EC9-FCF7C5F754B2}"/>
              </a:ext>
            </a:extLst>
          </p:cNvPr>
          <p:cNvSpPr/>
          <p:nvPr userDrawn="1"/>
        </p:nvSpPr>
        <p:spPr bwMode="gray">
          <a:xfrm>
            <a:off x="1524" y="1097280"/>
            <a:ext cx="12188952" cy="3657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EC4411D-C2A2-48CE-8D28-29A12F0A36AC}"/>
              </a:ext>
            </a:extLst>
          </p:cNvPr>
          <p:cNvSpPr/>
          <p:nvPr userDrawn="1"/>
        </p:nvSpPr>
        <p:spPr bwMode="gray">
          <a:xfrm>
            <a:off x="0" y="1097280"/>
            <a:ext cx="12188952" cy="3657600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84000">
                <a:schemeClr val="tx1">
                  <a:alpha val="6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0FAA1CD-2D04-45C2-B83A-0DA8A426DA30}"/>
              </a:ext>
            </a:extLst>
          </p:cNvPr>
          <p:cNvSpPr/>
          <p:nvPr userDrawn="1"/>
        </p:nvSpPr>
        <p:spPr bwMode="gray">
          <a:xfrm>
            <a:off x="3048" y="1097280"/>
            <a:ext cx="12188952" cy="36576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3"/>
              </a:gs>
              <a:gs pos="50000">
                <a:schemeClr val="accent2"/>
              </a:gs>
            </a:gsLst>
            <a:lin ang="2700000" scaled="1"/>
            <a:tileRect/>
          </a:gradFill>
          <a:ln>
            <a:gradFill flip="none" rotWithShape="1">
              <a:gsLst>
                <a:gs pos="0">
                  <a:schemeClr val="accent1"/>
                </a:gs>
                <a:gs pos="50000">
                  <a:schemeClr val="accent2"/>
                </a:gs>
                <a:gs pos="100000">
                  <a:schemeClr val="accent3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1B41D8-19F8-49BC-9785-43C2B02B131A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914400" y="2468880"/>
            <a:ext cx="10058400" cy="2194560"/>
          </a:xfrm>
        </p:spPr>
        <p:txBody>
          <a:bodyPr tIns="0" bIns="0"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C12944-CC51-41C9-AE61-B6B4E78EAA8C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gray">
          <a:xfrm>
            <a:off x="914400" y="4846320"/>
            <a:ext cx="10058400" cy="9144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D6182D0-46C2-4931-A870-93245E358F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365760" y="365760"/>
            <a:ext cx="2743200" cy="308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0873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4B0FA-047F-4407-821B-C22BF03B1C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48640" y="228600"/>
            <a:ext cx="10972800" cy="10972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434DD49-2F27-4A07-83C6-CA25A04EC8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548640" y="1417320"/>
            <a:ext cx="10972800" cy="173727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62931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Lead Lin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5A9B4-4F78-4BD3-A9E7-10DBB9BD5A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48640" y="228600"/>
            <a:ext cx="10972800" cy="10972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D43FB4-CFD8-4577-8558-30475385B2E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548640" y="1417320"/>
            <a:ext cx="10972800" cy="1737270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31775" indent="-231775">
              <a:buFont typeface="Arial" panose="020B0604020202020204" pitchFamily="34" charset="0"/>
              <a:buChar char="•"/>
              <a:defRPr/>
            </a:lvl2pPr>
            <a:lvl3pPr marL="396875" indent="-166688">
              <a:buFont typeface="Montserrat" pitchFamily="2" charset="0"/>
              <a:buChar char="–"/>
              <a:defRPr/>
            </a:lvl3pPr>
            <a:lvl4pPr marL="628650" indent="-231775">
              <a:buFont typeface="Arial" panose="020B0604020202020204" pitchFamily="34" charset="0"/>
              <a:buChar char="•"/>
              <a:defRPr/>
            </a:lvl4pPr>
            <a:lvl5pPr marL="858838" indent="-230188">
              <a:buFont typeface="Montserrat" pitchFamily="2" charset="0"/>
              <a:buChar char="–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51972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Sub-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736B527-13DB-4F7F-9BAA-D0273ABCDE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548639" y="1417320"/>
            <a:ext cx="10972799" cy="54864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2A01CB-410B-4355-8EA1-EA29928F89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48640" y="228600"/>
            <a:ext cx="10972800" cy="109728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E97B3F3-65AE-439D-8BBB-87E57AAA03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548640" y="2057400"/>
            <a:ext cx="10972800" cy="173727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93592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87A65-77F6-41F7-AB0D-566B5868BF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831850" y="2286000"/>
            <a:ext cx="10515600" cy="2011680"/>
          </a:xfrm>
        </p:spPr>
        <p:txBody>
          <a:bodyPr anchor="b">
            <a:normAutofit/>
          </a:bodyPr>
          <a:lstStyle>
            <a:lvl1pPr>
              <a:lnSpc>
                <a:spcPct val="110000"/>
              </a:lnSpc>
              <a:spcAft>
                <a:spcPts val="600"/>
              </a:spcAft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900C92-AFC9-45F0-B352-270FC7948B6A}"/>
              </a:ext>
            </a:extLst>
          </p:cNvPr>
          <p:cNvSpPr>
            <a:spLocks noGrp="1"/>
          </p:cNvSpPr>
          <p:nvPr>
            <p:ph type="body" idx="1"/>
          </p:nvPr>
        </p:nvSpPr>
        <p:spPr bwMode="gray">
          <a:xfrm>
            <a:off x="831850" y="4389120"/>
            <a:ext cx="10515600" cy="1500187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1000"/>
              </a:spcAft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C3664B-10D6-4C70-9CB9-4CA6D539A11A}"/>
              </a:ext>
            </a:extLst>
          </p:cNvPr>
          <p:cNvSpPr/>
          <p:nvPr userDrawn="1"/>
        </p:nvSpPr>
        <p:spPr bwMode="gray">
          <a:xfrm>
            <a:off x="0" y="4297680"/>
            <a:ext cx="12188952" cy="54864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3"/>
              </a:gs>
              <a:gs pos="5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5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p Slide Deep Oce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C0602CC-3715-4F07-962F-D13E2696B143}"/>
              </a:ext>
            </a:extLst>
          </p:cNvPr>
          <p:cNvSpPr/>
          <p:nvPr userDrawn="1"/>
        </p:nvSpPr>
        <p:spPr bwMode="gray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3427B9-142B-468C-B6DD-20C69CDE72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46760" y="685800"/>
            <a:ext cx="10698480" cy="5486400"/>
          </a:xfrm>
        </p:spPr>
        <p:txBody>
          <a:bodyPr anchor="ctr">
            <a:noAutofit/>
          </a:bodyPr>
          <a:lstStyle>
            <a:lvl1pPr algn="ctr">
              <a:lnSpc>
                <a:spcPct val="110000"/>
              </a:lnSpc>
              <a:spcAft>
                <a:spcPts val="1200"/>
              </a:spcAft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7425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p Slide Peac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39FEEFF-5395-4182-A27D-EA7A0C19B01F}"/>
              </a:ext>
            </a:extLst>
          </p:cNvPr>
          <p:cNvSpPr/>
          <p:nvPr userDrawn="1"/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2163D8-1888-498C-9759-1609791AEA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46760" y="685800"/>
            <a:ext cx="10698480" cy="5486400"/>
          </a:xfrm>
        </p:spPr>
        <p:txBody>
          <a:bodyPr tIns="0" bIns="0" anchor="ctr">
            <a:noAutofit/>
          </a:bodyPr>
          <a:lstStyle>
            <a:lvl1pPr algn="ctr">
              <a:lnSpc>
                <a:spcPct val="110000"/>
              </a:lnSpc>
              <a:spcAft>
                <a:spcPts val="1200"/>
              </a:spcAft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03268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p Slide Pe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4362F91-0D38-40ED-9CBA-20E89052A14C}"/>
              </a:ext>
            </a:extLst>
          </p:cNvPr>
          <p:cNvSpPr/>
          <p:nvPr userDrawn="1"/>
        </p:nvSpPr>
        <p:spPr bwMode="ltGray">
          <a:xfrm>
            <a:off x="1524" y="0"/>
            <a:ext cx="12188952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7FA879-92E8-4ECD-BCC6-D677C1B4D0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46760" y="685800"/>
            <a:ext cx="10698480" cy="5486400"/>
          </a:xfrm>
        </p:spPr>
        <p:txBody>
          <a:bodyPr tIns="0" bIns="0" anchor="ctr" anchorCtr="0">
            <a:normAutofit/>
          </a:bodyPr>
          <a:lstStyle>
            <a:lvl1pPr algn="ctr">
              <a:lnSpc>
                <a:spcPct val="110000"/>
              </a:lnSpc>
              <a:spcAft>
                <a:spcPts val="1200"/>
              </a:spcAft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90885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vigation w/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06D8B-1C87-44F7-B24D-3B8C1400F8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48640" y="502920"/>
            <a:ext cx="10972800" cy="8229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2CFC67-10F0-4413-A377-C2F301E647C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548639" y="1417320"/>
            <a:ext cx="10972799" cy="1737270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1935B8D-30D2-4F78-BADD-2CB2839AE35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548639" y="182880"/>
            <a:ext cx="5486400" cy="27432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1" i="0" cap="none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1402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vigation Sub-title w/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7E419-EFE5-49E0-9A84-0EC6DD5908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48640" y="500932"/>
            <a:ext cx="10972800" cy="82494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6AD0FF-A216-436F-B051-B1BE8ADE17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548640" y="2057400"/>
            <a:ext cx="10972799" cy="1737270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4DE053B-7AB7-4879-9C1E-CC724EEF94D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548639" y="1417320"/>
            <a:ext cx="10972799" cy="54864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</a:defRPr>
            </a:lvl1pPr>
            <a:lvl2pPr marL="230188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684BF77-45AD-491E-AE63-A8F05489005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548639" y="182880"/>
            <a:ext cx="5486400" cy="274320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1" cap="small" baseline="0">
                <a:solidFill>
                  <a:schemeClr val="tx2"/>
                </a:solidFill>
              </a:defRPr>
            </a:lvl1pPr>
            <a:lvl2pPr marL="230188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703580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vigation Case Study w/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6E88D6E-7B11-45B8-A194-654C73036A8C}"/>
              </a:ext>
            </a:extLst>
          </p:cNvPr>
          <p:cNvSpPr/>
          <p:nvPr userDrawn="1"/>
        </p:nvSpPr>
        <p:spPr bwMode="gray">
          <a:xfrm>
            <a:off x="8488680" y="0"/>
            <a:ext cx="3703320" cy="685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73C874-B3F9-48CA-AFAC-4A9DF95831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48640" y="502920"/>
            <a:ext cx="7772400" cy="8229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7DAC86-8D10-440C-A9DD-09F343CE260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 bwMode="gray">
          <a:xfrm>
            <a:off x="548640" y="182880"/>
            <a:ext cx="5486400" cy="274320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1" i="0" cap="all" baseline="0">
                <a:solidFill>
                  <a:schemeClr val="tx2"/>
                </a:solidFill>
              </a:defRPr>
            </a:lvl1pPr>
            <a:lvl2pPr marL="230188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4CED11C-7442-4305-845D-6522638825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548640" y="1417320"/>
            <a:ext cx="7772400" cy="1737270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5992B9C-CDF1-4F94-A687-0C9FC67258D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8717280" y="777240"/>
            <a:ext cx="3291840" cy="548640"/>
          </a:xfrm>
        </p:spPr>
        <p:txBody>
          <a:bodyPr anchor="b"/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9A2EB62-007D-4BC4-B728-5B4F01EBA88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8717281" y="1417320"/>
            <a:ext cx="3291839" cy="1737270"/>
          </a:xfr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C9FE11-2ACD-4DB9-9774-2412EE78853C}"/>
              </a:ext>
            </a:extLst>
          </p:cNvPr>
          <p:cNvSpPr txBox="1"/>
          <p:nvPr userDrawn="1"/>
        </p:nvSpPr>
        <p:spPr bwMode="gray">
          <a:xfrm>
            <a:off x="11551920" y="6537960"/>
            <a:ext cx="365760" cy="228600"/>
          </a:xfrm>
          <a:prstGeom prst="rect">
            <a:avLst/>
          </a:prstGeom>
          <a:noFill/>
        </p:spPr>
        <p:txBody>
          <a:bodyPr wrap="none" lIns="91440" tIns="0" rIns="0" bIns="0" rtlCol="0" anchor="ctr">
            <a:noAutofit/>
          </a:bodyPr>
          <a:lstStyle/>
          <a:p>
            <a:pPr algn="r"/>
            <a:fld id="{67BB12AA-7393-4011-84FB-B3A64C0C3AF3}" type="slidenum">
              <a:rPr lang="en-US" sz="800" smtClean="0">
                <a:solidFill>
                  <a:schemeClr val="bg2">
                    <a:lumMod val="75000"/>
                  </a:schemeClr>
                </a:solidFill>
              </a:rPr>
              <a:pPr algn="r"/>
              <a:t>‹#›</a:t>
            </a:fld>
            <a:endParaRPr lang="en-US" sz="800">
              <a:solidFill>
                <a:schemeClr val="bg2">
                  <a:lumMod val="75000"/>
                </a:schemeClr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FCE1313-EC6D-4C13-9E35-FAB5139E933E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11536680" y="6537960"/>
            <a:ext cx="0" cy="2286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86125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E5844-8726-46AE-B94F-EE24EFB57D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48640" y="228600"/>
            <a:ext cx="10972800" cy="10972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6CF9C4-813B-4FC4-9AD1-8B1B6855C52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 bwMode="gray">
          <a:xfrm>
            <a:off x="548640" y="1417320"/>
            <a:ext cx="5394960" cy="1737270"/>
          </a:xfrm>
        </p:spPr>
        <p:txBody>
          <a:bodyPr rIns="9144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43F9F6-7A97-4E7C-A59F-3B955F124D7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 bwMode="gray">
          <a:xfrm>
            <a:off x="6126480" y="1417320"/>
            <a:ext cx="5394960" cy="1737270"/>
          </a:xfrm>
        </p:spPr>
        <p:txBody>
          <a:bodyPr rIns="9144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636247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364D7-A925-43C5-83BD-DA42D0BA9F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48640" y="228600"/>
            <a:ext cx="10972800" cy="10972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68EE22-1750-4CF8-A82E-B5D5CCF8152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 bwMode="gray">
          <a:xfrm>
            <a:off x="548640" y="1417320"/>
            <a:ext cx="5394960" cy="548640"/>
          </a:xfrm>
        </p:spPr>
        <p:txBody>
          <a:bodyPr anchor="b"/>
          <a:lstStyle>
            <a:lvl1pPr marL="0" indent="0">
              <a:buNone/>
              <a:defRPr sz="1600" b="1" i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3F404B-E29E-4EF7-940D-9A12B669210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 bwMode="gray">
          <a:xfrm>
            <a:off x="548640" y="2011680"/>
            <a:ext cx="5394960" cy="173727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A5E6D0-B790-4474-A70B-5D4BC2579C2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 bwMode="gray">
          <a:xfrm>
            <a:off x="6126480" y="1417320"/>
            <a:ext cx="5394960" cy="548640"/>
          </a:xfrm>
        </p:spPr>
        <p:txBody>
          <a:bodyPr anchor="b"/>
          <a:lstStyle>
            <a:lvl1pPr marL="0" indent="0">
              <a:buNone/>
              <a:defRPr sz="1600" b="1" i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86359D-C70A-41C2-A8DB-91A130AFFB5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 bwMode="gray">
          <a:xfrm>
            <a:off x="6126480" y="2011680"/>
            <a:ext cx="5394960" cy="173727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657897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50/50 Spli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39F9E-709E-4D36-A982-0CB675FAA8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593934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36204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/ 1/3 Ca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4D032-04FA-4151-B54E-78A80CBA69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4206240" y="228600"/>
            <a:ext cx="7315200" cy="109728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A4CF24-8E97-47C3-94FE-A2C4E786389E}"/>
              </a:ext>
            </a:extLst>
          </p:cNvPr>
          <p:cNvSpPr>
            <a:spLocks noGrp="1"/>
          </p:cNvSpPr>
          <p:nvPr>
            <p:ph idx="1" hasCustomPrompt="1"/>
          </p:nvPr>
        </p:nvSpPr>
        <p:spPr bwMode="gray">
          <a:xfrm>
            <a:off x="4206240" y="1417320"/>
            <a:ext cx="7315193" cy="4873625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0A6E5E4-D4D6-4737-9338-C6161818F6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26607" y="6474352"/>
            <a:ext cx="1828800" cy="20590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6FCB1BB-1145-4993-A17B-25DC984F6787}"/>
              </a:ext>
            </a:extLst>
          </p:cNvPr>
          <p:cNvSpPr/>
          <p:nvPr userDrawn="1"/>
        </p:nvSpPr>
        <p:spPr bwMode="ltGray">
          <a:xfrm>
            <a:off x="0" y="0"/>
            <a:ext cx="4023360" cy="6858000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1CC676-E27A-4CE7-AA31-80F414EC626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 bwMode="gray">
          <a:xfrm>
            <a:off x="0" y="0"/>
            <a:ext cx="4023360" cy="6290945"/>
          </a:xfrm>
        </p:spPr>
        <p:txBody>
          <a:bodyPr lIns="91440" rIns="91440" anchor="ctr"/>
          <a:lstStyle>
            <a:lvl1pPr marL="0" indent="0" algn="ctr">
              <a:spcBef>
                <a:spcPts val="0"/>
              </a:spcBef>
              <a:spcAft>
                <a:spcPts val="1200"/>
              </a:spcAft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94A952D-F7E9-43C1-8699-7431369FDC9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26607" y="6474352"/>
            <a:ext cx="1828800" cy="205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4997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/ 2/3 Ca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DE920-2126-47A3-ADC5-1ADCCCB7C0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8252694" y="228600"/>
            <a:ext cx="3390665" cy="1097280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6DF547-40DB-49AE-8AC3-96AB6388B8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26607" y="6474352"/>
            <a:ext cx="1828800" cy="205906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E9AECD6-4623-4512-9EF5-8032BB801B3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8252694" y="1417320"/>
            <a:ext cx="3390665" cy="173727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517C140-D8A5-4568-93F7-B91A49DFEDD9}"/>
              </a:ext>
            </a:extLst>
          </p:cNvPr>
          <p:cNvSpPr/>
          <p:nvPr userDrawn="1"/>
        </p:nvSpPr>
        <p:spPr bwMode="ltGray">
          <a:xfrm>
            <a:off x="0" y="0"/>
            <a:ext cx="8046720" cy="6858000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26554B-ECE3-4970-B504-22DBAB45987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26607" y="6474352"/>
            <a:ext cx="1828800" cy="205906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9D48BE8-EA6C-45EC-A925-170EDAB99974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 bwMode="gray">
          <a:xfrm>
            <a:off x="548640" y="228600"/>
            <a:ext cx="7275442" cy="6126480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E15832-AE7D-4BDA-9F1B-29A564F369D9}"/>
              </a:ext>
            </a:extLst>
          </p:cNvPr>
          <p:cNvSpPr txBox="1"/>
          <p:nvPr userDrawn="1"/>
        </p:nvSpPr>
        <p:spPr bwMode="gray">
          <a:xfrm>
            <a:off x="4873711" y="6504402"/>
            <a:ext cx="2444579" cy="123111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800">
                <a:solidFill>
                  <a:schemeClr val="tx2">
                    <a:lumMod val="60000"/>
                    <a:lumOff val="40000"/>
                  </a:schemeClr>
                </a:solidFill>
              </a:rPr>
              <a:t>Proprietary and confidential.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6754730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/50 Spli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1E6877D-B0E1-41CC-90AD-DC84E1739705}"/>
              </a:ext>
            </a:extLst>
          </p:cNvPr>
          <p:cNvSpPr/>
          <p:nvPr userDrawn="1"/>
        </p:nvSpPr>
        <p:spPr bwMode="ltGray">
          <a:xfrm>
            <a:off x="6111240" y="0"/>
            <a:ext cx="6080760" cy="6858000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059778-229D-4DAC-A927-F65DC66177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48640" y="228600"/>
            <a:ext cx="5486400" cy="1097280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881C532-3EC7-40FF-BE62-836D7A1E7915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 bwMode="gray">
          <a:xfrm>
            <a:off x="548640" y="1417320"/>
            <a:ext cx="5486400" cy="173727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C5AA40-B5E6-43C7-A010-D4FFCD9BF1ED}"/>
              </a:ext>
            </a:extLst>
          </p:cNvPr>
          <p:cNvSpPr txBox="1"/>
          <p:nvPr userDrawn="1"/>
        </p:nvSpPr>
        <p:spPr bwMode="gray">
          <a:xfrm>
            <a:off x="11551920" y="6537960"/>
            <a:ext cx="365760" cy="228600"/>
          </a:xfrm>
          <a:prstGeom prst="rect">
            <a:avLst/>
          </a:prstGeom>
          <a:noFill/>
        </p:spPr>
        <p:txBody>
          <a:bodyPr wrap="none" lIns="91440" tIns="0" rIns="0" bIns="0" rtlCol="0" anchor="ctr">
            <a:noAutofit/>
          </a:bodyPr>
          <a:lstStyle/>
          <a:p>
            <a:pPr algn="r"/>
            <a:fld id="{67BB12AA-7393-4011-84FB-B3A64C0C3AF3}" type="slidenum">
              <a:rPr lang="en-US" sz="800" smtClean="0">
                <a:solidFill>
                  <a:schemeClr val="bg1"/>
                </a:solidFill>
              </a:rPr>
              <a:pPr algn="r"/>
              <a:t>‹#›</a:t>
            </a:fld>
            <a:endParaRPr lang="en-US" sz="800">
              <a:solidFill>
                <a:schemeClr val="bg1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F5D7311-155D-4D0B-B3BF-F4C0EF98CCF4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11536680" y="6537960"/>
            <a:ext cx="0" cy="2286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F8A3B8A-0B33-4487-B69B-F0CDCCF6A5F1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 bwMode="gray">
          <a:xfrm>
            <a:off x="6431280" y="1417320"/>
            <a:ext cx="5486400" cy="1737270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A903CE24-481A-442F-86A7-2F1F8159725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6431280" y="228600"/>
            <a:ext cx="5486400" cy="1097280"/>
          </a:xfrm>
        </p:spPr>
        <p:txBody>
          <a:bodyPr anchor="b" anchorCtr="0"/>
          <a:lstStyle>
            <a:lvl1pPr marL="0" indent="0">
              <a:buNone/>
              <a:defRPr sz="3600">
                <a:solidFill>
                  <a:schemeClr val="bg1"/>
                </a:solidFill>
                <a:latin typeface="+mj-lt"/>
              </a:defRPr>
            </a:lvl1pPr>
            <a:lvl2pPr marL="230188" indent="0">
              <a:buNone/>
              <a:defRPr sz="1100">
                <a:latin typeface="+mj-lt"/>
              </a:defRPr>
            </a:lvl2pPr>
            <a:lvl3pPr marL="461963" indent="0">
              <a:buNone/>
              <a:defRPr sz="1100">
                <a:latin typeface="+mj-lt"/>
              </a:defRPr>
            </a:lvl3pPr>
            <a:lvl4pPr marL="684212" indent="0">
              <a:buNone/>
              <a:defRPr sz="1100">
                <a:latin typeface="+mj-lt"/>
              </a:defRPr>
            </a:lvl4pPr>
            <a:lvl5pPr marL="914400" indent="0">
              <a:buNone/>
              <a:defRPr sz="11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938BB34-97D8-420E-8BDB-7D59C3BC8B9F}"/>
              </a:ext>
            </a:extLst>
          </p:cNvPr>
          <p:cNvSpPr txBox="1"/>
          <p:nvPr userDrawn="1"/>
        </p:nvSpPr>
        <p:spPr bwMode="gray">
          <a:xfrm>
            <a:off x="4873711" y="6504402"/>
            <a:ext cx="2444579" cy="123111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800">
                <a:solidFill>
                  <a:schemeClr val="tx2">
                    <a:lumMod val="60000"/>
                    <a:lumOff val="40000"/>
                  </a:schemeClr>
                </a:solidFill>
              </a:rPr>
              <a:t>Proprietary and confidential.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1180315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/Bullet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D10B7B8-37AA-40E1-AB4E-AFB649DB9764}"/>
              </a:ext>
            </a:extLst>
          </p:cNvPr>
          <p:cNvSpPr/>
          <p:nvPr userDrawn="1"/>
        </p:nvSpPr>
        <p:spPr bwMode="gray">
          <a:xfrm>
            <a:off x="1524" y="1371600"/>
            <a:ext cx="12188952" cy="49377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10F9EC-0EAB-4727-9799-29ED998A35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48640" y="228600"/>
            <a:ext cx="10972800" cy="1097280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99AEA91-0E64-414D-AB9C-BFADC08C13D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548640" y="1417320"/>
            <a:ext cx="3291840" cy="173727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B3F9836-81FE-412A-B3B8-FB616DCF9ED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4389120" y="1463040"/>
            <a:ext cx="7132320" cy="365760"/>
          </a:xfrm>
          <a:solidFill>
            <a:schemeClr val="bg1"/>
          </a:solidFill>
        </p:spPr>
        <p:txBody>
          <a:bodyPr lIns="91440" rIns="91440"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1" i="0" cap="all" baseline="0">
                <a:solidFill>
                  <a:schemeClr val="accent1"/>
                </a:solidFill>
              </a:defRPr>
            </a:lvl1pPr>
            <a:lvl2pPr marL="230188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E48653B-8945-46CA-A1C3-B4E4C060CE3E}"/>
              </a:ext>
            </a:extLst>
          </p:cNvPr>
          <p:cNvSpPr>
            <a:spLocks noGrp="1" noChangeAspect="1"/>
          </p:cNvSpPr>
          <p:nvPr>
            <p:ph sz="quarter" idx="12"/>
          </p:nvPr>
        </p:nvSpPr>
        <p:spPr bwMode="gray">
          <a:xfrm>
            <a:off x="4389120" y="1874520"/>
            <a:ext cx="7132320" cy="4297680"/>
          </a:xfrm>
          <a:solidFill>
            <a:schemeClr val="bg1"/>
          </a:solidFill>
        </p:spPr>
        <p:txBody>
          <a:bodyPr wrap="none" lIns="0" tIns="0" rIns="0" bIns="0"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505685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, Table, Video or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AE158-87A9-49B9-8665-06169502C2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C83D87-15DF-4870-9314-FB061E93EB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 bwMode="gray">
          <a:xfrm>
            <a:off x="548640" y="1371600"/>
            <a:ext cx="10972800" cy="365760"/>
          </a:xfrm>
        </p:spPr>
        <p:txBody>
          <a:bodyPr anchor="ctr"/>
          <a:lstStyle>
            <a:lvl1pPr marL="0" indent="0">
              <a:buNone/>
              <a:defRPr sz="1200" b="1" i="0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1E72A9-6195-42CA-9CFB-21A9BC70B486}"/>
              </a:ext>
            </a:extLst>
          </p:cNvPr>
          <p:cNvSpPr>
            <a:spLocks noGrp="1"/>
          </p:cNvSpPr>
          <p:nvPr>
            <p:ph sz="quarter" idx="11"/>
          </p:nvPr>
        </p:nvSpPr>
        <p:spPr bwMode="gray">
          <a:xfrm>
            <a:off x="548640" y="1783080"/>
            <a:ext cx="10972800" cy="448056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34646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graph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6DB8C-1020-4056-B923-F94F28728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998054E-4F18-4B5D-8169-EB6F5B85092F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 bwMode="gray">
          <a:xfrm>
            <a:off x="548640" y="1463564"/>
            <a:ext cx="1188720" cy="1188720"/>
          </a:xfrm>
          <a:solidFill>
            <a:schemeClr val="tx2">
              <a:lumMod val="20000"/>
              <a:lumOff val="80000"/>
            </a:schemeClr>
          </a:solidFill>
        </p:spPr>
        <p:txBody>
          <a:bodyPr tIns="0" bIns="0" anchor="ctr"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0EADCA0-1709-4CF8-82EA-67DEA0A2DAE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971675" y="1463674"/>
            <a:ext cx="9601200" cy="3887553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400">
                <a:solidFill>
                  <a:schemeClr val="tx1"/>
                </a:solidFill>
              </a:defRPr>
            </a:lvl1pPr>
            <a:lvl2pPr marL="231775" indent="-231775">
              <a:buFont typeface="Arial" panose="020B0604020202020204" pitchFamily="34" charset="0"/>
              <a:buChar char="•"/>
              <a:defRPr sz="1400"/>
            </a:lvl2pPr>
            <a:lvl3pPr marL="461963" indent="-231775">
              <a:buFont typeface="Montserrat" pitchFamily="2" charset="0"/>
              <a:buChar char="–"/>
              <a:defRPr sz="1400"/>
            </a:lvl3pPr>
            <a:lvl4pPr marL="684213" indent="-222250">
              <a:buFont typeface="Arial" panose="020B0604020202020204" pitchFamily="34" charset="0"/>
              <a:buChar char="•"/>
              <a:defRPr sz="1400"/>
            </a:lvl4pPr>
            <a:lvl5pPr marL="914400" indent="-230188">
              <a:buFont typeface="Montserrat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C89915E-15C2-40D3-A464-3F45356D96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1971675" y="5493964"/>
            <a:ext cx="3657600" cy="9144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marL="230188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847983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or 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3BFCA46-3FC8-4333-B32A-2787D1B2405E}"/>
              </a:ext>
            </a:extLst>
          </p:cNvPr>
          <p:cNvSpPr/>
          <p:nvPr userDrawn="1"/>
        </p:nvSpPr>
        <p:spPr bwMode="gray">
          <a:xfrm>
            <a:off x="3048" y="1467853"/>
            <a:ext cx="12188952" cy="480231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5AFCE8-5382-4D35-ACF3-41C4DD47D71C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FFA2B5B-9938-4C3D-9CEB-1CAA9A3B0613}"/>
              </a:ext>
            </a:extLst>
          </p:cNvPr>
          <p:cNvSpPr>
            <a:spLocks noGrp="1"/>
          </p:cNvSpPr>
          <p:nvPr>
            <p:ph sz="quarter" idx="10"/>
          </p:nvPr>
        </p:nvSpPr>
        <p:spPr bwMode="gray">
          <a:xfrm>
            <a:off x="548638" y="1828800"/>
            <a:ext cx="5303520" cy="1737270"/>
          </a:xfrm>
        </p:spPr>
        <p:txBody>
          <a:bodyPr anchor="t">
            <a:noAutofit/>
          </a:bodyPr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  <a:lvl2pPr>
              <a:defRPr b="0">
                <a:solidFill>
                  <a:schemeClr val="bg2"/>
                </a:solidFill>
              </a:defRPr>
            </a:lvl2pPr>
            <a:lvl3pPr>
              <a:defRPr b="0">
                <a:solidFill>
                  <a:schemeClr val="bg2"/>
                </a:solidFill>
              </a:defRPr>
            </a:lvl3pPr>
            <a:lvl4pPr>
              <a:defRPr b="0">
                <a:solidFill>
                  <a:schemeClr val="bg2"/>
                </a:solidFill>
              </a:defRPr>
            </a:lvl4pPr>
            <a:lvl5pPr>
              <a:defRPr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5852CF6E-AAD1-4716-AFBC-CF518D0E7A36}"/>
              </a:ext>
            </a:extLst>
          </p:cNvPr>
          <p:cNvSpPr>
            <a:spLocks noGrp="1"/>
          </p:cNvSpPr>
          <p:nvPr>
            <p:ph sz="quarter" idx="11"/>
          </p:nvPr>
        </p:nvSpPr>
        <p:spPr bwMode="gray">
          <a:xfrm>
            <a:off x="6156960" y="1828800"/>
            <a:ext cx="5303520" cy="1737270"/>
          </a:xfrm>
        </p:spPr>
        <p:txBody>
          <a:bodyPr anchor="t">
            <a:noAutofit/>
          </a:bodyPr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  <a:lvl2pPr>
              <a:defRPr b="0">
                <a:solidFill>
                  <a:schemeClr val="bg2"/>
                </a:solidFill>
              </a:defRPr>
            </a:lvl2pPr>
            <a:lvl3pPr>
              <a:defRPr b="0">
                <a:solidFill>
                  <a:schemeClr val="bg2"/>
                </a:solidFill>
              </a:defRPr>
            </a:lvl3pPr>
            <a:lvl4pPr>
              <a:defRPr b="0">
                <a:solidFill>
                  <a:schemeClr val="bg2"/>
                </a:solidFill>
              </a:defRPr>
            </a:lvl4pPr>
            <a:lvl5pPr>
              <a:defRPr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0091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03C5AC-1382-43C6-AAFE-6377BA615A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3578347" y="3145536"/>
            <a:ext cx="5035306" cy="566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9769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F3C63E8-A757-437B-89B5-A92323037D70}"/>
              </a:ext>
            </a:extLst>
          </p:cNvPr>
          <p:cNvSpPr/>
          <p:nvPr userDrawn="1"/>
        </p:nvSpPr>
        <p:spPr bwMode="ltGray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3832C7-714B-439A-A941-A961367F79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3578347" y="3145536"/>
            <a:ext cx="5035306" cy="566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7247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eport Slide - Dat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0D98E-38B4-4D32-17FF-06C5D91A3E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463099-EAC2-B11A-CEFE-C386319B7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275169-8EB2-8219-C855-D4079FF7F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6167" y="6191625"/>
            <a:ext cx="2743200" cy="365324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7BA96A-ECCA-874F-8E8F-187FC6D6DBC0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92F7CDB-270B-E2B2-409D-2B807A99C2B8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61122" y="698687"/>
            <a:ext cx="10515600" cy="247533"/>
          </a:xfrm>
        </p:spPr>
        <p:txBody>
          <a:bodyPr>
            <a:noAutofit/>
          </a:bodyPr>
          <a:lstStyle>
            <a:lvl1pPr>
              <a:defRPr sz="1300" b="0">
                <a:solidFill>
                  <a:srgbClr val="7F7F7F"/>
                </a:solidFill>
              </a:defRPr>
            </a:lvl1pPr>
          </a:lstStyle>
          <a:p>
            <a:pPr lvl="0"/>
            <a:r>
              <a:rPr lang="en-US"/>
              <a:t>Sub-Header</a:t>
            </a:r>
          </a:p>
        </p:txBody>
      </p:sp>
    </p:spTree>
    <p:extLst>
      <p:ext uri="{BB962C8B-B14F-4D97-AF65-F5344CB8AC3E}">
        <p14:creationId xmlns:p14="http://schemas.microsoft.com/office/powerpoint/2010/main" val="42147805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98E9CD1-0C23-4D8A-A67A-EF582B85B8C6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548640" y="228600"/>
            <a:ext cx="10972800" cy="1097280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F9F48D-7D14-401E-AD12-F7EAD627EB61}"/>
              </a:ext>
            </a:extLst>
          </p:cNvPr>
          <p:cNvSpPr>
            <a:spLocks noGrp="1"/>
          </p:cNvSpPr>
          <p:nvPr>
            <p:ph type="body" idx="1"/>
          </p:nvPr>
        </p:nvSpPr>
        <p:spPr bwMode="gray">
          <a:xfrm>
            <a:off x="548640" y="1417320"/>
            <a:ext cx="10972800" cy="173727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0AABAD-E9C8-48C5-898C-64C83B0DC5D5}"/>
              </a:ext>
            </a:extLst>
          </p:cNvPr>
          <p:cNvSpPr txBox="1"/>
          <p:nvPr userDrawn="1"/>
        </p:nvSpPr>
        <p:spPr bwMode="gray">
          <a:xfrm>
            <a:off x="11551920" y="6474352"/>
            <a:ext cx="365760" cy="228600"/>
          </a:xfrm>
          <a:prstGeom prst="rect">
            <a:avLst/>
          </a:prstGeom>
          <a:noFill/>
        </p:spPr>
        <p:txBody>
          <a:bodyPr wrap="none" lIns="91440" tIns="0" rIns="0" bIns="0" rtlCol="0" anchor="ctr">
            <a:noAutofit/>
          </a:bodyPr>
          <a:lstStyle/>
          <a:p>
            <a:pPr algn="r"/>
            <a:fld id="{67BB12AA-7393-4011-84FB-B3A64C0C3AF3}" type="slidenum">
              <a:rPr lang="en-US" sz="800" smtClean="0">
                <a:solidFill>
                  <a:schemeClr val="bg2">
                    <a:lumMod val="75000"/>
                  </a:schemeClr>
                </a:solidFill>
              </a:rPr>
              <a:pPr algn="r"/>
              <a:t>‹#›</a:t>
            </a:fld>
            <a:endParaRPr lang="en-US" sz="800">
              <a:solidFill>
                <a:schemeClr val="bg2">
                  <a:lumMod val="75000"/>
                </a:schemeClr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3AF5ACD-F2E3-44B7-814C-035E334979F9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11536680" y="6474352"/>
            <a:ext cx="0" cy="2286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47AC367D-A308-490D-9AD0-848C97E965FD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26607" y="6463005"/>
            <a:ext cx="1828800" cy="20590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202D1C8-CDD0-41BF-9A62-0B15720EAE89}"/>
              </a:ext>
            </a:extLst>
          </p:cNvPr>
          <p:cNvSpPr txBox="1"/>
          <p:nvPr userDrawn="1"/>
        </p:nvSpPr>
        <p:spPr bwMode="gray">
          <a:xfrm>
            <a:off x="4873711" y="6504402"/>
            <a:ext cx="2444579" cy="123111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800">
                <a:solidFill>
                  <a:schemeClr val="bg2">
                    <a:lumMod val="60000"/>
                    <a:lumOff val="40000"/>
                  </a:schemeClr>
                </a:solidFill>
              </a:rPr>
              <a:t>Proprietary and confidential.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701006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chemeClr val="bg2"/>
          </a:solidFill>
          <a:latin typeface="+mn-lt"/>
          <a:ea typeface="+mn-ea"/>
          <a:cs typeface="+mn-cs"/>
        </a:defRPr>
      </a:lvl1pPr>
      <a:lvl2pPr marL="461963" indent="-231775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ClrTx/>
        <a:buFont typeface="Montserrat" pitchFamily="2" charset="0"/>
        <a:buChar char="–"/>
        <a:defRPr sz="1600" kern="1200">
          <a:solidFill>
            <a:schemeClr val="bg2"/>
          </a:solidFill>
          <a:latin typeface="+mn-lt"/>
          <a:ea typeface="+mn-ea"/>
          <a:cs typeface="+mn-cs"/>
        </a:defRPr>
      </a:lvl2pPr>
      <a:lvl3pPr marL="684213" indent="-222250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chemeClr val="bg2"/>
          </a:solidFill>
          <a:latin typeface="+mn-lt"/>
          <a:ea typeface="+mn-ea"/>
          <a:cs typeface="+mn-cs"/>
        </a:defRPr>
      </a:lvl3pPr>
      <a:lvl4pPr marL="914400" indent="-230188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Montserrat" pitchFamily="2" charset="0"/>
        <a:buChar char="–"/>
        <a:defRPr sz="1600" kern="1200">
          <a:solidFill>
            <a:schemeClr val="bg2"/>
          </a:solidFill>
          <a:latin typeface="+mn-lt"/>
          <a:ea typeface="+mn-ea"/>
          <a:cs typeface="+mn-cs"/>
        </a:defRPr>
      </a:lvl4pPr>
      <a:lvl5pPr marL="1144588" indent="-230188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microsoft.com/office/2018/10/relationships/comments" Target="../comments/modernComment_101_33D93E8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chart" Target="../charts/char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chart" Target="../charts/char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chart" Target="../charts/char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chart" Target="../charts/char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4.png"/><Relationship Id="rId5" Type="http://schemas.microsoft.com/office/2007/relationships/hdphoto" Target="../media/hdphoto3.wdp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38976-31DA-4B60-9151-A0EED4C23E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Plan Cost Drivers and Successful Deflators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A4B37A1-31B7-BE7C-C656-7CFE407433C8}"/>
              </a:ext>
            </a:extLst>
          </p:cNvPr>
          <p:cNvSpPr/>
          <p:nvPr/>
        </p:nvSpPr>
        <p:spPr>
          <a:xfrm>
            <a:off x="215845" y="39245"/>
            <a:ext cx="3049309" cy="8830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6" name="Picture 5" descr="A logo with colorful circles&#10;&#10;Description automatically generated">
            <a:extLst>
              <a:ext uri="{FF2B5EF4-FFF2-40B4-BE49-F238E27FC236}">
                <a16:creationId xmlns:a16="http://schemas.microsoft.com/office/drawing/2014/main" id="{E08C5D37-1386-E6E2-CBFE-E05D5E56F1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5" y="130685"/>
            <a:ext cx="1806517" cy="883004"/>
          </a:xfrm>
          <a:prstGeom prst="rect">
            <a:avLst/>
          </a:prstGeom>
        </p:spPr>
      </p:pic>
      <p:pic>
        <p:nvPicPr>
          <p:cNvPr id="7" name="Picture 6" descr="A blue and green cube with letters on it&#10;&#10;Description automatically generated">
            <a:extLst>
              <a:ext uri="{FF2B5EF4-FFF2-40B4-BE49-F238E27FC236}">
                <a16:creationId xmlns:a16="http://schemas.microsoft.com/office/drawing/2014/main" id="{9C50F9E7-5841-B593-D5B9-0B918AC373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7562" y="-151252"/>
            <a:ext cx="1736944" cy="1446878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25474879-3BA4-32EB-7860-8B5590FF0379}"/>
              </a:ext>
            </a:extLst>
          </p:cNvPr>
          <p:cNvSpPr txBox="1">
            <a:spLocks/>
          </p:cNvSpPr>
          <p:nvPr/>
        </p:nvSpPr>
        <p:spPr bwMode="gray">
          <a:xfrm>
            <a:off x="974558" y="4954604"/>
            <a:ext cx="10058400" cy="9144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Montserrat" pitchFamily="2" charset="0"/>
              <a:buNone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Montserrat" pitchFamily="2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Kaycee DeGabriele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C4C4E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May 14, 2025</a:t>
            </a:r>
          </a:p>
        </p:txBody>
      </p:sp>
    </p:spTree>
    <p:extLst>
      <p:ext uri="{BB962C8B-B14F-4D97-AF65-F5344CB8AC3E}">
        <p14:creationId xmlns:p14="http://schemas.microsoft.com/office/powerpoint/2010/main" val="86987533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5E1456-02E6-81EE-DFAC-CE167D7D1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green cube with letters on it&#10;&#10;Description automatically generated">
            <a:extLst>
              <a:ext uri="{FF2B5EF4-FFF2-40B4-BE49-F238E27FC236}">
                <a16:creationId xmlns:a16="http://schemas.microsoft.com/office/drawing/2014/main" id="{F32F7ADB-9793-8458-E910-290FB14B4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387" y="5949486"/>
            <a:ext cx="1239053" cy="103213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74C9FB9-B723-EFAA-2837-F3996F1A5040}"/>
              </a:ext>
            </a:extLst>
          </p:cNvPr>
          <p:cNvSpPr txBox="1">
            <a:spLocks/>
          </p:cNvSpPr>
          <p:nvPr/>
        </p:nvSpPr>
        <p:spPr bwMode="gray">
          <a:xfrm>
            <a:off x="548640" y="228600"/>
            <a:ext cx="10972800" cy="1097280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Cormorant Garamond"/>
                <a:ea typeface="+mj-ea"/>
                <a:cs typeface="+mj-cs"/>
              </a:rPr>
              <a:t>Overall Trends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Cormorant Garamond"/>
              <a:ea typeface="+mj-ea"/>
              <a:cs typeface="+mj-cs"/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B2492EBD-2D1A-C727-CD1B-E46FDCC22A43}"/>
              </a:ext>
            </a:extLst>
          </p:cNvPr>
          <p:cNvGraphicFramePr>
            <a:graphicFrameLocks/>
          </p:cNvGraphicFramePr>
          <p:nvPr/>
        </p:nvGraphicFramePr>
        <p:xfrm>
          <a:off x="6394383" y="1775157"/>
          <a:ext cx="5448801" cy="35948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60C23521-9DE7-CF31-9314-10E0007A0380}"/>
              </a:ext>
            </a:extLst>
          </p:cNvPr>
          <p:cNvGraphicFramePr>
            <a:graphicFrameLocks/>
          </p:cNvGraphicFramePr>
          <p:nvPr/>
        </p:nvGraphicFramePr>
        <p:xfrm>
          <a:off x="347794" y="1776400"/>
          <a:ext cx="5449824" cy="3593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C0711E45-ADE3-D590-EEC7-B821EF5A4C98}"/>
              </a:ext>
            </a:extLst>
          </p:cNvPr>
          <p:cNvSpPr/>
          <p:nvPr/>
        </p:nvSpPr>
        <p:spPr>
          <a:xfrm>
            <a:off x="87284" y="6325985"/>
            <a:ext cx="2103120" cy="4779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3" name="Picture 2" descr="A blue and white logo&#10;&#10;Description automatically generated">
            <a:extLst>
              <a:ext uri="{FF2B5EF4-FFF2-40B4-BE49-F238E27FC236}">
                <a16:creationId xmlns:a16="http://schemas.microsoft.com/office/drawing/2014/main" id="{C9252096-4E1F-20D3-E0F6-9849B4F019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316" y="6314880"/>
            <a:ext cx="1781175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995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7A1742-AA3E-C574-9EF2-F1499BABA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green cube with letters on it&#10;&#10;Description automatically generated">
            <a:extLst>
              <a:ext uri="{FF2B5EF4-FFF2-40B4-BE49-F238E27FC236}">
                <a16:creationId xmlns:a16="http://schemas.microsoft.com/office/drawing/2014/main" id="{927AD8E2-7D0F-B459-37AB-3284A2B605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387" y="5949486"/>
            <a:ext cx="1239053" cy="103213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0578C23-3F6B-1F18-AFF0-130EF6BCC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228600"/>
            <a:ext cx="10972800" cy="1097280"/>
          </a:xfrm>
        </p:spPr>
        <p:txBody>
          <a:bodyPr/>
          <a:lstStyle/>
          <a:p>
            <a:r>
              <a:rPr lang="en-US" dirty="0"/>
              <a:t>High Cost Claimant Trends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907D325A-850F-EF10-981B-BA14C4D8B6A4}"/>
              </a:ext>
            </a:extLst>
          </p:cNvPr>
          <p:cNvGraphicFramePr>
            <a:graphicFrameLocks/>
          </p:cNvGraphicFramePr>
          <p:nvPr/>
        </p:nvGraphicFramePr>
        <p:xfrm>
          <a:off x="231006" y="1982804"/>
          <a:ext cx="6248467" cy="30969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Table 13">
            <a:extLst>
              <a:ext uri="{FF2B5EF4-FFF2-40B4-BE49-F238E27FC236}">
                <a16:creationId xmlns:a16="http://schemas.microsoft.com/office/drawing/2014/main" id="{6E7FBD09-B006-5EA0-C072-F940D5CE39C0}"/>
              </a:ext>
            </a:extLst>
          </p:cNvPr>
          <p:cNvGraphicFramePr>
            <a:graphicFrameLocks noGrp="1"/>
          </p:cNvGraphicFramePr>
          <p:nvPr/>
        </p:nvGraphicFramePr>
        <p:xfrm>
          <a:off x="7141943" y="313222"/>
          <a:ext cx="4501417" cy="268224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705061">
                  <a:extLst>
                    <a:ext uri="{9D8B030D-6E8A-4147-A177-3AD203B41FA5}">
                      <a16:colId xmlns:a16="http://schemas.microsoft.com/office/drawing/2014/main" val="4220542036"/>
                    </a:ext>
                  </a:extLst>
                </a:gridCol>
                <a:gridCol w="699089">
                  <a:extLst>
                    <a:ext uri="{9D8B030D-6E8A-4147-A177-3AD203B41FA5}">
                      <a16:colId xmlns:a16="http://schemas.microsoft.com/office/drawing/2014/main" val="474514989"/>
                    </a:ext>
                  </a:extLst>
                </a:gridCol>
                <a:gridCol w="699089">
                  <a:extLst>
                    <a:ext uri="{9D8B030D-6E8A-4147-A177-3AD203B41FA5}">
                      <a16:colId xmlns:a16="http://schemas.microsoft.com/office/drawing/2014/main" val="1638387433"/>
                    </a:ext>
                  </a:extLst>
                </a:gridCol>
                <a:gridCol w="699089">
                  <a:extLst>
                    <a:ext uri="{9D8B030D-6E8A-4147-A177-3AD203B41FA5}">
                      <a16:colId xmlns:a16="http://schemas.microsoft.com/office/drawing/2014/main" val="2641611050"/>
                    </a:ext>
                  </a:extLst>
                </a:gridCol>
                <a:gridCol w="699089">
                  <a:extLst>
                    <a:ext uri="{9D8B030D-6E8A-4147-A177-3AD203B41FA5}">
                      <a16:colId xmlns:a16="http://schemas.microsoft.com/office/drawing/2014/main" val="763946210"/>
                    </a:ext>
                  </a:extLst>
                </a:gridCol>
              </a:tblGrid>
              <a:tr h="182880">
                <a:tc gridSpan="5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% of Total Cost by Spend Band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100" b="0">
                        <a:solidFill>
                          <a:srgbClr val="40404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B w="12700" cap="flat" cmpd="sng" algn="ctr">
                      <a:solidFill>
                        <a:srgbClr val="D1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endParaRPr lang="en-US" sz="18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endParaRPr lang="en-US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endParaRPr lang="en-US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262094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2021</a:t>
                      </a:r>
                      <a:endParaRPr 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2022</a:t>
                      </a:r>
                      <a:endParaRPr 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2023</a:t>
                      </a:r>
                      <a:endParaRPr 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2024</a:t>
                      </a:r>
                      <a:endParaRPr 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4682981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&lt; $5,000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8.4%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7.1%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6.9%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8.1%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50149516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$5,000 - $10,000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6.3%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6.0%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5.8%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6.2%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58227836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$10,000 - $25,000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13.3%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12.6%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12.7%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13.4%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11909854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$25,000 - $50,000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13.5%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13.4%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13.7%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14.1%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4898688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$50,000 - $75,000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8.7%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8.7%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8.8%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8.8%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7409156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$75,000 - $100,000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6.2%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6.0%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6.1%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6.3%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0519705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$100,000 - $150,000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8.0%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8.4%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8.3%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8.4%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68452406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$150,000 - $200,000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5.8%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6.1%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6.1%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5.7%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89412471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$200,000 - $500,000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15.6%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16.2%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16.1%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15.3%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67355365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$500,000 - $750,000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5.0%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5.6%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5.4%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5.1%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88225501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$750,000 - $1,000,000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2.9%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3.1%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3.3%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2.7%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52111364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$1,000,000 and up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4.5%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6.0%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6.4%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5.4%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138786205"/>
                  </a:ext>
                </a:extLst>
              </a:tr>
            </a:tbl>
          </a:graphicData>
        </a:graphic>
      </p:graphicFrame>
      <p:graphicFrame>
        <p:nvGraphicFramePr>
          <p:cNvPr id="6" name="Table 13">
            <a:extLst>
              <a:ext uri="{FF2B5EF4-FFF2-40B4-BE49-F238E27FC236}">
                <a16:creationId xmlns:a16="http://schemas.microsoft.com/office/drawing/2014/main" id="{9DD60113-63DE-17DA-0447-E369461251FD}"/>
              </a:ext>
            </a:extLst>
          </p:cNvPr>
          <p:cNvGraphicFramePr>
            <a:graphicFrameLocks noGrp="1"/>
          </p:cNvGraphicFramePr>
          <p:nvPr/>
        </p:nvGraphicFramePr>
        <p:xfrm>
          <a:off x="7141942" y="3251139"/>
          <a:ext cx="4501417" cy="268224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705061">
                  <a:extLst>
                    <a:ext uri="{9D8B030D-6E8A-4147-A177-3AD203B41FA5}">
                      <a16:colId xmlns:a16="http://schemas.microsoft.com/office/drawing/2014/main" val="4220542036"/>
                    </a:ext>
                  </a:extLst>
                </a:gridCol>
                <a:gridCol w="699089">
                  <a:extLst>
                    <a:ext uri="{9D8B030D-6E8A-4147-A177-3AD203B41FA5}">
                      <a16:colId xmlns:a16="http://schemas.microsoft.com/office/drawing/2014/main" val="474514989"/>
                    </a:ext>
                  </a:extLst>
                </a:gridCol>
                <a:gridCol w="699089">
                  <a:extLst>
                    <a:ext uri="{9D8B030D-6E8A-4147-A177-3AD203B41FA5}">
                      <a16:colId xmlns:a16="http://schemas.microsoft.com/office/drawing/2014/main" val="1638387433"/>
                    </a:ext>
                  </a:extLst>
                </a:gridCol>
                <a:gridCol w="699089">
                  <a:extLst>
                    <a:ext uri="{9D8B030D-6E8A-4147-A177-3AD203B41FA5}">
                      <a16:colId xmlns:a16="http://schemas.microsoft.com/office/drawing/2014/main" val="2641611050"/>
                    </a:ext>
                  </a:extLst>
                </a:gridCol>
                <a:gridCol w="699089">
                  <a:extLst>
                    <a:ext uri="{9D8B030D-6E8A-4147-A177-3AD203B41FA5}">
                      <a16:colId xmlns:a16="http://schemas.microsoft.com/office/drawing/2014/main" val="763946210"/>
                    </a:ext>
                  </a:extLst>
                </a:gridCol>
              </a:tblGrid>
              <a:tr h="182880">
                <a:tc gridSpan="5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% of Member by Spend Band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100" b="0">
                        <a:solidFill>
                          <a:srgbClr val="40404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B w="12700" cap="flat" cmpd="sng" algn="ctr">
                      <a:solidFill>
                        <a:srgbClr val="D1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endParaRPr lang="en-US" sz="18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endParaRPr lang="en-US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endParaRPr lang="en-US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262094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2021</a:t>
                      </a:r>
                      <a:endParaRPr 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2022</a:t>
                      </a:r>
                      <a:endParaRPr 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2023</a:t>
                      </a:r>
                      <a:endParaRPr 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2024</a:t>
                      </a:r>
                      <a:endParaRPr 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4682981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&lt; $5,000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58.98%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58.45%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59.30%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62.31%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50149516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$5,000 - $10,000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11.62%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12.24%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12.20%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11.46%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58227836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$10,000 - $25,000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12.89%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13.54%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13.35%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12.36%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11909854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$25,000 - $50,000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7.12%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7.40%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7.24%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6.69%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4898688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$50,000 - $75,000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2.85%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2.92%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2.83%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2.60%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7409156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$75,000 - $100,000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1.47%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1.48%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1.44%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1.33%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0519705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$100,000 - $150,000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1.44%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1.45%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1.40%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1.28%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68452406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$150,000 - $200,000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0.74%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0.75%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0.72%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0.65%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89412471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$200,000 - $500,000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1.21%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1.20%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1.13%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1.02%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67355365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$500,000 - $750,000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0.20%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0.20%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0.19%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0.16%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88225501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$750,000 - $1,000,000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0.09%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0.09%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0.08%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0.07%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52111364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$1,000,000 and up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0.09%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0.09%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0.08%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0.07%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138786205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1135A541-450D-A3DB-88EA-A8D278FDC74F}"/>
              </a:ext>
            </a:extLst>
          </p:cNvPr>
          <p:cNvSpPr/>
          <p:nvPr/>
        </p:nvSpPr>
        <p:spPr>
          <a:xfrm>
            <a:off x="87284" y="6321829"/>
            <a:ext cx="2103120" cy="4779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8" name="Picture 7" descr="A blue and white logo&#10;&#10;Description automatically generated">
            <a:extLst>
              <a:ext uri="{FF2B5EF4-FFF2-40B4-BE49-F238E27FC236}">
                <a16:creationId xmlns:a16="http://schemas.microsoft.com/office/drawing/2014/main" id="{59C1614F-3B12-A1DC-1F24-FA2945E4C7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316" y="6314880"/>
            <a:ext cx="1781175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3593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E4ED20-29DF-25F5-63C8-11501DF82A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green cube with letters on it&#10;&#10;Description automatically generated">
            <a:extLst>
              <a:ext uri="{FF2B5EF4-FFF2-40B4-BE49-F238E27FC236}">
                <a16:creationId xmlns:a16="http://schemas.microsoft.com/office/drawing/2014/main" id="{0AFA0859-26D1-DA11-6302-FCFFD8EA94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387" y="5949486"/>
            <a:ext cx="1239053" cy="1032134"/>
          </a:xfrm>
          <a:prstGeom prst="rect">
            <a:avLst/>
          </a:prstGeom>
        </p:spPr>
      </p:pic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FC1113A8-9C09-FE0C-C293-4E1F97E30FFF}"/>
              </a:ext>
            </a:extLst>
          </p:cNvPr>
          <p:cNvGraphicFramePr>
            <a:graphicFrameLocks/>
          </p:cNvGraphicFramePr>
          <p:nvPr/>
        </p:nvGraphicFramePr>
        <p:xfrm>
          <a:off x="1396181" y="668595"/>
          <a:ext cx="9320979" cy="52110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0A0D1844-B9BE-5971-D1B1-5B6F804AC9C1}"/>
              </a:ext>
            </a:extLst>
          </p:cNvPr>
          <p:cNvSpPr/>
          <p:nvPr/>
        </p:nvSpPr>
        <p:spPr>
          <a:xfrm>
            <a:off x="87284" y="6321829"/>
            <a:ext cx="2103120" cy="4779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3" name="Picture 2" descr="A blue and white logo&#10;&#10;Description automatically generated">
            <a:extLst>
              <a:ext uri="{FF2B5EF4-FFF2-40B4-BE49-F238E27FC236}">
                <a16:creationId xmlns:a16="http://schemas.microsoft.com/office/drawing/2014/main" id="{E861174B-2A20-475B-1CD4-1F84320771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316" y="6314880"/>
            <a:ext cx="1781175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73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78AC21-5E32-B049-F184-8FA1ECB5E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green cube with letters on it&#10;&#10;Description automatically generated">
            <a:extLst>
              <a:ext uri="{FF2B5EF4-FFF2-40B4-BE49-F238E27FC236}">
                <a16:creationId xmlns:a16="http://schemas.microsoft.com/office/drawing/2014/main" id="{51188EED-E903-8B20-C949-65C0904BC1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387" y="5949486"/>
            <a:ext cx="1239053" cy="1032134"/>
          </a:xfrm>
          <a:prstGeom prst="rect">
            <a:avLst/>
          </a:prstGeom>
        </p:spPr>
      </p:pic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D7F162C-0A0D-F94A-7D6F-CAE4B04DCDD3}"/>
              </a:ext>
            </a:extLst>
          </p:cNvPr>
          <p:cNvGraphicFramePr>
            <a:graphicFrameLocks/>
          </p:cNvGraphicFramePr>
          <p:nvPr/>
        </p:nvGraphicFramePr>
        <p:xfrm>
          <a:off x="1010654" y="664143"/>
          <a:ext cx="9933270" cy="51687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F6F4F395-9357-3F9E-6412-FD6C9E198E2D}"/>
              </a:ext>
            </a:extLst>
          </p:cNvPr>
          <p:cNvSpPr/>
          <p:nvPr/>
        </p:nvSpPr>
        <p:spPr>
          <a:xfrm>
            <a:off x="87284" y="6321829"/>
            <a:ext cx="2103120" cy="4779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3" name="Picture 2" descr="A blue and white logo&#10;&#10;Description automatically generated">
            <a:extLst>
              <a:ext uri="{FF2B5EF4-FFF2-40B4-BE49-F238E27FC236}">
                <a16:creationId xmlns:a16="http://schemas.microsoft.com/office/drawing/2014/main" id="{E26FF3F4-26EA-8069-7AE1-4D1CB02659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316" y="6314880"/>
            <a:ext cx="1781175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029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B92DE1-D4F9-8CA2-25B0-7265F101A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green cube with letters on it&#10;&#10;Description automatically generated">
            <a:extLst>
              <a:ext uri="{FF2B5EF4-FFF2-40B4-BE49-F238E27FC236}">
                <a16:creationId xmlns:a16="http://schemas.microsoft.com/office/drawing/2014/main" id="{A56A8CDA-DA5F-C8AA-5DEA-313702163B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387" y="5949486"/>
            <a:ext cx="1239053" cy="1032134"/>
          </a:xfrm>
          <a:prstGeom prst="rect">
            <a:avLst/>
          </a:prstGeom>
        </p:spPr>
      </p:pic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DBC46C7E-4989-9A3B-A66A-BBB131FB9B77}"/>
              </a:ext>
            </a:extLst>
          </p:cNvPr>
          <p:cNvGraphicFramePr>
            <a:graphicFrameLocks/>
          </p:cNvGraphicFramePr>
          <p:nvPr/>
        </p:nvGraphicFramePr>
        <p:xfrm>
          <a:off x="1386038" y="693019"/>
          <a:ext cx="9144000" cy="517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CF253847-668F-03A3-0794-231739BA9EEA}"/>
              </a:ext>
            </a:extLst>
          </p:cNvPr>
          <p:cNvSpPr/>
          <p:nvPr/>
        </p:nvSpPr>
        <p:spPr>
          <a:xfrm>
            <a:off x="87284" y="6321829"/>
            <a:ext cx="2103120" cy="4779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5" name="Picture 4" descr="A blue and white logo&#10;&#10;Description automatically generated">
            <a:extLst>
              <a:ext uri="{FF2B5EF4-FFF2-40B4-BE49-F238E27FC236}">
                <a16:creationId xmlns:a16="http://schemas.microsoft.com/office/drawing/2014/main" id="{F034EC30-9911-192B-50D1-AEC884ED3F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316" y="6314880"/>
            <a:ext cx="1781175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0606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5D9CFB-AE64-1CDB-248F-2C8F63DBA2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4E009A0-423B-C4D4-E2E8-908E6DDB042D}"/>
              </a:ext>
            </a:extLst>
          </p:cNvPr>
          <p:cNvSpPr/>
          <p:nvPr/>
        </p:nvSpPr>
        <p:spPr>
          <a:xfrm>
            <a:off x="685373" y="907628"/>
            <a:ext cx="6413079" cy="2357120"/>
          </a:xfrm>
          <a:prstGeom prst="round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9D4A5A-5DA8-D18A-9792-AAD4D8C33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013" y="-320716"/>
            <a:ext cx="10972800" cy="1097280"/>
          </a:xfrm>
        </p:spPr>
        <p:txBody>
          <a:bodyPr/>
          <a:lstStyle/>
          <a:p>
            <a:r>
              <a:rPr lang="en-US" dirty="0"/>
              <a:t>Musculoskeletal Impact on Plan Spend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111EE0-81D9-E9A2-F265-BFE97A7A2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4"/>
            <a:ext cx="2743200" cy="365324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7BA96A-ECCA-874F-8E8F-187FC6D6DBC0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86FDB7A4-8696-32D9-FDCB-82CE61BF3B0D}"/>
              </a:ext>
            </a:extLst>
          </p:cNvPr>
          <p:cNvGraphicFramePr>
            <a:graphicFrameLocks noGrp="1"/>
          </p:cNvGraphicFramePr>
          <p:nvPr/>
        </p:nvGraphicFramePr>
        <p:xfrm>
          <a:off x="895435" y="1205654"/>
          <a:ext cx="5661151" cy="1832863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2952707">
                  <a:extLst>
                    <a:ext uri="{9D8B030D-6E8A-4147-A177-3AD203B41FA5}">
                      <a16:colId xmlns:a16="http://schemas.microsoft.com/office/drawing/2014/main" val="2672290926"/>
                    </a:ext>
                  </a:extLst>
                </a:gridCol>
                <a:gridCol w="1354222">
                  <a:extLst>
                    <a:ext uri="{9D8B030D-6E8A-4147-A177-3AD203B41FA5}">
                      <a16:colId xmlns:a16="http://schemas.microsoft.com/office/drawing/2014/main" val="1169210922"/>
                    </a:ext>
                  </a:extLst>
                </a:gridCol>
                <a:gridCol w="1354222">
                  <a:extLst>
                    <a:ext uri="{9D8B030D-6E8A-4147-A177-3AD203B41FA5}">
                      <a16:colId xmlns:a16="http://schemas.microsoft.com/office/drawing/2014/main" val="3535356805"/>
                    </a:ext>
                  </a:extLst>
                </a:gridCol>
              </a:tblGrid>
              <a:tr h="8073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 2024 Top 5 MEDC</a:t>
                      </a:r>
                      <a:endParaRPr 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8318" marR="8318" marT="8318" marB="0" anchor="ctr">
                    <a:lnT w="12700" cmpd="sng">
                      <a:noFill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Plan Paid PMPM</a:t>
                      </a:r>
                    </a:p>
                  </a:txBody>
                  <a:tcPr marL="8318" marR="8318" marT="8318" marB="0" anchor="ctr">
                    <a:lnT w="12700" cmpd="sng">
                      <a:noFill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Mbrs per </a:t>
                      </a:r>
                    </a:p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1000</a:t>
                      </a:r>
                      <a:endParaRPr lang="en-US" sz="12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8318" marR="8318" marT="8318" marB="0" anchor="ctr">
                    <a:lnT w="12700" cmpd="sng">
                      <a:noFill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4563268"/>
                  </a:ext>
                </a:extLst>
              </a:tr>
              <a:tr h="2018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General Health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$65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734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0750277"/>
                  </a:ext>
                </a:extLst>
              </a:tr>
              <a:tr h="2018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Musculoskeletal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$58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294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3184449"/>
                  </a:ext>
                </a:extLst>
              </a:tr>
              <a:tr h="2181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Malignancies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$38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33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2129851"/>
                  </a:ext>
                </a:extLst>
              </a:tr>
              <a:tr h="2018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Cardiovascular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$37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217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609742"/>
                  </a:ext>
                </a:extLst>
              </a:tr>
              <a:tr h="2018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General Surgery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$34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197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0504464"/>
                  </a:ext>
                </a:extLst>
              </a:tr>
            </a:tbl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884DEAA7-F63C-40DD-81B4-D963C40BFDC9}"/>
              </a:ext>
            </a:extLst>
          </p:cNvPr>
          <p:cNvSpPr/>
          <p:nvPr/>
        </p:nvSpPr>
        <p:spPr>
          <a:xfrm>
            <a:off x="895435" y="2208107"/>
            <a:ext cx="5661151" cy="203200"/>
          </a:xfrm>
          <a:prstGeom prst="rect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41117441-5F3E-539F-43F2-8A3478D45EB2}"/>
              </a:ext>
            </a:extLst>
          </p:cNvPr>
          <p:cNvGraphicFramePr>
            <a:graphicFrameLocks noGrp="1"/>
          </p:cNvGraphicFramePr>
          <p:nvPr/>
        </p:nvGraphicFramePr>
        <p:xfrm>
          <a:off x="946234" y="3888570"/>
          <a:ext cx="5413925" cy="1832863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2202002">
                  <a:extLst>
                    <a:ext uri="{9D8B030D-6E8A-4147-A177-3AD203B41FA5}">
                      <a16:colId xmlns:a16="http://schemas.microsoft.com/office/drawing/2014/main" val="2672290926"/>
                    </a:ext>
                  </a:extLst>
                </a:gridCol>
                <a:gridCol w="2202002">
                  <a:extLst>
                    <a:ext uri="{9D8B030D-6E8A-4147-A177-3AD203B41FA5}">
                      <a16:colId xmlns:a16="http://schemas.microsoft.com/office/drawing/2014/main" val="3513364477"/>
                    </a:ext>
                  </a:extLst>
                </a:gridCol>
                <a:gridCol w="1009921">
                  <a:extLst>
                    <a:ext uri="{9D8B030D-6E8A-4147-A177-3AD203B41FA5}">
                      <a16:colId xmlns:a16="http://schemas.microsoft.com/office/drawing/2014/main" val="1169210922"/>
                    </a:ext>
                  </a:extLst>
                </a:gridCol>
              </a:tblGrid>
              <a:tr h="8073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 2024 Top 5 EDC</a:t>
                      </a:r>
                      <a:endParaRPr 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8318" marR="8318" marT="8318" marB="0" anchor="ctr">
                    <a:lnT w="12700" cmpd="sng">
                      <a:noFill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Plan Paid PMPM</a:t>
                      </a:r>
                    </a:p>
                  </a:txBody>
                  <a:tcPr marL="8318" marR="8318" marT="8318" marB="0" anchor="ctr">
                    <a:lnT w="12700" cmpd="sng">
                      <a:noFill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Mbrs per </a:t>
                      </a:r>
                    </a:p>
                    <a:p>
                      <a:pPr algn="ctr" fontAlgn="ctr"/>
                      <a:r>
                        <a:rPr lang="en-US" sz="12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1000</a:t>
                      </a:r>
                      <a:endParaRPr lang="en-US" sz="12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8318" marR="8318" marT="8318" marB="0" anchor="ctr">
                    <a:lnT w="12700" cmpd="sng">
                      <a:noFill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4563268"/>
                  </a:ext>
                </a:extLst>
              </a:tr>
              <a:tr h="2018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Musculoskeletal disorders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$11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86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0750277"/>
                  </a:ext>
                </a:extLst>
              </a:tr>
              <a:tr h="2018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Degenerative joint disease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$11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35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3184449"/>
                  </a:ext>
                </a:extLst>
              </a:tr>
              <a:tr h="2181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Low back pain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$8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87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2129851"/>
                  </a:ext>
                </a:extLst>
              </a:tr>
              <a:tr h="2018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Fractures (excluding digits)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$6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22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609742"/>
                  </a:ext>
                </a:extLst>
              </a:tr>
              <a:tr h="2018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Acute sprains and strains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$4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50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0504464"/>
                  </a:ext>
                </a:extLst>
              </a:tr>
            </a:tbl>
          </a:graphicData>
        </a:graphic>
      </p:graphicFrame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9F69955-30CF-DA81-EB05-B2590943A825}"/>
              </a:ext>
            </a:extLst>
          </p:cNvPr>
          <p:cNvSpPr/>
          <p:nvPr/>
        </p:nvSpPr>
        <p:spPr>
          <a:xfrm>
            <a:off x="685373" y="3626441"/>
            <a:ext cx="6413079" cy="2357120"/>
          </a:xfrm>
          <a:prstGeom prst="round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06DCB48-E116-A50E-725F-4D8EA4AA9079}"/>
              </a:ext>
            </a:extLst>
          </p:cNvPr>
          <p:cNvSpPr txBox="1"/>
          <p:nvPr/>
        </p:nvSpPr>
        <p:spPr>
          <a:xfrm>
            <a:off x="8049884" y="2464529"/>
            <a:ext cx="3456743" cy="16004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30406">
                    <a:lumMod val="75000"/>
                    <a:lumOff val="25000"/>
                  </a:srgb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In 2024, MSK was the second highest medical cost driver for Vital Incite’s book of business.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30406">
                  <a:lumMod val="75000"/>
                  <a:lumOff val="25000"/>
                </a:srgbClr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30406">
                    <a:lumMod val="75000"/>
                    <a:lumOff val="25000"/>
                  </a:srgb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MSK Surgeries were the top procedure driver of spend driven by spine and total joint replacements.</a:t>
            </a:r>
          </a:p>
        </p:txBody>
      </p:sp>
      <p:pic>
        <p:nvPicPr>
          <p:cNvPr id="3" name="Picture 2" descr="A blue and green cube with letters on it&#10;&#10;Description automatically generated">
            <a:extLst>
              <a:ext uri="{FF2B5EF4-FFF2-40B4-BE49-F238E27FC236}">
                <a16:creationId xmlns:a16="http://schemas.microsoft.com/office/drawing/2014/main" id="{0FBA28D8-5082-9329-F917-479A89E3E4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387" y="5949486"/>
            <a:ext cx="1239053" cy="103213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4145574-BF74-CA0B-136C-6ACC0EDD79BF}"/>
              </a:ext>
            </a:extLst>
          </p:cNvPr>
          <p:cNvSpPr/>
          <p:nvPr/>
        </p:nvSpPr>
        <p:spPr>
          <a:xfrm>
            <a:off x="87284" y="6321829"/>
            <a:ext cx="2103120" cy="4779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6" name="Picture 5" descr="A blue and white logo&#10;&#10;Description automatically generated">
            <a:extLst>
              <a:ext uri="{FF2B5EF4-FFF2-40B4-BE49-F238E27FC236}">
                <a16:creationId xmlns:a16="http://schemas.microsoft.com/office/drawing/2014/main" id="{E3E0DB87-DDD6-DC65-6130-B8DBFFE9DB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316" y="6314880"/>
            <a:ext cx="1781175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4824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BEE85-0D3C-1649-3400-5BC024A422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green cube with letters on it&#10;&#10;Description automatically generated">
            <a:extLst>
              <a:ext uri="{FF2B5EF4-FFF2-40B4-BE49-F238E27FC236}">
                <a16:creationId xmlns:a16="http://schemas.microsoft.com/office/drawing/2014/main" id="{7892CCD7-CE0F-C16E-A753-0CDAAA86C3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387" y="5949486"/>
            <a:ext cx="1239053" cy="1032134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86E15E4E-134D-34A5-5E35-E71E0D97D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053" y="-33662"/>
            <a:ext cx="10972800" cy="1097280"/>
          </a:xfrm>
        </p:spPr>
        <p:txBody>
          <a:bodyPr/>
          <a:lstStyle/>
          <a:p>
            <a:r>
              <a:rPr lang="en-US" dirty="0">
                <a:latin typeface="+mj-lt"/>
                <a:cs typeface="Arial"/>
              </a:rPr>
              <a:t>Cancer</a:t>
            </a:r>
            <a:endParaRPr lang="en-US" dirty="0">
              <a:latin typeface="+mj-lt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44D30EC3-F101-927E-62FF-2B451DCCB02B}"/>
              </a:ext>
            </a:extLst>
          </p:cNvPr>
          <p:cNvGraphicFramePr>
            <a:graphicFrameLocks/>
          </p:cNvGraphicFramePr>
          <p:nvPr/>
        </p:nvGraphicFramePr>
        <p:xfrm>
          <a:off x="356053" y="1758557"/>
          <a:ext cx="5381907" cy="28678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B6A96EFA-0347-61EE-40B4-4E0533225868}"/>
              </a:ext>
            </a:extLst>
          </p:cNvPr>
          <p:cNvGraphicFramePr>
            <a:graphicFrameLocks/>
          </p:cNvGraphicFramePr>
          <p:nvPr/>
        </p:nvGraphicFramePr>
        <p:xfrm>
          <a:off x="6007954" y="1196209"/>
          <a:ext cx="5723500" cy="47302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8B3BE00B-8D8F-2BA9-50C2-EDD72C40E136}"/>
              </a:ext>
            </a:extLst>
          </p:cNvPr>
          <p:cNvSpPr/>
          <p:nvPr/>
        </p:nvSpPr>
        <p:spPr>
          <a:xfrm>
            <a:off x="87284" y="6321829"/>
            <a:ext cx="2103120" cy="4779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6" name="Picture 5" descr="A blue and white logo&#10;&#10;Description automatically generated">
            <a:extLst>
              <a:ext uri="{FF2B5EF4-FFF2-40B4-BE49-F238E27FC236}">
                <a16:creationId xmlns:a16="http://schemas.microsoft.com/office/drawing/2014/main" id="{6B923A49-8094-F6A4-16F8-226CF4762B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316" y="6314880"/>
            <a:ext cx="1781175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9300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A3F4D4-3D20-1941-8AB6-156A81DF83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green cube with letters on it&#10;&#10;Description automatically generated">
            <a:extLst>
              <a:ext uri="{FF2B5EF4-FFF2-40B4-BE49-F238E27FC236}">
                <a16:creationId xmlns:a16="http://schemas.microsoft.com/office/drawing/2014/main" id="{A888CB0E-644F-F0D4-D596-D21D662239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387" y="5949486"/>
            <a:ext cx="1239053" cy="1032134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3EC450E-E966-4CA3-15E1-D8A893CC3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053" y="-33662"/>
            <a:ext cx="10972800" cy="1097280"/>
          </a:xfrm>
        </p:spPr>
        <p:txBody>
          <a:bodyPr/>
          <a:lstStyle/>
          <a:p>
            <a:r>
              <a:rPr lang="en-US" dirty="0">
                <a:latin typeface="+mj-lt"/>
                <a:cs typeface="Arial"/>
              </a:rPr>
              <a:t>Cancer</a:t>
            </a:r>
            <a:endParaRPr lang="en-US" dirty="0">
              <a:latin typeface="+mj-lt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F9FCFC1A-CD4C-C28A-E304-3FBB63FF889B}"/>
              </a:ext>
            </a:extLst>
          </p:cNvPr>
          <p:cNvGraphicFramePr>
            <a:graphicFrameLocks/>
          </p:cNvGraphicFramePr>
          <p:nvPr/>
        </p:nvGraphicFramePr>
        <p:xfrm>
          <a:off x="1773921" y="1339986"/>
          <a:ext cx="8644157" cy="4508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CDBBDFB7-610C-C74B-F619-40141709F1F3}"/>
              </a:ext>
            </a:extLst>
          </p:cNvPr>
          <p:cNvSpPr/>
          <p:nvPr/>
        </p:nvSpPr>
        <p:spPr>
          <a:xfrm>
            <a:off x="87284" y="6321829"/>
            <a:ext cx="2103120" cy="4779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6" name="Picture 5" descr="A blue and white logo&#10;&#10;Description automatically generated">
            <a:extLst>
              <a:ext uri="{FF2B5EF4-FFF2-40B4-BE49-F238E27FC236}">
                <a16:creationId xmlns:a16="http://schemas.microsoft.com/office/drawing/2014/main" id="{0EE87DEF-87C7-CFEF-AE4C-C1B95B884C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316" y="6314880"/>
            <a:ext cx="1781175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0956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565C8-E399-7EEE-528C-9BA1BDFB0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Healthy Pregnancies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7F377F-059B-34B2-8E72-A940B41E8B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8639" y="1417320"/>
            <a:ext cx="10972799" cy="1041695"/>
          </a:xfrm>
        </p:spPr>
        <p:txBody>
          <a:bodyPr/>
          <a:lstStyle/>
          <a:p>
            <a:r>
              <a:rPr lang="en-GB" dirty="0"/>
              <a:t>Pregnancy and deliveries with complications increased during COVID and has not dropped</a:t>
            </a:r>
          </a:p>
          <a:p>
            <a:pPr lvl="1"/>
            <a:r>
              <a:rPr lang="en-GB" dirty="0"/>
              <a:t>Upcoding</a:t>
            </a:r>
          </a:p>
          <a:p>
            <a:pPr lvl="1"/>
            <a:r>
              <a:rPr lang="en-GB" dirty="0"/>
              <a:t>Increased ER Use</a:t>
            </a:r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D9AF5F4-C234-ECA9-5F10-A1E02EE0B974}"/>
              </a:ext>
            </a:extLst>
          </p:cNvPr>
          <p:cNvGraphicFramePr>
            <a:graphicFrameLocks noGrp="1"/>
          </p:cNvGraphicFramePr>
          <p:nvPr/>
        </p:nvGraphicFramePr>
        <p:xfrm>
          <a:off x="677740" y="2887335"/>
          <a:ext cx="4647885" cy="1714812"/>
        </p:xfrm>
        <a:graphic>
          <a:graphicData uri="http://schemas.openxmlformats.org/drawingml/2006/table">
            <a:tbl>
              <a:tblPr/>
              <a:tblGrid>
                <a:gridCol w="1483614">
                  <a:extLst>
                    <a:ext uri="{9D8B030D-6E8A-4147-A177-3AD203B41FA5}">
                      <a16:colId xmlns:a16="http://schemas.microsoft.com/office/drawing/2014/main" val="1200130440"/>
                    </a:ext>
                  </a:extLst>
                </a:gridCol>
                <a:gridCol w="880896">
                  <a:extLst>
                    <a:ext uri="{9D8B030D-6E8A-4147-A177-3AD203B41FA5}">
                      <a16:colId xmlns:a16="http://schemas.microsoft.com/office/drawing/2014/main" val="694126166"/>
                    </a:ext>
                  </a:extLst>
                </a:gridCol>
                <a:gridCol w="799761">
                  <a:extLst>
                    <a:ext uri="{9D8B030D-6E8A-4147-A177-3AD203B41FA5}">
                      <a16:colId xmlns:a16="http://schemas.microsoft.com/office/drawing/2014/main" val="121388478"/>
                    </a:ext>
                  </a:extLst>
                </a:gridCol>
                <a:gridCol w="741807">
                  <a:extLst>
                    <a:ext uri="{9D8B030D-6E8A-4147-A177-3AD203B41FA5}">
                      <a16:colId xmlns:a16="http://schemas.microsoft.com/office/drawing/2014/main" val="1155390013"/>
                    </a:ext>
                  </a:extLst>
                </a:gridCol>
                <a:gridCol w="741807">
                  <a:extLst>
                    <a:ext uri="{9D8B030D-6E8A-4147-A177-3AD203B41FA5}">
                      <a16:colId xmlns:a16="http://schemas.microsoft.com/office/drawing/2014/main" val="3005632004"/>
                    </a:ext>
                  </a:extLst>
                </a:gridCol>
              </a:tblGrid>
              <a:tr h="285802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Pregnancies w/ Complications per 1,000 Pregnancies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860472"/>
                  </a:ext>
                </a:extLst>
              </a:tr>
              <a:tr h="2858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Age Band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5538939"/>
                  </a:ext>
                </a:extLst>
              </a:tr>
              <a:tr h="2858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18 - 26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49.8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55.3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61.2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71.8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4519622"/>
                  </a:ext>
                </a:extLst>
              </a:tr>
              <a:tr h="2858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27-34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135.3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135.1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4017798"/>
                  </a:ext>
                </a:extLst>
              </a:tr>
              <a:tr h="2858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35-44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59.1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56.1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47.1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2434749"/>
                  </a:ext>
                </a:extLst>
              </a:tr>
              <a:tr h="2858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45-54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0794432"/>
                  </a:ext>
                </a:extLst>
              </a:tr>
            </a:tbl>
          </a:graphicData>
        </a:graphic>
      </p:graphicFrame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388EB4E-CC6C-C759-91C0-CD6287711D8C}"/>
              </a:ext>
            </a:extLst>
          </p:cNvPr>
          <p:cNvCxnSpPr/>
          <p:nvPr/>
        </p:nvCxnSpPr>
        <p:spPr>
          <a:xfrm>
            <a:off x="2421653" y="3727938"/>
            <a:ext cx="2481943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8A9F5F8-EE0C-B939-E442-1DD3F5BADC48}"/>
              </a:ext>
            </a:extLst>
          </p:cNvPr>
          <p:cNvSpPr/>
          <p:nvPr/>
        </p:nvSpPr>
        <p:spPr>
          <a:xfrm>
            <a:off x="6035039" y="2713055"/>
            <a:ext cx="5671291" cy="288387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Provider Feedback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Quality of care has decline with hospital owning providers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Areas of care deserts are at highest risk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Younger women are delaying care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Younger women expect they are healthy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Good health prior to pregnancy is critical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5" name="Picture 4" descr="A blue and green cube with letters on it&#10;&#10;Description automatically generated">
            <a:extLst>
              <a:ext uri="{FF2B5EF4-FFF2-40B4-BE49-F238E27FC236}">
                <a16:creationId xmlns:a16="http://schemas.microsoft.com/office/drawing/2014/main" id="{FB7DA536-B418-637A-5968-1366020404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387" y="5949486"/>
            <a:ext cx="1239053" cy="103213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30A56D5-20A0-84AE-C683-F5CECFB52216}"/>
              </a:ext>
            </a:extLst>
          </p:cNvPr>
          <p:cNvSpPr/>
          <p:nvPr/>
        </p:nvSpPr>
        <p:spPr>
          <a:xfrm>
            <a:off x="87284" y="6321829"/>
            <a:ext cx="2103120" cy="4779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7" name="Picture 6" descr="A blue and white logo&#10;&#10;Description automatically generated">
            <a:extLst>
              <a:ext uri="{FF2B5EF4-FFF2-40B4-BE49-F238E27FC236}">
                <a16:creationId xmlns:a16="http://schemas.microsoft.com/office/drawing/2014/main" id="{C1A81D54-6A0E-A1A3-774F-D03AB0BE80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316" y="6314880"/>
            <a:ext cx="1781175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321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42DE2-8A4F-16B3-478E-512E6C6AE2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BBE41-1606-5485-5502-451EE5B96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Mental Health</a:t>
            </a:r>
            <a:endParaRPr lang="en-US" dirty="0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E5E4228B-22E0-D665-4E9B-FE53046E27EB}"/>
              </a:ext>
            </a:extLst>
          </p:cNvPr>
          <p:cNvGraphicFramePr>
            <a:graphicFrameLocks/>
          </p:cNvGraphicFramePr>
          <p:nvPr/>
        </p:nvGraphicFramePr>
        <p:xfrm>
          <a:off x="4312503" y="1802712"/>
          <a:ext cx="7825360" cy="3507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CECAFA7E-17A7-E277-8301-1E663C6DF52B}"/>
              </a:ext>
            </a:extLst>
          </p:cNvPr>
          <p:cNvGraphicFramePr>
            <a:graphicFrameLocks/>
          </p:cNvGraphicFramePr>
          <p:nvPr/>
        </p:nvGraphicFramePr>
        <p:xfrm>
          <a:off x="164476" y="1675395"/>
          <a:ext cx="4148027" cy="37618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1" name="Picture 10" descr="A blue and green cube with letters on it&#10;&#10;Description automatically generated">
            <a:extLst>
              <a:ext uri="{FF2B5EF4-FFF2-40B4-BE49-F238E27FC236}">
                <a16:creationId xmlns:a16="http://schemas.microsoft.com/office/drawing/2014/main" id="{F1AA041D-8CEC-4B6A-3973-73D1883288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387" y="5949486"/>
            <a:ext cx="1239053" cy="103213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C499CF2-D4EC-3C9D-4A06-AB44BE5464C5}"/>
              </a:ext>
            </a:extLst>
          </p:cNvPr>
          <p:cNvSpPr/>
          <p:nvPr/>
        </p:nvSpPr>
        <p:spPr>
          <a:xfrm>
            <a:off x="87284" y="6321829"/>
            <a:ext cx="2103120" cy="4779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4" name="Picture 3" descr="A blue and white logo&#10;&#10;Description automatically generated">
            <a:extLst>
              <a:ext uri="{FF2B5EF4-FFF2-40B4-BE49-F238E27FC236}">
                <a16:creationId xmlns:a16="http://schemas.microsoft.com/office/drawing/2014/main" id="{09F71C41-4567-8BA8-F1C8-A482D795A2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316" y="6314880"/>
            <a:ext cx="1781175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6979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green cube with letters on it&#10;&#10;Description automatically generated">
            <a:extLst>
              <a:ext uri="{FF2B5EF4-FFF2-40B4-BE49-F238E27FC236}">
                <a16:creationId xmlns:a16="http://schemas.microsoft.com/office/drawing/2014/main" id="{425717C5-28E2-E997-5421-DBDE88CCAA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7769" y="5907829"/>
            <a:ext cx="1239053" cy="1032134"/>
          </a:xfrm>
          <a:prstGeom prst="rect">
            <a:avLst/>
          </a:prstGeom>
        </p:spPr>
      </p:pic>
      <p:sp>
        <p:nvSpPr>
          <p:cNvPr id="11" name="Title 3">
            <a:extLst>
              <a:ext uri="{FF2B5EF4-FFF2-40B4-BE49-F238E27FC236}">
                <a16:creationId xmlns:a16="http://schemas.microsoft.com/office/drawing/2014/main" id="{0A8C676C-F4A3-3B5E-C2ED-F6517D997ECF}"/>
              </a:ext>
            </a:extLst>
          </p:cNvPr>
          <p:cNvSpPr txBox="1">
            <a:spLocks/>
          </p:cNvSpPr>
          <p:nvPr/>
        </p:nvSpPr>
        <p:spPr bwMode="gray">
          <a:xfrm>
            <a:off x="712269" y="141517"/>
            <a:ext cx="10972800" cy="1097280"/>
          </a:xfrm>
          <a:prstGeom prst="rect">
            <a:avLst/>
          </a:prstGeom>
        </p:spPr>
        <p:txBody>
          <a:bodyPr vert="horz" lIns="0" tIns="45720" rIns="0" bIns="45720" rtlCol="0" anchor="b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Cormorant Garamond"/>
                <a:ea typeface="+mj-ea"/>
                <a:cs typeface="+mj-cs"/>
              </a:rPr>
              <a:t>Generational Changes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F8587740-57B9-FE7E-8EA7-39F303E1A4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54589" y="1895722"/>
            <a:ext cx="8088160" cy="3292295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3B1C0A9-B762-C7FC-48E4-F7A23A0E5A81}"/>
              </a:ext>
            </a:extLst>
          </p:cNvPr>
          <p:cNvSpPr/>
          <p:nvPr/>
        </p:nvSpPr>
        <p:spPr>
          <a:xfrm>
            <a:off x="87284" y="6321829"/>
            <a:ext cx="2103120" cy="4779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3" name="Picture 2" descr="A blue and white logo&#10;&#10;Description automatically generated">
            <a:extLst>
              <a:ext uri="{FF2B5EF4-FFF2-40B4-BE49-F238E27FC236}">
                <a16:creationId xmlns:a16="http://schemas.microsoft.com/office/drawing/2014/main" id="{54C32E08-3961-38D5-900A-5DA9631BBB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316" y="6314880"/>
            <a:ext cx="1781175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4343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73B4D8-F953-295C-2ED9-F12D51C60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CC631-6F1F-4084-739E-31DAD6B84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82020"/>
            <a:ext cx="10972800" cy="1097280"/>
          </a:xfrm>
        </p:spPr>
        <p:txBody>
          <a:bodyPr/>
          <a:lstStyle/>
          <a:p>
            <a:r>
              <a:rPr lang="en-GB" dirty="0"/>
              <a:t>The Science of Employee Engagement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D26BCD-43A9-1E8E-CDF3-015BBB28CCA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48640" y="1545760"/>
            <a:ext cx="10972800" cy="44805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B2922957-42AA-AED2-26CC-1B84BE631ED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548640" y="1456849"/>
            <a:ext cx="11007725" cy="466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388DF4B5-7703-12EC-31EA-A6C903DA22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578" y="1466374"/>
            <a:ext cx="1487488" cy="381000"/>
          </a:xfrm>
          <a:prstGeom prst="rect">
            <a:avLst/>
          </a:prstGeom>
          <a:solidFill>
            <a:srgbClr val="1F628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886DD294-F0C3-101D-C0F8-E1071F5B03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4065" y="1466374"/>
            <a:ext cx="973138" cy="381000"/>
          </a:xfrm>
          <a:prstGeom prst="rect">
            <a:avLst/>
          </a:prstGeom>
          <a:solidFill>
            <a:srgbClr val="1F628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id="{10445DC0-092E-FCEE-2A9E-7F5D04F80D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7203" y="1466374"/>
            <a:ext cx="5770563" cy="381000"/>
          </a:xfrm>
          <a:prstGeom prst="rect">
            <a:avLst/>
          </a:prstGeom>
          <a:solidFill>
            <a:srgbClr val="1F628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2" name="Rectangle 8">
            <a:extLst>
              <a:ext uri="{FF2B5EF4-FFF2-40B4-BE49-F238E27FC236}">
                <a16:creationId xmlns:a16="http://schemas.microsoft.com/office/drawing/2014/main" id="{C3AC6AE1-143A-E2D3-0017-3E194837D9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87765" y="1466374"/>
            <a:ext cx="2743200" cy="381000"/>
          </a:xfrm>
          <a:prstGeom prst="rect">
            <a:avLst/>
          </a:prstGeom>
          <a:solidFill>
            <a:srgbClr val="1F628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3" name="Rectangle 9">
            <a:extLst>
              <a:ext uri="{FF2B5EF4-FFF2-40B4-BE49-F238E27FC236}">
                <a16:creationId xmlns:a16="http://schemas.microsoft.com/office/drawing/2014/main" id="{7028935C-271B-A153-EE4A-3557748BF0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578" y="1847374"/>
            <a:ext cx="1487488" cy="1158875"/>
          </a:xfrm>
          <a:prstGeom prst="rect">
            <a:avLst/>
          </a:prstGeom>
          <a:solidFill>
            <a:srgbClr val="CCD3D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4" name="Rectangle 10">
            <a:extLst>
              <a:ext uri="{FF2B5EF4-FFF2-40B4-BE49-F238E27FC236}">
                <a16:creationId xmlns:a16="http://schemas.microsoft.com/office/drawing/2014/main" id="{042C5B0F-1F09-B8A7-621A-800D9175D8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4065" y="1847374"/>
            <a:ext cx="973138" cy="1158875"/>
          </a:xfrm>
          <a:prstGeom prst="rect">
            <a:avLst/>
          </a:prstGeom>
          <a:solidFill>
            <a:srgbClr val="CCD3D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297F392D-FEDD-0E06-7DD5-BDD9EFA0D0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7203" y="1847374"/>
            <a:ext cx="5770563" cy="1158875"/>
          </a:xfrm>
          <a:prstGeom prst="rect">
            <a:avLst/>
          </a:prstGeom>
          <a:solidFill>
            <a:srgbClr val="CCD3D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6" name="Rectangle 12">
            <a:extLst>
              <a:ext uri="{FF2B5EF4-FFF2-40B4-BE49-F238E27FC236}">
                <a16:creationId xmlns:a16="http://schemas.microsoft.com/office/drawing/2014/main" id="{6874E6ED-D1D9-AAE5-494E-61C5DFB635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87765" y="1847374"/>
            <a:ext cx="2743200" cy="1158875"/>
          </a:xfrm>
          <a:prstGeom prst="rect">
            <a:avLst/>
          </a:prstGeom>
          <a:solidFill>
            <a:srgbClr val="CCD3D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7" name="Rectangle 13">
            <a:extLst>
              <a:ext uri="{FF2B5EF4-FFF2-40B4-BE49-F238E27FC236}">
                <a16:creationId xmlns:a16="http://schemas.microsoft.com/office/drawing/2014/main" id="{7672D627-A5C9-482B-6DA5-7FBF635A79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578" y="3006249"/>
            <a:ext cx="1487488" cy="731838"/>
          </a:xfrm>
          <a:prstGeom prst="rect">
            <a:avLst/>
          </a:prstGeom>
          <a:solidFill>
            <a:srgbClr val="E7EA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8" name="Rectangle 14">
            <a:extLst>
              <a:ext uri="{FF2B5EF4-FFF2-40B4-BE49-F238E27FC236}">
                <a16:creationId xmlns:a16="http://schemas.microsoft.com/office/drawing/2014/main" id="{856C3B91-343D-3F50-6FC0-66EBDA23EB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4065" y="3006249"/>
            <a:ext cx="973138" cy="731838"/>
          </a:xfrm>
          <a:prstGeom prst="rect">
            <a:avLst/>
          </a:prstGeom>
          <a:solidFill>
            <a:srgbClr val="E7EA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9" name="Rectangle 15">
            <a:extLst>
              <a:ext uri="{FF2B5EF4-FFF2-40B4-BE49-F238E27FC236}">
                <a16:creationId xmlns:a16="http://schemas.microsoft.com/office/drawing/2014/main" id="{1072CBEA-72C1-9A70-EF5B-C91E31A092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7203" y="3006249"/>
            <a:ext cx="5770563" cy="731838"/>
          </a:xfrm>
          <a:prstGeom prst="rect">
            <a:avLst/>
          </a:prstGeom>
          <a:solidFill>
            <a:srgbClr val="E7EA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0" name="Rectangle 16">
            <a:extLst>
              <a:ext uri="{FF2B5EF4-FFF2-40B4-BE49-F238E27FC236}">
                <a16:creationId xmlns:a16="http://schemas.microsoft.com/office/drawing/2014/main" id="{6F959232-3BF1-D819-4E1E-5E943BFF54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87765" y="3006249"/>
            <a:ext cx="2743200" cy="731838"/>
          </a:xfrm>
          <a:prstGeom prst="rect">
            <a:avLst/>
          </a:prstGeom>
          <a:solidFill>
            <a:srgbClr val="E7EA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1" name="Rectangle 17">
            <a:extLst>
              <a:ext uri="{FF2B5EF4-FFF2-40B4-BE49-F238E27FC236}">
                <a16:creationId xmlns:a16="http://schemas.microsoft.com/office/drawing/2014/main" id="{BDD45043-DCCF-A884-59CF-4137C0034D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578" y="3738087"/>
            <a:ext cx="1487488" cy="1373188"/>
          </a:xfrm>
          <a:prstGeom prst="rect">
            <a:avLst/>
          </a:prstGeom>
          <a:solidFill>
            <a:srgbClr val="CCD3D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2" name="Rectangle 18">
            <a:extLst>
              <a:ext uri="{FF2B5EF4-FFF2-40B4-BE49-F238E27FC236}">
                <a16:creationId xmlns:a16="http://schemas.microsoft.com/office/drawing/2014/main" id="{5FCEFAFD-BA26-AAAC-4F2C-0DBA930EFA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4065" y="3738087"/>
            <a:ext cx="973138" cy="1373188"/>
          </a:xfrm>
          <a:prstGeom prst="rect">
            <a:avLst/>
          </a:prstGeom>
          <a:solidFill>
            <a:srgbClr val="CCD3D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3" name="Rectangle 19">
            <a:extLst>
              <a:ext uri="{FF2B5EF4-FFF2-40B4-BE49-F238E27FC236}">
                <a16:creationId xmlns:a16="http://schemas.microsoft.com/office/drawing/2014/main" id="{7850E9B4-EE20-0D69-195D-57427A47D9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7203" y="3738087"/>
            <a:ext cx="5770563" cy="1373188"/>
          </a:xfrm>
          <a:prstGeom prst="rect">
            <a:avLst/>
          </a:prstGeom>
          <a:solidFill>
            <a:srgbClr val="CCD3D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4" name="Rectangle 20">
            <a:extLst>
              <a:ext uri="{FF2B5EF4-FFF2-40B4-BE49-F238E27FC236}">
                <a16:creationId xmlns:a16="http://schemas.microsoft.com/office/drawing/2014/main" id="{6C852A92-F8E9-EC42-67B0-E78DB9F832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87765" y="3738087"/>
            <a:ext cx="2743200" cy="1373188"/>
          </a:xfrm>
          <a:prstGeom prst="rect">
            <a:avLst/>
          </a:prstGeom>
          <a:solidFill>
            <a:srgbClr val="CCD3D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5" name="Rectangle 21">
            <a:extLst>
              <a:ext uri="{FF2B5EF4-FFF2-40B4-BE49-F238E27FC236}">
                <a16:creationId xmlns:a16="http://schemas.microsoft.com/office/drawing/2014/main" id="{F7692ECA-2F22-0D4E-066B-0ED4CEE01B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578" y="5111274"/>
            <a:ext cx="1487488" cy="944563"/>
          </a:xfrm>
          <a:prstGeom prst="rect">
            <a:avLst/>
          </a:prstGeom>
          <a:solidFill>
            <a:srgbClr val="E7EA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6" name="Rectangle 22">
            <a:extLst>
              <a:ext uri="{FF2B5EF4-FFF2-40B4-BE49-F238E27FC236}">
                <a16:creationId xmlns:a16="http://schemas.microsoft.com/office/drawing/2014/main" id="{C8F76C70-8789-DDC7-A704-7BD8CFD1B1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4065" y="5111274"/>
            <a:ext cx="973138" cy="944563"/>
          </a:xfrm>
          <a:prstGeom prst="rect">
            <a:avLst/>
          </a:prstGeom>
          <a:solidFill>
            <a:srgbClr val="E7EA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7" name="Rectangle 23">
            <a:extLst>
              <a:ext uri="{FF2B5EF4-FFF2-40B4-BE49-F238E27FC236}">
                <a16:creationId xmlns:a16="http://schemas.microsoft.com/office/drawing/2014/main" id="{7F5413E4-1B57-1EF7-E7E7-43797F05E6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7203" y="5111274"/>
            <a:ext cx="5770563" cy="944563"/>
          </a:xfrm>
          <a:prstGeom prst="rect">
            <a:avLst/>
          </a:prstGeom>
          <a:solidFill>
            <a:srgbClr val="E7EA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8" name="Rectangle 24">
            <a:extLst>
              <a:ext uri="{FF2B5EF4-FFF2-40B4-BE49-F238E27FC236}">
                <a16:creationId xmlns:a16="http://schemas.microsoft.com/office/drawing/2014/main" id="{84901521-DE3E-59FA-8543-13D8FA6BFD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08402" y="5145405"/>
            <a:ext cx="2743200" cy="944563"/>
          </a:xfrm>
          <a:prstGeom prst="rect">
            <a:avLst/>
          </a:prstGeom>
          <a:solidFill>
            <a:srgbClr val="E7EA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9" name="Line 25">
            <a:extLst>
              <a:ext uri="{FF2B5EF4-FFF2-40B4-BE49-F238E27FC236}">
                <a16:creationId xmlns:a16="http://schemas.microsoft.com/office/drawing/2014/main" id="{2BCF2C6F-17A6-F025-BA7B-28AC8D2F882A}"/>
              </a:ext>
            </a:extLst>
          </p:cNvPr>
          <p:cNvSpPr>
            <a:spLocks noChangeShapeType="1"/>
          </p:cNvSpPr>
          <p:nvPr/>
        </p:nvSpPr>
        <p:spPr bwMode="auto">
          <a:xfrm>
            <a:off x="2044065" y="1460024"/>
            <a:ext cx="0" cy="4602163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30" name="Line 26">
            <a:extLst>
              <a:ext uri="{FF2B5EF4-FFF2-40B4-BE49-F238E27FC236}">
                <a16:creationId xmlns:a16="http://schemas.microsoft.com/office/drawing/2014/main" id="{0EE5BE21-3792-50A2-A40C-F3B558E8A3DF}"/>
              </a:ext>
            </a:extLst>
          </p:cNvPr>
          <p:cNvSpPr>
            <a:spLocks noChangeShapeType="1"/>
          </p:cNvSpPr>
          <p:nvPr/>
        </p:nvSpPr>
        <p:spPr bwMode="auto">
          <a:xfrm>
            <a:off x="3017203" y="1460024"/>
            <a:ext cx="0" cy="4602163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31" name="Line 27">
            <a:extLst>
              <a:ext uri="{FF2B5EF4-FFF2-40B4-BE49-F238E27FC236}">
                <a16:creationId xmlns:a16="http://schemas.microsoft.com/office/drawing/2014/main" id="{C12032EF-B2C8-43E4-9266-C7727AE7D27D}"/>
              </a:ext>
            </a:extLst>
          </p:cNvPr>
          <p:cNvSpPr>
            <a:spLocks noChangeShapeType="1"/>
          </p:cNvSpPr>
          <p:nvPr/>
        </p:nvSpPr>
        <p:spPr bwMode="auto">
          <a:xfrm>
            <a:off x="8787765" y="1460024"/>
            <a:ext cx="0" cy="4602163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32" name="Line 28">
            <a:extLst>
              <a:ext uri="{FF2B5EF4-FFF2-40B4-BE49-F238E27FC236}">
                <a16:creationId xmlns:a16="http://schemas.microsoft.com/office/drawing/2014/main" id="{A9E2FF23-028F-A788-BA32-231AFD9F0A9E}"/>
              </a:ext>
            </a:extLst>
          </p:cNvPr>
          <p:cNvSpPr>
            <a:spLocks noChangeShapeType="1"/>
          </p:cNvSpPr>
          <p:nvPr/>
        </p:nvSpPr>
        <p:spPr bwMode="auto">
          <a:xfrm>
            <a:off x="550228" y="1847374"/>
            <a:ext cx="10987088" cy="0"/>
          </a:xfrm>
          <a:prstGeom prst="line">
            <a:avLst/>
          </a:prstGeom>
          <a:noFill/>
          <a:ln w="381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33" name="Line 29">
            <a:extLst>
              <a:ext uri="{FF2B5EF4-FFF2-40B4-BE49-F238E27FC236}">
                <a16:creationId xmlns:a16="http://schemas.microsoft.com/office/drawing/2014/main" id="{01728697-E1BB-530E-3486-FAC7EF9A6AF8}"/>
              </a:ext>
            </a:extLst>
          </p:cNvPr>
          <p:cNvSpPr>
            <a:spLocks noChangeShapeType="1"/>
          </p:cNvSpPr>
          <p:nvPr/>
        </p:nvSpPr>
        <p:spPr bwMode="auto">
          <a:xfrm>
            <a:off x="550228" y="3006249"/>
            <a:ext cx="10987088" cy="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34" name="Line 30">
            <a:extLst>
              <a:ext uri="{FF2B5EF4-FFF2-40B4-BE49-F238E27FC236}">
                <a16:creationId xmlns:a16="http://schemas.microsoft.com/office/drawing/2014/main" id="{DB404FB0-67E1-A3C4-D956-E3C240301CEA}"/>
              </a:ext>
            </a:extLst>
          </p:cNvPr>
          <p:cNvSpPr>
            <a:spLocks noChangeShapeType="1"/>
          </p:cNvSpPr>
          <p:nvPr/>
        </p:nvSpPr>
        <p:spPr bwMode="auto">
          <a:xfrm>
            <a:off x="550228" y="3738087"/>
            <a:ext cx="10987088" cy="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35" name="Line 31">
            <a:extLst>
              <a:ext uri="{FF2B5EF4-FFF2-40B4-BE49-F238E27FC236}">
                <a16:creationId xmlns:a16="http://schemas.microsoft.com/office/drawing/2014/main" id="{4BAED301-D662-DD5D-0B94-8A0197284F7D}"/>
              </a:ext>
            </a:extLst>
          </p:cNvPr>
          <p:cNvSpPr>
            <a:spLocks noChangeShapeType="1"/>
          </p:cNvSpPr>
          <p:nvPr/>
        </p:nvSpPr>
        <p:spPr bwMode="auto">
          <a:xfrm>
            <a:off x="550228" y="5111274"/>
            <a:ext cx="10987088" cy="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37" name="Line 33">
            <a:extLst>
              <a:ext uri="{FF2B5EF4-FFF2-40B4-BE49-F238E27FC236}">
                <a16:creationId xmlns:a16="http://schemas.microsoft.com/office/drawing/2014/main" id="{D1C34DD3-CE5E-FB85-1AB5-A284B9163037}"/>
              </a:ext>
            </a:extLst>
          </p:cNvPr>
          <p:cNvSpPr>
            <a:spLocks noChangeShapeType="1"/>
          </p:cNvSpPr>
          <p:nvPr/>
        </p:nvSpPr>
        <p:spPr bwMode="auto">
          <a:xfrm>
            <a:off x="11530965" y="1460024"/>
            <a:ext cx="0" cy="4602163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38" name="Line 34">
            <a:extLst>
              <a:ext uri="{FF2B5EF4-FFF2-40B4-BE49-F238E27FC236}">
                <a16:creationId xmlns:a16="http://schemas.microsoft.com/office/drawing/2014/main" id="{971480A4-6A31-7E57-F779-4DCFB967CAC7}"/>
              </a:ext>
            </a:extLst>
          </p:cNvPr>
          <p:cNvSpPr>
            <a:spLocks noChangeShapeType="1"/>
          </p:cNvSpPr>
          <p:nvPr/>
        </p:nvSpPr>
        <p:spPr bwMode="auto">
          <a:xfrm>
            <a:off x="550228" y="1333754"/>
            <a:ext cx="10987088" cy="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39" name="Line 35">
            <a:extLst>
              <a:ext uri="{FF2B5EF4-FFF2-40B4-BE49-F238E27FC236}">
                <a16:creationId xmlns:a16="http://schemas.microsoft.com/office/drawing/2014/main" id="{6EED6821-18A2-AA35-2786-CCEE123DAEA8}"/>
              </a:ext>
            </a:extLst>
          </p:cNvPr>
          <p:cNvSpPr>
            <a:spLocks noChangeShapeType="1"/>
          </p:cNvSpPr>
          <p:nvPr/>
        </p:nvSpPr>
        <p:spPr bwMode="auto">
          <a:xfrm>
            <a:off x="550228" y="6055837"/>
            <a:ext cx="10987088" cy="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40" name="Rectangle 36">
            <a:extLst>
              <a:ext uri="{FF2B5EF4-FFF2-40B4-BE49-F238E27FC236}">
                <a16:creationId xmlns:a16="http://schemas.microsoft.com/office/drawing/2014/main" id="{AEFFA75F-BAA3-69A1-6E6D-608A7DA2FF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79840" y="1510824"/>
            <a:ext cx="1227138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What is Not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1" name="Rectangle 37">
            <a:extLst>
              <a:ext uri="{FF2B5EF4-FFF2-40B4-BE49-F238E27FC236}">
                <a16:creationId xmlns:a16="http://schemas.microsoft.com/office/drawing/2014/main" id="{07850478-ECFC-6DD3-A9F9-F7AB3980AC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9278" y="1510824"/>
            <a:ext cx="1839913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What is Important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2" name="Rectangle 38">
            <a:extLst>
              <a:ext uri="{FF2B5EF4-FFF2-40B4-BE49-F238E27FC236}">
                <a16:creationId xmlns:a16="http://schemas.microsoft.com/office/drawing/2014/main" id="{BC0DC20F-6CC1-7CBC-1247-9D54AB4E7D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6140" y="1510824"/>
            <a:ext cx="5873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Ages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3" name="Rectangle 39">
            <a:extLst>
              <a:ext uri="{FF2B5EF4-FFF2-40B4-BE49-F238E27FC236}">
                <a16:creationId xmlns:a16="http://schemas.microsoft.com/office/drawing/2014/main" id="{EEC71EC4-3BE7-5ED9-1FFC-CC5504561A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653" y="1510824"/>
            <a:ext cx="1163638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Generation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4" name="Rectangle 40">
            <a:extLst>
              <a:ext uri="{FF2B5EF4-FFF2-40B4-BE49-F238E27FC236}">
                <a16:creationId xmlns:a16="http://schemas.microsoft.com/office/drawing/2014/main" id="{894B7304-BB68-53FC-D548-1BB3B904D4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79840" y="1890237"/>
            <a:ext cx="2340384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medical, dental, vision, life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Communication through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mailing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5" name="Rectangle 41">
            <a:extLst>
              <a:ext uri="{FF2B5EF4-FFF2-40B4-BE49-F238E27FC236}">
                <a16:creationId xmlns:a16="http://schemas.microsoft.com/office/drawing/2014/main" id="{326EE995-E710-79DD-015B-6435AE8617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9278" y="1904524"/>
            <a:ext cx="150813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•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6" name="Rectangle 42">
            <a:extLst>
              <a:ext uri="{FF2B5EF4-FFF2-40B4-BE49-F238E27FC236}">
                <a16:creationId xmlns:a16="http://schemas.microsoft.com/office/drawing/2014/main" id="{050F99E2-9F4B-575C-81B9-99367433F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5028" y="1890237"/>
            <a:ext cx="3622675" cy="30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Ethnically/racially diverse generation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7" name="Rectangle 43">
            <a:extLst>
              <a:ext uri="{FF2B5EF4-FFF2-40B4-BE49-F238E27FC236}">
                <a16:creationId xmlns:a16="http://schemas.microsoft.com/office/drawing/2014/main" id="{8409F582-3F99-C145-ACB5-4899ECBE5C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9278" y="2118837"/>
            <a:ext cx="139700" cy="23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•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8" name="Rectangle 44">
            <a:extLst>
              <a:ext uri="{FF2B5EF4-FFF2-40B4-BE49-F238E27FC236}">
                <a16:creationId xmlns:a16="http://schemas.microsoft.com/office/drawing/2014/main" id="{46EA1292-7D03-FF74-D397-3FA3156C4A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5028" y="2106137"/>
            <a:ext cx="2678113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Just entering the workforce, 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9" name="Rectangle 45">
            <a:extLst>
              <a:ext uri="{FF2B5EF4-FFF2-40B4-BE49-F238E27FC236}">
                <a16:creationId xmlns:a16="http://schemas.microsoft.com/office/drawing/2014/main" id="{BC2747CE-05AB-465D-42AF-1A36610EBF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9278" y="2331562"/>
            <a:ext cx="1397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•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0" name="Rectangle 46">
            <a:extLst>
              <a:ext uri="{FF2B5EF4-FFF2-40B4-BE49-F238E27FC236}">
                <a16:creationId xmlns:a16="http://schemas.microsoft.com/office/drawing/2014/main" id="{500B9B8C-A12C-E69E-9741-73716822D5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5028" y="2317274"/>
            <a:ext cx="492125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Non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1" name="Rectangle 47">
            <a:extLst>
              <a:ext uri="{FF2B5EF4-FFF2-40B4-BE49-F238E27FC236}">
                <a16:creationId xmlns:a16="http://schemas.microsoft.com/office/drawing/2014/main" id="{7F3546D9-EB9E-DB31-1B93-6740626ED8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2853" y="2317274"/>
            <a:ext cx="182563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-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2" name="Rectangle 48">
            <a:extLst>
              <a:ext uri="{FF2B5EF4-FFF2-40B4-BE49-F238E27FC236}">
                <a16:creationId xmlns:a16="http://schemas.microsoft.com/office/drawing/2014/main" id="{F967D675-1586-D4D8-051B-972D116595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1115" y="2317274"/>
            <a:ext cx="4883150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traditional benefits: mental health, societal influence, 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3" name="Rectangle 49">
            <a:extLst>
              <a:ext uri="{FF2B5EF4-FFF2-40B4-BE49-F238E27FC236}">
                <a16:creationId xmlns:a16="http://schemas.microsoft.com/office/drawing/2014/main" id="{DB21086E-85EC-3C36-2CA3-0456F222B4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5028" y="2533174"/>
            <a:ext cx="35274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pet insurance, student loan assistance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4" name="Rectangle 50">
            <a:extLst>
              <a:ext uri="{FF2B5EF4-FFF2-40B4-BE49-F238E27FC236}">
                <a16:creationId xmlns:a16="http://schemas.microsoft.com/office/drawing/2014/main" id="{C1AC1109-F9B3-30FD-E37A-7BEAB2C8A5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9278" y="2758599"/>
            <a:ext cx="1397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•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5" name="Rectangle 51">
            <a:extLst>
              <a:ext uri="{FF2B5EF4-FFF2-40B4-BE49-F238E27FC236}">
                <a16:creationId xmlns:a16="http://schemas.microsoft.com/office/drawing/2014/main" id="{322E7F4C-9DAD-E742-0CBD-175EA9C09D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5028" y="2744312"/>
            <a:ext cx="1801813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Pharmacy benefits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6" name="Rectangle 52">
            <a:extLst>
              <a:ext uri="{FF2B5EF4-FFF2-40B4-BE49-F238E27FC236}">
                <a16:creationId xmlns:a16="http://schemas.microsoft.com/office/drawing/2014/main" id="{A9ECF66F-E955-8ED1-5963-62D8687CD6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6140" y="1890237"/>
            <a:ext cx="300038" cy="30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13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7" name="Rectangle 53">
            <a:extLst>
              <a:ext uri="{FF2B5EF4-FFF2-40B4-BE49-F238E27FC236}">
                <a16:creationId xmlns:a16="http://schemas.microsoft.com/office/drawing/2014/main" id="{398D06FD-3740-A697-2CD4-1E9582A2CF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1240" y="1890237"/>
            <a:ext cx="195263" cy="30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-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8" name="Rectangle 54">
            <a:extLst>
              <a:ext uri="{FF2B5EF4-FFF2-40B4-BE49-F238E27FC236}">
                <a16:creationId xmlns:a16="http://schemas.microsoft.com/office/drawing/2014/main" id="{779385AC-D44B-6C8A-6EBA-E20287B062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9503" y="1890237"/>
            <a:ext cx="352425" cy="30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28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9" name="Rectangle 55">
            <a:extLst>
              <a:ext uri="{FF2B5EF4-FFF2-40B4-BE49-F238E27FC236}">
                <a16:creationId xmlns:a16="http://schemas.microsoft.com/office/drawing/2014/main" id="{F3A3BC08-0E94-29E4-6E02-C263FFF785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653" y="1890237"/>
            <a:ext cx="685800" cy="30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Gen Z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0" name="Rectangle 56">
            <a:extLst>
              <a:ext uri="{FF2B5EF4-FFF2-40B4-BE49-F238E27FC236}">
                <a16:creationId xmlns:a16="http://schemas.microsoft.com/office/drawing/2014/main" id="{EFE22DE2-7183-5B48-F2DF-94B0EF5327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79840" y="3049112"/>
            <a:ext cx="2320925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Student loan assistance, 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1" name="Rectangle 57">
            <a:extLst>
              <a:ext uri="{FF2B5EF4-FFF2-40B4-BE49-F238E27FC236}">
                <a16:creationId xmlns:a16="http://schemas.microsoft.com/office/drawing/2014/main" id="{2EB87233-767D-9F27-71EE-386DAE8B61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79840" y="3265012"/>
            <a:ext cx="24606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dental, HRA, life spending 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2" name="Rectangle 58">
            <a:extLst>
              <a:ext uri="{FF2B5EF4-FFF2-40B4-BE49-F238E27FC236}">
                <a16:creationId xmlns:a16="http://schemas.microsoft.com/office/drawing/2014/main" id="{5839D5DF-43E0-4247-2C31-4E397BBBCA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79840" y="3476149"/>
            <a:ext cx="930275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accounts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3" name="Rectangle 59">
            <a:extLst>
              <a:ext uri="{FF2B5EF4-FFF2-40B4-BE49-F238E27FC236}">
                <a16:creationId xmlns:a16="http://schemas.microsoft.com/office/drawing/2014/main" id="{3675F482-608E-E6D4-5F79-2716E7D65F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9278" y="3063399"/>
            <a:ext cx="1397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•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4" name="Rectangle 60">
            <a:extLst>
              <a:ext uri="{FF2B5EF4-FFF2-40B4-BE49-F238E27FC236}">
                <a16:creationId xmlns:a16="http://schemas.microsoft.com/office/drawing/2014/main" id="{85805043-DAAC-0056-FF1D-8ABCDD5EAF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5028" y="3049112"/>
            <a:ext cx="1611313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Career trajectory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5" name="Rectangle 61">
            <a:extLst>
              <a:ext uri="{FF2B5EF4-FFF2-40B4-BE49-F238E27FC236}">
                <a16:creationId xmlns:a16="http://schemas.microsoft.com/office/drawing/2014/main" id="{2FE35B91-7748-C3FE-32DF-C6F205D606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3628" y="3049112"/>
            <a:ext cx="182563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-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6" name="Rectangle 62">
            <a:extLst>
              <a:ext uri="{FF2B5EF4-FFF2-40B4-BE49-F238E27FC236}">
                <a16:creationId xmlns:a16="http://schemas.microsoft.com/office/drawing/2014/main" id="{4EF06A9E-DA85-FFF7-B1C2-26270C53E2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1890" y="3049112"/>
            <a:ext cx="2700338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career development benefits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7" name="Rectangle 63">
            <a:extLst>
              <a:ext uri="{FF2B5EF4-FFF2-40B4-BE49-F238E27FC236}">
                <a16:creationId xmlns:a16="http://schemas.microsoft.com/office/drawing/2014/main" id="{48EE78A0-CE4E-3573-0469-594D464BDA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9278" y="3279299"/>
            <a:ext cx="139700" cy="23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•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8" name="Rectangle 64">
            <a:extLst>
              <a:ext uri="{FF2B5EF4-FFF2-40B4-BE49-F238E27FC236}">
                <a16:creationId xmlns:a16="http://schemas.microsoft.com/office/drawing/2014/main" id="{8024E217-C865-C9FE-D6EA-EFC9C27F4C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5028" y="3265012"/>
            <a:ext cx="473687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Starting/young families: childcare, life ins., physical 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9" name="Rectangle 65">
            <a:extLst>
              <a:ext uri="{FF2B5EF4-FFF2-40B4-BE49-F238E27FC236}">
                <a16:creationId xmlns:a16="http://schemas.microsoft.com/office/drawing/2014/main" id="{EF343D15-C2D8-9C94-7248-E3596E15E7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5028" y="3476149"/>
            <a:ext cx="2855913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health, telemedicine, EAP, STD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0" name="Rectangle 66">
            <a:extLst>
              <a:ext uri="{FF2B5EF4-FFF2-40B4-BE49-F238E27FC236}">
                <a16:creationId xmlns:a16="http://schemas.microsoft.com/office/drawing/2014/main" id="{677E790F-CB64-7953-7A31-0C784BDE20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6140" y="3049112"/>
            <a:ext cx="331788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28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1" name="Rectangle 67">
            <a:extLst>
              <a:ext uri="{FF2B5EF4-FFF2-40B4-BE49-F238E27FC236}">
                <a16:creationId xmlns:a16="http://schemas.microsoft.com/office/drawing/2014/main" id="{B15B774F-FD95-84C6-7DCC-8F27F07CB0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2040" y="3049112"/>
            <a:ext cx="182563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-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2" name="Rectangle 68">
            <a:extLst>
              <a:ext uri="{FF2B5EF4-FFF2-40B4-BE49-F238E27FC236}">
                <a16:creationId xmlns:a16="http://schemas.microsoft.com/office/drawing/2014/main" id="{DEDB3070-CF69-1DF1-35EF-7A301E8062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20303" y="3049112"/>
            <a:ext cx="331788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43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3" name="Rectangle 69">
            <a:extLst>
              <a:ext uri="{FF2B5EF4-FFF2-40B4-BE49-F238E27FC236}">
                <a16:creationId xmlns:a16="http://schemas.microsoft.com/office/drawing/2014/main" id="{FDD37AE8-291E-A838-7D5C-07E7BE3867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653" y="3049112"/>
            <a:ext cx="1063625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Millennials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4" name="Rectangle 70">
            <a:extLst>
              <a:ext uri="{FF2B5EF4-FFF2-40B4-BE49-F238E27FC236}">
                <a16:creationId xmlns:a16="http://schemas.microsoft.com/office/drawing/2014/main" id="{30D0D5C2-6FA0-9B50-2553-872A275495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79840" y="3780949"/>
            <a:ext cx="2638425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Societal influences, Student 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5" name="Rectangle 71">
            <a:extLst>
              <a:ext uri="{FF2B5EF4-FFF2-40B4-BE49-F238E27FC236}">
                <a16:creationId xmlns:a16="http://schemas.microsoft.com/office/drawing/2014/main" id="{E883EE2D-C3E5-FEBB-88C3-4AA2FC8E64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79840" y="3996849"/>
            <a:ext cx="14636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loan assistance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6" name="Rectangle 72">
            <a:extLst>
              <a:ext uri="{FF2B5EF4-FFF2-40B4-BE49-F238E27FC236}">
                <a16:creationId xmlns:a16="http://schemas.microsoft.com/office/drawing/2014/main" id="{0F1204EB-4297-B2A9-D19D-FE4DE1AA08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9278" y="3795237"/>
            <a:ext cx="1397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•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7" name="Rectangle 73">
            <a:extLst>
              <a:ext uri="{FF2B5EF4-FFF2-40B4-BE49-F238E27FC236}">
                <a16:creationId xmlns:a16="http://schemas.microsoft.com/office/drawing/2014/main" id="{0BB1869F-1DC7-E01E-A95F-468E3AE0D8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5028" y="3780949"/>
            <a:ext cx="2144713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Peaking in their career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8" name="Rectangle 74">
            <a:extLst>
              <a:ext uri="{FF2B5EF4-FFF2-40B4-BE49-F238E27FC236}">
                <a16:creationId xmlns:a16="http://schemas.microsoft.com/office/drawing/2014/main" id="{FDF65CCF-2094-05E7-D821-BC3E675DB9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9278" y="4011137"/>
            <a:ext cx="139700" cy="23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•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9" name="Rectangle 75">
            <a:extLst>
              <a:ext uri="{FF2B5EF4-FFF2-40B4-BE49-F238E27FC236}">
                <a16:creationId xmlns:a16="http://schemas.microsoft.com/office/drawing/2014/main" id="{B33DBA5D-7B72-6281-C425-1CB8748BF5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5028" y="3996849"/>
            <a:ext cx="47656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Older families/empty nesting: secondary education, 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0" name="Rectangle 76">
            <a:extLst>
              <a:ext uri="{FF2B5EF4-FFF2-40B4-BE49-F238E27FC236}">
                <a16:creationId xmlns:a16="http://schemas.microsoft.com/office/drawing/2014/main" id="{5A51C1EB-FCB2-B555-9C0D-1A818518FF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5028" y="4207987"/>
            <a:ext cx="1131888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Caregiving 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1" name="Rectangle 77">
            <a:extLst>
              <a:ext uri="{FF2B5EF4-FFF2-40B4-BE49-F238E27FC236}">
                <a16:creationId xmlns:a16="http://schemas.microsoft.com/office/drawing/2014/main" id="{AC1208DB-D5A2-97AC-1AD2-49C298569A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2615" y="4207987"/>
            <a:ext cx="182563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-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2" name="Rectangle 78">
            <a:extLst>
              <a:ext uri="{FF2B5EF4-FFF2-40B4-BE49-F238E27FC236}">
                <a16:creationId xmlns:a16="http://schemas.microsoft.com/office/drawing/2014/main" id="{D956D407-7AA6-7414-A9D0-8FBE574801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80878" y="4207987"/>
            <a:ext cx="490538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EAP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3" name="Rectangle 79">
            <a:extLst>
              <a:ext uri="{FF2B5EF4-FFF2-40B4-BE49-F238E27FC236}">
                <a16:creationId xmlns:a16="http://schemas.microsoft.com/office/drawing/2014/main" id="{580E0320-12C1-D68F-D447-48CF76DE6B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9278" y="4434999"/>
            <a:ext cx="150813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•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4" name="Rectangle 80">
            <a:extLst>
              <a:ext uri="{FF2B5EF4-FFF2-40B4-BE49-F238E27FC236}">
                <a16:creationId xmlns:a16="http://schemas.microsoft.com/office/drawing/2014/main" id="{983D1821-1669-CFF1-DF25-A0BF1AD862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5028" y="4420712"/>
            <a:ext cx="4775200" cy="30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Realizing chronic conditions:, cancer prevention, 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5" name="Rectangle 81">
            <a:extLst>
              <a:ext uri="{FF2B5EF4-FFF2-40B4-BE49-F238E27FC236}">
                <a16:creationId xmlns:a16="http://schemas.microsoft.com/office/drawing/2014/main" id="{C17E624C-8103-8C75-AB7B-715983B775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5028" y="4636612"/>
            <a:ext cx="2274888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menopause, dental care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6" name="Rectangle 82">
            <a:extLst>
              <a:ext uri="{FF2B5EF4-FFF2-40B4-BE49-F238E27FC236}">
                <a16:creationId xmlns:a16="http://schemas.microsoft.com/office/drawing/2014/main" id="{4A51AC19-44E4-9672-617F-5033685F90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9278" y="4862037"/>
            <a:ext cx="150813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•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7" name="Rectangle 83">
            <a:extLst>
              <a:ext uri="{FF2B5EF4-FFF2-40B4-BE49-F238E27FC236}">
                <a16:creationId xmlns:a16="http://schemas.microsoft.com/office/drawing/2014/main" id="{2A6B1281-49E3-0009-9DBB-2F972DC11A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5028" y="4847749"/>
            <a:ext cx="2097088" cy="30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Long term and short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8" name="Rectangle 84">
            <a:extLst>
              <a:ext uri="{FF2B5EF4-FFF2-40B4-BE49-F238E27FC236}">
                <a16:creationId xmlns:a16="http://schemas.microsoft.com/office/drawing/2014/main" id="{0158F3C0-490C-0BE2-6EBB-CA6C64DBE0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1290" y="4847749"/>
            <a:ext cx="195263" cy="30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-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9" name="Rectangle 85">
            <a:extLst>
              <a:ext uri="{FF2B5EF4-FFF2-40B4-BE49-F238E27FC236}">
                <a16:creationId xmlns:a16="http://schemas.microsoft.com/office/drawing/2014/main" id="{467836D2-FABF-4CA0-59CD-122BE239CC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9553" y="4847749"/>
            <a:ext cx="129041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term disability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0" name="Rectangle 86">
            <a:extLst>
              <a:ext uri="{FF2B5EF4-FFF2-40B4-BE49-F238E27FC236}">
                <a16:creationId xmlns:a16="http://schemas.microsoft.com/office/drawing/2014/main" id="{7E8802EA-8408-70C6-008C-ADEC149012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6140" y="3780949"/>
            <a:ext cx="334963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45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1" name="Rectangle 87">
            <a:extLst>
              <a:ext uri="{FF2B5EF4-FFF2-40B4-BE49-F238E27FC236}">
                <a16:creationId xmlns:a16="http://schemas.microsoft.com/office/drawing/2014/main" id="{1EA2A21A-5659-86E0-80D9-A6BE963B4C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5215" y="3780949"/>
            <a:ext cx="182563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-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2" name="Rectangle 88">
            <a:extLst>
              <a:ext uri="{FF2B5EF4-FFF2-40B4-BE49-F238E27FC236}">
                <a16:creationId xmlns:a16="http://schemas.microsoft.com/office/drawing/2014/main" id="{92525A3D-ECDE-C1F2-5A5B-DC515781EE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23478" y="3780949"/>
            <a:ext cx="339725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60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3" name="Rectangle 89">
            <a:extLst>
              <a:ext uri="{FF2B5EF4-FFF2-40B4-BE49-F238E27FC236}">
                <a16:creationId xmlns:a16="http://schemas.microsoft.com/office/drawing/2014/main" id="{A97C910B-2EFD-FF50-A5E2-4F89704FDA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653" y="3780949"/>
            <a:ext cx="644525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Gen X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4" name="Rectangle 90">
            <a:extLst>
              <a:ext uri="{FF2B5EF4-FFF2-40B4-BE49-F238E27FC236}">
                <a16:creationId xmlns:a16="http://schemas.microsoft.com/office/drawing/2014/main" id="{02E6F48F-1738-1380-FB1C-1F2B28FE75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79840" y="5152549"/>
            <a:ext cx="2271713" cy="30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Mental health benefits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5" name="Rectangle 91">
            <a:extLst>
              <a:ext uri="{FF2B5EF4-FFF2-40B4-BE49-F238E27FC236}">
                <a16:creationId xmlns:a16="http://schemas.microsoft.com/office/drawing/2014/main" id="{B5C07579-A7C1-271A-82F7-6508C29C6E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9278" y="5166837"/>
            <a:ext cx="150813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•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6" name="Rectangle 92">
            <a:extLst>
              <a:ext uri="{FF2B5EF4-FFF2-40B4-BE49-F238E27FC236}">
                <a16:creationId xmlns:a16="http://schemas.microsoft.com/office/drawing/2014/main" id="{9F3561A5-848E-9DB2-FA04-023E2E514D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5028" y="5152549"/>
            <a:ext cx="1508125" cy="30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Empty nesters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7" name="Rectangle 93">
            <a:extLst>
              <a:ext uri="{FF2B5EF4-FFF2-40B4-BE49-F238E27FC236}">
                <a16:creationId xmlns:a16="http://schemas.microsoft.com/office/drawing/2014/main" id="{594D1B66-E660-2CF6-F186-C4E8F118BE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9278" y="5381149"/>
            <a:ext cx="1397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•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8" name="Rectangle 94">
            <a:extLst>
              <a:ext uri="{FF2B5EF4-FFF2-40B4-BE49-F238E27FC236}">
                <a16:creationId xmlns:a16="http://schemas.microsoft.com/office/drawing/2014/main" id="{0B16354B-BB17-39C8-DD14-71A5C644C1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5028" y="5368449"/>
            <a:ext cx="163195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Medical benefits 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9" name="Rectangle 95">
            <a:extLst>
              <a:ext uri="{FF2B5EF4-FFF2-40B4-BE49-F238E27FC236}">
                <a16:creationId xmlns:a16="http://schemas.microsoft.com/office/drawing/2014/main" id="{057B71DA-CC66-C924-0FD7-8511E46A1B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9278" y="5593874"/>
            <a:ext cx="150813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•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0" name="Rectangle 96">
            <a:extLst>
              <a:ext uri="{FF2B5EF4-FFF2-40B4-BE49-F238E27FC236}">
                <a16:creationId xmlns:a16="http://schemas.microsoft.com/office/drawing/2014/main" id="{B422DC98-92CD-31AA-7040-749FB350D3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5028" y="5579587"/>
            <a:ext cx="1847850" cy="30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Financial wellness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1" name="Rectangle 97">
            <a:extLst>
              <a:ext uri="{FF2B5EF4-FFF2-40B4-BE49-F238E27FC236}">
                <a16:creationId xmlns:a16="http://schemas.microsoft.com/office/drawing/2014/main" id="{707D43EA-C964-2649-6491-BB70436B80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9278" y="5808187"/>
            <a:ext cx="1397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•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2" name="Rectangle 98">
            <a:extLst>
              <a:ext uri="{FF2B5EF4-FFF2-40B4-BE49-F238E27FC236}">
                <a16:creationId xmlns:a16="http://schemas.microsoft.com/office/drawing/2014/main" id="{46BC1F7B-D344-2669-E9ED-5D96FAA7A8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5028" y="5795487"/>
            <a:ext cx="1084263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Caregiving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3" name="Rectangle 99">
            <a:extLst>
              <a:ext uri="{FF2B5EF4-FFF2-40B4-BE49-F238E27FC236}">
                <a16:creationId xmlns:a16="http://schemas.microsoft.com/office/drawing/2014/main" id="{2F71C4BA-1014-96B9-0721-D75D8AF504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6140" y="5152549"/>
            <a:ext cx="342900" cy="30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57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4" name="Rectangle 100">
            <a:extLst>
              <a:ext uri="{FF2B5EF4-FFF2-40B4-BE49-F238E27FC236}">
                <a16:creationId xmlns:a16="http://schemas.microsoft.com/office/drawing/2014/main" id="{87C1F3B8-171C-9A78-4955-68CE09B309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2515" y="5152549"/>
            <a:ext cx="195263" cy="30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-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5" name="Rectangle 101">
            <a:extLst>
              <a:ext uri="{FF2B5EF4-FFF2-40B4-BE49-F238E27FC236}">
                <a16:creationId xmlns:a16="http://schemas.microsoft.com/office/drawing/2014/main" id="{B39F4585-F398-FD3C-E760-75C66AF86B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0778" y="5152549"/>
            <a:ext cx="342900" cy="30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75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6" name="Rectangle 102">
            <a:extLst>
              <a:ext uri="{FF2B5EF4-FFF2-40B4-BE49-F238E27FC236}">
                <a16:creationId xmlns:a16="http://schemas.microsoft.com/office/drawing/2014/main" id="{CAEB6E00-3DAB-4ED9-7770-9763E2D39C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653" y="5152549"/>
            <a:ext cx="1431925" cy="30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Baby Boomer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3" name="Picture 2" descr="A blue and green cube with letters on it&#10;&#10;Description automatically generated">
            <a:extLst>
              <a:ext uri="{FF2B5EF4-FFF2-40B4-BE49-F238E27FC236}">
                <a16:creationId xmlns:a16="http://schemas.microsoft.com/office/drawing/2014/main" id="{EA56E798-AB7E-B2A9-DA43-BD5467272C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7769" y="5907829"/>
            <a:ext cx="1239053" cy="103213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B632AC8-FDCE-42A9-63C9-87CED8A5502F}"/>
              </a:ext>
            </a:extLst>
          </p:cNvPr>
          <p:cNvSpPr/>
          <p:nvPr/>
        </p:nvSpPr>
        <p:spPr>
          <a:xfrm>
            <a:off x="87284" y="6321829"/>
            <a:ext cx="2103120" cy="4779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5" name="Picture 4" descr="A blue and white logo&#10;&#10;Description automatically generated">
            <a:extLst>
              <a:ext uri="{FF2B5EF4-FFF2-40B4-BE49-F238E27FC236}">
                <a16:creationId xmlns:a16="http://schemas.microsoft.com/office/drawing/2014/main" id="{6F666E89-4905-CF4B-D13C-EF8283F748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316" y="6314880"/>
            <a:ext cx="1781175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524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5" grpId="0" animBg="1"/>
      <p:bldP spid="16" grpId="0" animBg="1"/>
      <p:bldP spid="19" grpId="0" animBg="1"/>
      <p:bldP spid="20" grpId="0" animBg="1"/>
      <p:bldP spid="23" grpId="0" animBg="1"/>
      <p:bldP spid="24" grpId="0" animBg="1"/>
      <p:bldP spid="27" grpId="0" animBg="1"/>
      <p:bldP spid="28" grpId="0" animBg="1"/>
      <p:bldP spid="40" grpId="0"/>
      <p:bldP spid="41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4" grpId="0"/>
      <p:bldP spid="95" grpId="0"/>
      <p:bldP spid="96" grpId="0"/>
      <p:bldP spid="97" grpId="0"/>
      <p:bldP spid="98" grpId="0"/>
      <p:bldP spid="99" grpId="0"/>
      <p:bldP spid="100" grpId="0"/>
      <p:bldP spid="101" grpId="0"/>
      <p:bldP spid="10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68867A-B732-9DA1-5FF1-3D6B57E98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4B393-F97A-68BD-ED82-025400C2C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008" y="-79409"/>
            <a:ext cx="10972800" cy="1097280"/>
          </a:xfrm>
        </p:spPr>
        <p:txBody>
          <a:bodyPr/>
          <a:lstStyle/>
          <a:p>
            <a:r>
              <a:rPr lang="en-GB" dirty="0"/>
              <a:t>Economy Shift 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5F51E0F-D37E-DCAB-DD72-13840C6D5392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0066" y="1314260"/>
            <a:ext cx="10972800" cy="1681719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AB3CD81-D10F-F8AA-7504-C51517D5A0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94703" y="3179271"/>
            <a:ext cx="9802593" cy="2972215"/>
          </a:xfrm>
          <a:prstGeom prst="rect">
            <a:avLst/>
          </a:prstGeom>
        </p:spPr>
      </p:pic>
      <p:pic>
        <p:nvPicPr>
          <p:cNvPr id="4" name="Picture 3" descr="A blue and green cube with letters on it&#10;&#10;Description automatically generated">
            <a:extLst>
              <a:ext uri="{FF2B5EF4-FFF2-40B4-BE49-F238E27FC236}">
                <a16:creationId xmlns:a16="http://schemas.microsoft.com/office/drawing/2014/main" id="{EA1F2058-E097-6A4D-31AE-0CFEBB34AA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7769" y="6026489"/>
            <a:ext cx="1239053" cy="103213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9AFD6ED-013D-DA4D-0F11-4A230802444E}"/>
              </a:ext>
            </a:extLst>
          </p:cNvPr>
          <p:cNvSpPr/>
          <p:nvPr/>
        </p:nvSpPr>
        <p:spPr>
          <a:xfrm>
            <a:off x="87284" y="6321829"/>
            <a:ext cx="2103120" cy="4779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5" name="Picture 4" descr="A blue and white logo&#10;&#10;Description automatically generated">
            <a:extLst>
              <a:ext uri="{FF2B5EF4-FFF2-40B4-BE49-F238E27FC236}">
                <a16:creationId xmlns:a16="http://schemas.microsoft.com/office/drawing/2014/main" id="{78F47A0F-0927-1077-3485-990E9827DE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6316" y="6314880"/>
            <a:ext cx="1781175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24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Alera Group">
      <a:dk1>
        <a:srgbClr val="030406"/>
      </a:dk1>
      <a:lt1>
        <a:srgbClr val="FFFFFF"/>
      </a:lt1>
      <a:dk2>
        <a:srgbClr val="ABA299"/>
      </a:dk2>
      <a:lt2>
        <a:srgbClr val="4C4C4E"/>
      </a:lt2>
      <a:accent1>
        <a:srgbClr val="1F628D"/>
      </a:accent1>
      <a:accent2>
        <a:srgbClr val="01949F"/>
      </a:accent2>
      <a:accent3>
        <a:srgbClr val="76B243"/>
      </a:accent3>
      <a:accent4>
        <a:srgbClr val="188B75"/>
      </a:accent4>
      <a:accent5>
        <a:srgbClr val="9A7DAF"/>
      </a:accent5>
      <a:accent6>
        <a:srgbClr val="54C0AA"/>
      </a:accent6>
      <a:hlink>
        <a:srgbClr val="01949F"/>
      </a:hlink>
      <a:folHlink>
        <a:srgbClr val="00ACF8"/>
      </a:folHlink>
    </a:clrScheme>
    <a:fontScheme name="Alera Group">
      <a:majorFont>
        <a:latin typeface="Cormorant Garamon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-AleraGroup-2023" id="{137F6ADB-6A92-4F8C-8AF2-2FF8E6F99A5E}" vid="{700394A5-1FFC-44BA-9E66-775BB8E2A2B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1101</Words>
  <Application>Microsoft Office PowerPoint</Application>
  <PresentationFormat>Widescreen</PresentationFormat>
  <Paragraphs>329</Paragraphs>
  <Slides>14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Aptos</vt:lpstr>
      <vt:lpstr>Arial</vt:lpstr>
      <vt:lpstr>Calibri</vt:lpstr>
      <vt:lpstr>Cormorant Garamond</vt:lpstr>
      <vt:lpstr>Franklin Gothic Book</vt:lpstr>
      <vt:lpstr>Montserrat</vt:lpstr>
      <vt:lpstr>1_Office Theme</vt:lpstr>
      <vt:lpstr>Plan Cost Drivers and Successful Deflators </vt:lpstr>
      <vt:lpstr>PowerPoint Presentation</vt:lpstr>
      <vt:lpstr>High Cost Claimant Trends</vt:lpstr>
      <vt:lpstr>PowerPoint Presentation</vt:lpstr>
      <vt:lpstr>PowerPoint Presentation</vt:lpstr>
      <vt:lpstr>PowerPoint Presentation</vt:lpstr>
      <vt:lpstr>Musculoskeletal Impact on Plan Spend</vt:lpstr>
      <vt:lpstr>Cancer</vt:lpstr>
      <vt:lpstr>Cancer</vt:lpstr>
      <vt:lpstr>Healthy Pregnancies</vt:lpstr>
      <vt:lpstr>Mental Health</vt:lpstr>
      <vt:lpstr>PowerPoint Presentation</vt:lpstr>
      <vt:lpstr>The Science of Employee Engagement</vt:lpstr>
      <vt:lpstr>Economy Shift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Madison Seeley</dc:creator>
  <cp:lastModifiedBy>Madison Seeley</cp:lastModifiedBy>
  <cp:revision>1</cp:revision>
  <dcterms:created xsi:type="dcterms:W3CDTF">2025-05-19T14:25:48Z</dcterms:created>
  <dcterms:modified xsi:type="dcterms:W3CDTF">2025-05-19T14:26:28Z</dcterms:modified>
</cp:coreProperties>
</file>