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FF64A89_27C8A2E6.xml" ContentType="application/vnd.ms-powerpoint.comments+xml"/>
  <Override PartName="/ppt/ink/ink1.xml" ContentType="application/inkml+xml"/>
  <Override PartName="/ppt/ink/ink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6" r:id="rId2"/>
    <p:sldId id="289" r:id="rId3"/>
    <p:sldId id="2146847354" r:id="rId4"/>
    <p:sldId id="2146847355" r:id="rId5"/>
    <p:sldId id="257" r:id="rId6"/>
    <p:sldId id="273" r:id="rId7"/>
    <p:sldId id="258" r:id="rId8"/>
    <p:sldId id="2146847371" r:id="rId9"/>
    <p:sldId id="2146847372" r:id="rId10"/>
    <p:sldId id="2146847373" r:id="rId11"/>
    <p:sldId id="2146847374" r:id="rId12"/>
    <p:sldId id="287" r:id="rId13"/>
    <p:sldId id="2146847368" r:id="rId14"/>
    <p:sldId id="2146847375" r:id="rId15"/>
    <p:sldId id="284" r:id="rId16"/>
    <p:sldId id="285" r:id="rId17"/>
    <p:sldId id="2146847358" r:id="rId18"/>
    <p:sldId id="2146847356" r:id="rId19"/>
    <p:sldId id="2146847357" r:id="rId20"/>
    <p:sldId id="2146847359" r:id="rId21"/>
    <p:sldId id="2146847360" r:id="rId22"/>
    <p:sldId id="288" r:id="rId23"/>
    <p:sldId id="2146847363" r:id="rId24"/>
    <p:sldId id="2146847362" r:id="rId25"/>
    <p:sldId id="2146847370" r:id="rId26"/>
    <p:sldId id="2146847365" r:id="rId27"/>
    <p:sldId id="214684736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6E209DB-DE27-E1FB-1AF8-EF4F5F9E1B71}" name="Mary Delaney" initials="MD" userId="S::mdelaney@vitalincite.com::e59f60e4-b40b-42e9-a6c0-72398194d6d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omments/modernComment_7FF64A89_27C8A2E6.xml><?xml version="1.0" encoding="utf-8"?>
<p188:cmLst xmlns:a="http://schemas.openxmlformats.org/drawingml/2006/main" xmlns:r="http://schemas.openxmlformats.org/officeDocument/2006/relationships" xmlns:p188="http://schemas.microsoft.com/office/powerpoint/2018/8/main">
  <p188:cm id="{12E89FB2-249D-43A8-BF62-98EF88F08457}" authorId="{06E209DB-DE27-E1FB-1AF8-EF4F5F9E1B71}" status="resolved" created="2025-05-10T11:02:54.168">
    <ac:deMkLst xmlns:ac="http://schemas.microsoft.com/office/drawing/2013/main/command">
      <pc:docMk xmlns:pc="http://schemas.microsoft.com/office/powerpoint/2013/main/command"/>
      <pc:sldMk xmlns:pc="http://schemas.microsoft.com/office/powerpoint/2013/main/command" cId="667460326" sldId="2146847369"/>
      <ac:spMk id="4" creationId="{106FB1FF-0FD9-666B-AE48-CAC5C7AF3C4D}"/>
    </ac:deMkLst>
    <p188:txBody>
      <a:bodyPr/>
      <a:lstStyle/>
      <a:p>
        <a:r>
          <a:rPr lang="en-US"/>
          <a:t>[@Madison Seeley] can you insert a windy road path that is long and skinny to fill in the bottom of this slide?</a:t>
        </a:r>
      </a:p>
    </p188:txBody>
  </p188:cm>
</p188: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78D1B1-78EF-42C1-990D-6B9E23DB744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051473F4-F447-4748-9D93-7D262E64C13D}">
      <dgm:prSet/>
      <dgm:spPr/>
      <dgm:t>
        <a:bodyPr/>
        <a:lstStyle/>
        <a:p>
          <a:r>
            <a:rPr lang="en-GB" b="1"/>
            <a:t>Claim lines mostly denied but carrier was paid. </a:t>
          </a:r>
          <a:endParaRPr lang="en-US"/>
        </a:p>
      </dgm:t>
    </dgm:pt>
    <dgm:pt modelId="{222229C3-FA94-4313-9EF3-DF0D527F0523}" type="parTrans" cxnId="{FCB2E647-EE30-419A-9817-86423412346A}">
      <dgm:prSet/>
      <dgm:spPr/>
      <dgm:t>
        <a:bodyPr/>
        <a:lstStyle/>
        <a:p>
          <a:endParaRPr lang="en-US"/>
        </a:p>
      </dgm:t>
    </dgm:pt>
    <dgm:pt modelId="{2E4ACAD6-B234-489B-B8E7-F78937DB5070}" type="sibTrans" cxnId="{FCB2E647-EE30-419A-9817-86423412346A}">
      <dgm:prSet/>
      <dgm:spPr/>
      <dgm:t>
        <a:bodyPr/>
        <a:lstStyle/>
        <a:p>
          <a:endParaRPr lang="en-US"/>
        </a:p>
      </dgm:t>
    </dgm:pt>
    <dgm:pt modelId="{5C6DA386-9DD7-4622-A1D7-A0509932F91B}">
      <dgm:prSet/>
      <dgm:spPr/>
      <dgm:t>
        <a:bodyPr/>
        <a:lstStyle/>
        <a:p>
          <a:r>
            <a:rPr lang="en-GB"/>
            <a:t>7 visits with the same provider- all were denied but $35 paid on one visit</a:t>
          </a:r>
          <a:endParaRPr lang="en-US"/>
        </a:p>
      </dgm:t>
    </dgm:pt>
    <dgm:pt modelId="{F9C48A44-ABED-4C48-A288-4FFC6D3379E7}" type="parTrans" cxnId="{3A2BF7FA-3107-407C-B0C5-21673658BA72}">
      <dgm:prSet/>
      <dgm:spPr/>
      <dgm:t>
        <a:bodyPr/>
        <a:lstStyle/>
        <a:p>
          <a:endParaRPr lang="en-US"/>
        </a:p>
      </dgm:t>
    </dgm:pt>
    <dgm:pt modelId="{F425E527-E483-4C94-B7B6-B002052A0129}" type="sibTrans" cxnId="{3A2BF7FA-3107-407C-B0C5-21673658BA72}">
      <dgm:prSet/>
      <dgm:spPr/>
      <dgm:t>
        <a:bodyPr/>
        <a:lstStyle/>
        <a:p>
          <a:endParaRPr lang="en-US"/>
        </a:p>
      </dgm:t>
    </dgm:pt>
    <dgm:pt modelId="{DC6CD0FF-E9F9-4F7E-AABE-89683BDE41AD}">
      <dgm:prSet/>
      <dgm:spPr/>
      <dgm:t>
        <a:bodyPr/>
        <a:lstStyle/>
        <a:p>
          <a:r>
            <a:rPr lang="en-GB"/>
            <a:t>Carrier took 30% of billed charges</a:t>
          </a:r>
          <a:endParaRPr lang="en-US"/>
        </a:p>
      </dgm:t>
    </dgm:pt>
    <dgm:pt modelId="{437F9D79-71F2-47B1-9CD6-28842A2FC9D7}" type="parTrans" cxnId="{3C6CEFD2-4147-4752-8805-B64198274D39}">
      <dgm:prSet/>
      <dgm:spPr/>
      <dgm:t>
        <a:bodyPr/>
        <a:lstStyle/>
        <a:p>
          <a:endParaRPr lang="en-US"/>
        </a:p>
      </dgm:t>
    </dgm:pt>
    <dgm:pt modelId="{3CC1008D-F05D-4EB6-8C13-9DE96E918A1D}" type="sibTrans" cxnId="{3C6CEFD2-4147-4752-8805-B64198274D39}">
      <dgm:prSet/>
      <dgm:spPr/>
      <dgm:t>
        <a:bodyPr/>
        <a:lstStyle/>
        <a:p>
          <a:endParaRPr lang="en-US"/>
        </a:p>
      </dgm:t>
    </dgm:pt>
    <dgm:pt modelId="{DFCDD39C-8AB9-4D40-8A32-070306FEB7A7}">
      <dgm:prSet/>
      <dgm:spPr/>
      <dgm:t>
        <a:bodyPr/>
        <a:lstStyle/>
        <a:p>
          <a:r>
            <a:rPr lang="en-GB" b="1"/>
            <a:t>OON with billed amounts far exceeding expected amounts and should have been billed as a bundled service</a:t>
          </a:r>
          <a:endParaRPr lang="en-US"/>
        </a:p>
      </dgm:t>
    </dgm:pt>
    <dgm:pt modelId="{79FEE018-702D-49A3-A729-70601B47AB04}" type="parTrans" cxnId="{3123D875-A7E3-4846-B371-B59629DA8272}">
      <dgm:prSet/>
      <dgm:spPr/>
      <dgm:t>
        <a:bodyPr/>
        <a:lstStyle/>
        <a:p>
          <a:endParaRPr lang="en-US"/>
        </a:p>
      </dgm:t>
    </dgm:pt>
    <dgm:pt modelId="{21144053-BB3D-41A9-AAC0-EDA31FB6CE9A}" type="sibTrans" cxnId="{3123D875-A7E3-4846-B371-B59629DA8272}">
      <dgm:prSet/>
      <dgm:spPr/>
      <dgm:t>
        <a:bodyPr/>
        <a:lstStyle/>
        <a:p>
          <a:endParaRPr lang="en-US"/>
        </a:p>
      </dgm:t>
    </dgm:pt>
    <dgm:pt modelId="{A2100A64-1699-4B2B-914D-F176601C62DB}">
      <dgm:prSet/>
      <dgm:spPr/>
      <dgm:t>
        <a:bodyPr/>
        <a:lstStyle/>
        <a:p>
          <a:r>
            <a:rPr lang="en-GB"/>
            <a:t>Fiduciary responsibility</a:t>
          </a:r>
          <a:endParaRPr lang="en-US"/>
        </a:p>
      </dgm:t>
    </dgm:pt>
    <dgm:pt modelId="{B1F48047-D4A2-4EAD-A523-E4473614E56B}" type="parTrans" cxnId="{CEE53755-B9FF-4EC5-AB30-CB087F564117}">
      <dgm:prSet/>
      <dgm:spPr/>
      <dgm:t>
        <a:bodyPr/>
        <a:lstStyle/>
        <a:p>
          <a:endParaRPr lang="en-US"/>
        </a:p>
      </dgm:t>
    </dgm:pt>
    <dgm:pt modelId="{B08F40B0-667A-436F-8EA2-681A514272BB}" type="sibTrans" cxnId="{CEE53755-B9FF-4EC5-AB30-CB087F564117}">
      <dgm:prSet/>
      <dgm:spPr/>
      <dgm:t>
        <a:bodyPr/>
        <a:lstStyle/>
        <a:p>
          <a:endParaRPr lang="en-US"/>
        </a:p>
      </dgm:t>
    </dgm:pt>
    <dgm:pt modelId="{6D8B1608-7F95-4289-9DBC-5F98961C2156}">
      <dgm:prSet/>
      <dgm:spPr/>
      <dgm:t>
        <a:bodyPr/>
        <a:lstStyle/>
        <a:p>
          <a:r>
            <a:rPr lang="en-GB" b="1"/>
            <a:t>No information to reconcile with bank account</a:t>
          </a:r>
          <a:endParaRPr lang="en-US" b="1"/>
        </a:p>
      </dgm:t>
    </dgm:pt>
    <dgm:pt modelId="{C7B5356F-2AA9-4BEE-85D0-1D36E005025C}" type="parTrans" cxnId="{B098CD92-6558-4C68-8EA5-69C1BB8B11BA}">
      <dgm:prSet/>
      <dgm:spPr/>
      <dgm:t>
        <a:bodyPr/>
        <a:lstStyle/>
        <a:p>
          <a:endParaRPr lang="en-US"/>
        </a:p>
      </dgm:t>
    </dgm:pt>
    <dgm:pt modelId="{B249F7C2-1CFC-4CE3-AE53-08850E9CEBC9}" type="sibTrans" cxnId="{B098CD92-6558-4C68-8EA5-69C1BB8B11BA}">
      <dgm:prSet/>
      <dgm:spPr/>
      <dgm:t>
        <a:bodyPr/>
        <a:lstStyle/>
        <a:p>
          <a:endParaRPr lang="en-US"/>
        </a:p>
      </dgm:t>
    </dgm:pt>
    <dgm:pt modelId="{089F4132-3438-4605-85D1-CCF95278C44A}">
      <dgm:prSet/>
      <dgm:spPr/>
      <dgm:t>
        <a:bodyPr/>
        <a:lstStyle/>
        <a:p>
          <a:r>
            <a:rPr lang="en-GB"/>
            <a:t>Carrier treated the claims as unbundled </a:t>
          </a:r>
          <a:endParaRPr lang="en-US"/>
        </a:p>
      </dgm:t>
    </dgm:pt>
    <dgm:pt modelId="{22BE2AD0-14B9-49C5-89CB-2B08BE278048}" type="parTrans" cxnId="{32772045-3789-46F0-BD5D-3B242D7059B0}">
      <dgm:prSet/>
      <dgm:spPr/>
      <dgm:t>
        <a:bodyPr/>
        <a:lstStyle/>
        <a:p>
          <a:endParaRPr lang="en-US"/>
        </a:p>
      </dgm:t>
    </dgm:pt>
    <dgm:pt modelId="{F2CC1400-AF00-4453-A182-5142ADA05F2D}" type="sibTrans" cxnId="{32772045-3789-46F0-BD5D-3B242D7059B0}">
      <dgm:prSet/>
      <dgm:spPr/>
      <dgm:t>
        <a:bodyPr/>
        <a:lstStyle/>
        <a:p>
          <a:endParaRPr lang="en-US"/>
        </a:p>
      </dgm:t>
    </dgm:pt>
    <dgm:pt modelId="{4B45B3C4-379F-4231-8F39-91EFDE8AF5FA}">
      <dgm:prSet/>
      <dgm:spPr/>
      <dgm:t>
        <a:bodyPr/>
        <a:lstStyle/>
        <a:p>
          <a:r>
            <a:rPr lang="en-GB"/>
            <a:t>Carrier took 23% of billed charges- more than was paid to the provider</a:t>
          </a:r>
          <a:endParaRPr lang="en-US"/>
        </a:p>
      </dgm:t>
    </dgm:pt>
    <dgm:pt modelId="{044369A8-84A2-49E9-9CDD-290C6023D6D9}" type="parTrans" cxnId="{4E37A499-2AE0-4734-BEC0-70B0709DBEFF}">
      <dgm:prSet/>
      <dgm:spPr/>
      <dgm:t>
        <a:bodyPr/>
        <a:lstStyle/>
        <a:p>
          <a:endParaRPr lang="en-US"/>
        </a:p>
      </dgm:t>
    </dgm:pt>
    <dgm:pt modelId="{3D465421-8C60-49D8-9014-8EECECEA7E02}" type="sibTrans" cxnId="{4E37A499-2AE0-4734-BEC0-70B0709DBEFF}">
      <dgm:prSet/>
      <dgm:spPr/>
      <dgm:t>
        <a:bodyPr/>
        <a:lstStyle/>
        <a:p>
          <a:endParaRPr lang="en-US"/>
        </a:p>
      </dgm:t>
    </dgm:pt>
    <dgm:pt modelId="{5CA59E09-2CD8-402B-9DED-501B695828D6}">
      <dgm:prSet/>
      <dgm:spPr/>
      <dgm:t>
        <a:bodyPr/>
        <a:lstStyle/>
        <a:p>
          <a:r>
            <a:rPr lang="en-GB"/>
            <a:t>Need access to a system that allows us to connect data to claim lines.</a:t>
          </a:r>
          <a:endParaRPr lang="en-US"/>
        </a:p>
      </dgm:t>
    </dgm:pt>
    <dgm:pt modelId="{F4B36B6F-FC8F-49B7-82B3-FEBE18F8DC81}" type="parTrans" cxnId="{75C39398-A688-4F20-A34D-E02A472F258E}">
      <dgm:prSet/>
      <dgm:spPr/>
      <dgm:t>
        <a:bodyPr/>
        <a:lstStyle/>
        <a:p>
          <a:endParaRPr lang="en-US"/>
        </a:p>
      </dgm:t>
    </dgm:pt>
    <dgm:pt modelId="{1502BA8B-914B-4D9A-8A5E-F69D478F82B0}" type="sibTrans" cxnId="{75C39398-A688-4F20-A34D-E02A472F258E}">
      <dgm:prSet/>
      <dgm:spPr/>
      <dgm:t>
        <a:bodyPr/>
        <a:lstStyle/>
        <a:p>
          <a:endParaRPr lang="en-US"/>
        </a:p>
      </dgm:t>
    </dgm:pt>
    <dgm:pt modelId="{6209D63E-0BE5-4509-9F20-36024C746F7E}" type="pres">
      <dgm:prSet presAssocID="{4E78D1B1-78EF-42C1-990D-6B9E23DB7441}" presName="Name0" presStyleCnt="0">
        <dgm:presLayoutVars>
          <dgm:dir/>
          <dgm:animLvl val="lvl"/>
          <dgm:resizeHandles val="exact"/>
        </dgm:presLayoutVars>
      </dgm:prSet>
      <dgm:spPr/>
    </dgm:pt>
    <dgm:pt modelId="{D3003B6C-38A1-4320-80A3-564EEF46C02A}" type="pres">
      <dgm:prSet presAssocID="{051473F4-F447-4748-9D93-7D262E64C13D}" presName="linNode" presStyleCnt="0"/>
      <dgm:spPr/>
    </dgm:pt>
    <dgm:pt modelId="{32E2C395-A63F-48EF-9036-7EE96D16B3B0}" type="pres">
      <dgm:prSet presAssocID="{051473F4-F447-4748-9D93-7D262E64C13D}" presName="parentText" presStyleLbl="node1" presStyleIdx="0" presStyleCnt="3">
        <dgm:presLayoutVars>
          <dgm:chMax val="1"/>
          <dgm:bulletEnabled val="1"/>
        </dgm:presLayoutVars>
      </dgm:prSet>
      <dgm:spPr/>
    </dgm:pt>
    <dgm:pt modelId="{AE92EB96-7F95-46EF-919E-06A368AA5F01}" type="pres">
      <dgm:prSet presAssocID="{051473F4-F447-4748-9D93-7D262E64C13D}" presName="descendantText" presStyleLbl="alignAccFollowNode1" presStyleIdx="0" presStyleCnt="3">
        <dgm:presLayoutVars>
          <dgm:bulletEnabled val="1"/>
        </dgm:presLayoutVars>
      </dgm:prSet>
      <dgm:spPr/>
    </dgm:pt>
    <dgm:pt modelId="{F09EC651-F07F-40B4-99CF-899CB28D4EB1}" type="pres">
      <dgm:prSet presAssocID="{2E4ACAD6-B234-489B-B8E7-F78937DB5070}" presName="sp" presStyleCnt="0"/>
      <dgm:spPr/>
    </dgm:pt>
    <dgm:pt modelId="{4A44A1C5-0383-4930-ACF2-5E15313873A8}" type="pres">
      <dgm:prSet presAssocID="{DFCDD39C-8AB9-4D40-8A32-070306FEB7A7}" presName="linNode" presStyleCnt="0"/>
      <dgm:spPr/>
    </dgm:pt>
    <dgm:pt modelId="{BE576FDC-B53E-4703-821E-2E74ECBC4E00}" type="pres">
      <dgm:prSet presAssocID="{DFCDD39C-8AB9-4D40-8A32-070306FEB7A7}" presName="parentText" presStyleLbl="node1" presStyleIdx="1" presStyleCnt="3">
        <dgm:presLayoutVars>
          <dgm:chMax val="1"/>
          <dgm:bulletEnabled val="1"/>
        </dgm:presLayoutVars>
      </dgm:prSet>
      <dgm:spPr/>
    </dgm:pt>
    <dgm:pt modelId="{5B3412E2-D2EC-49FB-BA40-E887DA7256BB}" type="pres">
      <dgm:prSet presAssocID="{DFCDD39C-8AB9-4D40-8A32-070306FEB7A7}" presName="descendantText" presStyleLbl="alignAccFollowNode1" presStyleIdx="1" presStyleCnt="3">
        <dgm:presLayoutVars>
          <dgm:bulletEnabled val="1"/>
        </dgm:presLayoutVars>
      </dgm:prSet>
      <dgm:spPr/>
    </dgm:pt>
    <dgm:pt modelId="{A00ECCD5-4220-4436-85C8-9ACFA7B005D1}" type="pres">
      <dgm:prSet presAssocID="{21144053-BB3D-41A9-AAC0-EDA31FB6CE9A}" presName="sp" presStyleCnt="0"/>
      <dgm:spPr/>
    </dgm:pt>
    <dgm:pt modelId="{56BA0DEF-E6B8-4BF7-AC65-84A3DA52C32B}" type="pres">
      <dgm:prSet presAssocID="{6D8B1608-7F95-4289-9DBC-5F98961C2156}" presName="linNode" presStyleCnt="0"/>
      <dgm:spPr/>
    </dgm:pt>
    <dgm:pt modelId="{4FFD6C1E-6023-435A-B380-44C1DB8E5023}" type="pres">
      <dgm:prSet presAssocID="{6D8B1608-7F95-4289-9DBC-5F98961C2156}" presName="parentText" presStyleLbl="node1" presStyleIdx="2" presStyleCnt="3">
        <dgm:presLayoutVars>
          <dgm:chMax val="1"/>
          <dgm:bulletEnabled val="1"/>
        </dgm:presLayoutVars>
      </dgm:prSet>
      <dgm:spPr/>
    </dgm:pt>
    <dgm:pt modelId="{9932F46C-51B9-485F-8620-6E43FE8F244B}" type="pres">
      <dgm:prSet presAssocID="{6D8B1608-7F95-4289-9DBC-5F98961C2156}" presName="descendantText" presStyleLbl="alignAccFollowNode1" presStyleIdx="2" presStyleCnt="3">
        <dgm:presLayoutVars>
          <dgm:bulletEnabled val="1"/>
        </dgm:presLayoutVars>
      </dgm:prSet>
      <dgm:spPr/>
    </dgm:pt>
  </dgm:ptLst>
  <dgm:cxnLst>
    <dgm:cxn modelId="{31167912-8B4C-4732-B806-BDEBBA8DC9B0}" type="presOf" srcId="{A2100A64-1699-4B2B-914D-F176601C62DB}" destId="{9932F46C-51B9-485F-8620-6E43FE8F244B}" srcOrd="0" destOrd="0" presId="urn:microsoft.com/office/officeart/2005/8/layout/vList5"/>
    <dgm:cxn modelId="{85F5983E-BCE2-4C00-BE35-80F8E534E9F5}" type="presOf" srcId="{5C6DA386-9DD7-4622-A1D7-A0509932F91B}" destId="{AE92EB96-7F95-46EF-919E-06A368AA5F01}" srcOrd="0" destOrd="0" presId="urn:microsoft.com/office/officeart/2005/8/layout/vList5"/>
    <dgm:cxn modelId="{49D2E43F-B356-4AB8-A01F-22C9FB4EE481}" type="presOf" srcId="{089F4132-3438-4605-85D1-CCF95278C44A}" destId="{5B3412E2-D2EC-49FB-BA40-E887DA7256BB}" srcOrd="0" destOrd="0" presId="urn:microsoft.com/office/officeart/2005/8/layout/vList5"/>
    <dgm:cxn modelId="{8C27445B-A36C-439F-940D-42FA8778BC20}" type="presOf" srcId="{4E78D1B1-78EF-42C1-990D-6B9E23DB7441}" destId="{6209D63E-0BE5-4509-9F20-36024C746F7E}" srcOrd="0" destOrd="0" presId="urn:microsoft.com/office/officeart/2005/8/layout/vList5"/>
    <dgm:cxn modelId="{32772045-3789-46F0-BD5D-3B242D7059B0}" srcId="{DFCDD39C-8AB9-4D40-8A32-070306FEB7A7}" destId="{089F4132-3438-4605-85D1-CCF95278C44A}" srcOrd="0" destOrd="0" parTransId="{22BE2AD0-14B9-49C5-89CB-2B08BE278048}" sibTransId="{F2CC1400-AF00-4453-A182-5142ADA05F2D}"/>
    <dgm:cxn modelId="{FCB2E647-EE30-419A-9817-86423412346A}" srcId="{4E78D1B1-78EF-42C1-990D-6B9E23DB7441}" destId="{051473F4-F447-4748-9D93-7D262E64C13D}" srcOrd="0" destOrd="0" parTransId="{222229C3-FA94-4313-9EF3-DF0D527F0523}" sibTransId="{2E4ACAD6-B234-489B-B8E7-F78937DB5070}"/>
    <dgm:cxn modelId="{71BD5C48-67C2-4E0B-916D-6312867A0E77}" type="presOf" srcId="{DFCDD39C-8AB9-4D40-8A32-070306FEB7A7}" destId="{BE576FDC-B53E-4703-821E-2E74ECBC4E00}" srcOrd="0" destOrd="0" presId="urn:microsoft.com/office/officeart/2005/8/layout/vList5"/>
    <dgm:cxn modelId="{EC8B7C6B-963D-4939-B64E-676AE22607AA}" type="presOf" srcId="{5CA59E09-2CD8-402B-9DED-501B695828D6}" destId="{9932F46C-51B9-485F-8620-6E43FE8F244B}" srcOrd="0" destOrd="1" presId="urn:microsoft.com/office/officeart/2005/8/layout/vList5"/>
    <dgm:cxn modelId="{CEE53755-B9FF-4EC5-AB30-CB087F564117}" srcId="{6D8B1608-7F95-4289-9DBC-5F98961C2156}" destId="{A2100A64-1699-4B2B-914D-F176601C62DB}" srcOrd="0" destOrd="0" parTransId="{B1F48047-D4A2-4EAD-A523-E4473614E56B}" sibTransId="{B08F40B0-667A-436F-8EA2-681A514272BB}"/>
    <dgm:cxn modelId="{3123D875-A7E3-4846-B371-B59629DA8272}" srcId="{4E78D1B1-78EF-42C1-990D-6B9E23DB7441}" destId="{DFCDD39C-8AB9-4D40-8A32-070306FEB7A7}" srcOrd="1" destOrd="0" parTransId="{79FEE018-702D-49A3-A729-70601B47AB04}" sibTransId="{21144053-BB3D-41A9-AAC0-EDA31FB6CE9A}"/>
    <dgm:cxn modelId="{B0939A7E-F9CD-40C3-B2CC-0DD7D2C48C8D}" type="presOf" srcId="{051473F4-F447-4748-9D93-7D262E64C13D}" destId="{32E2C395-A63F-48EF-9036-7EE96D16B3B0}" srcOrd="0" destOrd="0" presId="urn:microsoft.com/office/officeart/2005/8/layout/vList5"/>
    <dgm:cxn modelId="{04C5FA84-94D8-4749-A4B2-C5A1C3865279}" type="presOf" srcId="{4B45B3C4-379F-4231-8F39-91EFDE8AF5FA}" destId="{5B3412E2-D2EC-49FB-BA40-E887DA7256BB}" srcOrd="0" destOrd="1" presId="urn:microsoft.com/office/officeart/2005/8/layout/vList5"/>
    <dgm:cxn modelId="{B098CD92-6558-4C68-8EA5-69C1BB8B11BA}" srcId="{4E78D1B1-78EF-42C1-990D-6B9E23DB7441}" destId="{6D8B1608-7F95-4289-9DBC-5F98961C2156}" srcOrd="2" destOrd="0" parTransId="{C7B5356F-2AA9-4BEE-85D0-1D36E005025C}" sibTransId="{B249F7C2-1CFC-4CE3-AE53-08850E9CEBC9}"/>
    <dgm:cxn modelId="{75C39398-A688-4F20-A34D-E02A472F258E}" srcId="{6D8B1608-7F95-4289-9DBC-5F98961C2156}" destId="{5CA59E09-2CD8-402B-9DED-501B695828D6}" srcOrd="1" destOrd="0" parTransId="{F4B36B6F-FC8F-49B7-82B3-FEBE18F8DC81}" sibTransId="{1502BA8B-914B-4D9A-8A5E-F69D478F82B0}"/>
    <dgm:cxn modelId="{4E37A499-2AE0-4734-BEC0-70B0709DBEFF}" srcId="{DFCDD39C-8AB9-4D40-8A32-070306FEB7A7}" destId="{4B45B3C4-379F-4231-8F39-91EFDE8AF5FA}" srcOrd="1" destOrd="0" parTransId="{044369A8-84A2-49E9-9CDD-290C6023D6D9}" sibTransId="{3D465421-8C60-49D8-9014-8EECECEA7E02}"/>
    <dgm:cxn modelId="{503C36D1-DE65-4DB7-ADC8-9E60DA5023CE}" type="presOf" srcId="{DC6CD0FF-E9F9-4F7E-AABE-89683BDE41AD}" destId="{AE92EB96-7F95-46EF-919E-06A368AA5F01}" srcOrd="0" destOrd="1" presId="urn:microsoft.com/office/officeart/2005/8/layout/vList5"/>
    <dgm:cxn modelId="{3C6CEFD2-4147-4752-8805-B64198274D39}" srcId="{051473F4-F447-4748-9D93-7D262E64C13D}" destId="{DC6CD0FF-E9F9-4F7E-AABE-89683BDE41AD}" srcOrd="1" destOrd="0" parTransId="{437F9D79-71F2-47B1-9CD6-28842A2FC9D7}" sibTransId="{3CC1008D-F05D-4EB6-8C13-9DE96E918A1D}"/>
    <dgm:cxn modelId="{50F9F7F1-6E7E-4524-9DA1-645BA92AE9D2}" type="presOf" srcId="{6D8B1608-7F95-4289-9DBC-5F98961C2156}" destId="{4FFD6C1E-6023-435A-B380-44C1DB8E5023}" srcOrd="0" destOrd="0" presId="urn:microsoft.com/office/officeart/2005/8/layout/vList5"/>
    <dgm:cxn modelId="{3A2BF7FA-3107-407C-B0C5-21673658BA72}" srcId="{051473F4-F447-4748-9D93-7D262E64C13D}" destId="{5C6DA386-9DD7-4622-A1D7-A0509932F91B}" srcOrd="0" destOrd="0" parTransId="{F9C48A44-ABED-4C48-A288-4FFC6D3379E7}" sibTransId="{F425E527-E483-4C94-B7B6-B002052A0129}"/>
    <dgm:cxn modelId="{7E35C968-528E-477E-90A2-AC2CA1F3063D}" type="presParOf" srcId="{6209D63E-0BE5-4509-9F20-36024C746F7E}" destId="{D3003B6C-38A1-4320-80A3-564EEF46C02A}" srcOrd="0" destOrd="0" presId="urn:microsoft.com/office/officeart/2005/8/layout/vList5"/>
    <dgm:cxn modelId="{567BE83F-BF3E-45B6-88A3-60C335AF26EC}" type="presParOf" srcId="{D3003B6C-38A1-4320-80A3-564EEF46C02A}" destId="{32E2C395-A63F-48EF-9036-7EE96D16B3B0}" srcOrd="0" destOrd="0" presId="urn:microsoft.com/office/officeart/2005/8/layout/vList5"/>
    <dgm:cxn modelId="{40DABF92-FDDB-4243-9CC3-B5BE83795A4B}" type="presParOf" srcId="{D3003B6C-38A1-4320-80A3-564EEF46C02A}" destId="{AE92EB96-7F95-46EF-919E-06A368AA5F01}" srcOrd="1" destOrd="0" presId="urn:microsoft.com/office/officeart/2005/8/layout/vList5"/>
    <dgm:cxn modelId="{8D703C2E-01CB-4BD3-8E56-7063BBC1F46B}" type="presParOf" srcId="{6209D63E-0BE5-4509-9F20-36024C746F7E}" destId="{F09EC651-F07F-40B4-99CF-899CB28D4EB1}" srcOrd="1" destOrd="0" presId="urn:microsoft.com/office/officeart/2005/8/layout/vList5"/>
    <dgm:cxn modelId="{57D1C8AA-016A-4E7D-B018-A8C376DD0A3E}" type="presParOf" srcId="{6209D63E-0BE5-4509-9F20-36024C746F7E}" destId="{4A44A1C5-0383-4930-ACF2-5E15313873A8}" srcOrd="2" destOrd="0" presId="urn:microsoft.com/office/officeart/2005/8/layout/vList5"/>
    <dgm:cxn modelId="{F104829D-F03C-4851-AF6F-DCDD1586C0E8}" type="presParOf" srcId="{4A44A1C5-0383-4930-ACF2-5E15313873A8}" destId="{BE576FDC-B53E-4703-821E-2E74ECBC4E00}" srcOrd="0" destOrd="0" presId="urn:microsoft.com/office/officeart/2005/8/layout/vList5"/>
    <dgm:cxn modelId="{F2740B1D-5828-41D3-9415-0DAD5C452D43}" type="presParOf" srcId="{4A44A1C5-0383-4930-ACF2-5E15313873A8}" destId="{5B3412E2-D2EC-49FB-BA40-E887DA7256BB}" srcOrd="1" destOrd="0" presId="urn:microsoft.com/office/officeart/2005/8/layout/vList5"/>
    <dgm:cxn modelId="{6637BE53-AE30-4C12-816B-A157960A4FA5}" type="presParOf" srcId="{6209D63E-0BE5-4509-9F20-36024C746F7E}" destId="{A00ECCD5-4220-4436-85C8-9ACFA7B005D1}" srcOrd="3" destOrd="0" presId="urn:microsoft.com/office/officeart/2005/8/layout/vList5"/>
    <dgm:cxn modelId="{0EED932E-EBFA-44C8-9110-8338E0D10240}" type="presParOf" srcId="{6209D63E-0BE5-4509-9F20-36024C746F7E}" destId="{56BA0DEF-E6B8-4BF7-AC65-84A3DA52C32B}" srcOrd="4" destOrd="0" presId="urn:microsoft.com/office/officeart/2005/8/layout/vList5"/>
    <dgm:cxn modelId="{0CE8D10C-48D1-4FDF-82FA-2F824F2794BC}" type="presParOf" srcId="{56BA0DEF-E6B8-4BF7-AC65-84A3DA52C32B}" destId="{4FFD6C1E-6023-435A-B380-44C1DB8E5023}" srcOrd="0" destOrd="0" presId="urn:microsoft.com/office/officeart/2005/8/layout/vList5"/>
    <dgm:cxn modelId="{549BAF06-13BC-4165-9B77-A7D6B8369CC9}" type="presParOf" srcId="{56BA0DEF-E6B8-4BF7-AC65-84A3DA52C32B}" destId="{9932F46C-51B9-485F-8620-6E43FE8F244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92EB96-7F95-46EF-919E-06A368AA5F01}">
      <dsp:nvSpPr>
        <dsp:cNvPr id="0" name=""/>
        <dsp:cNvSpPr/>
      </dsp:nvSpPr>
      <dsp:spPr>
        <a:xfrm rot="5400000">
          <a:off x="4346090" y="-1553181"/>
          <a:ext cx="1256481" cy="4681723"/>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a:t>7 visits with the same provider- all were denied but $35 paid on one visit</a:t>
          </a:r>
          <a:endParaRPr lang="en-US" sz="1800" kern="1200"/>
        </a:p>
        <a:p>
          <a:pPr marL="171450" lvl="1" indent="-171450" algn="l" defTabSz="800100">
            <a:lnSpc>
              <a:spcPct val="90000"/>
            </a:lnSpc>
            <a:spcBef>
              <a:spcPct val="0"/>
            </a:spcBef>
            <a:spcAft>
              <a:spcPct val="15000"/>
            </a:spcAft>
            <a:buChar char="•"/>
          </a:pPr>
          <a:r>
            <a:rPr lang="en-GB" sz="1800" kern="1200"/>
            <a:t>Carrier took 30% of billed charges</a:t>
          </a:r>
          <a:endParaRPr lang="en-US" sz="1800" kern="1200"/>
        </a:p>
      </dsp:txBody>
      <dsp:txXfrm rot="-5400000">
        <a:off x="2633469" y="220776"/>
        <a:ext cx="4620387" cy="1133809"/>
      </dsp:txXfrm>
    </dsp:sp>
    <dsp:sp modelId="{32E2C395-A63F-48EF-9036-7EE96D16B3B0}">
      <dsp:nvSpPr>
        <dsp:cNvPr id="0" name=""/>
        <dsp:cNvSpPr/>
      </dsp:nvSpPr>
      <dsp:spPr>
        <a:xfrm>
          <a:off x="0" y="2379"/>
          <a:ext cx="2633469" cy="157060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1" kern="1200"/>
            <a:t>Claim lines mostly denied but carrier was paid. </a:t>
          </a:r>
          <a:endParaRPr lang="en-US" sz="1600" kern="1200"/>
        </a:p>
      </dsp:txBody>
      <dsp:txXfrm>
        <a:off x="76670" y="79049"/>
        <a:ext cx="2480129" cy="1417261"/>
      </dsp:txXfrm>
    </dsp:sp>
    <dsp:sp modelId="{5B3412E2-D2EC-49FB-BA40-E887DA7256BB}">
      <dsp:nvSpPr>
        <dsp:cNvPr id="0" name=""/>
        <dsp:cNvSpPr/>
      </dsp:nvSpPr>
      <dsp:spPr>
        <a:xfrm rot="5400000">
          <a:off x="4346090" y="95950"/>
          <a:ext cx="1256481" cy="4681723"/>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a:t>Carrier treated the claims as unbundled </a:t>
          </a:r>
          <a:endParaRPr lang="en-US" sz="1800" kern="1200"/>
        </a:p>
        <a:p>
          <a:pPr marL="171450" lvl="1" indent="-171450" algn="l" defTabSz="800100">
            <a:lnSpc>
              <a:spcPct val="90000"/>
            </a:lnSpc>
            <a:spcBef>
              <a:spcPct val="0"/>
            </a:spcBef>
            <a:spcAft>
              <a:spcPct val="15000"/>
            </a:spcAft>
            <a:buChar char="•"/>
          </a:pPr>
          <a:r>
            <a:rPr lang="en-GB" sz="1800" kern="1200"/>
            <a:t>Carrier took 23% of billed charges- more than was paid to the provider</a:t>
          </a:r>
          <a:endParaRPr lang="en-US" sz="1800" kern="1200"/>
        </a:p>
      </dsp:txBody>
      <dsp:txXfrm rot="-5400000">
        <a:off x="2633469" y="1869907"/>
        <a:ext cx="4620387" cy="1133809"/>
      </dsp:txXfrm>
    </dsp:sp>
    <dsp:sp modelId="{BE576FDC-B53E-4703-821E-2E74ECBC4E00}">
      <dsp:nvSpPr>
        <dsp:cNvPr id="0" name=""/>
        <dsp:cNvSpPr/>
      </dsp:nvSpPr>
      <dsp:spPr>
        <a:xfrm>
          <a:off x="0" y="1651511"/>
          <a:ext cx="2633469" cy="157060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1" kern="1200"/>
            <a:t>OON with billed amounts far exceeding expected amounts and should have been billed as a bundled service</a:t>
          </a:r>
          <a:endParaRPr lang="en-US" sz="1600" kern="1200"/>
        </a:p>
      </dsp:txBody>
      <dsp:txXfrm>
        <a:off x="76670" y="1728181"/>
        <a:ext cx="2480129" cy="1417261"/>
      </dsp:txXfrm>
    </dsp:sp>
    <dsp:sp modelId="{9932F46C-51B9-485F-8620-6E43FE8F244B}">
      <dsp:nvSpPr>
        <dsp:cNvPr id="0" name=""/>
        <dsp:cNvSpPr/>
      </dsp:nvSpPr>
      <dsp:spPr>
        <a:xfrm rot="5400000">
          <a:off x="4346090" y="1745082"/>
          <a:ext cx="1256481" cy="4681723"/>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a:t>Fiduciary responsibility</a:t>
          </a:r>
          <a:endParaRPr lang="en-US" sz="1800" kern="1200"/>
        </a:p>
        <a:p>
          <a:pPr marL="171450" lvl="1" indent="-171450" algn="l" defTabSz="800100">
            <a:lnSpc>
              <a:spcPct val="90000"/>
            </a:lnSpc>
            <a:spcBef>
              <a:spcPct val="0"/>
            </a:spcBef>
            <a:spcAft>
              <a:spcPct val="15000"/>
            </a:spcAft>
            <a:buChar char="•"/>
          </a:pPr>
          <a:r>
            <a:rPr lang="en-GB" sz="1800" kern="1200"/>
            <a:t>Need access to a system that allows us to connect data to claim lines.</a:t>
          </a:r>
          <a:endParaRPr lang="en-US" sz="1800" kern="1200"/>
        </a:p>
      </dsp:txBody>
      <dsp:txXfrm rot="-5400000">
        <a:off x="2633469" y="3519039"/>
        <a:ext cx="4620387" cy="1133809"/>
      </dsp:txXfrm>
    </dsp:sp>
    <dsp:sp modelId="{4FFD6C1E-6023-435A-B380-44C1DB8E5023}">
      <dsp:nvSpPr>
        <dsp:cNvPr id="0" name=""/>
        <dsp:cNvSpPr/>
      </dsp:nvSpPr>
      <dsp:spPr>
        <a:xfrm>
          <a:off x="0" y="3300643"/>
          <a:ext cx="2633469" cy="157060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1" kern="1200"/>
            <a:t>No information to reconcile with bank account</a:t>
          </a:r>
          <a:endParaRPr lang="en-US" sz="1600" b="1" kern="1200"/>
        </a:p>
      </dsp:txBody>
      <dsp:txXfrm>
        <a:off x="76670" y="3377313"/>
        <a:ext cx="2480129" cy="141726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2T00:37:05.105"/>
    </inkml:context>
    <inkml:brush xml:id="br0">
      <inkml:brushProperty name="width" value="0.035" units="cm"/>
      <inkml:brushProperty name="height" value="0.035" units="cm"/>
      <inkml:brushProperty name="color" value="#FFFFFF"/>
    </inkml:brush>
  </inkml:definitions>
  <inkml:trace contextRef="#ctx0" brushRef="#br0">440 3 24575,'-267'0'0,"296"-1"0,32-1 0,-57 2 0,0 1 0,-1-1 0,1 0 0,0 1 0,-1 0 0,1 0 0,0 0 0,-1 0 0,1 1 0,-1-1 0,6 5 0,-8-6 0,-1 0 0,1 1 0,-1-1 0,1 1 0,-1-1 0,0 0 0,1 1 0,-1-1 0,0 1 0,0-1 0,1 1 0,-1-1 0,0 1 0,0-1 0,0 1 0,1-1 0,-1 1 0,0 0 0,0-1 0,0 1 0,0-1 0,0 1 0,0-1 0,0 1 0,0-1 0,0 1 0,-1-1 0,1 1 0,0 0 0,0-1 0,0 1 0,-1-1 0,1 1 0,-19 17 0,-27 5 0,32-19 0,0-1 0,0-1 0,0 0 0,-20-1 0,47-1 0,0 1 0,0-1 0,1 0 0,-1-1 0,0-1 0,1 0 0,15-6 0,-42 12 0,-1-2 0,0 0 0,0-1 0,0 0 0,-17-1 0,2 0 0,22 0 0,-7 0 0,1 0 0,-1 1 0,0 1 0,0 0 0,1 0 0,-1 2 0,-17 6 0,74-4 0,-26-6 0,0-2 0,1 0 0,-1-1 0,0-1 0,0-1 0,26-10 0,-11 4 0,34 0 0,-53 9 0,-45 3 0,13-1 0,-16 0 0,-1 1 0,1 2 0,-44 10 0,-5-2 0,102-14 0,0-1 0,30-11 0,44-11 0,-52 21 0,71 1 0,-71 5 0,65-9 0,-6-6-1365,-73 12-5461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2T00:37:26.295"/>
    </inkml:context>
    <inkml:brush xml:id="br0">
      <inkml:brushProperty name="width" value="0.035" units="cm"/>
      <inkml:brushProperty name="height" value="0.035" units="cm"/>
      <inkml:brushProperty name="color" value="#FFFFFF"/>
    </inkml:brush>
  </inkml:definitions>
  <inkml:trace contextRef="#ctx0" brushRef="#br0">376 92 23619,'385'-34'0,"-1146"-24"0,1137 150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B8AB14-709F-45E1-A113-B6CA68E4BA2A}"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2929C8-2A22-4BB2-AD6E-C5DB3AA2D5F8}" type="slidenum">
              <a:rPr lang="en-US" smtClean="0"/>
              <a:t>‹#›</a:t>
            </a:fld>
            <a:endParaRPr lang="en-US"/>
          </a:p>
        </p:txBody>
      </p:sp>
    </p:spTree>
    <p:extLst>
      <p:ext uri="{BB962C8B-B14F-4D97-AF65-F5344CB8AC3E}">
        <p14:creationId xmlns:p14="http://schemas.microsoft.com/office/powerpoint/2010/main" val="714945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19A387-C3B1-457E-809C-BA5CCF271B0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1546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a:t>
            </a:r>
          </a:p>
          <a:p>
            <a:pPr marL="171450" indent="-171450">
              <a:buFont typeface="Arial" panose="020B0604020202020204" pitchFamily="34" charset="0"/>
              <a:buChar char="•"/>
            </a:pPr>
            <a:r>
              <a:rPr lang="en-US" dirty="0"/>
              <a:t>Heavy in Finance (Auditor, Controller and CFO)</a:t>
            </a:r>
          </a:p>
          <a:p>
            <a:pPr marL="171450" indent="-171450">
              <a:buFont typeface="Arial" panose="020B0604020202020204" pitchFamily="34" charset="0"/>
              <a:buChar char="•"/>
            </a:pPr>
            <a:r>
              <a:rPr lang="en-US" dirty="0"/>
              <a:t>Mid-life Law degree (heavy in contract review and compliance; as well as fiduciary responsibility)</a:t>
            </a:r>
          </a:p>
          <a:p>
            <a:pPr marL="171450" indent="-171450">
              <a:buFont typeface="Arial" panose="020B0604020202020204" pitchFamily="34" charset="0"/>
              <a:buChar char="•"/>
            </a:pPr>
            <a:r>
              <a:rPr lang="en-US" dirty="0"/>
              <a:t>Respective</a:t>
            </a:r>
          </a:p>
          <a:p>
            <a:pPr marL="628650" lvl="1" indent="-171450">
              <a:buFont typeface="Arial" panose="020B0604020202020204" pitchFamily="34" charset="0"/>
              <a:buChar char="•"/>
            </a:pPr>
            <a:r>
              <a:rPr lang="en-US" dirty="0"/>
              <a:t>Oversight of a major company vendor (the TPA)</a:t>
            </a:r>
          </a:p>
          <a:p>
            <a:pPr marL="628650" lvl="1" indent="-171450">
              <a:buFont typeface="Arial" panose="020B0604020202020204" pitchFamily="34" charset="0"/>
              <a:buChar char="•"/>
            </a:pPr>
            <a:r>
              <a:rPr lang="en-US" dirty="0"/>
              <a:t>What is necessary to satisfy (via required performance) corporate leadership’s fiduciary duty surrounding is Health Plan</a:t>
            </a:r>
          </a:p>
          <a:p>
            <a:pPr marL="628650" lvl="1" indent="-171450">
              <a:buFont typeface="Arial" panose="020B0604020202020204" pitchFamily="34" charset="0"/>
              <a:buChar char="•"/>
            </a:pPr>
            <a:r>
              <a:rPr lang="en-US" dirty="0"/>
              <a:t>Is there an opportunity wring out money from this business activity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003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[Bullet 1] Employers are considered Fiduciaries of Health Plan</a:t>
            </a:r>
          </a:p>
          <a:p>
            <a:pPr marL="628650" lvl="1" indent="-171450">
              <a:buFont typeface="Arial" panose="020B0604020202020204" pitchFamily="34" charset="0"/>
              <a:buChar char="•"/>
            </a:pPr>
            <a:r>
              <a:rPr lang="en-US" dirty="0"/>
              <a:t>Employers can be sued for breaching their fiduciary responsibility in managing health benefit plans under ERISA, specifically the </a:t>
            </a:r>
            <a:r>
              <a:rPr lang="en-US" b="1" u="sng" dirty="0"/>
              <a:t>duty of prudence</a:t>
            </a:r>
            <a:r>
              <a:rPr lang="en-US" dirty="0"/>
              <a:t>. This duty requires employers to act in the best interest of plan participants and beneficiaries </a:t>
            </a:r>
            <a:r>
              <a:rPr lang="en-US" b="1" u="sng" dirty="0"/>
              <a:t>when</a:t>
            </a:r>
            <a:r>
              <a:rPr lang="en-US" dirty="0"/>
              <a:t> selecting </a:t>
            </a:r>
            <a:r>
              <a:rPr lang="en-US" b="1" u="sng" dirty="0"/>
              <a:t>and monitoring plan service providers</a:t>
            </a:r>
            <a:r>
              <a:rPr lang="en-US" dirty="0"/>
              <a:t>.</a:t>
            </a:r>
          </a:p>
          <a:p>
            <a:pPr marL="628650" lvl="1" indent="-171450">
              <a:buFont typeface="Arial" panose="020B0604020202020204" pitchFamily="34" charset="0"/>
              <a:buChar char="•"/>
            </a:pPr>
            <a:r>
              <a:rPr lang="en-US" dirty="0"/>
              <a:t>Duty of Prudence - requires a fiduciary to act with </a:t>
            </a:r>
            <a:r>
              <a:rPr lang="en-US" u="sng" dirty="0"/>
              <a:t>care, skill, and caution </a:t>
            </a:r>
            <a:r>
              <a:rPr lang="en-US" dirty="0"/>
              <a:t>when </a:t>
            </a:r>
            <a:r>
              <a:rPr lang="en-US" b="1" u="sng" dirty="0"/>
              <a:t>managing assets or making decisions </a:t>
            </a:r>
            <a:r>
              <a:rPr lang="en-US" dirty="0"/>
              <a:t>on behalf of </a:t>
            </a:r>
            <a:r>
              <a:rPr lang="en-US" b="1" u="sng" dirty="0"/>
              <a:t>another</a:t>
            </a:r>
            <a:r>
              <a:rPr lang="en-US" dirty="0"/>
              <a:t>.</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Bullet 2 – just read all</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[last main bullet] Activities Required to Satisfy Duty  - read all three sub-bullets and then close with…</a:t>
            </a:r>
          </a:p>
          <a:p>
            <a:pPr marL="628650" lvl="1" indent="-171450">
              <a:buFont typeface="Arial" panose="020B0604020202020204" pitchFamily="34" charset="0"/>
              <a:buChar char="•"/>
            </a:pPr>
            <a:r>
              <a:rPr lang="en-US" dirty="0"/>
              <a:t>The focus of this presentation is what might we do to help our clients undertake the necessary activities surrounding their TPA (contractual and financial)</a:t>
            </a:r>
          </a:p>
          <a:p>
            <a:pPr marL="1085850" lvl="2" indent="-171450">
              <a:buFont typeface="Arial" panose="020B0604020202020204" pitchFamily="34" charset="0"/>
              <a:buChar char="•"/>
            </a:pPr>
            <a:r>
              <a:rPr lang="en-US" dirty="0"/>
              <a:t>To satisfy fiduciary obligations</a:t>
            </a:r>
          </a:p>
          <a:p>
            <a:pPr marL="1085850" lvl="2" indent="-171450">
              <a:buFont typeface="Arial" panose="020B0604020202020204" pitchFamily="34" charset="0"/>
              <a:buChar char="•"/>
            </a:pPr>
            <a:r>
              <a:rPr lang="en-US" dirty="0"/>
              <a:t>To lower costs</a:t>
            </a:r>
          </a:p>
          <a:p>
            <a:pPr marL="1085850" lvl="2"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6567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[Bullet 1 and 2 – just read and provide quick comment]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Guidance on Arch</a:t>
            </a:r>
          </a:p>
          <a:p>
            <a:pPr marL="628650" lvl="1" indent="-171450">
              <a:buFont typeface="Arial" panose="020B0604020202020204" pitchFamily="34" charset="0"/>
              <a:buChar char="•"/>
            </a:pPr>
            <a:r>
              <a:rPr lang="en-US" dirty="0"/>
              <a:t>This is available and can be used anytime we are assisting client in review/negotiation of ASA</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Guiding Principles</a:t>
            </a:r>
          </a:p>
          <a:p>
            <a:pPr marL="628650" lvl="1" indent="-171450">
              <a:buFont typeface="Arial" panose="020B0604020202020204" pitchFamily="34" charset="0"/>
              <a:buChar char="•"/>
            </a:pPr>
            <a:r>
              <a:rPr lang="en-US" dirty="0"/>
              <a:t>Without reviewing the entire document on Arch, these are the key data requirement considerations to include in the ASA</a:t>
            </a:r>
          </a:p>
          <a:p>
            <a:pPr marL="628650" lvl="1" indent="-171450">
              <a:buFont typeface="Arial" panose="020B0604020202020204" pitchFamily="34" charset="0"/>
              <a:buChar char="•"/>
            </a:pPr>
            <a:r>
              <a:rPr lang="en-US" dirty="0"/>
              <a:t>Read and provide brief explanation of each</a:t>
            </a:r>
          </a:p>
          <a:p>
            <a:pPr marL="628650" lvl="1" indent="-171450">
              <a:buFont typeface="Arial" panose="020B0604020202020204" pitchFamily="34" charset="0"/>
              <a:buChar char="•"/>
            </a:pPr>
            <a:r>
              <a:rPr lang="en-US" dirty="0"/>
              <a:t>[Last sub bullet] No unreasonable restrictions – importantly, this requires a pre-negotiation (or review of existing) template for the DSA that TPA will put forth when supplying data</a:t>
            </a:r>
          </a:p>
          <a:p>
            <a:pPr marL="1085850" lvl="2" indent="-171450">
              <a:buFont typeface="Arial" panose="020B0604020202020204" pitchFamily="34" charset="0"/>
              <a:buChar char="•"/>
            </a:pPr>
            <a:r>
              <a:rPr lang="en-US" dirty="0"/>
              <a:t>The DSA is typically between TPA and VI, but can also include the employer</a:t>
            </a:r>
          </a:p>
          <a:p>
            <a:pPr marL="1543050" lvl="3" indent="-171450">
              <a:buFont typeface="Arial" panose="020B0604020202020204" pitchFamily="34" charset="0"/>
              <a:buChar char="•"/>
            </a:pPr>
            <a:r>
              <a:rPr lang="en-US" dirty="0"/>
              <a:t>We would prefer that this be negotiated when the ASA is put in place (I can assist with review)</a:t>
            </a:r>
          </a:p>
          <a:p>
            <a:pPr marL="1543050" lvl="3" indent="-171450">
              <a:buFont typeface="Arial" panose="020B0604020202020204" pitchFamily="34" charset="0"/>
              <a:buChar char="•"/>
            </a:pPr>
            <a:r>
              <a:rPr lang="en-US" dirty="0"/>
              <a:t>It is then added as an exhibit to the ASA (pull out of the locker if/when data is being sought for analytics)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71742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Auditing permissions</a:t>
            </a:r>
          </a:p>
          <a:p>
            <a:pPr marL="628650" lvl="1" indent="-171450">
              <a:buFont typeface="Arial" panose="020B0604020202020204" pitchFamily="34" charset="0"/>
              <a:buChar char="•"/>
            </a:pPr>
            <a:r>
              <a:rPr lang="en-US" dirty="0"/>
              <a:t>Never been negotiated</a:t>
            </a:r>
          </a:p>
          <a:p>
            <a:pPr marL="628650" lvl="1" indent="-171450">
              <a:buFont typeface="Arial" panose="020B0604020202020204" pitchFamily="34" charset="0"/>
              <a:buChar char="•"/>
            </a:pPr>
            <a:r>
              <a:rPr lang="en-US" dirty="0"/>
              <a:t>Need to be practical – resource allocation concerns</a:t>
            </a:r>
          </a:p>
          <a:p>
            <a:pPr marL="1085850" lvl="2" indent="-171450">
              <a:buFont typeface="Arial" panose="020B0604020202020204" pitchFamily="34" charset="0"/>
              <a:buChar char="•"/>
            </a:pPr>
            <a:r>
              <a:rPr lang="en-US" dirty="0"/>
              <a:t>250% of Medicare for Medical Issues (specified $5k in potential waste)</a:t>
            </a:r>
          </a:p>
          <a:p>
            <a:pPr marL="1085850" lvl="2" indent="-171450">
              <a:buFont typeface="Arial" panose="020B0604020202020204" pitchFamily="34" charset="0"/>
              <a:buChar char="•"/>
            </a:pPr>
            <a:r>
              <a:rPr lang="en-US" dirty="0"/>
              <a:t>Medications through the medical plan 150% above average paid (specified over $5k in waste) </a:t>
            </a:r>
          </a:p>
          <a:p>
            <a:pPr marL="628650" lvl="1" indent="-171450">
              <a:buFont typeface="Arial" panose="020B0604020202020204" pitchFamily="34" charset="0"/>
              <a:buChar char="•"/>
            </a:pPr>
            <a:r>
              <a:rPr lang="en-US" dirty="0"/>
              <a:t>Need to identify path for claims inquiries (who will respond)</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1849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have begun to review contracts, we are seeing complicated provisions that relate to “additional” claims review services that the TPA may perform; if they result in recovery, the amount that comes to the Health Plan is not clear, as it can be conditioned by:</a:t>
            </a:r>
          </a:p>
          <a:p>
            <a:pPr marL="171450" indent="-171450">
              <a:buFont typeface="Arial" panose="020B0604020202020204" pitchFamily="34" charset="0"/>
              <a:buChar char="•"/>
            </a:pPr>
            <a:r>
              <a:rPr lang="en-US" dirty="0"/>
              <a:t>Whether a vendor was used to investigate</a:t>
            </a:r>
          </a:p>
          <a:p>
            <a:pPr marL="171450" indent="-171450">
              <a:buFont typeface="Arial" panose="020B0604020202020204" pitchFamily="34" charset="0"/>
              <a:buChar char="•"/>
            </a:pPr>
            <a:r>
              <a:rPr lang="en-US" dirty="0"/>
              <a:t>A % that is kept by TPA</a:t>
            </a:r>
          </a:p>
          <a:p>
            <a:pPr marL="171450" indent="-171450">
              <a:buFont typeface="Arial" panose="020B0604020202020204" pitchFamily="34" charset="0"/>
              <a:buChar char="•"/>
            </a:pPr>
            <a:r>
              <a:rPr lang="en-US" dirty="0"/>
              <a:t>Whether TPA was negligent</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Cigna has these add-on services</a:t>
            </a:r>
          </a:p>
          <a:p>
            <a:pPr marL="171450" indent="-171450">
              <a:buFont typeface="Arial" panose="020B0604020202020204" pitchFamily="34" charset="0"/>
              <a:buChar char="•"/>
            </a:pPr>
            <a:r>
              <a:rPr lang="en-US" dirty="0"/>
              <a:t>Aware?</a:t>
            </a:r>
          </a:p>
          <a:p>
            <a:pPr marL="171450" indent="-171450">
              <a:buFont typeface="Arial" panose="020B0604020202020204" pitchFamily="34" charset="0"/>
              <a:buChar char="•"/>
            </a:pPr>
            <a:r>
              <a:rPr lang="en-US" dirty="0"/>
              <a:t>Efficacy?</a:t>
            </a:r>
          </a:p>
          <a:p>
            <a:pPr marL="171450" indent="-171450">
              <a:buFont typeface="Arial" panose="020B0604020202020204" pitchFamily="34" charset="0"/>
              <a:buChar char="•"/>
            </a:pPr>
            <a:r>
              <a:rPr lang="en-US" dirty="0"/>
              <a:t>Materiality?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4924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It would seem that in order to Employer satisfy fiduciary duty, it should know  (Overview)</a:t>
            </a:r>
          </a:p>
          <a:p>
            <a:pPr marL="171450" indent="-171450">
              <a:buFont typeface="Arial" panose="020B0604020202020204" pitchFamily="34" charset="0"/>
              <a:buChar char="•"/>
            </a:pPr>
            <a:r>
              <a:rPr lang="en-US" dirty="0"/>
              <a:t>what claims investigation services are built into the Admin PEPM</a:t>
            </a:r>
          </a:p>
          <a:p>
            <a:pPr marL="171450" indent="-171450">
              <a:buFont typeface="Arial" panose="020B0604020202020204" pitchFamily="34" charset="0"/>
              <a:buChar char="•"/>
            </a:pPr>
            <a:r>
              <a:rPr lang="en-US" dirty="0"/>
              <a:t>The substance of each additional service, and what triggers a review</a:t>
            </a:r>
          </a:p>
          <a:p>
            <a:pPr marL="171450" indent="-171450">
              <a:buFont typeface="Arial" panose="020B0604020202020204" pitchFamily="34" charset="0"/>
              <a:buChar char="•"/>
            </a:pPr>
            <a:r>
              <a:rPr lang="en-US" dirty="0"/>
              <a:t>The results of these additional services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469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5923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a:effectLst/>
                <a:ea typeface="Aptos" panose="020B0004020202020204" pitchFamily="34" charset="0"/>
                <a:cs typeface="Times New Roman" panose="02020603050405020304" pitchFamily="18" charset="0"/>
              </a:rPr>
              <a:t>BCBS – Blue Card</a:t>
            </a:r>
          </a:p>
          <a:p>
            <a:pPr marL="171450" indent="-171450">
              <a:buFont typeface="Arial" panose="020B0604020202020204" pitchFamily="34" charset="0"/>
              <a:buChar char="•"/>
            </a:pPr>
            <a:r>
              <a:rPr lang="en-US" kern="100" dirty="0">
                <a:effectLst/>
                <a:ea typeface="Aptos" panose="020B0004020202020204" pitchFamily="34" charset="0"/>
                <a:cs typeface="Times New Roman" panose="02020603050405020304" pitchFamily="18" charset="0"/>
              </a:rPr>
              <a:t>Provide a few provisional examples</a:t>
            </a:r>
          </a:p>
          <a:p>
            <a:pPr marL="171450" indent="-171450">
              <a:buFont typeface="Arial" panose="020B0604020202020204" pitchFamily="34" charset="0"/>
              <a:buChar char="•"/>
            </a:pPr>
            <a:r>
              <a:rPr lang="en-US" kern="100" dirty="0">
                <a:ea typeface="Aptos" panose="020B0004020202020204" pitchFamily="34" charset="0"/>
                <a:cs typeface="Times New Roman" panose="02020603050405020304" pitchFamily="18" charset="0"/>
              </a:rPr>
              <a:t>Refer to lawsuit</a:t>
            </a:r>
            <a:endParaRPr lang="en-US" kern="100" dirty="0">
              <a:effectLst/>
              <a:ea typeface="Aptos" panose="020B0004020202020204" pitchFamily="34" charset="0"/>
              <a:cs typeface="Times New Roman" panose="02020603050405020304" pitchFamily="18" charset="0"/>
            </a:endParaRPr>
          </a:p>
          <a:p>
            <a:endParaRPr lang="en-US" kern="100" dirty="0">
              <a:effectLst/>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E80DC-2690-4555-9FB2-170FD67BD1A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5043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Many times, </a:t>
            </a:r>
            <a:r>
              <a:rPr lang="en-GB" err="1"/>
              <a:t>unexepted</a:t>
            </a:r>
            <a:r>
              <a:rPr lang="en-GB"/>
              <a:t> is meds through the medical plan.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6E270-1382-4A12-BCF7-2C4F83D358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7285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One Facility – Northside Hospital</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6E270-1382-4A12-BCF7-2C4F83D358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1344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Georgetown is the highest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6E270-1382-4A12-BCF7-2C4F83D358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3318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6E270-1382-4A12-BCF7-2C4F83D358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9407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1351869056"/>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385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2141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5135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6405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3672041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782637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184808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45134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2227226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085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0558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9304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661937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306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1070612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084022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888854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800175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421756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7271668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68705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4225270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7915392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eport Slide - Data">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D98E-38B4-4D32-17FF-06C5D91A3E8D}"/>
              </a:ext>
            </a:extLst>
          </p:cNvPr>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t>TITLE</a:t>
            </a:r>
          </a:p>
        </p:txBody>
      </p:sp>
      <p:sp>
        <p:nvSpPr>
          <p:cNvPr id="4" name="Footer Placeholder 3">
            <a:extLst>
              <a:ext uri="{FF2B5EF4-FFF2-40B4-BE49-F238E27FC236}">
                <a16:creationId xmlns:a16="http://schemas.microsoft.com/office/drawing/2014/main" id="{B3463099-EAC2-B11A-CEFE-C386319B7C6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C9275169-8EB2-8219-C855-D4079FF7F416}"/>
              </a:ext>
            </a:extLst>
          </p:cNvPr>
          <p:cNvSpPr>
            <a:spLocks noGrp="1"/>
          </p:cNvSpPr>
          <p:nvPr>
            <p:ph type="sldNum" sz="quarter" idx="12"/>
          </p:nvPr>
        </p:nvSpPr>
        <p:spPr>
          <a:xfrm>
            <a:off x="9226167" y="6191625"/>
            <a:ext cx="2743200" cy="365324"/>
          </a:xfr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57BA96A-ECCA-874F-8E8F-187FC6D6DBC0}" type="slidenum">
              <a:rPr kumimoji="0" lang="en-US" sz="1800" b="0" i="0" u="none" strike="noStrike" kern="1200" cap="none" spc="0" normalizeH="0" baseline="0" noProof="0" smtClean="0">
                <a:ln>
                  <a:noFill/>
                </a:ln>
                <a:solidFill>
                  <a:srgbClr val="030406"/>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8" name="Text Placeholder 7">
            <a:extLst>
              <a:ext uri="{FF2B5EF4-FFF2-40B4-BE49-F238E27FC236}">
                <a16:creationId xmlns:a16="http://schemas.microsoft.com/office/drawing/2014/main" id="{092F7CDB-270B-E2B2-409D-2B807A99C2B8}"/>
              </a:ext>
            </a:extLst>
          </p:cNvPr>
          <p:cNvSpPr>
            <a:spLocks noGrp="1"/>
          </p:cNvSpPr>
          <p:nvPr>
            <p:ph type="body" sz="quarter" idx="38" hasCustomPrompt="1"/>
          </p:nvPr>
        </p:nvSpPr>
        <p:spPr>
          <a:xfrm>
            <a:off x="361122" y="698687"/>
            <a:ext cx="10515600" cy="247533"/>
          </a:xfrm>
        </p:spPr>
        <p:txBody>
          <a:bodyPr>
            <a:noAutofit/>
          </a:bodyPr>
          <a:lstStyle>
            <a:lvl1pPr>
              <a:defRPr sz="1300" b="0">
                <a:solidFill>
                  <a:srgbClr val="7F7F7F"/>
                </a:solidFill>
              </a:defRPr>
            </a:lvl1pPr>
          </a:lstStyle>
          <a:p>
            <a:pPr lvl="0"/>
            <a:r>
              <a:rPr lang="en-US"/>
              <a:t>Sub-Header</a:t>
            </a:r>
          </a:p>
        </p:txBody>
      </p:sp>
    </p:spTree>
    <p:extLst>
      <p:ext uri="{BB962C8B-B14F-4D97-AF65-F5344CB8AC3E}">
        <p14:creationId xmlns:p14="http://schemas.microsoft.com/office/powerpoint/2010/main" val="100649656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1590579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arch.aleragroup.com/sites/eb-engage/documents/preview/69710/Contract-Language-Consideration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0.jpeg"/><Relationship Id="rId7" Type="http://schemas.openxmlformats.org/officeDocument/2006/relationships/image" Target="../media/image200.png"/><Relationship Id="rId2" Type="http://schemas.microsoft.com/office/2018/10/relationships/comments" Target="../comments/modernComment_7FF64A89_27C8A2E6.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90.png"/><Relationship Id="rId4" Type="http://schemas.openxmlformats.org/officeDocument/2006/relationships/customXml" Target="../ink/ink1.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657448-2190-50FD-F004-013087EF2E74}"/>
              </a:ext>
            </a:extLst>
          </p:cNvPr>
          <p:cNvSpPr>
            <a:spLocks noGrp="1"/>
          </p:cNvSpPr>
          <p:nvPr>
            <p:ph type="ctrTitle"/>
          </p:nvPr>
        </p:nvSpPr>
        <p:spPr/>
        <p:txBody>
          <a:bodyPr/>
          <a:lstStyle/>
          <a:p>
            <a:r>
              <a:rPr lang="en-GB"/>
              <a:t>Vital Oversight </a:t>
            </a:r>
            <a:endParaRPr lang="en-US"/>
          </a:p>
        </p:txBody>
      </p:sp>
      <p:sp>
        <p:nvSpPr>
          <p:cNvPr id="5" name="Subtitle 4">
            <a:extLst>
              <a:ext uri="{FF2B5EF4-FFF2-40B4-BE49-F238E27FC236}">
                <a16:creationId xmlns:a16="http://schemas.microsoft.com/office/drawing/2014/main" id="{2950788B-C356-BD47-A657-BFBE426EFAFD}"/>
              </a:ext>
            </a:extLst>
          </p:cNvPr>
          <p:cNvSpPr>
            <a:spLocks noGrp="1"/>
          </p:cNvSpPr>
          <p:nvPr>
            <p:ph type="subTitle" idx="1"/>
          </p:nvPr>
        </p:nvSpPr>
        <p:spPr/>
        <p:txBody>
          <a:bodyPr vert="horz" lIns="0" tIns="45720" rIns="0" bIns="45720" rtlCol="0" anchor="t">
            <a:noAutofit/>
          </a:bodyPr>
          <a:lstStyle/>
          <a:p>
            <a:r>
              <a:rPr lang="en-GB" dirty="0"/>
              <a:t>Lessons Learned and Plans to Differentiate Alera Group</a:t>
            </a:r>
          </a:p>
          <a:p>
            <a:endParaRPr lang="en-GB"/>
          </a:p>
          <a:p>
            <a:r>
              <a:rPr lang="en-US" dirty="0"/>
              <a:t>Mary Delaney		John Delaney		Magda Graves</a:t>
            </a:r>
            <a:endParaRPr lang="en-GB" dirty="0"/>
          </a:p>
        </p:txBody>
      </p:sp>
      <p:sp>
        <p:nvSpPr>
          <p:cNvPr id="2" name="Rectangle 1">
            <a:extLst>
              <a:ext uri="{FF2B5EF4-FFF2-40B4-BE49-F238E27FC236}">
                <a16:creationId xmlns:a16="http://schemas.microsoft.com/office/drawing/2014/main" id="{6B68110F-696A-85F7-8038-F515D5A0DBC5}"/>
              </a:ext>
            </a:extLst>
          </p:cNvPr>
          <p:cNvSpPr/>
          <p:nvPr/>
        </p:nvSpPr>
        <p:spPr>
          <a:xfrm>
            <a:off x="245225" y="270164"/>
            <a:ext cx="3063240" cy="5902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logo with colorful circles&#10;&#10;Description automatically generated">
            <a:extLst>
              <a:ext uri="{FF2B5EF4-FFF2-40B4-BE49-F238E27FC236}">
                <a16:creationId xmlns:a16="http://schemas.microsoft.com/office/drawing/2014/main" id="{1CB8453A-4EBD-5DF5-1337-00E65C242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39F9F68C-0765-1F59-D6D5-254F73278E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1150660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C00360-7A53-764E-BACA-6277DEAE52DA}"/>
              </a:ext>
            </a:extLst>
          </p:cNvPr>
          <p:cNvPicPr>
            <a:picLocks noChangeAspect="1"/>
          </p:cNvPicPr>
          <p:nvPr/>
        </p:nvPicPr>
        <p:blipFill>
          <a:blip r:embed="rId2"/>
          <a:stretch>
            <a:fillRect/>
          </a:stretch>
        </p:blipFill>
        <p:spPr>
          <a:xfrm rot="633626">
            <a:off x="4574626" y="2243193"/>
            <a:ext cx="7077878" cy="2570667"/>
          </a:xfrm>
          <a:prstGeom prst="rect">
            <a:avLst/>
          </a:prstGeom>
        </p:spPr>
      </p:pic>
      <p:sp>
        <p:nvSpPr>
          <p:cNvPr id="2" name="Title 1">
            <a:extLst>
              <a:ext uri="{FF2B5EF4-FFF2-40B4-BE49-F238E27FC236}">
                <a16:creationId xmlns:a16="http://schemas.microsoft.com/office/drawing/2014/main" id="{A2C107C5-C68C-6814-1F68-26D1BDD4E8C9}"/>
              </a:ext>
            </a:extLst>
          </p:cNvPr>
          <p:cNvSpPr>
            <a:spLocks noGrp="1"/>
          </p:cNvSpPr>
          <p:nvPr>
            <p:ph type="title"/>
          </p:nvPr>
        </p:nvSpPr>
        <p:spPr/>
        <p:txBody>
          <a:bodyPr>
            <a:normAutofit/>
          </a:bodyPr>
          <a:lstStyle/>
          <a:p>
            <a:r>
              <a:rPr lang="en-GB"/>
              <a:t>What Motivated the Development of This Department?</a:t>
            </a:r>
            <a:endParaRPr lang="en-US"/>
          </a:p>
        </p:txBody>
      </p:sp>
      <p:sp>
        <p:nvSpPr>
          <p:cNvPr id="3" name="Text Placeholder 2">
            <a:extLst>
              <a:ext uri="{FF2B5EF4-FFF2-40B4-BE49-F238E27FC236}">
                <a16:creationId xmlns:a16="http://schemas.microsoft.com/office/drawing/2014/main" id="{285CE49E-A53E-93C3-C9B6-EFD9265586A2}"/>
              </a:ext>
            </a:extLst>
          </p:cNvPr>
          <p:cNvSpPr>
            <a:spLocks noGrp="1"/>
          </p:cNvSpPr>
          <p:nvPr>
            <p:ph type="body" sz="quarter" idx="10"/>
          </p:nvPr>
        </p:nvSpPr>
        <p:spPr/>
        <p:txBody>
          <a:bodyPr/>
          <a:lstStyle/>
          <a:p>
            <a:endParaRPr lang="en-US" dirty="0"/>
          </a:p>
        </p:txBody>
      </p:sp>
      <p:pic>
        <p:nvPicPr>
          <p:cNvPr id="5" name="Picture 4">
            <a:extLst>
              <a:ext uri="{FF2B5EF4-FFF2-40B4-BE49-F238E27FC236}">
                <a16:creationId xmlns:a16="http://schemas.microsoft.com/office/drawing/2014/main" id="{9385F681-2854-AB38-5F84-2CD31BF77296}"/>
              </a:ext>
            </a:extLst>
          </p:cNvPr>
          <p:cNvPicPr>
            <a:picLocks noChangeAspect="1"/>
          </p:cNvPicPr>
          <p:nvPr/>
        </p:nvPicPr>
        <p:blipFill>
          <a:blip r:embed="rId3"/>
          <a:stretch>
            <a:fillRect/>
          </a:stretch>
        </p:blipFill>
        <p:spPr>
          <a:xfrm rot="20982602">
            <a:off x="751562" y="2269715"/>
            <a:ext cx="4599560" cy="3350768"/>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71F177D1-5BBA-5C27-BFCB-A0107D49D16C}"/>
              </a:ext>
            </a:extLst>
          </p:cNvPr>
          <p:cNvSpPr/>
          <p:nvPr/>
        </p:nvSpPr>
        <p:spPr>
          <a:xfrm>
            <a:off x="120535" y="6338455"/>
            <a:ext cx="1974272" cy="4530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EDD7BC0F-24A1-6B65-D0A8-05EFE5CB9A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1941F274-3AFE-7612-35B3-ED71C442E5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849299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B7B216F-F8AB-B9EF-9107-00F7F8F84C4E}"/>
              </a:ext>
            </a:extLst>
          </p:cNvPr>
          <p:cNvSpPr>
            <a:spLocks noGrp="1"/>
          </p:cNvSpPr>
          <p:nvPr>
            <p:ph idx="1"/>
          </p:nvPr>
        </p:nvSpPr>
        <p:spPr>
          <a:xfrm>
            <a:off x="4261485" y="391715"/>
            <a:ext cx="7292339" cy="3811588"/>
          </a:xfrm>
        </p:spPr>
        <p:txBody>
          <a:bodyPr vert="horz" lIns="0" tIns="34290" rIns="0" bIns="34290" rtlCol="0" anchor="t">
            <a:noAutofit/>
          </a:bodyPr>
          <a:lstStyle/>
          <a:p>
            <a:r>
              <a:rPr lang="en-US" sz="1800" b="1"/>
              <a:t>Contract Review</a:t>
            </a:r>
          </a:p>
          <a:p>
            <a:pPr lvl="1"/>
            <a:r>
              <a:rPr lang="en-US"/>
              <a:t>Determine rules of engagement</a:t>
            </a:r>
          </a:p>
          <a:p>
            <a:pPr lvl="1"/>
            <a:r>
              <a:rPr lang="en-US"/>
              <a:t>Suggest improved contracting language</a:t>
            </a:r>
            <a:endParaRPr lang="en-US" sz="1400"/>
          </a:p>
          <a:p>
            <a:r>
              <a:rPr lang="en-US" sz="1800" b="1"/>
              <a:t>Claims Specialist</a:t>
            </a:r>
          </a:p>
          <a:p>
            <a:pPr lvl="1"/>
            <a:r>
              <a:rPr lang="en-US"/>
              <a:t>Price paid is outside of expected</a:t>
            </a:r>
          </a:p>
          <a:p>
            <a:pPr lvl="1"/>
            <a:r>
              <a:rPr lang="en-US"/>
              <a:t>Duplicate or erroneous payments</a:t>
            </a:r>
          </a:p>
          <a:p>
            <a:r>
              <a:rPr lang="en-US" sz="1800" b="1"/>
              <a:t>Clinical Specialist</a:t>
            </a:r>
          </a:p>
          <a:p>
            <a:pPr lvl="1"/>
            <a:r>
              <a:rPr lang="en-US"/>
              <a:t>Clinical review of new cases that will likely drive-up cost</a:t>
            </a:r>
          </a:p>
          <a:p>
            <a:pPr lvl="2"/>
            <a:r>
              <a:rPr lang="en-US" sz="1400"/>
              <a:t>Appropriate treatment</a:t>
            </a:r>
          </a:p>
          <a:p>
            <a:pPr lvl="2"/>
            <a:r>
              <a:rPr lang="en-US" sz="1400"/>
              <a:t>New Dx that may lead to ongoing HCC</a:t>
            </a:r>
          </a:p>
          <a:p>
            <a:pPr lvl="2"/>
            <a:r>
              <a:rPr lang="en-US" sz="1400"/>
              <a:t>New Gene therapy or genetic testing -potential candidate</a:t>
            </a:r>
          </a:p>
          <a:p>
            <a:pPr lvl="2"/>
            <a:r>
              <a:rPr lang="en-US" sz="1400"/>
              <a:t>New treatment to audit site of care and procedures </a:t>
            </a:r>
          </a:p>
          <a:p>
            <a:r>
              <a:rPr lang="en-US" sz="1800" b="1"/>
              <a:t>Pharmacy Specialist</a:t>
            </a:r>
          </a:p>
          <a:p>
            <a:pPr lvl="1"/>
            <a:r>
              <a:rPr lang="en-US"/>
              <a:t>Clinical review of drugs where there are therapeutic alternatives</a:t>
            </a:r>
          </a:p>
          <a:p>
            <a:pPr lvl="1"/>
            <a:r>
              <a:rPr lang="en-US"/>
              <a:t>Medications filled that are considered low value</a:t>
            </a:r>
          </a:p>
          <a:p>
            <a:pPr lvl="1"/>
            <a:r>
              <a:rPr lang="en-US"/>
              <a:t>Medications filled where prior auth may need to be modified</a:t>
            </a:r>
          </a:p>
          <a:p>
            <a:pPr lvl="1"/>
            <a:endParaRPr lang="en-US"/>
          </a:p>
        </p:txBody>
      </p:sp>
      <p:sp>
        <p:nvSpPr>
          <p:cNvPr id="6" name="Text Placeholder 5">
            <a:extLst>
              <a:ext uri="{FF2B5EF4-FFF2-40B4-BE49-F238E27FC236}">
                <a16:creationId xmlns:a16="http://schemas.microsoft.com/office/drawing/2014/main" id="{0B0E89F1-3774-AF64-1CBD-42BE72634984}"/>
              </a:ext>
            </a:extLst>
          </p:cNvPr>
          <p:cNvSpPr>
            <a:spLocks noGrp="1"/>
          </p:cNvSpPr>
          <p:nvPr>
            <p:ph type="body" sz="half" idx="2"/>
          </p:nvPr>
        </p:nvSpPr>
        <p:spPr/>
        <p:txBody>
          <a:bodyPr/>
          <a:lstStyle/>
          <a:p>
            <a:r>
              <a:rPr lang="en-US" sz="3200"/>
              <a:t>Vital Oversight </a:t>
            </a:r>
          </a:p>
          <a:p>
            <a:endParaRPr lang="en-US"/>
          </a:p>
          <a:p>
            <a:pPr algn="ctr"/>
            <a:r>
              <a:rPr lang="en-US" sz="1800"/>
              <a:t>Correct Resource bring best Result </a:t>
            </a:r>
          </a:p>
        </p:txBody>
      </p:sp>
      <p:pic>
        <p:nvPicPr>
          <p:cNvPr id="3" name="Picture 2" descr="A magnifying glass over a computer screen&#10;&#10;Description automatically generated">
            <a:extLst>
              <a:ext uri="{FF2B5EF4-FFF2-40B4-BE49-F238E27FC236}">
                <a16:creationId xmlns:a16="http://schemas.microsoft.com/office/drawing/2014/main" id="{8920D9EC-0CED-7EE8-6DB7-69EDEE259D1A}"/>
              </a:ext>
            </a:extLst>
          </p:cNvPr>
          <p:cNvPicPr>
            <a:picLocks noChangeAspect="1"/>
          </p:cNvPicPr>
          <p:nvPr/>
        </p:nvPicPr>
        <p:blipFill>
          <a:blip r:embed="rId2"/>
          <a:stretch>
            <a:fillRect/>
          </a:stretch>
        </p:blipFill>
        <p:spPr>
          <a:xfrm>
            <a:off x="608746" y="4276603"/>
            <a:ext cx="2807433" cy="1890102"/>
          </a:xfrm>
          <a:prstGeom prst="rect">
            <a:avLst/>
          </a:prstGeom>
        </p:spPr>
      </p:pic>
      <p:sp>
        <p:nvSpPr>
          <p:cNvPr id="2" name="Rectangle 1">
            <a:extLst>
              <a:ext uri="{FF2B5EF4-FFF2-40B4-BE49-F238E27FC236}">
                <a16:creationId xmlns:a16="http://schemas.microsoft.com/office/drawing/2014/main" id="{D2B49CBD-46FE-1B6C-A533-81DECE9FB586}"/>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green cube with letters on it&#10;&#10;Description automatically generated">
            <a:extLst>
              <a:ext uri="{FF2B5EF4-FFF2-40B4-BE49-F238E27FC236}">
                <a16:creationId xmlns:a16="http://schemas.microsoft.com/office/drawing/2014/main" id="{208F2766-9E71-0EDA-0402-40A809D04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8193" y="6112592"/>
            <a:ext cx="1043247" cy="869027"/>
          </a:xfrm>
          <a:prstGeom prst="rect">
            <a:avLst/>
          </a:prstGeom>
        </p:spPr>
      </p:pic>
    </p:spTree>
    <p:extLst>
      <p:ext uri="{BB962C8B-B14F-4D97-AF65-F5344CB8AC3E}">
        <p14:creationId xmlns:p14="http://schemas.microsoft.com/office/powerpoint/2010/main" val="423759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title"/>
          </p:nvPr>
        </p:nvSpPr>
        <p:spPr/>
        <p:txBody>
          <a:bodyPr>
            <a:normAutofit/>
          </a:bodyPr>
          <a:lstStyle/>
          <a:p>
            <a:pPr algn="l"/>
            <a:br>
              <a:rPr lang="en-US" dirty="0"/>
            </a:br>
            <a:r>
              <a:rPr lang="en-US" dirty="0"/>
              <a:t>Administrative Agreements </a:t>
            </a:r>
            <a:br>
              <a:rPr lang="en-US" dirty="0"/>
            </a:br>
            <a:r>
              <a:rPr lang="en-US" sz="2400" dirty="0"/>
              <a:t>Data, Auditing, “Shared Savings”, Provisions impacting Total Plan Cost</a:t>
            </a:r>
          </a:p>
        </p:txBody>
      </p:sp>
    </p:spTree>
    <p:extLst>
      <p:ext uri="{BB962C8B-B14F-4D97-AF65-F5344CB8AC3E}">
        <p14:creationId xmlns:p14="http://schemas.microsoft.com/office/powerpoint/2010/main" val="2100578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E7B8-9284-4CE9-8100-5DD208B3C614}"/>
              </a:ext>
            </a:extLst>
          </p:cNvPr>
          <p:cNvSpPr>
            <a:spLocks noGrp="1"/>
          </p:cNvSpPr>
          <p:nvPr>
            <p:ph type="title"/>
          </p:nvPr>
        </p:nvSpPr>
        <p:spPr/>
        <p:txBody>
          <a:bodyPr/>
          <a:lstStyle/>
          <a:p>
            <a:r>
              <a:rPr lang="en-US"/>
              <a:t>Overview of ASA-Related Topics</a:t>
            </a:r>
          </a:p>
        </p:txBody>
      </p:sp>
      <p:sp>
        <p:nvSpPr>
          <p:cNvPr id="3" name="Content Placeholder 2">
            <a:extLst>
              <a:ext uri="{FF2B5EF4-FFF2-40B4-BE49-F238E27FC236}">
                <a16:creationId xmlns:a16="http://schemas.microsoft.com/office/drawing/2014/main" id="{7B4D309A-5BC0-475C-9112-F103F94BA49C}"/>
              </a:ext>
            </a:extLst>
          </p:cNvPr>
          <p:cNvSpPr>
            <a:spLocks noGrp="1"/>
          </p:cNvSpPr>
          <p:nvPr>
            <p:ph idx="4294967295"/>
          </p:nvPr>
        </p:nvSpPr>
        <p:spPr>
          <a:xfrm>
            <a:off x="563880" y="1417319"/>
            <a:ext cx="10988040" cy="4740885"/>
          </a:xfrm>
        </p:spPr>
        <p:txBody>
          <a:bodyPr/>
          <a:lstStyle/>
          <a:p>
            <a:r>
              <a:rPr lang="en-US" dirty="0"/>
              <a:t>Fiduciary responsibility of Employer to Understand the contents of an ASA/ASO</a:t>
            </a:r>
          </a:p>
          <a:p>
            <a:r>
              <a:rPr lang="en-US" dirty="0"/>
              <a:t>Employer’s Access to Data without Cost</a:t>
            </a:r>
          </a:p>
          <a:p>
            <a:r>
              <a:rPr lang="en-US" dirty="0"/>
              <a:t>Establishing the Right to Review Claims Outliers</a:t>
            </a:r>
          </a:p>
          <a:p>
            <a:r>
              <a:rPr lang="en-US" dirty="0"/>
              <a:t>Access to Substantive Documentation for any Amounts that TPA Charges the Health Plan</a:t>
            </a:r>
          </a:p>
          <a:p>
            <a:r>
              <a:rPr lang="en-US" dirty="0"/>
              <a:t>Understanding of “Share Savings”/”Payment Integrity” Provisions</a:t>
            </a:r>
          </a:p>
          <a:p>
            <a:r>
              <a:rPr lang="en-US" dirty="0"/>
              <a:t>Other Financially-Impactful Provisions</a:t>
            </a:r>
          </a:p>
          <a:p>
            <a:pPr lvl="1"/>
            <a:r>
              <a:rPr lang="en-US" dirty="0"/>
              <a:t>TPA arbitrage (Charges to Health Plan which Exceed Payments to Medical Providers);</a:t>
            </a:r>
          </a:p>
          <a:p>
            <a:pPr lvl="1"/>
            <a:r>
              <a:rPr lang="en-US" dirty="0"/>
              <a:t>Health Plan obligations for prompt review of claims paid; and</a:t>
            </a:r>
          </a:p>
          <a:p>
            <a:pPr lvl="1"/>
            <a:r>
              <a:rPr lang="en-US" dirty="0"/>
              <a:t>BSBC – Blue Card </a:t>
            </a:r>
          </a:p>
          <a:p>
            <a:pPr marL="0" indent="0">
              <a:buNone/>
            </a:pPr>
            <a:endParaRPr lang="en-US" dirty="0"/>
          </a:p>
          <a:p>
            <a:endParaRPr lang="en-US" dirty="0"/>
          </a:p>
          <a:p>
            <a:endParaRPr lang="en-US" dirty="0"/>
          </a:p>
          <a:p>
            <a:pPr lvl="4"/>
            <a:endParaRPr lang="la-Latn" dirty="0"/>
          </a:p>
        </p:txBody>
      </p:sp>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77828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5943C1-5B7F-419D-B864-7494C2B9B3CD}"/>
              </a:ext>
            </a:extLst>
          </p:cNvPr>
          <p:cNvSpPr>
            <a:spLocks noGrp="1"/>
          </p:cNvSpPr>
          <p:nvPr>
            <p:ph type="title"/>
          </p:nvPr>
        </p:nvSpPr>
        <p:spPr>
          <a:xfrm>
            <a:off x="141281" y="228600"/>
            <a:ext cx="11951192" cy="751114"/>
          </a:xfrm>
        </p:spPr>
        <p:txBody>
          <a:bodyPr>
            <a:normAutofit/>
          </a:bodyPr>
          <a:lstStyle/>
          <a:p>
            <a:pPr algn="ctr"/>
            <a:r>
              <a:rPr lang="en-US" sz="2800" b="1"/>
              <a:t>Fiduciary responsibility of Employer to Understand the contents of an ASA/ASO</a:t>
            </a:r>
          </a:p>
        </p:txBody>
      </p:sp>
      <p:sp>
        <p:nvSpPr>
          <p:cNvPr id="5" name="Text Placeholder 4">
            <a:extLst>
              <a:ext uri="{FF2B5EF4-FFF2-40B4-BE49-F238E27FC236}">
                <a16:creationId xmlns:a16="http://schemas.microsoft.com/office/drawing/2014/main" id="{07B7001B-6FB4-4FA8-A1C4-0312CE0570C7}"/>
              </a:ext>
            </a:extLst>
          </p:cNvPr>
          <p:cNvSpPr>
            <a:spLocks noGrp="1"/>
          </p:cNvSpPr>
          <p:nvPr>
            <p:ph type="body" sz="quarter" idx="10"/>
          </p:nvPr>
        </p:nvSpPr>
        <p:spPr>
          <a:xfrm>
            <a:off x="363894" y="1417320"/>
            <a:ext cx="11157546" cy="1737270"/>
          </a:xfrm>
        </p:spPr>
        <p:txBody>
          <a:bodyPr/>
          <a:lstStyle/>
          <a:p>
            <a:pPr marL="285750" indent="-285750">
              <a:buFont typeface="Arial" panose="020B0604020202020204" pitchFamily="34" charset="0"/>
              <a:buChar char="•"/>
            </a:pPr>
            <a:r>
              <a:rPr lang="en-US"/>
              <a:t>Employers are considered Fiduciaries of Health Plan</a:t>
            </a:r>
          </a:p>
          <a:p>
            <a:pPr marL="285750" indent="-285750">
              <a:buFont typeface="Arial" panose="020B0604020202020204" pitchFamily="34" charset="0"/>
              <a:buChar char="•"/>
            </a:pPr>
            <a:r>
              <a:rPr lang="en-US"/>
              <a:t>Relevant obligations of Employer</a:t>
            </a:r>
          </a:p>
          <a:p>
            <a:pPr marL="517525" lvl="1" indent="-285750"/>
            <a:r>
              <a:rPr lang="en-US" u="sng"/>
              <a:t>Active engagement: </a:t>
            </a:r>
            <a:r>
              <a:rPr lang="en-US"/>
              <a:t>Employers cannot passively rely on the TPA; they must actively engage in monitoring and overseeing the TPA's performance.</a:t>
            </a:r>
          </a:p>
          <a:p>
            <a:pPr marL="517525" lvl="1" indent="-285750"/>
            <a:r>
              <a:rPr lang="en-US" u="sng"/>
              <a:t>Ongoing monitoring</a:t>
            </a:r>
            <a:r>
              <a:rPr lang="en-US"/>
              <a:t>: Regularly reviewing the TPA's performance, claims data, and financial reports to ensure compliance and cost-effectiveness.</a:t>
            </a:r>
          </a:p>
          <a:p>
            <a:pPr marL="517525" lvl="1" indent="-285750"/>
            <a:r>
              <a:rPr lang="en-US" u="sng"/>
              <a:t>Documentation</a:t>
            </a:r>
            <a:r>
              <a:rPr lang="en-US"/>
              <a:t>: Maintaining proper documentation of the ASA, TPA performance reviews, and any communication with the TPA. </a:t>
            </a:r>
          </a:p>
          <a:p>
            <a:pPr marL="517525" lvl="1" indent="-285750"/>
            <a:endParaRPr lang="en-US"/>
          </a:p>
          <a:p>
            <a:pPr marL="285750" indent="-285750">
              <a:buFont typeface="Arial" panose="020B0604020202020204" pitchFamily="34" charset="0"/>
              <a:buChar char="•"/>
            </a:pPr>
            <a:r>
              <a:rPr lang="en-US"/>
              <a:t>Activities </a:t>
            </a:r>
            <a:r>
              <a:rPr lang="en-US" dirty="0"/>
              <a:t>that can help </a:t>
            </a:r>
            <a:r>
              <a:rPr lang="en-US"/>
              <a:t>to </a:t>
            </a:r>
            <a:r>
              <a:rPr lang="en-US" dirty="0"/>
              <a:t>Satisfy Fiduciary </a:t>
            </a:r>
            <a:r>
              <a:rPr lang="en-US"/>
              <a:t>Duty</a:t>
            </a:r>
            <a:r>
              <a:rPr lang="en-US" dirty="0"/>
              <a:t> </a:t>
            </a:r>
            <a:endParaRPr lang="en-US"/>
          </a:p>
          <a:p>
            <a:pPr marL="517525" lvl="1" indent="-285750"/>
            <a:r>
              <a:rPr lang="en-US"/>
              <a:t>Analytics (Vital Incite)</a:t>
            </a:r>
          </a:p>
          <a:p>
            <a:pPr marL="517525" lvl="1" indent="-285750"/>
            <a:r>
              <a:rPr lang="en-US"/>
              <a:t>Claims investigations (Vital Oversight)</a:t>
            </a:r>
          </a:p>
          <a:p>
            <a:pPr marL="517525" lvl="1" indent="-285750"/>
            <a:r>
              <a:rPr lang="en-US"/>
              <a:t>Review of non-claims paid charges to the Health Plan (Vital Oversight)</a:t>
            </a:r>
            <a:endParaRPr lang="la-Latn"/>
          </a:p>
          <a:p>
            <a:endParaRPr lang="en-US"/>
          </a:p>
        </p:txBody>
      </p:sp>
      <p:sp>
        <p:nvSpPr>
          <p:cNvPr id="2" name="Rectangle 1">
            <a:extLst>
              <a:ext uri="{FF2B5EF4-FFF2-40B4-BE49-F238E27FC236}">
                <a16:creationId xmlns:a16="http://schemas.microsoft.com/office/drawing/2014/main" id="{92A078A6-3970-FBFA-E905-ADCFCAEDE347}"/>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B044B4B-A10C-3D7E-E5F3-28118F6B6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FB228A4-A6A4-D5C7-08DA-37217839C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4577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844E2E6-8AC0-4018-8CC6-D3F768995004}"/>
              </a:ext>
            </a:extLst>
          </p:cNvPr>
          <p:cNvSpPr>
            <a:spLocks noGrp="1"/>
          </p:cNvSpPr>
          <p:nvPr>
            <p:ph type="body" sz="quarter" idx="12"/>
          </p:nvPr>
        </p:nvSpPr>
        <p:spPr>
          <a:xfrm>
            <a:off x="5792444" y="1454641"/>
            <a:ext cx="5385630" cy="4628917"/>
          </a:xfrm>
        </p:spPr>
        <p:txBody>
          <a:bodyPr/>
          <a:lstStyle/>
          <a:p>
            <a:pPr>
              <a:spcBef>
                <a:spcPts val="600"/>
              </a:spcBef>
              <a:spcAft>
                <a:spcPts val="600"/>
              </a:spcAft>
            </a:pPr>
            <a:r>
              <a:rPr lang="en-US" sz="1800" b="1" dirty="0">
                <a:solidFill>
                  <a:schemeClr val="tx1"/>
                </a:solidFill>
                <a:latin typeface="Aptos" panose="020B0004020202020204" pitchFamily="34" charset="0"/>
              </a:rPr>
              <a:t>Guiding Principles</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Data is provided free of charge</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Goes back 36 months, and includes run-out</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Obligation survives termination</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No masking of data</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Timely provided (monthly by the 10</a:t>
            </a:r>
            <a:r>
              <a:rPr lang="en-US" sz="1800" baseline="30000" dirty="0">
                <a:solidFill>
                  <a:schemeClr val="tx1"/>
                </a:solidFill>
                <a:latin typeface="Aptos" panose="020B0004020202020204" pitchFamily="34" charset="0"/>
              </a:rPr>
              <a:t>th</a:t>
            </a:r>
            <a:r>
              <a:rPr lang="en-US" sz="1800" dirty="0">
                <a:solidFill>
                  <a:schemeClr val="tx1"/>
                </a:solidFill>
                <a:latin typeface="Aptos" panose="020B0004020202020204" pitchFamily="34" charset="0"/>
              </a:rPr>
              <a:t> of each month)</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Timely correction of data errors</a:t>
            </a:r>
          </a:p>
          <a:p>
            <a:pPr marL="285750" indent="-285750">
              <a:spcBef>
                <a:spcPts val="600"/>
              </a:spcBef>
              <a:spcAft>
                <a:spcPts val="600"/>
              </a:spcAft>
              <a:buFont typeface="Arial" panose="020B0604020202020204" pitchFamily="34" charset="0"/>
              <a:buChar char="•"/>
            </a:pPr>
            <a:r>
              <a:rPr lang="en-US" sz="1800" dirty="0">
                <a:solidFill>
                  <a:schemeClr val="tx1"/>
                </a:solidFill>
                <a:latin typeface="Aptos" panose="020B0004020202020204" pitchFamily="34" charset="0"/>
              </a:rPr>
              <a:t>No unreasonable restrictions in use or disclosure of data (pursuant to pre-agreed upon data sharing agreement)</a:t>
            </a:r>
            <a:endParaRPr lang="la-Latn" sz="1800" dirty="0">
              <a:solidFill>
                <a:schemeClr val="tx1"/>
              </a:solidFill>
              <a:latin typeface="Aptos" panose="020B0004020202020204" pitchFamily="34" charset="0"/>
            </a:endParaRPr>
          </a:p>
        </p:txBody>
      </p:sp>
      <p:sp>
        <p:nvSpPr>
          <p:cNvPr id="6" name="Title 5">
            <a:extLst>
              <a:ext uri="{FF2B5EF4-FFF2-40B4-BE49-F238E27FC236}">
                <a16:creationId xmlns:a16="http://schemas.microsoft.com/office/drawing/2014/main" id="{8CE89E7D-59F4-4479-9AEC-753A61D81B1D}"/>
              </a:ext>
            </a:extLst>
          </p:cNvPr>
          <p:cNvSpPr>
            <a:spLocks noGrp="1"/>
          </p:cNvSpPr>
          <p:nvPr>
            <p:ph type="title"/>
          </p:nvPr>
        </p:nvSpPr>
        <p:spPr/>
        <p:txBody>
          <a:bodyPr/>
          <a:lstStyle/>
          <a:p>
            <a:pPr algn="ctr"/>
            <a:r>
              <a:rPr lang="en-US" b="1"/>
              <a:t>Employer’s Access to Data without Cost</a:t>
            </a:r>
          </a:p>
        </p:txBody>
      </p:sp>
      <p:sp>
        <p:nvSpPr>
          <p:cNvPr id="7" name="Text Placeholder 6">
            <a:extLst>
              <a:ext uri="{FF2B5EF4-FFF2-40B4-BE49-F238E27FC236}">
                <a16:creationId xmlns:a16="http://schemas.microsoft.com/office/drawing/2014/main" id="{17B90AB3-F1A6-4985-877E-7BF3FB4FDE56}"/>
              </a:ext>
            </a:extLst>
          </p:cNvPr>
          <p:cNvSpPr>
            <a:spLocks noGrp="1"/>
          </p:cNvSpPr>
          <p:nvPr>
            <p:ph type="body" sz="quarter" idx="11"/>
          </p:nvPr>
        </p:nvSpPr>
        <p:spPr>
          <a:xfrm>
            <a:off x="548640" y="1454641"/>
            <a:ext cx="5143033" cy="3819020"/>
          </a:xfrm>
        </p:spPr>
        <p:txBody>
          <a:bodyPr/>
          <a:lstStyle/>
          <a:p>
            <a:r>
              <a:rPr lang="en-US" sz="1800" dirty="0">
                <a:effectLst/>
                <a:latin typeface="Aptos" panose="020B0004020202020204" pitchFamily="34" charset="0"/>
                <a:ea typeface="Aptos" panose="020B0004020202020204" pitchFamily="34" charset="0"/>
                <a:cs typeface="Times New Roman" panose="02020603050405020304" pitchFamily="18" charset="0"/>
              </a:rPr>
              <a:t>Why – Pop Health Analytics, or course</a:t>
            </a:r>
          </a:p>
          <a:p>
            <a:r>
              <a:rPr lang="en-US" sz="1800" dirty="0">
                <a:effectLst/>
                <a:latin typeface="Aptos" panose="020B0004020202020204" pitchFamily="34" charset="0"/>
                <a:ea typeface="Aptos" panose="020B0004020202020204" pitchFamily="34" charset="0"/>
                <a:cs typeface="Times New Roman" panose="02020603050405020304" pitchFamily="18" charset="0"/>
              </a:rPr>
              <a:t>Common issues (which limits unlimited access)</a:t>
            </a:r>
          </a:p>
          <a:p>
            <a:pPr lvl="1"/>
            <a:r>
              <a:rPr lang="en-US" sz="1800" dirty="0">
                <a:latin typeface="Aptos" panose="020B0004020202020204" pitchFamily="34" charset="0"/>
                <a:ea typeface="Aptos" panose="020B0004020202020204" pitchFamily="34" charset="0"/>
                <a:cs typeface="Times New Roman" panose="02020603050405020304" pitchFamily="18" charset="0"/>
              </a:rPr>
              <a:t>Group size</a:t>
            </a:r>
          </a:p>
          <a:p>
            <a:pPr lvl="1"/>
            <a:r>
              <a:rPr lang="en-US" sz="1800" dirty="0">
                <a:effectLst/>
                <a:latin typeface="Aptos" panose="020B0004020202020204" pitchFamily="34" charset="0"/>
                <a:ea typeface="Aptos" panose="020B0004020202020204" pitchFamily="34" charset="0"/>
                <a:cs typeface="Times New Roman" panose="02020603050405020304" pitchFamily="18" charset="0"/>
              </a:rPr>
              <a:t>Fully insured</a:t>
            </a:r>
          </a:p>
          <a:p>
            <a:pPr lvl="1"/>
            <a:r>
              <a:rPr lang="en-US" sz="1800" dirty="0">
                <a:latin typeface="Aptos" panose="020B0004020202020204" pitchFamily="34" charset="0"/>
                <a:ea typeface="Aptos" panose="020B0004020202020204" pitchFamily="34" charset="0"/>
                <a:cs typeface="Times New Roman" panose="02020603050405020304" pitchFamily="18" charset="0"/>
              </a:rPr>
              <a:t>Termination of relationship</a:t>
            </a:r>
          </a:p>
          <a:p>
            <a:pPr lvl="1"/>
            <a:r>
              <a:rPr lang="en-US" sz="1800" dirty="0">
                <a:effectLst/>
                <a:latin typeface="Aptos" panose="020B0004020202020204" pitchFamily="34" charset="0"/>
                <a:ea typeface="Aptos" panose="020B0004020202020204" pitchFamily="34" charset="0"/>
                <a:cs typeface="Times New Roman" panose="02020603050405020304" pitchFamily="18" charset="0"/>
              </a:rPr>
              <a:t>Fees</a:t>
            </a:r>
          </a:p>
          <a:p>
            <a:r>
              <a:rPr lang="en-US" sz="1800" dirty="0">
                <a:latin typeface="Aptos" panose="020B0004020202020204" pitchFamily="34" charset="0"/>
                <a:ea typeface="Aptos" panose="020B0004020202020204" pitchFamily="34" charset="0"/>
                <a:cs typeface="Times New Roman" panose="02020603050405020304" pitchFamily="18" charset="0"/>
              </a:rPr>
              <a:t>Guidance is available in Arch </a:t>
            </a:r>
            <a:r>
              <a:rPr lang="en-US"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https://arch.aleragroup.com/sites/eb-engage/documents/preview/69710/Contract-Language-Considerations</a:t>
            </a:r>
            <a:endParaRPr lang="en-US" dirty="0"/>
          </a:p>
        </p:txBody>
      </p:sp>
      <p:sp>
        <p:nvSpPr>
          <p:cNvPr id="2" name="Rectangle 1">
            <a:extLst>
              <a:ext uri="{FF2B5EF4-FFF2-40B4-BE49-F238E27FC236}">
                <a16:creationId xmlns:a16="http://schemas.microsoft.com/office/drawing/2014/main" id="{C625AC5C-EC14-30EC-B77A-7126D7BF0347}"/>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CF0A7061-8831-F373-1199-747022A80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798405B3-AE78-0F77-A426-8B0DF4C231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51358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C055A-555C-79CF-24FA-58A94A34965F}"/>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685A820-841E-0752-11B7-B38CD57E5F05}"/>
              </a:ext>
            </a:extLst>
          </p:cNvPr>
          <p:cNvSpPr>
            <a:spLocks noGrp="1"/>
          </p:cNvSpPr>
          <p:nvPr>
            <p:ph type="body" sz="quarter" idx="11"/>
          </p:nvPr>
        </p:nvSpPr>
        <p:spPr>
          <a:xfrm>
            <a:off x="141281" y="2616638"/>
            <a:ext cx="5543239" cy="4241362"/>
          </a:xfrm>
        </p:spPr>
        <p:txBody>
          <a:bodyPr/>
          <a:lstStyle/>
          <a:p>
            <a:pPr marL="687387">
              <a:lnSpc>
                <a:spcPct val="115000"/>
              </a:lnSpc>
              <a:buFont typeface="Wingdings" panose="05000000000000000000"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Frustrated by </a:t>
            </a:r>
            <a:r>
              <a:rPr lang="en-US" sz="1800" u="sng" kern="100" dirty="0">
                <a:effectLst/>
                <a:latin typeface="Aptos" panose="020B0004020202020204" pitchFamily="34" charset="0"/>
                <a:ea typeface="Aptos" panose="020B0004020202020204" pitchFamily="34" charset="0"/>
                <a:cs typeface="Times New Roman" panose="02020603050405020304" pitchFamily="18" charset="0"/>
              </a:rPr>
              <a:t>common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Auditing provisions in the ASA</a:t>
            </a:r>
          </a:p>
          <a:p>
            <a:pPr marL="1147763" lvl="1" indent="-228600">
              <a:lnSpc>
                <a:spcPct val="115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Limits a review to statistical sample and limited # of claims</a:t>
            </a:r>
          </a:p>
          <a:p>
            <a:pPr marL="1147763" lvl="1" indent="-228600">
              <a:lnSpc>
                <a:spcPct val="115000"/>
              </a:lnSpc>
              <a:buFont typeface="Symbol" panose="05050102010706020507" pitchFamily="18" charset="2"/>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Only recognizes “approved” auditing firms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147763" lvl="1" indent="-228600">
              <a:lnSpc>
                <a:spcPct val="115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Recoveries limited </a:t>
            </a:r>
            <a:r>
              <a:rPr lang="en-US" sz="1800" kern="100" dirty="0">
                <a:latin typeface="Aptos" panose="020B0004020202020204" pitchFamily="34" charset="0"/>
                <a:ea typeface="Aptos" panose="020B0004020202020204" pitchFamily="34" charset="0"/>
                <a:cs typeface="Times New Roman" panose="02020603050405020304" pitchFamily="18" charset="0"/>
              </a:rPr>
              <a:t>to only the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audited claims (no extrapolation permitted)</a:t>
            </a:r>
          </a:p>
          <a:p>
            <a:pPr marL="1147763" lvl="1" indent="-228600">
              <a:lnSpc>
                <a:spcPct val="115000"/>
              </a:lnSpc>
              <a:spcAft>
                <a:spcPts val="800"/>
              </a:spcAft>
              <a:buFont typeface="Symbol" panose="05050102010706020507" pitchFamily="18" charset="2"/>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BCBSIL seemingly prohibits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147763" lvl="2" indent="-463550">
              <a:lnSpc>
                <a:spcPct val="115000"/>
              </a:lnSpc>
              <a:spcAft>
                <a:spcPts val="800"/>
              </a:spcAft>
              <a:buFont typeface="Symbol" panose="05050102010706020507" pitchFamily="18" charset="2"/>
              <a:buChar char=""/>
            </a:pP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 Placeholder 7">
            <a:extLst>
              <a:ext uri="{FF2B5EF4-FFF2-40B4-BE49-F238E27FC236}">
                <a16:creationId xmlns:a16="http://schemas.microsoft.com/office/drawing/2014/main" id="{D9FE6F00-D67B-9CB6-875D-793C936DEFCF}"/>
              </a:ext>
            </a:extLst>
          </p:cNvPr>
          <p:cNvSpPr>
            <a:spLocks noGrp="1"/>
          </p:cNvSpPr>
          <p:nvPr>
            <p:ph type="body" sz="quarter" idx="12"/>
          </p:nvPr>
        </p:nvSpPr>
        <p:spPr>
          <a:xfrm>
            <a:off x="580037" y="1944378"/>
            <a:ext cx="10972799" cy="548640"/>
          </a:xfrm>
        </p:spPr>
        <p:txBody>
          <a:bodyPr/>
          <a:lstStyle/>
          <a:p>
            <a:r>
              <a:rPr lang="en-US" dirty="0"/>
              <a:t>THIS RIGHT IS ESSENTIAL TO A) SATISFYING THE HEALTH PLAN’S FIDUCIARY DUTY AND B) TO CAPITALIZE ON THE SERVICES OFFERED THROUGH VITAL OVERSIGHT</a:t>
            </a:r>
            <a:endParaRPr lang="la-Latn" dirty="0"/>
          </a:p>
        </p:txBody>
      </p:sp>
      <p:sp>
        <p:nvSpPr>
          <p:cNvPr id="6" name="Title 5">
            <a:extLst>
              <a:ext uri="{FF2B5EF4-FFF2-40B4-BE49-F238E27FC236}">
                <a16:creationId xmlns:a16="http://schemas.microsoft.com/office/drawing/2014/main" id="{F2B4D133-CE0A-3E6E-F996-5408B304BD90}"/>
              </a:ext>
            </a:extLst>
          </p:cNvPr>
          <p:cNvSpPr>
            <a:spLocks noGrp="1"/>
          </p:cNvSpPr>
          <p:nvPr>
            <p:ph type="title"/>
          </p:nvPr>
        </p:nvSpPr>
        <p:spPr/>
        <p:txBody>
          <a:bodyPr/>
          <a:lstStyle/>
          <a:p>
            <a:pPr algn="ctr"/>
            <a:r>
              <a:rPr lang="en-US" b="1"/>
              <a:t>Establishing the Right to Review Claims Outliers</a:t>
            </a:r>
          </a:p>
        </p:txBody>
      </p:sp>
      <p:sp>
        <p:nvSpPr>
          <p:cNvPr id="2" name="Rectangle 1">
            <a:extLst>
              <a:ext uri="{FF2B5EF4-FFF2-40B4-BE49-F238E27FC236}">
                <a16:creationId xmlns:a16="http://schemas.microsoft.com/office/drawing/2014/main" id="{BE49FCAD-1935-03EF-E423-9EFB8AD64352}"/>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C143FB6F-718A-3241-3C2C-C559EF0A3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1C6191A9-824B-B251-22CE-DC5732EE24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9" name="TextBox 8">
            <a:extLst>
              <a:ext uri="{FF2B5EF4-FFF2-40B4-BE49-F238E27FC236}">
                <a16:creationId xmlns:a16="http://schemas.microsoft.com/office/drawing/2014/main" id="{8CDBAFCE-11AD-4874-F463-3FA416478F0C}"/>
              </a:ext>
            </a:extLst>
          </p:cNvPr>
          <p:cNvSpPr txBox="1"/>
          <p:nvPr/>
        </p:nvSpPr>
        <p:spPr>
          <a:xfrm>
            <a:off x="6035040" y="2493018"/>
            <a:ext cx="5867400" cy="3954416"/>
          </a:xfrm>
          <a:prstGeom prst="rect">
            <a:avLst/>
          </a:prstGeom>
          <a:noFill/>
        </p:spPr>
        <p:txBody>
          <a:bodyPr wrap="square" rtlCol="0">
            <a:spAutoFit/>
          </a:bodyPr>
          <a:lstStyle/>
          <a:p>
            <a:pPr marL="690563" marR="0" lvl="1" indent="-228600"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rPr>
              <a:t>Health Plan or Designee (i.e., Vital Incite) needs to be permitted to review claim outliers</a:t>
            </a:r>
          </a:p>
          <a:p>
            <a:pPr marL="1312863" marR="0" lvl="2" indent="-398463"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rPr>
              <a:t>This is so untested, that it would need to be negotiated</a:t>
            </a:r>
          </a:p>
          <a:p>
            <a:pPr marL="1312863" marR="0" lvl="2" indent="-398463"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rPr>
              <a:t>Considerations when negotiating</a:t>
            </a:r>
          </a:p>
          <a:p>
            <a:pPr marL="1543050" marR="0" lvl="3" indent="-398463"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rPr>
              <a:t>Thresholds for inquiry</a:t>
            </a:r>
          </a:p>
          <a:p>
            <a:pPr marL="1543050" marR="0" lvl="3" indent="-398463"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rPr>
              <a:t>Path </a:t>
            </a:r>
          </a:p>
          <a:p>
            <a:pPr marL="1543050" marR="0" lvl="3" indent="-398463"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rPr>
              <a:t>TPA obligations to cooperate</a:t>
            </a:r>
          </a:p>
          <a:p>
            <a:pPr marL="1144587" marR="0" lvl="3" indent="0" algn="l" defTabSz="914400" rtl="0" eaLnBrk="1" fontAlgn="auto" latinLnBrk="0" hangingPunct="1">
              <a:lnSpc>
                <a:spcPct val="115000"/>
              </a:lnSpc>
              <a:spcBef>
                <a:spcPts val="0"/>
              </a:spcBef>
              <a:spcAft>
                <a:spcPts val="800"/>
              </a:spcAft>
              <a:buClrTx/>
              <a:buSzTx/>
              <a:buFontTx/>
              <a:buNone/>
              <a:tabLst/>
              <a:defRPr/>
            </a:pPr>
            <a:endParaRPr kumimoji="0" lang="en-US" sz="1800" b="0" i="0" u="none" strike="noStrike" kern="1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39721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5FAA5-E711-8B7F-ED60-B19C15DD5624}"/>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A402171A-2379-FEE6-B048-E43A9241EB35}"/>
              </a:ext>
            </a:extLst>
          </p:cNvPr>
          <p:cNvSpPr>
            <a:spLocks noGrp="1"/>
          </p:cNvSpPr>
          <p:nvPr>
            <p:ph type="body" sz="quarter" idx="12"/>
          </p:nvPr>
        </p:nvSpPr>
        <p:spPr>
          <a:xfrm>
            <a:off x="548639" y="1417319"/>
            <a:ext cx="10972799" cy="1024323"/>
          </a:xfrm>
        </p:spPr>
        <p:txBody>
          <a:bodyPr/>
          <a:lstStyle/>
          <a:p>
            <a:r>
              <a:rPr lang="en-US"/>
              <a:t>WHILE THE “PLAN PAID” AND PEPM CHARGES ARE BY FAR THE LARGEST, THE TPA IS PERMITTED TO CHARGE FOR A VARIETY OF OTHER REASONS.  THESE CHARGES SHOULD COME UNDER THE SCRUTINY OF THE HEALTH PLAN REVIEW</a:t>
            </a:r>
            <a:endParaRPr lang="la-Latn"/>
          </a:p>
        </p:txBody>
      </p:sp>
      <p:sp>
        <p:nvSpPr>
          <p:cNvPr id="6" name="Title 5">
            <a:extLst>
              <a:ext uri="{FF2B5EF4-FFF2-40B4-BE49-F238E27FC236}">
                <a16:creationId xmlns:a16="http://schemas.microsoft.com/office/drawing/2014/main" id="{9194ADF8-BF95-A1B3-C665-B828561DA32F}"/>
              </a:ext>
            </a:extLst>
          </p:cNvPr>
          <p:cNvSpPr>
            <a:spLocks noGrp="1"/>
          </p:cNvSpPr>
          <p:nvPr>
            <p:ph type="title"/>
          </p:nvPr>
        </p:nvSpPr>
        <p:spPr>
          <a:xfrm>
            <a:off x="252918" y="228600"/>
            <a:ext cx="11799651" cy="1097280"/>
          </a:xfrm>
        </p:spPr>
        <p:txBody>
          <a:bodyPr>
            <a:normAutofit fontScale="90000"/>
          </a:bodyPr>
          <a:lstStyle/>
          <a:p>
            <a:r>
              <a:rPr lang="en-US"/>
              <a:t>Documentary support for </a:t>
            </a:r>
            <a:r>
              <a:rPr lang="en-US" u="sng"/>
              <a:t>any</a:t>
            </a:r>
            <a:r>
              <a:rPr lang="en-US"/>
              <a:t> amounts that TPA charges the Health Plan</a:t>
            </a:r>
          </a:p>
        </p:txBody>
      </p:sp>
      <p:sp>
        <p:nvSpPr>
          <p:cNvPr id="7" name="Text Placeholder 6">
            <a:extLst>
              <a:ext uri="{FF2B5EF4-FFF2-40B4-BE49-F238E27FC236}">
                <a16:creationId xmlns:a16="http://schemas.microsoft.com/office/drawing/2014/main" id="{C6ED61C2-9560-E0AD-DF7F-85260E4E4D0D}"/>
              </a:ext>
            </a:extLst>
          </p:cNvPr>
          <p:cNvSpPr>
            <a:spLocks noGrp="1"/>
          </p:cNvSpPr>
          <p:nvPr>
            <p:ph type="body" sz="quarter" idx="11"/>
          </p:nvPr>
        </p:nvSpPr>
        <p:spPr>
          <a:xfrm>
            <a:off x="548638" y="2560365"/>
            <a:ext cx="3507796" cy="1737270"/>
          </a:xfrm>
        </p:spPr>
        <p:txBody>
          <a:bodyPr/>
          <a:lstStyle/>
          <a:p>
            <a:r>
              <a:rPr lang="en-US" sz="2000" dirty="0"/>
              <a:t>Payment Integrity Fee</a:t>
            </a:r>
          </a:p>
          <a:p>
            <a:r>
              <a:rPr lang="en-US" sz="2000" dirty="0"/>
              <a:t>Shared Savings Fees</a:t>
            </a:r>
          </a:p>
          <a:p>
            <a:r>
              <a:rPr lang="en-US" sz="2000" dirty="0"/>
              <a:t>Care Management fees</a:t>
            </a:r>
            <a:endParaRPr lang="la-Latn" sz="2000" dirty="0"/>
          </a:p>
          <a:p>
            <a:endParaRPr lang="en-US"/>
          </a:p>
        </p:txBody>
      </p:sp>
      <p:sp>
        <p:nvSpPr>
          <p:cNvPr id="2" name="Rectangle 1">
            <a:extLst>
              <a:ext uri="{FF2B5EF4-FFF2-40B4-BE49-F238E27FC236}">
                <a16:creationId xmlns:a16="http://schemas.microsoft.com/office/drawing/2014/main" id="{70994EF3-BD65-3F1E-5E6F-4038DB289D06}"/>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7F2DFCAD-369C-3350-0428-3DB5A96989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A441173A-E2E5-0C88-242E-4E9599E88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9" name="Picture 8">
            <a:extLst>
              <a:ext uri="{FF2B5EF4-FFF2-40B4-BE49-F238E27FC236}">
                <a16:creationId xmlns:a16="http://schemas.microsoft.com/office/drawing/2014/main" id="{7EAEA4FF-DA25-1B22-C9DB-D413170599A8}"/>
              </a:ext>
            </a:extLst>
          </p:cNvPr>
          <p:cNvPicPr>
            <a:picLocks noChangeAspect="1"/>
          </p:cNvPicPr>
          <p:nvPr/>
        </p:nvPicPr>
        <p:blipFill>
          <a:blip r:embed="rId5"/>
          <a:stretch>
            <a:fillRect/>
          </a:stretch>
        </p:blipFill>
        <p:spPr>
          <a:xfrm>
            <a:off x="5250199" y="2080402"/>
            <a:ext cx="4972703" cy="4385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52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924D1-2207-51A2-5C98-A146FE837FBC}"/>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3664A20D-5E68-DEDE-74FB-F65AB621BA8E}"/>
              </a:ext>
            </a:extLst>
          </p:cNvPr>
          <p:cNvSpPr>
            <a:spLocks noGrp="1"/>
          </p:cNvSpPr>
          <p:nvPr>
            <p:ph type="body" sz="quarter" idx="12"/>
          </p:nvPr>
        </p:nvSpPr>
        <p:spPr>
          <a:xfrm>
            <a:off x="548639" y="1417320"/>
            <a:ext cx="11469190" cy="548640"/>
          </a:xfrm>
        </p:spPr>
        <p:txBody>
          <a:bodyPr/>
          <a:lstStyle/>
          <a:p>
            <a:r>
              <a:rPr lang="en-US"/>
              <a:t>ASAs outline a series of Claims Review services that are beyond the claims filing/paying processes included in the TPAs base-line Administrative PEPM</a:t>
            </a:r>
            <a:r>
              <a:rPr lang="en-US" dirty="0"/>
              <a:t>. </a:t>
            </a:r>
            <a:r>
              <a:rPr lang="en-US" b="1" dirty="0"/>
              <a:t>How can Employer Satisfy its Duty surrounding these provisions?</a:t>
            </a:r>
            <a:endParaRPr lang="la-Latn" b="1" dirty="0"/>
          </a:p>
        </p:txBody>
      </p:sp>
      <p:sp>
        <p:nvSpPr>
          <p:cNvPr id="6" name="Title 5">
            <a:extLst>
              <a:ext uri="{FF2B5EF4-FFF2-40B4-BE49-F238E27FC236}">
                <a16:creationId xmlns:a16="http://schemas.microsoft.com/office/drawing/2014/main" id="{0CEB6766-C439-E3D8-42B6-4280B63E8C7F}"/>
              </a:ext>
            </a:extLst>
          </p:cNvPr>
          <p:cNvSpPr>
            <a:spLocks noGrp="1"/>
          </p:cNvSpPr>
          <p:nvPr>
            <p:ph type="title"/>
          </p:nvPr>
        </p:nvSpPr>
        <p:spPr/>
        <p:txBody>
          <a:bodyPr/>
          <a:lstStyle/>
          <a:p>
            <a:pPr algn="ctr"/>
            <a:r>
              <a:rPr lang="en-US"/>
              <a:t>Shared Savings and Payment Integrity Services</a:t>
            </a:r>
          </a:p>
        </p:txBody>
      </p:sp>
      <p:sp>
        <p:nvSpPr>
          <p:cNvPr id="7" name="Text Placeholder 6">
            <a:extLst>
              <a:ext uri="{FF2B5EF4-FFF2-40B4-BE49-F238E27FC236}">
                <a16:creationId xmlns:a16="http://schemas.microsoft.com/office/drawing/2014/main" id="{369C6D43-1107-B3A3-5475-2C68A2A3A1B3}"/>
              </a:ext>
            </a:extLst>
          </p:cNvPr>
          <p:cNvSpPr>
            <a:spLocks noGrp="1"/>
          </p:cNvSpPr>
          <p:nvPr>
            <p:ph type="body" sz="quarter" idx="11"/>
          </p:nvPr>
        </p:nvSpPr>
        <p:spPr>
          <a:xfrm>
            <a:off x="548639" y="2057399"/>
            <a:ext cx="10972801" cy="4276461"/>
          </a:xfrm>
        </p:spPr>
        <p:txBody>
          <a:bodyPr/>
          <a:lstStyle/>
          <a:p>
            <a:r>
              <a:rPr lang="en-US"/>
              <a:t>Develop an understanding of:</a:t>
            </a:r>
          </a:p>
          <a:p>
            <a:pPr lvl="1"/>
            <a:r>
              <a:rPr lang="en-US"/>
              <a:t>The complete list of claims review processes (with in the ASA) (examples on the prior slide)</a:t>
            </a:r>
          </a:p>
          <a:p>
            <a:pPr lvl="1"/>
            <a:r>
              <a:rPr lang="en-US"/>
              <a:t>How (and why) these review processes are distinct from the base-line claims services that are a part of the administrative PEPM; and </a:t>
            </a:r>
          </a:p>
          <a:p>
            <a:pPr lvl="1"/>
            <a:r>
              <a:rPr lang="en-US"/>
              <a:t>What triggers a particular claim to be reviewed (under each of the particular service)</a:t>
            </a:r>
          </a:p>
          <a:p>
            <a:pPr lvl="1"/>
            <a:r>
              <a:rPr lang="en-US"/>
              <a:t>TPA’s right to not return overpayment (BCBS – i.e., not the result of negligence)</a:t>
            </a:r>
          </a:p>
          <a:p>
            <a:r>
              <a:rPr lang="en-US" dirty="0"/>
              <a:t>Review of </a:t>
            </a:r>
            <a:r>
              <a:rPr lang="en-US"/>
              <a:t>Results of these Services – Seek reporting that includes the following:</a:t>
            </a:r>
          </a:p>
          <a:p>
            <a:pPr lvl="1"/>
            <a:r>
              <a:rPr lang="en-US"/>
              <a:t>All claims for which TPA sought overpayment recovery;</a:t>
            </a:r>
          </a:p>
          <a:p>
            <a:pPr lvl="1"/>
            <a:r>
              <a:rPr lang="en-US"/>
              <a:t>Under which provision of the ASA was each recovery pursued;</a:t>
            </a:r>
          </a:p>
          <a:p>
            <a:pPr lvl="1"/>
            <a:r>
              <a:rPr lang="en-US"/>
              <a:t>The dollar amount recovered for each claim;</a:t>
            </a:r>
          </a:p>
          <a:p>
            <a:pPr lvl="1"/>
            <a:r>
              <a:rPr lang="en-US"/>
              <a:t>The dollar amount of any recovery that was retained by TPA and/or paid to a third party; and</a:t>
            </a:r>
          </a:p>
          <a:p>
            <a:pPr lvl="1"/>
            <a:r>
              <a:rPr lang="en-US"/>
              <a:t>The amount of the recovery paid to the Health Plan</a:t>
            </a:r>
          </a:p>
          <a:p>
            <a:pPr lvl="1"/>
            <a:endParaRPr lang="en-US"/>
          </a:p>
          <a:p>
            <a:pPr lvl="1"/>
            <a:endParaRPr lang="la-Latn"/>
          </a:p>
          <a:p>
            <a:endParaRPr lang="en-US"/>
          </a:p>
        </p:txBody>
      </p:sp>
      <p:sp>
        <p:nvSpPr>
          <p:cNvPr id="2" name="Rectangle 1">
            <a:extLst>
              <a:ext uri="{FF2B5EF4-FFF2-40B4-BE49-F238E27FC236}">
                <a16:creationId xmlns:a16="http://schemas.microsoft.com/office/drawing/2014/main" id="{A9BEF8CB-9533-2BFF-0BC1-FE3C57AD86CE}"/>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AB84D256-CC89-6D48-C1CF-C1149B3AE3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D10A5A4F-CD82-0C28-9704-84ABE6E7B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81763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5BA91-2052-7258-30DD-4660DF88F3BA}"/>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26A0ABD4-9446-E24C-449E-B076A94CA26C}"/>
              </a:ext>
            </a:extLst>
          </p:cNvPr>
          <p:cNvSpPr>
            <a:spLocks noGrp="1"/>
          </p:cNvSpPr>
          <p:nvPr>
            <p:ph type="body" sz="quarter" idx="12"/>
          </p:nvPr>
        </p:nvSpPr>
        <p:spPr/>
        <p:txBody>
          <a:bodyPr/>
          <a:lstStyle/>
          <a:p>
            <a:r>
              <a:rPr lang="en-US"/>
              <a:t>ASAs outline a series of Claims Review services that are beyond the claims filing/paying processes included in the TPAs base-line Administrative PEPM</a:t>
            </a:r>
            <a:endParaRPr lang="la-Latn"/>
          </a:p>
        </p:txBody>
      </p:sp>
      <p:sp>
        <p:nvSpPr>
          <p:cNvPr id="6" name="Title 5">
            <a:extLst>
              <a:ext uri="{FF2B5EF4-FFF2-40B4-BE49-F238E27FC236}">
                <a16:creationId xmlns:a16="http://schemas.microsoft.com/office/drawing/2014/main" id="{05AABCB0-DCAC-1999-78D9-DBAA08D2A2C8}"/>
              </a:ext>
            </a:extLst>
          </p:cNvPr>
          <p:cNvSpPr>
            <a:spLocks noGrp="1"/>
          </p:cNvSpPr>
          <p:nvPr>
            <p:ph type="title"/>
          </p:nvPr>
        </p:nvSpPr>
        <p:spPr/>
        <p:txBody>
          <a:bodyPr/>
          <a:lstStyle/>
          <a:p>
            <a:pPr algn="ctr"/>
            <a:r>
              <a:rPr lang="en-US"/>
              <a:t>Shared Savings and Payment Integrity Services</a:t>
            </a:r>
          </a:p>
        </p:txBody>
      </p:sp>
      <p:sp>
        <p:nvSpPr>
          <p:cNvPr id="7" name="Text Placeholder 6">
            <a:extLst>
              <a:ext uri="{FF2B5EF4-FFF2-40B4-BE49-F238E27FC236}">
                <a16:creationId xmlns:a16="http://schemas.microsoft.com/office/drawing/2014/main" id="{958AECEC-3B62-3558-6176-68C98F438D6F}"/>
              </a:ext>
            </a:extLst>
          </p:cNvPr>
          <p:cNvSpPr>
            <a:spLocks noGrp="1"/>
          </p:cNvSpPr>
          <p:nvPr>
            <p:ph type="body" sz="quarter" idx="11"/>
          </p:nvPr>
        </p:nvSpPr>
        <p:spPr>
          <a:xfrm>
            <a:off x="548639" y="2057400"/>
            <a:ext cx="10972801" cy="4061298"/>
          </a:xfrm>
        </p:spPr>
        <p:txBody>
          <a:bodyPr/>
          <a:lstStyle/>
          <a:p>
            <a:r>
              <a:rPr lang="en-US" dirty="0"/>
              <a:t>Fees for these Programs</a:t>
            </a:r>
          </a:p>
          <a:p>
            <a:pPr lvl="1"/>
            <a:r>
              <a:rPr lang="en-US" dirty="0"/>
              <a:t>25 – 40%</a:t>
            </a:r>
          </a:p>
          <a:p>
            <a:pPr lvl="1"/>
            <a:r>
              <a:rPr lang="en-US" dirty="0"/>
              <a:t>Ability to negotiate?</a:t>
            </a:r>
          </a:p>
          <a:p>
            <a:pPr lvl="2"/>
            <a:r>
              <a:rPr lang="en-US" dirty="0"/>
              <a:t>yes</a:t>
            </a:r>
          </a:p>
          <a:p>
            <a:pPr lvl="1"/>
            <a:r>
              <a:rPr lang="en-US" dirty="0"/>
              <a:t>Caps per claim?</a:t>
            </a:r>
          </a:p>
          <a:p>
            <a:pPr lvl="2"/>
            <a:r>
              <a:rPr lang="en-US" dirty="0"/>
              <a:t>Some have been successful</a:t>
            </a:r>
          </a:p>
          <a:p>
            <a:pPr lvl="1"/>
            <a:r>
              <a:rPr lang="en-US" dirty="0"/>
              <a:t>Seek reporting that shows the fees and who received them (TPA or 3</a:t>
            </a:r>
            <a:r>
              <a:rPr lang="en-US" baseline="30000" dirty="0"/>
              <a:t>rd</a:t>
            </a:r>
            <a:r>
              <a:rPr lang="en-US" dirty="0"/>
              <a:t> party)</a:t>
            </a:r>
          </a:p>
          <a:p>
            <a:pPr lvl="1"/>
            <a:endParaRPr lang="la-Latn" dirty="0"/>
          </a:p>
          <a:p>
            <a:endParaRPr lang="en-US" dirty="0"/>
          </a:p>
        </p:txBody>
      </p:sp>
      <p:sp>
        <p:nvSpPr>
          <p:cNvPr id="2" name="Rectangle 1">
            <a:extLst>
              <a:ext uri="{FF2B5EF4-FFF2-40B4-BE49-F238E27FC236}">
                <a16:creationId xmlns:a16="http://schemas.microsoft.com/office/drawing/2014/main" id="{5E06F0B8-332B-84D8-F925-9FB85EBAFF21}"/>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DF204A6-857B-3330-34FF-52CCED84FB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729D9380-56AF-3BCD-B030-609ADDEA3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26882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4B31B-D7E2-0B94-F16D-5589172A4A8B}"/>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52BD05F-8768-177F-A28B-9DA9C5DC633C}"/>
              </a:ext>
            </a:extLst>
          </p:cNvPr>
          <p:cNvSpPr>
            <a:spLocks noGrp="1"/>
          </p:cNvSpPr>
          <p:nvPr>
            <p:ph type="body" sz="quarter" idx="12"/>
          </p:nvPr>
        </p:nvSpPr>
        <p:spPr>
          <a:xfrm>
            <a:off x="548638" y="682149"/>
            <a:ext cx="11212100" cy="548640"/>
          </a:xfrm>
        </p:spPr>
        <p:txBody>
          <a:bodyPr/>
          <a:lstStyle/>
          <a:p>
            <a:r>
              <a:rPr lang="en-US" dirty="0"/>
              <a:t>Each TPAs ASA has some interesting provisions that should be considered and addressed for reasonableness</a:t>
            </a:r>
            <a:endParaRPr lang="la-Latn" dirty="0"/>
          </a:p>
        </p:txBody>
      </p:sp>
      <p:sp>
        <p:nvSpPr>
          <p:cNvPr id="6" name="Title 5">
            <a:extLst>
              <a:ext uri="{FF2B5EF4-FFF2-40B4-BE49-F238E27FC236}">
                <a16:creationId xmlns:a16="http://schemas.microsoft.com/office/drawing/2014/main" id="{E4194E88-E061-49D3-ADCC-C37C9C16759B}"/>
              </a:ext>
            </a:extLst>
          </p:cNvPr>
          <p:cNvSpPr>
            <a:spLocks noGrp="1"/>
          </p:cNvSpPr>
          <p:nvPr>
            <p:ph type="title"/>
          </p:nvPr>
        </p:nvSpPr>
        <p:spPr>
          <a:xfrm>
            <a:off x="609600" y="-386600"/>
            <a:ext cx="10972800" cy="1097280"/>
          </a:xfrm>
        </p:spPr>
        <p:txBody>
          <a:bodyPr/>
          <a:lstStyle/>
          <a:p>
            <a:pPr algn="ctr"/>
            <a:r>
              <a:rPr lang="en-US"/>
              <a:t>Other Financially-Impactful Provisions</a:t>
            </a:r>
          </a:p>
        </p:txBody>
      </p:sp>
      <p:sp>
        <p:nvSpPr>
          <p:cNvPr id="7" name="Text Placeholder 6">
            <a:extLst>
              <a:ext uri="{FF2B5EF4-FFF2-40B4-BE49-F238E27FC236}">
                <a16:creationId xmlns:a16="http://schemas.microsoft.com/office/drawing/2014/main" id="{34F04AF1-6ECA-001E-E55C-758C4A23316D}"/>
              </a:ext>
            </a:extLst>
          </p:cNvPr>
          <p:cNvSpPr>
            <a:spLocks noGrp="1"/>
          </p:cNvSpPr>
          <p:nvPr>
            <p:ph type="body" sz="quarter" idx="11"/>
          </p:nvPr>
        </p:nvSpPr>
        <p:spPr>
          <a:xfrm>
            <a:off x="548638" y="1314025"/>
            <a:ext cx="11212100" cy="5487070"/>
          </a:xfrm>
        </p:spPr>
        <p:txBody>
          <a:bodyPr/>
          <a:lstStyle/>
          <a:p>
            <a:r>
              <a:rPr lang="en-US" dirty="0"/>
              <a:t>Provisions that permit the TPA to charge the Health Plan more than the net amount it pays to medical providers.  </a:t>
            </a:r>
          </a:p>
          <a:p>
            <a:pPr lvl="1"/>
            <a:r>
              <a:rPr lang="en-US" dirty="0"/>
              <a:t>These provisions seemingly justify by TPA’s:</a:t>
            </a:r>
            <a:endParaRPr lang="la-Latn" dirty="0"/>
          </a:p>
          <a:p>
            <a:pPr lvl="2"/>
            <a:r>
              <a:rPr lang="en-US" dirty="0"/>
              <a:t>Extensive managed care</a:t>
            </a:r>
          </a:p>
          <a:p>
            <a:pPr lvl="2"/>
            <a:r>
              <a:rPr lang="en-US" dirty="0"/>
              <a:t>Alternative compensation arrangements</a:t>
            </a:r>
          </a:p>
          <a:p>
            <a:pPr lvl="2"/>
            <a:r>
              <a:rPr lang="en-US" dirty="0"/>
              <a:t>Comparable sister-provider companies and the fees paid to them</a:t>
            </a:r>
          </a:p>
          <a:p>
            <a:pPr lvl="2"/>
            <a:r>
              <a:rPr lang="en-US" dirty="0"/>
              <a:t>Negotiations of discounts, rebates, allowances, rate differentials, commissions (all of which stay with TPA)</a:t>
            </a:r>
          </a:p>
          <a:p>
            <a:r>
              <a:rPr lang="la-Latn" dirty="0"/>
              <a:t> </a:t>
            </a:r>
            <a:r>
              <a:rPr lang="en-US" kern="100" dirty="0">
                <a:effectLst/>
                <a:ea typeface="Aptos" panose="020B0004020202020204" pitchFamily="34" charset="0"/>
                <a:cs typeface="Times New Roman" panose="02020603050405020304" pitchFamily="18" charset="0"/>
              </a:rPr>
              <a:t>Cigna – client responsibility to review claims filed (otherwise, right to argue </a:t>
            </a:r>
            <a:r>
              <a:rPr lang="en-US" kern="100" dirty="0" err="1">
                <a:effectLst/>
                <a:ea typeface="Aptos" panose="020B0004020202020204" pitchFamily="34" charset="0"/>
                <a:cs typeface="Times New Roman" panose="02020603050405020304" pitchFamily="18" charset="0"/>
              </a:rPr>
              <a:t>mispayment</a:t>
            </a:r>
            <a:r>
              <a:rPr lang="en-US" kern="100" dirty="0">
                <a:effectLst/>
                <a:ea typeface="Aptos" panose="020B0004020202020204" pitchFamily="34" charset="0"/>
                <a:cs typeface="Times New Roman" panose="02020603050405020304" pitchFamily="18" charset="0"/>
              </a:rPr>
              <a:t> is waived)</a:t>
            </a:r>
          </a:p>
          <a:p>
            <a:pPr lvl="1"/>
            <a:r>
              <a:rPr lang="en-US" kern="100" dirty="0">
                <a:effectLst/>
                <a:ea typeface="Aptos" panose="020B0004020202020204" pitchFamily="34" charset="0"/>
                <a:cs typeface="Times New Roman" panose="02020603050405020304" pitchFamily="18" charset="0"/>
              </a:rPr>
              <a:t>Is this being performed by Employer?</a:t>
            </a:r>
          </a:p>
          <a:p>
            <a:pPr lvl="1"/>
            <a:r>
              <a:rPr lang="en-US" kern="100" dirty="0">
                <a:effectLst/>
                <a:ea typeface="Aptos" panose="020B0004020202020204" pitchFamily="34" charset="0"/>
                <a:cs typeface="Times New Roman" panose="02020603050405020304" pitchFamily="18" charset="0"/>
              </a:rPr>
              <a:t>Vital Oversight opportunity</a:t>
            </a:r>
          </a:p>
          <a:p>
            <a:r>
              <a:rPr lang="en-US" kern="100" dirty="0">
                <a:effectLst/>
                <a:ea typeface="Aptos" panose="020B0004020202020204" pitchFamily="34" charset="0"/>
                <a:cs typeface="Times New Roman" panose="02020603050405020304" pitchFamily="18" charset="0"/>
              </a:rPr>
              <a:t>BCBS – Blue Card (cross state) pricing, rebates, etc. </a:t>
            </a:r>
          </a:p>
          <a:p>
            <a:endParaRPr lang="la-Latn" dirty="0"/>
          </a:p>
          <a:p>
            <a:endParaRPr lang="en-US" dirty="0"/>
          </a:p>
        </p:txBody>
      </p:sp>
      <p:sp>
        <p:nvSpPr>
          <p:cNvPr id="2" name="Rectangle 1">
            <a:extLst>
              <a:ext uri="{FF2B5EF4-FFF2-40B4-BE49-F238E27FC236}">
                <a16:creationId xmlns:a16="http://schemas.microsoft.com/office/drawing/2014/main" id="{6F95F2B9-2257-A1E0-0D07-26B2BFC9DB39}"/>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80E1BF4F-BDF8-2C58-7F23-32B3E423F6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E027EDEF-6BB6-F34E-0BE8-5D72E3AD5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81543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1F70BA-A338-BE2B-C6E0-E4520E334B3D}"/>
              </a:ext>
            </a:extLst>
          </p:cNvPr>
          <p:cNvSpPr>
            <a:spLocks noGrp="1"/>
          </p:cNvSpPr>
          <p:nvPr>
            <p:ph type="title"/>
          </p:nvPr>
        </p:nvSpPr>
        <p:spPr/>
        <p:txBody>
          <a:bodyPr/>
          <a:lstStyle/>
          <a:p>
            <a:r>
              <a:rPr lang="en-GB" dirty="0"/>
              <a:t>Identifying Issues</a:t>
            </a:r>
            <a:br>
              <a:rPr lang="en-GB" dirty="0"/>
            </a:br>
            <a:r>
              <a:rPr lang="en-GB" dirty="0"/>
              <a:t>Driving Change</a:t>
            </a:r>
            <a:endParaRPr lang="en-US" dirty="0"/>
          </a:p>
        </p:txBody>
      </p:sp>
    </p:spTree>
    <p:extLst>
      <p:ext uri="{BB962C8B-B14F-4D97-AF65-F5344CB8AC3E}">
        <p14:creationId xmlns:p14="http://schemas.microsoft.com/office/powerpoint/2010/main" val="2939680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D7B52-738F-766F-F9D9-E53ACB5D55C0}"/>
              </a:ext>
            </a:extLst>
          </p:cNvPr>
          <p:cNvSpPr>
            <a:spLocks noGrp="1"/>
          </p:cNvSpPr>
          <p:nvPr>
            <p:ph type="title"/>
          </p:nvPr>
        </p:nvSpPr>
        <p:spPr/>
        <p:txBody>
          <a:bodyPr/>
          <a:lstStyle/>
          <a:p>
            <a:r>
              <a:rPr lang="en-GB"/>
              <a:t>Incite Table that runs behind the scenes </a:t>
            </a:r>
            <a:endParaRPr lang="en-US"/>
          </a:p>
        </p:txBody>
      </p:sp>
      <p:sp>
        <p:nvSpPr>
          <p:cNvPr id="3" name="Text Placeholder 2">
            <a:extLst>
              <a:ext uri="{FF2B5EF4-FFF2-40B4-BE49-F238E27FC236}">
                <a16:creationId xmlns:a16="http://schemas.microsoft.com/office/drawing/2014/main" id="{CC97F754-5F7C-69A7-51AB-F6F3A4679A3D}"/>
              </a:ext>
            </a:extLst>
          </p:cNvPr>
          <p:cNvSpPr>
            <a:spLocks noGrp="1"/>
          </p:cNvSpPr>
          <p:nvPr>
            <p:ph type="body" sz="quarter" idx="10"/>
          </p:nvPr>
        </p:nvSpPr>
        <p:spPr/>
        <p:txBody>
          <a:bodyPr/>
          <a:lstStyle/>
          <a:p>
            <a:r>
              <a:rPr lang="en-GB"/>
              <a:t>Therapeutic Alternative- Low Value Drug</a:t>
            </a:r>
          </a:p>
          <a:p>
            <a:r>
              <a:rPr lang="en-GB"/>
              <a:t>High-Cost Treatment- First Fill or First Rx </a:t>
            </a:r>
          </a:p>
          <a:p>
            <a:r>
              <a:rPr lang="en-GB"/>
              <a:t>Inappropriate Code Use- Generic Codes</a:t>
            </a:r>
          </a:p>
          <a:p>
            <a:r>
              <a:rPr lang="en-GB"/>
              <a:t>Leads to Medical Spend Waste- Low Value Service</a:t>
            </a:r>
          </a:p>
          <a:p>
            <a:r>
              <a:rPr lang="en-GB"/>
              <a:t>May Lead to High Cost- First Incidence of New Dx</a:t>
            </a:r>
          </a:p>
          <a:p>
            <a:r>
              <a:rPr lang="en-GB"/>
              <a:t>Paid Amount Exceed Expected- excessive or increased of cost</a:t>
            </a:r>
          </a:p>
          <a:p>
            <a:r>
              <a:rPr lang="en-GB"/>
              <a:t>Unexpected Treatment Protocol- too frequent Tx</a:t>
            </a:r>
          </a:p>
          <a:p>
            <a:endParaRPr lang="en-US"/>
          </a:p>
        </p:txBody>
      </p:sp>
      <p:pic>
        <p:nvPicPr>
          <p:cNvPr id="5" name="Picture 4">
            <a:extLst>
              <a:ext uri="{FF2B5EF4-FFF2-40B4-BE49-F238E27FC236}">
                <a16:creationId xmlns:a16="http://schemas.microsoft.com/office/drawing/2014/main" id="{A789C015-71D9-0474-1BE9-7C2687C21050}"/>
              </a:ext>
            </a:extLst>
          </p:cNvPr>
          <p:cNvPicPr>
            <a:picLocks noChangeAspect="1"/>
          </p:cNvPicPr>
          <p:nvPr/>
        </p:nvPicPr>
        <p:blipFill>
          <a:blip r:embed="rId3"/>
          <a:stretch>
            <a:fillRect/>
          </a:stretch>
        </p:blipFill>
        <p:spPr>
          <a:xfrm>
            <a:off x="7268450" y="1183144"/>
            <a:ext cx="4374910" cy="5317316"/>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90E06341-27FA-09FB-3876-8FCC65B349BF}"/>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16715BE-B025-E371-5BC7-601C95FD5E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752772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7386-7905-97A5-8B8F-70702E35C70F}"/>
              </a:ext>
            </a:extLst>
          </p:cNvPr>
          <p:cNvSpPr>
            <a:spLocks noGrp="1"/>
          </p:cNvSpPr>
          <p:nvPr>
            <p:ph type="title"/>
          </p:nvPr>
        </p:nvSpPr>
        <p:spPr/>
        <p:txBody>
          <a:bodyPr/>
          <a:lstStyle/>
          <a:p>
            <a:r>
              <a:rPr lang="en-GB"/>
              <a:t>Impact of Cost on Cancer Treatment</a:t>
            </a:r>
            <a:endParaRPr lang="en-US"/>
          </a:p>
        </p:txBody>
      </p:sp>
      <p:sp>
        <p:nvSpPr>
          <p:cNvPr id="3" name="Rectangle: Rounded Corners 2">
            <a:extLst>
              <a:ext uri="{FF2B5EF4-FFF2-40B4-BE49-F238E27FC236}">
                <a16:creationId xmlns:a16="http://schemas.microsoft.com/office/drawing/2014/main" id="{E1C4C64F-8572-975E-321D-143F16BD937D}"/>
              </a:ext>
            </a:extLst>
          </p:cNvPr>
          <p:cNvSpPr/>
          <p:nvPr/>
        </p:nvSpPr>
        <p:spPr>
          <a:xfrm>
            <a:off x="372503" y="2684432"/>
            <a:ext cx="2092401" cy="23778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Call out when 150% above Average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For Outpatient and Office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1025" name="Picture 1">
            <a:extLst>
              <a:ext uri="{FF2B5EF4-FFF2-40B4-BE49-F238E27FC236}">
                <a16:creationId xmlns:a16="http://schemas.microsoft.com/office/drawing/2014/main" id="{43A067C7-A87F-D93A-7967-54092D55BE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800" y="1894177"/>
            <a:ext cx="8934560" cy="41081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AF25DDFA-53E3-3E08-A154-59F86AFEBA58}"/>
              </a:ext>
            </a:extLst>
          </p:cNvPr>
          <p:cNvSpPr/>
          <p:nvPr/>
        </p:nvSpPr>
        <p:spPr>
          <a:xfrm>
            <a:off x="5945779" y="2286345"/>
            <a:ext cx="3211768" cy="3980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Neulasta  J2506</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5" name="Rectangle 4">
            <a:extLst>
              <a:ext uri="{FF2B5EF4-FFF2-40B4-BE49-F238E27FC236}">
                <a16:creationId xmlns:a16="http://schemas.microsoft.com/office/drawing/2014/main" id="{BBFE2BA7-6512-419A-E2B0-CCF3635FAA24}"/>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7EDBEC6-1C5D-8EA5-6F4A-5CEB5ACAE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3178309D-1F4F-744D-EE70-7BAE5447C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8" name="Rectangle 7">
            <a:extLst>
              <a:ext uri="{FF2B5EF4-FFF2-40B4-BE49-F238E27FC236}">
                <a16:creationId xmlns:a16="http://schemas.microsoft.com/office/drawing/2014/main" id="{9F7FF449-DACE-9BDD-C4B1-CB157DF563A0}"/>
              </a:ext>
            </a:extLst>
          </p:cNvPr>
          <p:cNvSpPr/>
          <p:nvPr/>
        </p:nvSpPr>
        <p:spPr>
          <a:xfrm>
            <a:off x="3797300" y="5710715"/>
            <a:ext cx="1492250" cy="2916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179465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7B9B290-C2A5-8A86-CE8E-C08EC82CAFA3}"/>
              </a:ext>
            </a:extLst>
          </p:cNvPr>
          <p:cNvSpPr>
            <a:spLocks noGrp="1"/>
          </p:cNvSpPr>
          <p:nvPr>
            <p:ph type="title"/>
          </p:nvPr>
        </p:nvSpPr>
        <p:spPr>
          <a:xfrm>
            <a:off x="548640" y="228600"/>
            <a:ext cx="10972800" cy="1097280"/>
          </a:xfrm>
        </p:spPr>
        <p:txBody>
          <a:bodyPr/>
          <a:lstStyle/>
          <a:p>
            <a:r>
              <a:rPr lang="en-GB"/>
              <a:t>Impact of Cost on Cancer Treatment </a:t>
            </a:r>
            <a:endParaRPr lang="en-US"/>
          </a:p>
        </p:txBody>
      </p:sp>
      <p:sp>
        <p:nvSpPr>
          <p:cNvPr id="11" name="Text Placeholder 2">
            <a:extLst>
              <a:ext uri="{FF2B5EF4-FFF2-40B4-BE49-F238E27FC236}">
                <a16:creationId xmlns:a16="http://schemas.microsoft.com/office/drawing/2014/main" id="{87ED267E-8366-4409-9AFA-A53E513C22E0}"/>
              </a:ext>
            </a:extLst>
          </p:cNvPr>
          <p:cNvSpPr>
            <a:spLocks noGrp="1"/>
          </p:cNvSpPr>
          <p:nvPr>
            <p:ph type="body" sz="quarter" idx="10"/>
          </p:nvPr>
        </p:nvSpPr>
        <p:spPr>
          <a:xfrm>
            <a:off x="548640" y="1371600"/>
            <a:ext cx="10972800" cy="365760"/>
          </a:xfrm>
        </p:spPr>
        <p:txBody>
          <a:bodyPr/>
          <a:lstStyle/>
          <a:p>
            <a:endParaRPr lang="en-US"/>
          </a:p>
        </p:txBody>
      </p:sp>
      <p:sp>
        <p:nvSpPr>
          <p:cNvPr id="2" name="Rectangle: Rounded Corners 1">
            <a:extLst>
              <a:ext uri="{FF2B5EF4-FFF2-40B4-BE49-F238E27FC236}">
                <a16:creationId xmlns:a16="http://schemas.microsoft.com/office/drawing/2014/main" id="{09721DEA-BA30-B771-1D0F-273BB6C89A0D}"/>
              </a:ext>
            </a:extLst>
          </p:cNvPr>
          <p:cNvSpPr/>
          <p:nvPr/>
        </p:nvSpPr>
        <p:spPr>
          <a:xfrm>
            <a:off x="4136995" y="3030913"/>
            <a:ext cx="3211768" cy="3980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Kadclya- J9354</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2049" name="Picture 1">
            <a:extLst>
              <a:ext uri="{FF2B5EF4-FFF2-40B4-BE49-F238E27FC236}">
                <a16:creationId xmlns:a16="http://schemas.microsoft.com/office/drawing/2014/main" id="{BE8CAE5E-4C00-0D6C-5A93-7A67194EA3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547" y="1903624"/>
            <a:ext cx="9180985" cy="410948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79B2EA1B-12E2-6236-4BBB-C0B8A96EB47D}"/>
              </a:ext>
            </a:extLst>
          </p:cNvPr>
          <p:cNvSpPr/>
          <p:nvPr/>
        </p:nvSpPr>
        <p:spPr>
          <a:xfrm>
            <a:off x="5647743" y="2096741"/>
            <a:ext cx="4927106" cy="567360"/>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5" name="Rectangle: Rounded Corners 4">
            <a:extLst>
              <a:ext uri="{FF2B5EF4-FFF2-40B4-BE49-F238E27FC236}">
                <a16:creationId xmlns:a16="http://schemas.microsoft.com/office/drawing/2014/main" id="{96C30CD0-D90F-CBD8-A7DD-EBAF72758501}"/>
              </a:ext>
            </a:extLst>
          </p:cNvPr>
          <p:cNvSpPr/>
          <p:nvPr/>
        </p:nvSpPr>
        <p:spPr>
          <a:xfrm>
            <a:off x="2301431" y="1692692"/>
            <a:ext cx="3211768" cy="3980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Kadclya J9354</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6" name="Rectangle: Rounded Corners 5">
            <a:extLst>
              <a:ext uri="{FF2B5EF4-FFF2-40B4-BE49-F238E27FC236}">
                <a16:creationId xmlns:a16="http://schemas.microsoft.com/office/drawing/2014/main" id="{5EC244AB-6368-5806-EB87-D3074F379C6D}"/>
              </a:ext>
            </a:extLst>
          </p:cNvPr>
          <p:cNvSpPr/>
          <p:nvPr/>
        </p:nvSpPr>
        <p:spPr>
          <a:xfrm>
            <a:off x="493035" y="2863850"/>
            <a:ext cx="4599666" cy="14378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Same hospital -Same Patient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Will be called out each time until first fill language can be written</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4" name="Rectangle 3">
            <a:extLst>
              <a:ext uri="{FF2B5EF4-FFF2-40B4-BE49-F238E27FC236}">
                <a16:creationId xmlns:a16="http://schemas.microsoft.com/office/drawing/2014/main" id="{148269F0-C2B1-FB64-0E36-A92944CF6489}"/>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AD842C34-5F52-D690-B444-ABB1EC905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0F184D51-CC5F-659F-DA3F-93A88A54D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98560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EA5C-6869-76B9-EC81-CC17D180AAC0}"/>
              </a:ext>
            </a:extLst>
          </p:cNvPr>
          <p:cNvSpPr>
            <a:spLocks noGrp="1"/>
          </p:cNvSpPr>
          <p:nvPr>
            <p:ph type="title"/>
          </p:nvPr>
        </p:nvSpPr>
        <p:spPr/>
        <p:txBody>
          <a:bodyPr/>
          <a:lstStyle/>
          <a:p>
            <a:r>
              <a:rPr lang="en-GB"/>
              <a:t>Data to Defend Case Rate or Redirection</a:t>
            </a:r>
            <a:endParaRPr lang="en-US"/>
          </a:p>
        </p:txBody>
      </p:sp>
      <p:sp>
        <p:nvSpPr>
          <p:cNvPr id="3" name="Text Placeholder 2">
            <a:extLst>
              <a:ext uri="{FF2B5EF4-FFF2-40B4-BE49-F238E27FC236}">
                <a16:creationId xmlns:a16="http://schemas.microsoft.com/office/drawing/2014/main" id="{98712003-F001-EFC3-44C7-B10F5329DAA6}"/>
              </a:ext>
            </a:extLst>
          </p:cNvPr>
          <p:cNvSpPr>
            <a:spLocks noGrp="1"/>
          </p:cNvSpPr>
          <p:nvPr>
            <p:ph type="body" sz="quarter" idx="10"/>
          </p:nvPr>
        </p:nvSpPr>
        <p:spPr/>
        <p:txBody>
          <a:bodyPr/>
          <a:lstStyle/>
          <a:p>
            <a:endParaRPr lang="en-US"/>
          </a:p>
        </p:txBody>
      </p:sp>
      <p:sp>
        <p:nvSpPr>
          <p:cNvPr id="5" name="Rectangle 4">
            <a:extLst>
              <a:ext uri="{FF2B5EF4-FFF2-40B4-BE49-F238E27FC236}">
                <a16:creationId xmlns:a16="http://schemas.microsoft.com/office/drawing/2014/main" id="{FC47FC69-180E-B310-97F9-921E34CA1730}"/>
              </a:ext>
            </a:extLst>
          </p:cNvPr>
          <p:cNvSpPr/>
          <p:nvPr/>
        </p:nvSpPr>
        <p:spPr>
          <a:xfrm>
            <a:off x="616298" y="2813538"/>
            <a:ext cx="1781907" cy="23379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Montserrat"/>
                <a:ea typeface="+mn-ea"/>
                <a:cs typeface="+mn-cs"/>
              </a:rPr>
              <a:t>Overpayment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Montserrat"/>
                <a:ea typeface="+mn-ea"/>
                <a:cs typeface="+mn-cs"/>
              </a:rPr>
              <a:t>Over $1M</a:t>
            </a:r>
          </a:p>
        </p:txBody>
      </p:sp>
      <p:pic>
        <p:nvPicPr>
          <p:cNvPr id="7" name="Picture 1">
            <a:extLst>
              <a:ext uri="{FF2B5EF4-FFF2-40B4-BE49-F238E27FC236}">
                <a16:creationId xmlns:a16="http://schemas.microsoft.com/office/drawing/2014/main" id="{BE22859F-16B8-BC98-3165-BA8D495C9B04}"/>
              </a:ext>
            </a:extLst>
          </p:cNvPr>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2820606" y="1737360"/>
            <a:ext cx="8490522" cy="432764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B3FCE05F-AE7B-7195-0866-3EFAF251DBDF}"/>
              </a:ext>
            </a:extLst>
          </p:cNvPr>
          <p:cNvSpPr/>
          <p:nvPr/>
        </p:nvSpPr>
        <p:spPr>
          <a:xfrm>
            <a:off x="6214056" y="1858901"/>
            <a:ext cx="5307384" cy="488438"/>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6" name="Rectangle 5">
            <a:extLst>
              <a:ext uri="{FF2B5EF4-FFF2-40B4-BE49-F238E27FC236}">
                <a16:creationId xmlns:a16="http://schemas.microsoft.com/office/drawing/2014/main" id="{BDE35ED5-D7B1-6C52-29EF-B0FBD8C8C038}"/>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8" name="Picture 7" descr="A blue and white logo&#10;&#10;Description automatically generated">
            <a:extLst>
              <a:ext uri="{FF2B5EF4-FFF2-40B4-BE49-F238E27FC236}">
                <a16:creationId xmlns:a16="http://schemas.microsoft.com/office/drawing/2014/main" id="{C0B6881A-891E-1E87-A589-122690232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9" name="Picture 8" descr="A blue and green cube with letters on it&#10;&#10;Description automatically generated">
            <a:extLst>
              <a:ext uri="{FF2B5EF4-FFF2-40B4-BE49-F238E27FC236}">
                <a16:creationId xmlns:a16="http://schemas.microsoft.com/office/drawing/2014/main" id="{96E27527-FEF3-EA65-36DC-EB7659B6CE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1" name="Rectangle: Rounded Corners 10">
            <a:extLst>
              <a:ext uri="{FF2B5EF4-FFF2-40B4-BE49-F238E27FC236}">
                <a16:creationId xmlns:a16="http://schemas.microsoft.com/office/drawing/2014/main" id="{833A6855-BF4C-9270-01E9-D4A9A0B8EA31}"/>
              </a:ext>
            </a:extLst>
          </p:cNvPr>
          <p:cNvSpPr/>
          <p:nvPr/>
        </p:nvSpPr>
        <p:spPr>
          <a:xfrm>
            <a:off x="2301431" y="1692692"/>
            <a:ext cx="3211768" cy="3980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Keytruda J9271</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429394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0630471B-AA58-3A57-15C3-CE9F2BFDED82}"/>
              </a:ext>
            </a:extLst>
          </p:cNvPr>
          <p:cNvSpPr>
            <a:spLocks noGrp="1"/>
          </p:cNvSpPr>
          <p:nvPr>
            <p:ph type="body" sz="half" idx="2"/>
          </p:nvPr>
        </p:nvSpPr>
        <p:spPr>
          <a:xfrm>
            <a:off x="0" y="0"/>
            <a:ext cx="4023360" cy="6290945"/>
          </a:xfrm>
        </p:spPr>
        <p:txBody>
          <a:bodyPr/>
          <a:lstStyle/>
          <a:p>
            <a:r>
              <a:rPr lang="en-GB"/>
              <a:t>Shared Savings </a:t>
            </a:r>
            <a:endParaRPr lang="en-US"/>
          </a:p>
        </p:txBody>
      </p:sp>
      <p:graphicFrame>
        <p:nvGraphicFramePr>
          <p:cNvPr id="8" name="Text Placeholder 4">
            <a:extLst>
              <a:ext uri="{FF2B5EF4-FFF2-40B4-BE49-F238E27FC236}">
                <a16:creationId xmlns:a16="http://schemas.microsoft.com/office/drawing/2014/main" id="{40605355-A8FA-C818-C7F8-3A998214D73B}"/>
              </a:ext>
            </a:extLst>
          </p:cNvPr>
          <p:cNvGraphicFramePr/>
          <p:nvPr/>
        </p:nvGraphicFramePr>
        <p:xfrm>
          <a:off x="4232873" y="858026"/>
          <a:ext cx="7315193"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blue and green cube with letters on it&#10;&#10;Description automatically generated">
            <a:extLst>
              <a:ext uri="{FF2B5EF4-FFF2-40B4-BE49-F238E27FC236}">
                <a16:creationId xmlns:a16="http://schemas.microsoft.com/office/drawing/2014/main" id="{3018EA41-8EE2-4CB2-C1E3-1DA5D9DDA0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 name="Rectangle 2">
            <a:extLst>
              <a:ext uri="{FF2B5EF4-FFF2-40B4-BE49-F238E27FC236}">
                <a16:creationId xmlns:a16="http://schemas.microsoft.com/office/drawing/2014/main" id="{EA017D4F-0A11-63D0-BDF6-325ECDC61E15}"/>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ack and white logo&#10;&#10;AI-generated content may be incorrect.">
            <a:extLst>
              <a:ext uri="{FF2B5EF4-FFF2-40B4-BE49-F238E27FC236}">
                <a16:creationId xmlns:a16="http://schemas.microsoft.com/office/drawing/2014/main" id="{BD0E977A-B77F-8B4C-EB94-7FB4623129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1416" y="6268423"/>
            <a:ext cx="1745297" cy="424689"/>
          </a:xfrm>
          <a:prstGeom prst="rect">
            <a:avLst/>
          </a:prstGeom>
        </p:spPr>
      </p:pic>
    </p:spTree>
    <p:extLst>
      <p:ext uri="{BB962C8B-B14F-4D97-AF65-F5344CB8AC3E}">
        <p14:creationId xmlns:p14="http://schemas.microsoft.com/office/powerpoint/2010/main" val="191694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64950-B57E-59B8-FF3B-5E48A574BE6A}"/>
              </a:ext>
            </a:extLst>
          </p:cNvPr>
          <p:cNvSpPr>
            <a:spLocks noGrp="1"/>
          </p:cNvSpPr>
          <p:nvPr>
            <p:ph type="title"/>
          </p:nvPr>
        </p:nvSpPr>
        <p:spPr/>
        <p:txBody>
          <a:bodyPr/>
          <a:lstStyle/>
          <a:p>
            <a:r>
              <a:rPr lang="en-GB"/>
              <a:t>Carrier Feedback </a:t>
            </a:r>
            <a:endParaRPr lang="en-US"/>
          </a:p>
        </p:txBody>
      </p:sp>
      <p:sp>
        <p:nvSpPr>
          <p:cNvPr id="8" name="TextBox 7">
            <a:extLst>
              <a:ext uri="{FF2B5EF4-FFF2-40B4-BE49-F238E27FC236}">
                <a16:creationId xmlns:a16="http://schemas.microsoft.com/office/drawing/2014/main" id="{981AFD13-F289-4BEA-B62A-D22F784F5664}"/>
              </a:ext>
            </a:extLst>
          </p:cNvPr>
          <p:cNvSpPr txBox="1"/>
          <p:nvPr/>
        </p:nvSpPr>
        <p:spPr>
          <a:xfrm>
            <a:off x="802112" y="1513158"/>
            <a:ext cx="40438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30406"/>
                </a:solidFill>
                <a:effectLst/>
                <a:uLnTx/>
                <a:uFillTx/>
                <a:latin typeface="Montserrat"/>
                <a:ea typeface="+mn-ea"/>
                <a:cs typeface="+mn-cs"/>
              </a:rPr>
              <a:t>Amount paid is significantly higher than expected. </a:t>
            </a: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p:txBody>
      </p:sp>
      <p:sp>
        <p:nvSpPr>
          <p:cNvPr id="3" name="Rectangle 2">
            <a:extLst>
              <a:ext uri="{FF2B5EF4-FFF2-40B4-BE49-F238E27FC236}">
                <a16:creationId xmlns:a16="http://schemas.microsoft.com/office/drawing/2014/main" id="{D081294F-BC2F-1476-B74A-EE1E9ACBD913}"/>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DAD7AAD0-851B-022F-6964-8EB787E8A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3479D99-3E34-0071-23AF-C15C1EC76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0" name="Rectangle: Rounded Corners 9">
            <a:extLst>
              <a:ext uri="{FF2B5EF4-FFF2-40B4-BE49-F238E27FC236}">
                <a16:creationId xmlns:a16="http://schemas.microsoft.com/office/drawing/2014/main" id="{62A564BB-40C6-080A-C4CE-23EDD3DE75ED}"/>
              </a:ext>
            </a:extLst>
          </p:cNvPr>
          <p:cNvSpPr/>
          <p:nvPr/>
        </p:nvSpPr>
        <p:spPr>
          <a:xfrm>
            <a:off x="6196877" y="1610313"/>
            <a:ext cx="4142134" cy="161573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Amount paid is correct per provider contract.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1" name="Rectangle: Rounded Corners 10">
            <a:extLst>
              <a:ext uri="{FF2B5EF4-FFF2-40B4-BE49-F238E27FC236}">
                <a16:creationId xmlns:a16="http://schemas.microsoft.com/office/drawing/2014/main" id="{8611F2B9-FF65-9531-F8D7-62EBEEA5B149}"/>
              </a:ext>
            </a:extLst>
          </p:cNvPr>
          <p:cNvSpPr/>
          <p:nvPr/>
        </p:nvSpPr>
        <p:spPr>
          <a:xfrm>
            <a:off x="1029228" y="2562562"/>
            <a:ext cx="3950358" cy="16157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For x service, claim line xxx, it appears this service was paid at least 5x more than expected. Can you verify if this was paid correctly?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6" name="Rectangle: Rounded Corners 5">
            <a:extLst>
              <a:ext uri="{FF2B5EF4-FFF2-40B4-BE49-F238E27FC236}">
                <a16:creationId xmlns:a16="http://schemas.microsoft.com/office/drawing/2014/main" id="{62DA4714-3649-116A-1B52-97778FD674F5}"/>
              </a:ext>
            </a:extLst>
          </p:cNvPr>
          <p:cNvSpPr/>
          <p:nvPr/>
        </p:nvSpPr>
        <p:spPr>
          <a:xfrm>
            <a:off x="6196877" y="2341381"/>
            <a:ext cx="4270052" cy="13793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Can you tell us if the claim was paid based off a set contract rate or a percentage billed?</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69298D7B-3FAD-8D82-F902-004E97C18A47}"/>
              </a:ext>
            </a:extLst>
          </p:cNvPr>
          <p:cNvSpPr/>
          <p:nvPr/>
        </p:nvSpPr>
        <p:spPr>
          <a:xfrm>
            <a:off x="6196877" y="2971653"/>
            <a:ext cx="4277613" cy="2078698"/>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UMR does not have access to the detail you are requesting. When a claim comes to UMR its routed to a third party for repricing, then returned to UMR with allowed amounts so that we may process the claim according to the benefit plan.</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9" name="Rectangle: Rounded Corners 8">
            <a:extLst>
              <a:ext uri="{FF2B5EF4-FFF2-40B4-BE49-F238E27FC236}">
                <a16:creationId xmlns:a16="http://schemas.microsoft.com/office/drawing/2014/main" id="{7854B357-AB63-8BD5-9796-13BC9DCE03DF}"/>
              </a:ext>
            </a:extLst>
          </p:cNvPr>
          <p:cNvSpPr/>
          <p:nvPr/>
        </p:nvSpPr>
        <p:spPr>
          <a:xfrm>
            <a:off x="6096000" y="3675618"/>
            <a:ext cx="4407294" cy="709938"/>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Third Party is owned by UMR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407647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1D31D-F0E6-B0A5-D9E0-C101289685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07354-49C9-8F26-E7E0-29B6185A314E}"/>
              </a:ext>
            </a:extLst>
          </p:cNvPr>
          <p:cNvSpPr>
            <a:spLocks noGrp="1"/>
          </p:cNvSpPr>
          <p:nvPr>
            <p:ph type="title"/>
          </p:nvPr>
        </p:nvSpPr>
        <p:spPr/>
        <p:txBody>
          <a:bodyPr/>
          <a:lstStyle/>
          <a:p>
            <a:r>
              <a:rPr lang="en-GB"/>
              <a:t>Carrier Feedback </a:t>
            </a:r>
            <a:endParaRPr lang="en-US"/>
          </a:p>
        </p:txBody>
      </p:sp>
      <p:sp>
        <p:nvSpPr>
          <p:cNvPr id="6" name="Rectangle: Rounded Corners 5">
            <a:extLst>
              <a:ext uri="{FF2B5EF4-FFF2-40B4-BE49-F238E27FC236}">
                <a16:creationId xmlns:a16="http://schemas.microsoft.com/office/drawing/2014/main" id="{11996C1A-7B02-8C5D-8AC2-E44428B572AB}"/>
              </a:ext>
            </a:extLst>
          </p:cNvPr>
          <p:cNvSpPr/>
          <p:nvPr/>
        </p:nvSpPr>
        <p:spPr>
          <a:xfrm>
            <a:off x="1118863" y="3348068"/>
            <a:ext cx="4089241" cy="19793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Why are outpatient claims billed and paid as DRGs when they should be denied.  DRGs are intended for hospital inpatient stays. Can you share the specific scenarios in which DRGs are used for outpatient services?</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695B0413-F579-72DA-D915-05D7B6336CBE}"/>
              </a:ext>
            </a:extLst>
          </p:cNvPr>
          <p:cNvSpPr/>
          <p:nvPr/>
        </p:nvSpPr>
        <p:spPr>
          <a:xfrm>
            <a:off x="6448601" y="1475251"/>
            <a:ext cx="4277613" cy="2078698"/>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ontserrat"/>
                <a:ea typeface="+mn-ea"/>
                <a:cs typeface="+mn-cs"/>
              </a:rPr>
              <a:t>Claims does not believe there are any differences on how DRGs are handled compared to inpatient stays.</a:t>
            </a:r>
          </a:p>
        </p:txBody>
      </p:sp>
      <p:sp>
        <p:nvSpPr>
          <p:cNvPr id="8" name="TextBox 7">
            <a:extLst>
              <a:ext uri="{FF2B5EF4-FFF2-40B4-BE49-F238E27FC236}">
                <a16:creationId xmlns:a16="http://schemas.microsoft.com/office/drawing/2014/main" id="{F8C117E4-CC5B-019C-8D68-3020E37C5328}"/>
              </a:ext>
            </a:extLst>
          </p:cNvPr>
          <p:cNvSpPr txBox="1"/>
          <p:nvPr/>
        </p:nvSpPr>
        <p:spPr>
          <a:xfrm>
            <a:off x="897362" y="2319229"/>
            <a:ext cx="40438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We find outpatient services billed as a DRG</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3" name="Rectangle: Rounded Corners 2">
            <a:extLst>
              <a:ext uri="{FF2B5EF4-FFF2-40B4-BE49-F238E27FC236}">
                <a16:creationId xmlns:a16="http://schemas.microsoft.com/office/drawing/2014/main" id="{1D16B14A-5948-C31B-F73C-2AC347E83706}"/>
              </a:ext>
            </a:extLst>
          </p:cNvPr>
          <p:cNvSpPr/>
          <p:nvPr/>
        </p:nvSpPr>
        <p:spPr>
          <a:xfrm>
            <a:off x="6448599" y="2319229"/>
            <a:ext cx="4277613" cy="19793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Could we establish a call with your claims or provider team since using DRG for an outpatient procedure does not fit the definition for appropriate billing?  Since our client has a fiduciary responsibility, we need to understand this.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 name="Rectangle: Rounded Corners 3">
            <a:extLst>
              <a:ext uri="{FF2B5EF4-FFF2-40B4-BE49-F238E27FC236}">
                <a16:creationId xmlns:a16="http://schemas.microsoft.com/office/drawing/2014/main" id="{F5EEE163-B5F1-A97C-CACC-927E62DB9C02}"/>
              </a:ext>
            </a:extLst>
          </p:cNvPr>
          <p:cNvSpPr/>
          <p:nvPr/>
        </p:nvSpPr>
        <p:spPr>
          <a:xfrm>
            <a:off x="6448600" y="2886893"/>
            <a:ext cx="4277613" cy="2078698"/>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ontserrat"/>
                <a:ea typeface="+mn-ea"/>
                <a:cs typeface="+mn-cs"/>
              </a:rPr>
              <a:t>Contracting team will not join a call as the information about contracts is proprietary and they will not engage in this level of discussion with Vital Incite. </a:t>
            </a:r>
          </a:p>
        </p:txBody>
      </p:sp>
      <p:sp>
        <p:nvSpPr>
          <p:cNvPr id="9" name="Rectangle: Rounded Corners 8">
            <a:extLst>
              <a:ext uri="{FF2B5EF4-FFF2-40B4-BE49-F238E27FC236}">
                <a16:creationId xmlns:a16="http://schemas.microsoft.com/office/drawing/2014/main" id="{A0DD8C47-8A2F-A11D-478C-4440B1FD9DCC}"/>
              </a:ext>
            </a:extLst>
          </p:cNvPr>
          <p:cNvSpPr/>
          <p:nvPr/>
        </p:nvSpPr>
        <p:spPr>
          <a:xfrm>
            <a:off x="6355361" y="3540250"/>
            <a:ext cx="4464087" cy="1516570"/>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Could be a </a:t>
            </a:r>
            <a:r>
              <a:rPr kumimoji="0" lang="en-GB" sz="1800" b="1" i="0" u="none" strike="noStrike" kern="1200" cap="none" spc="0" normalizeH="0" baseline="0" noProof="0">
                <a:ln>
                  <a:noFill/>
                </a:ln>
                <a:solidFill>
                  <a:srgbClr val="FFFFFF"/>
                </a:solidFill>
                <a:effectLst/>
                <a:uLnTx/>
                <a:uFillTx/>
                <a:latin typeface="Montserrat"/>
                <a:ea typeface="+mn-ea"/>
                <a:cs typeface="+mn-cs"/>
              </a:rPr>
              <a:t>skip clause </a:t>
            </a:r>
            <a:r>
              <a:rPr kumimoji="0" lang="en-GB" sz="1800" b="0" i="0" u="none" strike="noStrike" kern="1200" cap="none" spc="0" normalizeH="0" baseline="0" noProof="0">
                <a:ln>
                  <a:noFill/>
                </a:ln>
                <a:solidFill>
                  <a:srgbClr val="FFFFFF"/>
                </a:solidFill>
                <a:effectLst/>
                <a:uLnTx/>
                <a:uFillTx/>
                <a:latin typeface="Montserrat"/>
                <a:ea typeface="+mn-ea"/>
                <a:cs typeface="+mn-cs"/>
              </a:rPr>
              <a:t>that in contracting if they bill a DRG no one evaluates the billed amount and pays a % of billed.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5" name="Rectangle 4">
            <a:extLst>
              <a:ext uri="{FF2B5EF4-FFF2-40B4-BE49-F238E27FC236}">
                <a16:creationId xmlns:a16="http://schemas.microsoft.com/office/drawing/2014/main" id="{11516447-99F8-CC4F-7F7E-5FB6E4E36EE1}"/>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057CB374-6A97-4BB0-3331-2A0759136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11" name="Picture 10" descr="A blue and green cube with letters on it&#10;&#10;Description automatically generated">
            <a:extLst>
              <a:ext uri="{FF2B5EF4-FFF2-40B4-BE49-F238E27FC236}">
                <a16:creationId xmlns:a16="http://schemas.microsoft.com/office/drawing/2014/main" id="{80C6AC63-5329-5B9B-7E6E-5A96D618B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13303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6681-9352-350E-9EA8-E862FE863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0938E-D610-3630-A1A8-4138B00CF8CA}"/>
              </a:ext>
            </a:extLst>
          </p:cNvPr>
          <p:cNvSpPr>
            <a:spLocks noGrp="1"/>
          </p:cNvSpPr>
          <p:nvPr>
            <p:ph type="title"/>
          </p:nvPr>
        </p:nvSpPr>
        <p:spPr/>
        <p:txBody>
          <a:bodyPr/>
          <a:lstStyle/>
          <a:p>
            <a:r>
              <a:rPr lang="en-GB"/>
              <a:t>Carrier Feedback </a:t>
            </a:r>
            <a:endParaRPr lang="en-US"/>
          </a:p>
        </p:txBody>
      </p:sp>
      <p:sp>
        <p:nvSpPr>
          <p:cNvPr id="6" name="Rectangle: Rounded Corners 5">
            <a:extLst>
              <a:ext uri="{FF2B5EF4-FFF2-40B4-BE49-F238E27FC236}">
                <a16:creationId xmlns:a16="http://schemas.microsoft.com/office/drawing/2014/main" id="{2F7C4BB0-E380-8357-EA46-152B4BF0849A}"/>
              </a:ext>
            </a:extLst>
          </p:cNvPr>
          <p:cNvSpPr/>
          <p:nvPr/>
        </p:nvSpPr>
        <p:spPr>
          <a:xfrm>
            <a:off x="919134" y="3086810"/>
            <a:ext cx="4572946" cy="19111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Seeking a refund on a drug (IUD) where the medical plan and PBM paid for the same item.  Please see the claims information that illustrates the provider erroneously billed for the IUD and the placement of the IUD.</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705C6E48-0404-7FAB-34D6-282A33A90E9E}"/>
              </a:ext>
            </a:extLst>
          </p:cNvPr>
          <p:cNvSpPr/>
          <p:nvPr/>
        </p:nvSpPr>
        <p:spPr>
          <a:xfrm>
            <a:off x="6476999" y="658476"/>
            <a:ext cx="4160710" cy="115896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We are unable to help you since the health plan has carved out their PBM services.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 name="TextBox 7">
            <a:extLst>
              <a:ext uri="{FF2B5EF4-FFF2-40B4-BE49-F238E27FC236}">
                <a16:creationId xmlns:a16="http://schemas.microsoft.com/office/drawing/2014/main" id="{F9B190A2-E4A2-3D77-B36E-54CDC2390D31}"/>
              </a:ext>
            </a:extLst>
          </p:cNvPr>
          <p:cNvSpPr txBox="1"/>
          <p:nvPr/>
        </p:nvSpPr>
        <p:spPr>
          <a:xfrm>
            <a:off x="1151993" y="2069769"/>
            <a:ext cx="40438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Duplicate payment for an IUD through the PBM and Medical Plan.</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5" name="Rectangle: Rounded Corners 4">
            <a:extLst>
              <a:ext uri="{FF2B5EF4-FFF2-40B4-BE49-F238E27FC236}">
                <a16:creationId xmlns:a16="http://schemas.microsoft.com/office/drawing/2014/main" id="{2562F5E9-8D0F-317E-FDA1-834DE88B83CA}"/>
              </a:ext>
            </a:extLst>
          </p:cNvPr>
          <p:cNvSpPr/>
          <p:nvPr/>
        </p:nvSpPr>
        <p:spPr>
          <a:xfrm>
            <a:off x="6476999" y="1226316"/>
            <a:ext cx="4160710" cy="15108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The client is paying you an additional PEPM to coordinate this and you do receive the PBM claims monthly!  Are you unable to support a carved out PBM?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 name="Rectangle: Rounded Corners 3">
            <a:extLst>
              <a:ext uri="{FF2B5EF4-FFF2-40B4-BE49-F238E27FC236}">
                <a16:creationId xmlns:a16="http://schemas.microsoft.com/office/drawing/2014/main" id="{B326F474-3EA0-A520-52F9-D1C16754F7A4}"/>
              </a:ext>
            </a:extLst>
          </p:cNvPr>
          <p:cNvSpPr/>
          <p:nvPr/>
        </p:nvSpPr>
        <p:spPr>
          <a:xfrm>
            <a:off x="6477000" y="1837384"/>
            <a:ext cx="4160710" cy="1774780"/>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ontserrat"/>
                <a:ea typeface="+mn-ea"/>
                <a:cs typeface="+mn-cs"/>
              </a:rPr>
              <a:t>We cannot advise how the provider is billing the insurance. They were contacted and said the way they are billing is correct and the services were provided.</a:t>
            </a:r>
          </a:p>
        </p:txBody>
      </p:sp>
      <p:sp>
        <p:nvSpPr>
          <p:cNvPr id="10" name="Rectangle: Rounded Corners 9">
            <a:extLst>
              <a:ext uri="{FF2B5EF4-FFF2-40B4-BE49-F238E27FC236}">
                <a16:creationId xmlns:a16="http://schemas.microsoft.com/office/drawing/2014/main" id="{D6730C5B-F6DA-D0AA-51E0-38DA32F12FAB}"/>
              </a:ext>
            </a:extLst>
          </p:cNvPr>
          <p:cNvSpPr/>
          <p:nvPr/>
        </p:nvSpPr>
        <p:spPr>
          <a:xfrm>
            <a:off x="6476999" y="2385281"/>
            <a:ext cx="4160710" cy="15108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ptos" panose="020B0004020202020204" pitchFamily="34" charset="0"/>
                <a:ea typeface="Times New Roman" panose="02020603050405020304" pitchFamily="18" charset="0"/>
                <a:cs typeface="Aptos" panose="020B0004020202020204" pitchFamily="34" charset="0"/>
              </a:rPr>
              <a:t>VI provided advice on how to audit the providers chart to know which device was used for the patient.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9" name="Rectangle: Rounded Corners 8">
            <a:extLst>
              <a:ext uri="{FF2B5EF4-FFF2-40B4-BE49-F238E27FC236}">
                <a16:creationId xmlns:a16="http://schemas.microsoft.com/office/drawing/2014/main" id="{93C3FE21-DF09-086D-7FE9-4B8828F8CDF5}"/>
              </a:ext>
            </a:extLst>
          </p:cNvPr>
          <p:cNvSpPr/>
          <p:nvPr/>
        </p:nvSpPr>
        <p:spPr>
          <a:xfrm>
            <a:off x="6391901" y="3086810"/>
            <a:ext cx="4330905" cy="1911152"/>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No effort from the Carrier until Vital Oversight had to explain in more detail.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Refunds are on their way</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3" name="Rectangle 2">
            <a:extLst>
              <a:ext uri="{FF2B5EF4-FFF2-40B4-BE49-F238E27FC236}">
                <a16:creationId xmlns:a16="http://schemas.microsoft.com/office/drawing/2014/main" id="{CDB5430D-7FE0-83E2-CCA0-B03E61FD3763}"/>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1" name="Picture 10" descr="A blue and white logo&#10;&#10;Description automatically generated">
            <a:extLst>
              <a:ext uri="{FF2B5EF4-FFF2-40B4-BE49-F238E27FC236}">
                <a16:creationId xmlns:a16="http://schemas.microsoft.com/office/drawing/2014/main" id="{D136B44F-AC05-FC9F-7504-84DCB94D0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12" name="Picture 11" descr="A blue and green cube with letters on it&#10;&#10;Description automatically generated">
            <a:extLst>
              <a:ext uri="{FF2B5EF4-FFF2-40B4-BE49-F238E27FC236}">
                <a16:creationId xmlns:a16="http://schemas.microsoft.com/office/drawing/2014/main" id="{8E1C9BB4-4E99-DDF1-4037-1BC68B4573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9813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4" grpId="0" animBg="1"/>
      <p:bldP spid="10"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7BEF3-2C08-094C-981F-F85419347F11}"/>
              </a:ext>
            </a:extLst>
          </p:cNvPr>
          <p:cNvSpPr>
            <a:spLocks noGrp="1"/>
          </p:cNvSpPr>
          <p:nvPr>
            <p:ph type="title"/>
          </p:nvPr>
        </p:nvSpPr>
        <p:spPr/>
        <p:txBody>
          <a:bodyPr/>
          <a:lstStyle/>
          <a:p>
            <a:r>
              <a:rPr lang="en-GB"/>
              <a:t>Lessons Learned</a:t>
            </a:r>
            <a:endParaRPr lang="en-US"/>
          </a:p>
        </p:txBody>
      </p:sp>
      <p:sp>
        <p:nvSpPr>
          <p:cNvPr id="4" name="Rectangle: Rounded Corners 3">
            <a:extLst>
              <a:ext uri="{FF2B5EF4-FFF2-40B4-BE49-F238E27FC236}">
                <a16:creationId xmlns:a16="http://schemas.microsoft.com/office/drawing/2014/main" id="{25E23EDC-F146-8B48-AFA5-35D196414292}"/>
              </a:ext>
            </a:extLst>
          </p:cNvPr>
          <p:cNvSpPr/>
          <p:nvPr/>
        </p:nvSpPr>
        <p:spPr>
          <a:xfrm>
            <a:off x="548640" y="1377696"/>
            <a:ext cx="4736592" cy="92354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Your Strategic Account Manager will not be our contact</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5" name="Rectangle: Rounded Corners 4">
            <a:extLst>
              <a:ext uri="{FF2B5EF4-FFF2-40B4-BE49-F238E27FC236}">
                <a16:creationId xmlns:a16="http://schemas.microsoft.com/office/drawing/2014/main" id="{85676353-EDDE-87F6-1169-5B14AAC2D94B}"/>
              </a:ext>
            </a:extLst>
          </p:cNvPr>
          <p:cNvSpPr/>
          <p:nvPr/>
        </p:nvSpPr>
        <p:spPr>
          <a:xfrm>
            <a:off x="2145792" y="2387600"/>
            <a:ext cx="4736592" cy="923544"/>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We need to connect with a clinical manager or claims/ UM manager</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6" name="Rectangle: Rounded Corners 5">
            <a:extLst>
              <a:ext uri="{FF2B5EF4-FFF2-40B4-BE49-F238E27FC236}">
                <a16:creationId xmlns:a16="http://schemas.microsoft.com/office/drawing/2014/main" id="{BF97FF37-84C9-404D-9B93-42C0B93A4D2B}"/>
              </a:ext>
            </a:extLst>
          </p:cNvPr>
          <p:cNvSpPr/>
          <p:nvPr/>
        </p:nvSpPr>
        <p:spPr>
          <a:xfrm>
            <a:off x="3852672" y="3397504"/>
            <a:ext cx="4736592" cy="923544"/>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We have set up an admin person to track follow up</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6B4FB555-1260-8DCF-29AB-DBF43BAF5E8B}"/>
              </a:ext>
            </a:extLst>
          </p:cNvPr>
          <p:cNvSpPr/>
          <p:nvPr/>
        </p:nvSpPr>
        <p:spPr>
          <a:xfrm>
            <a:off x="5897880" y="4407408"/>
            <a:ext cx="5303520" cy="198526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This is a very inefficient process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Case Selection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Working to develop a relationship with carriers</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3" name="Rectangle 2">
            <a:extLst>
              <a:ext uri="{FF2B5EF4-FFF2-40B4-BE49-F238E27FC236}">
                <a16:creationId xmlns:a16="http://schemas.microsoft.com/office/drawing/2014/main" id="{BD3BCBD6-3341-FD3D-FB39-CABC07136FE7}"/>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8" name="Picture 7" descr="A blue and white logo&#10;&#10;Description automatically generated">
            <a:extLst>
              <a:ext uri="{FF2B5EF4-FFF2-40B4-BE49-F238E27FC236}">
                <a16:creationId xmlns:a16="http://schemas.microsoft.com/office/drawing/2014/main" id="{ED42BC4B-C489-B414-8647-E2E93B99BB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1936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D4CD-0A38-7816-8374-E457B595D358}"/>
              </a:ext>
            </a:extLst>
          </p:cNvPr>
          <p:cNvSpPr>
            <a:spLocks noGrp="1"/>
          </p:cNvSpPr>
          <p:nvPr>
            <p:ph type="title"/>
          </p:nvPr>
        </p:nvSpPr>
        <p:spPr/>
        <p:txBody>
          <a:bodyPr/>
          <a:lstStyle/>
          <a:p>
            <a:r>
              <a:rPr lang="en-GB" dirty="0"/>
              <a:t>One out-patient procedure- 5 surgery room fees</a:t>
            </a:r>
            <a:endParaRPr lang="en-US" dirty="0"/>
          </a:p>
        </p:txBody>
      </p:sp>
      <p:sp>
        <p:nvSpPr>
          <p:cNvPr id="3" name="Text Placeholder 2">
            <a:extLst>
              <a:ext uri="{FF2B5EF4-FFF2-40B4-BE49-F238E27FC236}">
                <a16:creationId xmlns:a16="http://schemas.microsoft.com/office/drawing/2014/main" id="{EE21E397-0A10-3C4F-C0FF-BB578A0E8B6D}"/>
              </a:ext>
            </a:extLst>
          </p:cNvPr>
          <p:cNvSpPr>
            <a:spLocks noGrp="1"/>
          </p:cNvSpPr>
          <p:nvPr>
            <p:ph type="body" sz="quarter" idx="10"/>
          </p:nvPr>
        </p:nvSpPr>
        <p:spPr>
          <a:xfrm>
            <a:off x="548640" y="1417320"/>
            <a:ext cx="9136134" cy="4379976"/>
          </a:xfrm>
        </p:spPr>
        <p:txBody>
          <a:bodyPr/>
          <a:lstStyle/>
          <a:p>
            <a:r>
              <a:rPr lang="en-GB" dirty="0"/>
              <a:t>Came in as 240 claim lines for the outpatient spinal surgery</a:t>
            </a:r>
          </a:p>
          <a:p>
            <a:r>
              <a:rPr lang="en-GB" dirty="0"/>
              <a:t>Billed as a DRG for an outpatient service but paid unbundled</a:t>
            </a:r>
          </a:p>
          <a:p>
            <a:endParaRPr lang="en-US" dirty="0"/>
          </a:p>
        </p:txBody>
      </p:sp>
      <p:sp>
        <p:nvSpPr>
          <p:cNvPr id="4" name="Rectangle: Rounded Corners 3">
            <a:extLst>
              <a:ext uri="{FF2B5EF4-FFF2-40B4-BE49-F238E27FC236}">
                <a16:creationId xmlns:a16="http://schemas.microsoft.com/office/drawing/2014/main" id="{E0CDEE6A-1C2C-A637-4A10-370E70E1BC92}"/>
              </a:ext>
            </a:extLst>
          </p:cNvPr>
          <p:cNvSpPr/>
          <p:nvPr/>
        </p:nvSpPr>
        <p:spPr>
          <a:xfrm>
            <a:off x="3027844" y="5060859"/>
            <a:ext cx="5513832" cy="5486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Outpatient Neck Fusion one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Outpatient Surgery Suite Payment= $42,438</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5" name="Picture 4">
            <a:extLst>
              <a:ext uri="{FF2B5EF4-FFF2-40B4-BE49-F238E27FC236}">
                <a16:creationId xmlns:a16="http://schemas.microsoft.com/office/drawing/2014/main" id="{C4932E5C-B22A-CAB9-EB32-8CD372E3A0A4}"/>
              </a:ext>
            </a:extLst>
          </p:cNvPr>
          <p:cNvPicPr>
            <a:picLocks noChangeAspect="1"/>
          </p:cNvPicPr>
          <p:nvPr/>
        </p:nvPicPr>
        <p:blipFill>
          <a:blip r:embed="rId2"/>
          <a:stretch>
            <a:fillRect/>
          </a:stretch>
        </p:blipFill>
        <p:spPr>
          <a:xfrm>
            <a:off x="422787" y="3005291"/>
            <a:ext cx="11302694" cy="1583156"/>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A65A543C-C004-B5CE-B558-AB32CAC31C0D}"/>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A25FD6A5-282D-C32A-42A9-5D85791619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E0D25AFB-1067-127D-3A7A-D18A95FEEC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585968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08C6-EEE7-1CE5-FE71-ADD8B9B62831}"/>
              </a:ext>
            </a:extLst>
          </p:cNvPr>
          <p:cNvSpPr>
            <a:spLocks noGrp="1"/>
          </p:cNvSpPr>
          <p:nvPr>
            <p:ph type="title"/>
          </p:nvPr>
        </p:nvSpPr>
        <p:spPr>
          <a:xfrm>
            <a:off x="8252694" y="228600"/>
            <a:ext cx="3390665" cy="1097280"/>
          </a:xfrm>
        </p:spPr>
        <p:txBody>
          <a:bodyPr vert="horz" lIns="0" tIns="45720" rIns="0" bIns="45720" rtlCol="0" anchor="b">
            <a:normAutofit/>
          </a:bodyPr>
          <a:lstStyle/>
          <a:p>
            <a:r>
              <a:rPr lang="en-US" kern="1200">
                <a:latin typeface="+mj-lt"/>
                <a:ea typeface="+mj-ea"/>
                <a:cs typeface="+mj-cs"/>
              </a:rPr>
              <a:t>Medication Win  </a:t>
            </a:r>
          </a:p>
        </p:txBody>
      </p:sp>
      <p:sp>
        <p:nvSpPr>
          <p:cNvPr id="4" name="Content Placeholder 2">
            <a:extLst>
              <a:ext uri="{FF2B5EF4-FFF2-40B4-BE49-F238E27FC236}">
                <a16:creationId xmlns:a16="http://schemas.microsoft.com/office/drawing/2014/main" id="{F4128789-7CA1-12D3-72D8-0CFDA76B4AE7}"/>
              </a:ext>
            </a:extLst>
          </p:cNvPr>
          <p:cNvSpPr txBox="1">
            <a:spLocks/>
          </p:cNvSpPr>
          <p:nvPr/>
        </p:nvSpPr>
        <p:spPr bwMode="gray">
          <a:xfrm>
            <a:off x="8252694" y="1417320"/>
            <a:ext cx="3389312" cy="4068762"/>
          </a:xfrm>
          <a:prstGeom prst="rect">
            <a:avLst/>
          </a:prstGeom>
        </p:spPr>
        <p:txBody>
          <a:bodyPr vert="horz" lIns="0" tIns="45720" rIns="0" bIns="45720" rtlCol="0">
            <a:normAutofit/>
          </a:bodyPr>
          <a:lstStyle>
            <a:defPPr>
              <a:defRPr lang="en-US"/>
            </a:defPPr>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4C4C4E"/>
                </a:solidFill>
                <a:effectLst/>
                <a:uLnTx/>
                <a:uFillTx/>
                <a:latin typeface="Montserrat"/>
                <a:ea typeface="+mn-ea"/>
                <a:cs typeface="+mn-cs"/>
              </a:rPr>
              <a:t> Udenyca</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 Stimulates neutrophil growth to fight infection following chemo</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Plan Paid $13k per unit for the infusion</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Average Paid $900 per unit</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Client received a $350k refund </a:t>
            </a:r>
          </a:p>
        </p:txBody>
      </p:sp>
      <p:pic>
        <p:nvPicPr>
          <p:cNvPr id="2050" name="Picture 2">
            <a:extLst>
              <a:ext uri="{FF2B5EF4-FFF2-40B4-BE49-F238E27FC236}">
                <a16:creationId xmlns:a16="http://schemas.microsoft.com/office/drawing/2014/main" id="{4BC3A9A5-C71D-132A-FFB7-A2E7BCAE4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730" r="3" b="2"/>
          <a:stretch/>
        </p:blipFill>
        <p:spPr bwMode="auto">
          <a:xfrm>
            <a:off x="548640" y="228600"/>
            <a:ext cx="7275442" cy="61264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ue and green cube with letters on it&#10;&#10;Description automatically generated">
            <a:extLst>
              <a:ext uri="{FF2B5EF4-FFF2-40B4-BE49-F238E27FC236}">
                <a16:creationId xmlns:a16="http://schemas.microsoft.com/office/drawing/2014/main" id="{C8594821-1DF6-7C49-9140-799B4E8F6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5" name="Rectangle 4">
            <a:extLst>
              <a:ext uri="{FF2B5EF4-FFF2-40B4-BE49-F238E27FC236}">
                <a16:creationId xmlns:a16="http://schemas.microsoft.com/office/drawing/2014/main" id="{8B14BFF8-E1D6-6D7E-F306-CD5DEDF9DB26}"/>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ack and white logo&#10;&#10;AI-generated content may be incorrect.">
            <a:extLst>
              <a:ext uri="{FF2B5EF4-FFF2-40B4-BE49-F238E27FC236}">
                <a16:creationId xmlns:a16="http://schemas.microsoft.com/office/drawing/2014/main" id="{800C6796-DAB8-E5F1-BE9A-636C70B69D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21" y="6374192"/>
            <a:ext cx="1745297" cy="424689"/>
          </a:xfrm>
          <a:prstGeom prst="rect">
            <a:avLst/>
          </a:prstGeom>
        </p:spPr>
      </p:pic>
    </p:spTree>
    <p:extLst>
      <p:ext uri="{BB962C8B-B14F-4D97-AF65-F5344CB8AC3E}">
        <p14:creationId xmlns:p14="http://schemas.microsoft.com/office/powerpoint/2010/main" val="4227038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A54A07-65E5-2E70-098C-598DA27E6753}"/>
              </a:ext>
            </a:extLst>
          </p:cNvPr>
          <p:cNvSpPr>
            <a:spLocks noGrp="1"/>
          </p:cNvSpPr>
          <p:nvPr>
            <p:ph type="title"/>
          </p:nvPr>
        </p:nvSpPr>
        <p:spPr/>
        <p:txBody>
          <a:bodyPr/>
          <a:lstStyle/>
          <a:p>
            <a:r>
              <a:rPr lang="en-GB" dirty="0"/>
              <a:t>CAR-T Therapy</a:t>
            </a:r>
            <a:endParaRPr lang="en-US" dirty="0"/>
          </a:p>
        </p:txBody>
      </p:sp>
      <p:sp>
        <p:nvSpPr>
          <p:cNvPr id="9" name="Speech Bubble: Rectangle with Corners Rounded 8">
            <a:extLst>
              <a:ext uri="{FF2B5EF4-FFF2-40B4-BE49-F238E27FC236}">
                <a16:creationId xmlns:a16="http://schemas.microsoft.com/office/drawing/2014/main" id="{F83C2867-84FF-F69A-087D-6ACD1A1686D8}"/>
              </a:ext>
            </a:extLst>
          </p:cNvPr>
          <p:cNvSpPr/>
          <p:nvPr/>
        </p:nvSpPr>
        <p:spPr>
          <a:xfrm>
            <a:off x="734331" y="1389888"/>
            <a:ext cx="8638269" cy="1947672"/>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‘Hey Folks, we have a member on a plan that’s currently up to $1.3M and getting Car-T Cell Therapy for their cancer diagnosis.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Has anyone had success finding cost savings solutions for this type of therapy?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0" name="Rectangle: Rounded Corners 9">
            <a:extLst>
              <a:ext uri="{FF2B5EF4-FFF2-40B4-BE49-F238E27FC236}">
                <a16:creationId xmlns:a16="http://schemas.microsoft.com/office/drawing/2014/main" id="{965FEB2D-E471-6DF5-72F5-0A0E984A65E1}"/>
              </a:ext>
            </a:extLst>
          </p:cNvPr>
          <p:cNvSpPr/>
          <p:nvPr/>
        </p:nvSpPr>
        <p:spPr>
          <a:xfrm>
            <a:off x="609600" y="3712464"/>
            <a:ext cx="10972800" cy="1563624"/>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Henry Ford Health System: The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$991,711</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a:t>
            </a: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Claim was repriced to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$600,407</a:t>
            </a:r>
            <a:r>
              <a:rPr kumimoji="0" lang="en-US" sz="18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ptos" panose="020B0004020202020204" pitchFamily="34" charset="0"/>
              </a:rPr>
              <a:t>, achieving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391,304</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in savings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University of Michigan: The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$991,711</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a:t>
            </a: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Claim was repriced to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$594,464</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achieving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397,247</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in savings</a:t>
            </a:r>
            <a:b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b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1" name="TextBox 10">
            <a:extLst>
              <a:ext uri="{FF2B5EF4-FFF2-40B4-BE49-F238E27FC236}">
                <a16:creationId xmlns:a16="http://schemas.microsoft.com/office/drawing/2014/main" id="{10F68848-E19B-5B12-9EA2-9776D39793ED}"/>
              </a:ext>
            </a:extLst>
          </p:cNvPr>
          <p:cNvSpPr txBox="1"/>
          <p:nvPr/>
        </p:nvSpPr>
        <p:spPr>
          <a:xfrm>
            <a:off x="1810512" y="5559552"/>
            <a:ext cx="897026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30406"/>
                </a:solidFill>
                <a:effectLst/>
                <a:uLnTx/>
                <a:uFillTx/>
                <a:latin typeface="Montserrat"/>
                <a:ea typeface="+mn-ea"/>
                <a:cs typeface="+mn-cs"/>
              </a:rPr>
              <a:t>Next step:  </a:t>
            </a:r>
            <a:r>
              <a:rPr kumimoji="0" lang="en-GB" sz="1800" b="0" i="0" u="none" strike="noStrike" kern="1200" cap="none" spc="0" normalizeH="0" baseline="0" noProof="0" dirty="0">
                <a:ln>
                  <a:noFill/>
                </a:ln>
                <a:solidFill>
                  <a:srgbClr val="030406"/>
                </a:solidFill>
                <a:effectLst/>
                <a:uLnTx/>
                <a:uFillTx/>
                <a:latin typeface="Montserrat"/>
                <a:ea typeface="+mn-ea"/>
                <a:cs typeface="+mn-cs"/>
              </a:rPr>
              <a:t>reviewing a contract that would allow our medical directors to coordinate specific cases into their services. </a:t>
            </a: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p:txBody>
      </p:sp>
      <p:sp>
        <p:nvSpPr>
          <p:cNvPr id="13" name="Rectangle: Rounded Corners 12">
            <a:extLst>
              <a:ext uri="{FF2B5EF4-FFF2-40B4-BE49-F238E27FC236}">
                <a16:creationId xmlns:a16="http://schemas.microsoft.com/office/drawing/2014/main" id="{EB446B43-BF9C-4998-86C5-C69E9229E6CC}"/>
              </a:ext>
            </a:extLst>
          </p:cNvPr>
          <p:cNvSpPr/>
          <p:nvPr/>
        </p:nvSpPr>
        <p:spPr>
          <a:xfrm>
            <a:off x="9500616" y="2130552"/>
            <a:ext cx="2267712" cy="101498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Employer is a Vital Incite Client</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3076" name="Picture 4" descr="Light bulb clipart vector art and illustration | Premium AI ...">
            <a:extLst>
              <a:ext uri="{FF2B5EF4-FFF2-40B4-BE49-F238E27FC236}">
                <a16:creationId xmlns:a16="http://schemas.microsoft.com/office/drawing/2014/main" id="{CAD37B74-69A7-C7AF-8AE2-12992018E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7919" y="533400"/>
            <a:ext cx="1809750" cy="14097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6FB8403-1E8A-00FC-76C1-801F096F34DA}"/>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87CDA654-B9E7-4BB5-8B80-52728C7CE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5FFF2A50-DEB5-3A6A-F5F8-5E9D183703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31365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ppt_x"/>
                                          </p:val>
                                        </p:tav>
                                        <p:tav tm="100000">
                                          <p:val>
                                            <p:strVal val="#ppt_x"/>
                                          </p:val>
                                        </p:tav>
                                      </p:tavLst>
                                    </p:anim>
                                    <p:anim calcmode="lin" valueType="num">
                                      <p:cBhvr additive="base">
                                        <p:cTn id="8"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C518-5BBE-A592-3B20-59A0E41B2E3F}"/>
              </a:ext>
            </a:extLst>
          </p:cNvPr>
          <p:cNvSpPr>
            <a:spLocks noGrp="1"/>
          </p:cNvSpPr>
          <p:nvPr>
            <p:ph type="title"/>
          </p:nvPr>
        </p:nvSpPr>
        <p:spPr/>
        <p:txBody>
          <a:bodyPr/>
          <a:lstStyle/>
          <a:p>
            <a:r>
              <a:rPr lang="en-GB" dirty="0"/>
              <a:t>We have just started </a:t>
            </a:r>
            <a:endParaRPr lang="en-US" dirty="0"/>
          </a:p>
        </p:txBody>
      </p:sp>
      <p:sp>
        <p:nvSpPr>
          <p:cNvPr id="19" name="Text Placeholder 18">
            <a:extLst>
              <a:ext uri="{FF2B5EF4-FFF2-40B4-BE49-F238E27FC236}">
                <a16:creationId xmlns:a16="http://schemas.microsoft.com/office/drawing/2014/main" id="{1AFE7E0C-2382-79CE-E799-6CD289548555}"/>
              </a:ext>
            </a:extLst>
          </p:cNvPr>
          <p:cNvSpPr>
            <a:spLocks noGrp="1"/>
          </p:cNvSpPr>
          <p:nvPr>
            <p:ph type="body" sz="quarter" idx="10"/>
          </p:nvPr>
        </p:nvSpPr>
        <p:spPr>
          <a:xfrm>
            <a:off x="548640" y="1417320"/>
            <a:ext cx="6071616" cy="4919472"/>
          </a:xfrm>
        </p:spPr>
        <p:txBody>
          <a:bodyPr/>
          <a:lstStyle/>
          <a:p>
            <a:pPr>
              <a:lnSpc>
                <a:spcPct val="100000"/>
              </a:lnSpc>
            </a:pPr>
            <a:r>
              <a:rPr lang="en-GB" sz="1400" dirty="0"/>
              <a:t>Added 2 very strong medical directors </a:t>
            </a:r>
          </a:p>
          <a:p>
            <a:pPr>
              <a:lnSpc>
                <a:spcPct val="100000"/>
              </a:lnSpc>
            </a:pPr>
            <a:r>
              <a:rPr lang="en-GB" sz="1400" dirty="0"/>
              <a:t>Incite Development-Development-Development </a:t>
            </a:r>
          </a:p>
          <a:p>
            <a:pPr lvl="1">
              <a:lnSpc>
                <a:spcPct val="100000"/>
              </a:lnSpc>
            </a:pPr>
            <a:r>
              <a:rPr lang="en-GB" sz="1400" dirty="0"/>
              <a:t>Technology side</a:t>
            </a:r>
          </a:p>
          <a:p>
            <a:pPr lvl="1">
              <a:lnSpc>
                <a:spcPct val="100000"/>
              </a:lnSpc>
            </a:pPr>
            <a:r>
              <a:rPr lang="en-GB" sz="1400" dirty="0"/>
              <a:t>Medications filled through the PBM vs. medical plan </a:t>
            </a:r>
          </a:p>
          <a:p>
            <a:pPr lvl="1">
              <a:lnSpc>
                <a:spcPct val="100000"/>
              </a:lnSpc>
            </a:pPr>
            <a:r>
              <a:rPr lang="en-GB" sz="1400" dirty="0"/>
              <a:t>New Drugs coming to market</a:t>
            </a:r>
          </a:p>
          <a:p>
            <a:pPr lvl="1">
              <a:lnSpc>
                <a:spcPct val="100000"/>
              </a:lnSpc>
            </a:pPr>
            <a:r>
              <a:rPr lang="en-GB" sz="1400" dirty="0"/>
              <a:t>Better evaluation of expected costs</a:t>
            </a:r>
          </a:p>
          <a:p>
            <a:pPr lvl="2">
              <a:lnSpc>
                <a:spcPct val="100000"/>
              </a:lnSpc>
            </a:pPr>
            <a:r>
              <a:rPr lang="en-GB" sz="1400" dirty="0"/>
              <a:t>% of Medicare- 200% - at times find errors </a:t>
            </a:r>
          </a:p>
          <a:p>
            <a:pPr lvl="2">
              <a:lnSpc>
                <a:spcPct val="100000"/>
              </a:lnSpc>
            </a:pPr>
            <a:r>
              <a:rPr lang="en-GB" sz="1400" dirty="0"/>
              <a:t>Average amount filled </a:t>
            </a:r>
          </a:p>
          <a:p>
            <a:pPr lvl="2">
              <a:lnSpc>
                <a:spcPct val="100000"/>
              </a:lnSpc>
            </a:pPr>
            <a:r>
              <a:rPr lang="en-GB" sz="1400" dirty="0"/>
              <a:t>Alerts vs Oversight </a:t>
            </a:r>
          </a:p>
          <a:p>
            <a:pPr>
              <a:lnSpc>
                <a:spcPct val="100000"/>
              </a:lnSpc>
            </a:pPr>
            <a:r>
              <a:rPr lang="en-GB" sz="1400" dirty="0"/>
              <a:t>Getting feedback from Stop Loss companies</a:t>
            </a:r>
          </a:p>
          <a:p>
            <a:pPr>
              <a:lnSpc>
                <a:spcPct val="100000"/>
              </a:lnSpc>
            </a:pPr>
            <a:r>
              <a:rPr lang="en-GB" sz="1400" dirty="0"/>
              <a:t>Learning how to ask the question</a:t>
            </a:r>
          </a:p>
          <a:p>
            <a:pPr>
              <a:lnSpc>
                <a:spcPct val="100000"/>
              </a:lnSpc>
            </a:pPr>
            <a:r>
              <a:rPr lang="en-GB" sz="1400" dirty="0"/>
              <a:t>Alera improves contract language</a:t>
            </a:r>
          </a:p>
          <a:p>
            <a:pPr>
              <a:lnSpc>
                <a:spcPct val="100000"/>
              </a:lnSpc>
            </a:pPr>
            <a:r>
              <a:rPr lang="en-GB" sz="1400" dirty="0"/>
              <a:t>How to evaluate potential clients who need help </a:t>
            </a:r>
            <a:endParaRPr lang="en-GB" dirty="0"/>
          </a:p>
          <a:p>
            <a:endParaRPr lang="en-US" dirty="0"/>
          </a:p>
        </p:txBody>
      </p:sp>
      <p:pic>
        <p:nvPicPr>
          <p:cNvPr id="10" name="Picture 9">
            <a:extLst>
              <a:ext uri="{FF2B5EF4-FFF2-40B4-BE49-F238E27FC236}">
                <a16:creationId xmlns:a16="http://schemas.microsoft.com/office/drawing/2014/main" id="{C64F611F-A21E-ECC0-077A-C9FAA05BE83C}"/>
              </a:ext>
            </a:extLst>
          </p:cNvPr>
          <p:cNvPicPr>
            <a:picLocks noChangeAspect="1"/>
          </p:cNvPicPr>
          <p:nvPr/>
        </p:nvPicPr>
        <p:blipFill>
          <a:blip r:embed="rId2"/>
          <a:stretch>
            <a:fillRect/>
          </a:stretch>
        </p:blipFill>
        <p:spPr>
          <a:xfrm>
            <a:off x="8609829" y="521208"/>
            <a:ext cx="1991874" cy="2648987"/>
          </a:xfrm>
          <a:prstGeom prst="rect">
            <a:avLst/>
          </a:prstGeom>
        </p:spPr>
      </p:pic>
      <p:pic>
        <p:nvPicPr>
          <p:cNvPr id="12" name="Picture 11">
            <a:extLst>
              <a:ext uri="{FF2B5EF4-FFF2-40B4-BE49-F238E27FC236}">
                <a16:creationId xmlns:a16="http://schemas.microsoft.com/office/drawing/2014/main" id="{38F3ACE3-C4E7-0B5A-6BD8-312479C97274}"/>
              </a:ext>
            </a:extLst>
          </p:cNvPr>
          <p:cNvPicPr>
            <a:picLocks noChangeAspect="1"/>
          </p:cNvPicPr>
          <p:nvPr/>
        </p:nvPicPr>
        <p:blipFill>
          <a:blip r:embed="rId3"/>
          <a:stretch>
            <a:fillRect/>
          </a:stretch>
        </p:blipFill>
        <p:spPr>
          <a:xfrm>
            <a:off x="8609829" y="3462803"/>
            <a:ext cx="1667807" cy="2720787"/>
          </a:xfrm>
          <a:prstGeom prst="rect">
            <a:avLst/>
          </a:prstGeom>
        </p:spPr>
      </p:pic>
      <p:sp>
        <p:nvSpPr>
          <p:cNvPr id="3" name="Rectangle 2">
            <a:extLst>
              <a:ext uri="{FF2B5EF4-FFF2-40B4-BE49-F238E27FC236}">
                <a16:creationId xmlns:a16="http://schemas.microsoft.com/office/drawing/2014/main" id="{34680AC5-959C-2AE1-7D40-14A79EF7DFA2}"/>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6DAB9A19-63E2-3A16-E6DE-EF1EFCFAC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BCBB73DC-70DA-B443-86B1-09AA0882C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815869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28F5-9024-CB4A-5D2F-DF243B28EA98}"/>
              </a:ext>
            </a:extLst>
          </p:cNvPr>
          <p:cNvSpPr>
            <a:spLocks noGrp="1"/>
          </p:cNvSpPr>
          <p:nvPr>
            <p:ph type="title"/>
          </p:nvPr>
        </p:nvSpPr>
        <p:spPr/>
        <p:txBody>
          <a:bodyPr/>
          <a:lstStyle/>
          <a:p>
            <a:r>
              <a:rPr lang="en-GB" dirty="0"/>
              <a:t>Exploring –Service Agreements </a:t>
            </a:r>
            <a:endParaRPr lang="en-US" dirty="0"/>
          </a:p>
        </p:txBody>
      </p:sp>
      <p:sp>
        <p:nvSpPr>
          <p:cNvPr id="3" name="Text Placeholder 2">
            <a:extLst>
              <a:ext uri="{FF2B5EF4-FFF2-40B4-BE49-F238E27FC236}">
                <a16:creationId xmlns:a16="http://schemas.microsoft.com/office/drawing/2014/main" id="{9B240685-25BC-9BDF-C6A3-8CB65096616A}"/>
              </a:ext>
            </a:extLst>
          </p:cNvPr>
          <p:cNvSpPr>
            <a:spLocks noGrp="1"/>
          </p:cNvSpPr>
          <p:nvPr>
            <p:ph type="body" sz="quarter" idx="10"/>
          </p:nvPr>
        </p:nvSpPr>
        <p:spPr/>
        <p:txBody>
          <a:bodyPr/>
          <a:lstStyle/>
          <a:p>
            <a:r>
              <a:rPr lang="en-GB" b="1" dirty="0"/>
              <a:t>Direction of Care for Emerging Therapies</a:t>
            </a:r>
          </a:p>
          <a:p>
            <a:pPr lvl="1"/>
            <a:r>
              <a:rPr lang="en-GB" dirty="0"/>
              <a:t>Direct care to top tier providers when cell and gene therapies may be required</a:t>
            </a:r>
          </a:p>
          <a:p>
            <a:pPr lvl="1"/>
            <a:r>
              <a:rPr lang="en-GB" dirty="0"/>
              <a:t>Direct care when transplants are required</a:t>
            </a:r>
          </a:p>
          <a:p>
            <a:r>
              <a:rPr lang="en-GB" b="1" dirty="0"/>
              <a:t>Centers of Excellence</a:t>
            </a:r>
          </a:p>
          <a:p>
            <a:pPr lvl="1"/>
            <a:r>
              <a:rPr lang="en-GB" dirty="0"/>
              <a:t>Usually, would require an employer of a certain size and a contract per employer</a:t>
            </a:r>
          </a:p>
          <a:p>
            <a:pPr lvl="1"/>
            <a:r>
              <a:rPr lang="en-GB" dirty="0"/>
              <a:t>Willing to have medical directors refer into their system</a:t>
            </a:r>
          </a:p>
          <a:p>
            <a:pPr lvl="2"/>
            <a:r>
              <a:rPr lang="en-GB" dirty="0"/>
              <a:t>Mayo:  “Of you have this set up like Lockton, we can do that!” </a:t>
            </a:r>
            <a:endParaRPr lang="en-US" dirty="0"/>
          </a:p>
        </p:txBody>
      </p:sp>
      <p:sp>
        <p:nvSpPr>
          <p:cNvPr id="4" name="TextBox 3">
            <a:extLst>
              <a:ext uri="{FF2B5EF4-FFF2-40B4-BE49-F238E27FC236}">
                <a16:creationId xmlns:a16="http://schemas.microsoft.com/office/drawing/2014/main" id="{106FB1FF-0FD9-666B-AE48-CAC5C7AF3C4D}"/>
              </a:ext>
            </a:extLst>
          </p:cNvPr>
          <p:cNvSpPr txBox="1"/>
          <p:nvPr/>
        </p:nvSpPr>
        <p:spPr>
          <a:xfrm>
            <a:off x="1002890" y="4385187"/>
            <a:ext cx="97241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30406"/>
                </a:solidFill>
                <a:effectLst/>
                <a:uLnTx/>
                <a:uFillTx/>
                <a:latin typeface="Montserrat"/>
                <a:ea typeface="+mn-ea"/>
                <a:cs typeface="+mn-cs"/>
              </a:rPr>
              <a:t>Insert a windy road path </a:t>
            </a: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p:txBody>
      </p:sp>
      <p:pic>
        <p:nvPicPr>
          <p:cNvPr id="6" name="Picture 5" descr="A road with white markings&#10;&#10;AI-generated content may be incorrect.">
            <a:extLst>
              <a:ext uri="{FF2B5EF4-FFF2-40B4-BE49-F238E27FC236}">
                <a16:creationId xmlns:a16="http://schemas.microsoft.com/office/drawing/2014/main" id="{12085EFD-64B5-D113-CB07-068A6FCD509C}"/>
              </a:ext>
            </a:extLst>
          </p:cNvPr>
          <p:cNvPicPr>
            <a:picLocks noChangeAspect="1"/>
          </p:cNvPicPr>
          <p:nvPr/>
        </p:nvPicPr>
        <p:blipFill>
          <a:blip r:embed="rId3"/>
          <a:srcRect t="5839" b="9931"/>
          <a:stretch/>
        </p:blipFill>
        <p:spPr>
          <a:xfrm>
            <a:off x="0" y="4191000"/>
            <a:ext cx="4292028" cy="2181226"/>
          </a:xfrm>
          <a:prstGeom prst="rect">
            <a:avLst/>
          </a:prstGeom>
        </p:spPr>
      </p:pic>
      <p:pic>
        <p:nvPicPr>
          <p:cNvPr id="10" name="Picture 9" descr="A road with white markings&#10;&#10;AI-generated content may be incorrect.">
            <a:extLst>
              <a:ext uri="{FF2B5EF4-FFF2-40B4-BE49-F238E27FC236}">
                <a16:creationId xmlns:a16="http://schemas.microsoft.com/office/drawing/2014/main" id="{84EDAF72-E7F7-840B-C36C-A2445A547808}"/>
              </a:ext>
            </a:extLst>
          </p:cNvPr>
          <p:cNvPicPr>
            <a:picLocks noChangeAspect="1"/>
          </p:cNvPicPr>
          <p:nvPr/>
        </p:nvPicPr>
        <p:blipFill>
          <a:blip r:embed="rId3"/>
          <a:srcRect t="5839" b="9931"/>
          <a:stretch/>
        </p:blipFill>
        <p:spPr>
          <a:xfrm flipV="1">
            <a:off x="4292028" y="4257675"/>
            <a:ext cx="4292028" cy="2181226"/>
          </a:xfrm>
          <a:prstGeom prst="rect">
            <a:avLst/>
          </a:prstGeom>
        </p:spPr>
      </p:pic>
      <p:pic>
        <p:nvPicPr>
          <p:cNvPr id="11" name="Picture 10" descr="A road with white markings&#10;&#10;AI-generated content may be incorrect.">
            <a:extLst>
              <a:ext uri="{FF2B5EF4-FFF2-40B4-BE49-F238E27FC236}">
                <a16:creationId xmlns:a16="http://schemas.microsoft.com/office/drawing/2014/main" id="{74140CB3-71FA-436B-303E-B89004F24F12}"/>
              </a:ext>
            </a:extLst>
          </p:cNvPr>
          <p:cNvPicPr>
            <a:picLocks noChangeAspect="1"/>
          </p:cNvPicPr>
          <p:nvPr/>
        </p:nvPicPr>
        <p:blipFill>
          <a:blip r:embed="rId3"/>
          <a:srcRect t="5839" r="15938" b="9931"/>
          <a:stretch/>
        </p:blipFill>
        <p:spPr>
          <a:xfrm>
            <a:off x="8584056" y="4191000"/>
            <a:ext cx="3607944" cy="2181226"/>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52E31492-EA23-D87B-4965-000D9BA5F726}"/>
                  </a:ext>
                </a:extLst>
              </p14:cNvPr>
              <p14:cNvContentPartPr/>
              <p14:nvPr/>
            </p14:nvContentPartPr>
            <p14:xfrm>
              <a:off x="4194360" y="4284705"/>
              <a:ext cx="215280" cy="39960"/>
            </p14:xfrm>
          </p:contentPart>
        </mc:Choice>
        <mc:Fallback xmlns="">
          <p:pic>
            <p:nvPicPr>
              <p:cNvPr id="12" name="Ink 11">
                <a:extLst>
                  <a:ext uri="{FF2B5EF4-FFF2-40B4-BE49-F238E27FC236}">
                    <a16:creationId xmlns:a16="http://schemas.microsoft.com/office/drawing/2014/main" id="{52E31492-EA23-D87B-4965-000D9BA5F726}"/>
                  </a:ext>
                </a:extLst>
              </p:cNvPr>
              <p:cNvPicPr/>
              <p:nvPr/>
            </p:nvPicPr>
            <p:blipFill>
              <a:blip r:embed="rId5"/>
              <a:stretch>
                <a:fillRect/>
              </a:stretch>
            </p:blipFill>
            <p:spPr>
              <a:xfrm>
                <a:off x="4188240" y="4278585"/>
                <a:ext cx="22752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D3F164B7-83E2-0B37-9392-F837036E856C}"/>
                  </a:ext>
                </a:extLst>
              </p14:cNvPr>
              <p14:cNvContentPartPr/>
              <p14:nvPr/>
            </p14:nvContentPartPr>
            <p14:xfrm rot="10800000">
              <a:off x="8378900" y="6298663"/>
              <a:ext cx="274520" cy="33964"/>
            </p14:xfrm>
          </p:contentPart>
        </mc:Choice>
        <mc:Fallback xmlns="">
          <p:pic>
            <p:nvPicPr>
              <p:cNvPr id="15" name="Ink 14">
                <a:extLst>
                  <a:ext uri="{FF2B5EF4-FFF2-40B4-BE49-F238E27FC236}">
                    <a16:creationId xmlns:a16="http://schemas.microsoft.com/office/drawing/2014/main" id="{D3F164B7-83E2-0B37-9392-F837036E856C}"/>
                  </a:ext>
                </a:extLst>
              </p:cNvPr>
              <p:cNvPicPr/>
              <p:nvPr/>
            </p:nvPicPr>
            <p:blipFill>
              <a:blip r:embed="rId7"/>
              <a:stretch>
                <a:fillRect/>
              </a:stretch>
            </p:blipFill>
            <p:spPr>
              <a:xfrm rot="10800000">
                <a:off x="8372776" y="6292455"/>
                <a:ext cx="286769" cy="46381"/>
              </a:xfrm>
              <a:prstGeom prst="rect">
                <a:avLst/>
              </a:prstGeom>
            </p:spPr>
          </p:pic>
        </mc:Fallback>
      </mc:AlternateContent>
      <p:sp>
        <p:nvSpPr>
          <p:cNvPr id="5" name="Rectangle 4">
            <a:extLst>
              <a:ext uri="{FF2B5EF4-FFF2-40B4-BE49-F238E27FC236}">
                <a16:creationId xmlns:a16="http://schemas.microsoft.com/office/drawing/2014/main" id="{318C78B6-D238-1B70-1CAC-30D7169D50A6}"/>
              </a:ext>
            </a:extLst>
          </p:cNvPr>
          <p:cNvSpPr/>
          <p:nvPr/>
        </p:nvSpPr>
        <p:spPr>
          <a:xfrm>
            <a:off x="87284" y="6321829"/>
            <a:ext cx="2103120" cy="477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CC8E262F-52BA-6792-F98E-D72DF0CA3E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81E719EF-3945-DDEF-D8A3-4492F5FA77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667460326"/>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2683</Words>
  <Application>Microsoft Office PowerPoint</Application>
  <PresentationFormat>Widescreen</PresentationFormat>
  <Paragraphs>296</Paragraphs>
  <Slides>27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Arial</vt:lpstr>
      <vt:lpstr>Cormorant Garamond</vt:lpstr>
      <vt:lpstr>Montserrat</vt:lpstr>
      <vt:lpstr>Symbol</vt:lpstr>
      <vt:lpstr>Wingdings</vt:lpstr>
      <vt:lpstr>1_Office Theme</vt:lpstr>
      <vt:lpstr>Vital Oversight </vt:lpstr>
      <vt:lpstr>What Motivated the Development of This Department?</vt:lpstr>
      <vt:lpstr>PowerPoint Presentation</vt:lpstr>
      <vt:lpstr> Administrative Agreements  Data, Auditing, “Shared Savings”, Provisions impacting Total Plan Cost</vt:lpstr>
      <vt:lpstr>Overview of ASA-Related Topics</vt:lpstr>
      <vt:lpstr>Fiduciary responsibility of Employer to Understand the contents of an ASA/ASO</vt:lpstr>
      <vt:lpstr>Employer’s Access to Data without Cost</vt:lpstr>
      <vt:lpstr>Establishing the Right to Review Claims Outliers</vt:lpstr>
      <vt:lpstr>Documentary support for any amounts that TPA charges the Health Plan</vt:lpstr>
      <vt:lpstr>Shared Savings and Payment Integrity Services</vt:lpstr>
      <vt:lpstr>Shared Savings and Payment Integrity Services</vt:lpstr>
      <vt:lpstr>Other Financially-Impactful Provisions</vt:lpstr>
      <vt:lpstr>Identifying Issues Driving Change</vt:lpstr>
      <vt:lpstr>Incite Table that runs behind the scenes </vt:lpstr>
      <vt:lpstr>Impact of Cost on Cancer Treatment</vt:lpstr>
      <vt:lpstr>Impact of Cost on Cancer Treatment </vt:lpstr>
      <vt:lpstr>Data to Defend Case Rate or Redirection</vt:lpstr>
      <vt:lpstr>PowerPoint Presentation</vt:lpstr>
      <vt:lpstr>Carrier Feedback </vt:lpstr>
      <vt:lpstr>Carrier Feedback </vt:lpstr>
      <vt:lpstr>Carrier Feedback </vt:lpstr>
      <vt:lpstr>Lessons Learned</vt:lpstr>
      <vt:lpstr>One out-patient procedure- 5 surgery room fees</vt:lpstr>
      <vt:lpstr>Medication Win  </vt:lpstr>
      <vt:lpstr>CAR-T Therapy</vt:lpstr>
      <vt:lpstr>We have just started </vt:lpstr>
      <vt:lpstr>Exploring –Service Agreements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2025-05-19T14:23:48Z</dcterms:created>
  <dcterms:modified xsi:type="dcterms:W3CDTF">2025-05-19T14:24:55Z</dcterms:modified>
</cp:coreProperties>
</file>