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7" r:id="rId2"/>
    <p:sldId id="2146847371" r:id="rId3"/>
    <p:sldId id="2146847372" r:id="rId4"/>
    <p:sldId id="2146847373" r:id="rId5"/>
    <p:sldId id="310" r:id="rId6"/>
    <p:sldId id="2146847374" r:id="rId7"/>
    <p:sldId id="2146847375" r:id="rId8"/>
    <p:sldId id="2146847376" r:id="rId9"/>
    <p:sldId id="2146847377" r:id="rId10"/>
    <p:sldId id="2146847378" r:id="rId11"/>
    <p:sldId id="315" r:id="rId12"/>
    <p:sldId id="2146847379" r:id="rId13"/>
    <p:sldId id="258" r:id="rId14"/>
    <p:sldId id="259" r:id="rId15"/>
    <p:sldId id="2146847380" r:id="rId16"/>
    <p:sldId id="2146847381" r:id="rId17"/>
    <p:sldId id="2146847382" r:id="rId18"/>
    <p:sldId id="313" r:id="rId19"/>
    <p:sldId id="2146847383" r:id="rId20"/>
    <p:sldId id="316" r:id="rId21"/>
    <p:sldId id="2146847384" r:id="rId22"/>
    <p:sldId id="2146847385" r:id="rId23"/>
    <p:sldId id="317" r:id="rId24"/>
    <p:sldId id="2146847386" r:id="rId25"/>
    <p:sldId id="2146847387" r:id="rId26"/>
    <p:sldId id="2146847388" r:id="rId27"/>
    <p:sldId id="2146847389" r:id="rId28"/>
    <p:sldId id="2146847390" r:id="rId29"/>
    <p:sldId id="312" r:id="rId30"/>
    <p:sldId id="2146847391"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7" autoAdjust="0"/>
    <p:restoredTop sz="94660"/>
  </p:normalViewPr>
  <p:slideViewPr>
    <p:cSldViewPr snapToGrid="0">
      <p:cViewPr varScale="1">
        <p:scale>
          <a:sx n="153" d="100"/>
          <a:sy n="153" d="100"/>
        </p:scale>
        <p:origin x="372"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Industry Type</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3-A30E-43EB-A1DE-FDE7CD50E2E1}"/>
              </c:ext>
            </c:extLst>
          </c:dPt>
          <c:dPt>
            <c:idx val="1"/>
            <c:bubble3D val="0"/>
            <c:spPr>
              <a:solidFill>
                <a:schemeClr val="accent2"/>
              </a:solidFill>
              <a:ln w="12700">
                <a:solidFill>
                  <a:schemeClr val="lt1"/>
                </a:solidFill>
              </a:ln>
              <a:effectLst/>
            </c:spPr>
            <c:extLst>
              <c:ext xmlns:c16="http://schemas.microsoft.com/office/drawing/2014/chart" uri="{C3380CC4-5D6E-409C-BE32-E72D297353CC}">
                <c16:uniqueId val="{00000004-A30E-43EB-A1DE-FDE7CD50E2E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048A-4FC8-B63C-93680820BCA6}"/>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48A-4FC8-B63C-93680820BCA6}"/>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048A-4FC8-B63C-93680820BCA6}"/>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048A-4FC8-B63C-93680820BCA6}"/>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dLblPos val="bestFit"/>
              <c:showLegendKey val="0"/>
              <c:showVal val="0"/>
              <c:showCatName val="0"/>
              <c:showSerName val="0"/>
              <c:showPercent val="1"/>
              <c:showBubbleSize val="0"/>
              <c:extLst>
                <c:ext xmlns:c16="http://schemas.microsoft.com/office/drawing/2014/chart" uri="{C3380CC4-5D6E-409C-BE32-E72D297353CC}">
                  <c16:uniqueId val="{00000003-A30E-43EB-A1DE-FDE7CD50E2E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Education</c:v>
                </c:pt>
                <c:pt idx="1">
                  <c:v>Manufacturing/Engineering/Technology</c:v>
                </c:pt>
                <c:pt idx="2">
                  <c:v>Government</c:v>
                </c:pt>
                <c:pt idx="3">
                  <c:v>Contruction</c:v>
                </c:pt>
                <c:pt idx="4">
                  <c:v>Finance/Insurance/Real Estate</c:v>
                </c:pt>
                <c:pt idx="5">
                  <c:v>Transportation</c:v>
                </c:pt>
              </c:strCache>
            </c:strRef>
          </c:cat>
          <c:val>
            <c:numRef>
              <c:f>Sheet1!$B$2:$B$7</c:f>
              <c:numCache>
                <c:formatCode>General</c:formatCode>
                <c:ptCount val="6"/>
                <c:pt idx="0">
                  <c:v>21</c:v>
                </c:pt>
                <c:pt idx="1">
                  <c:v>13</c:v>
                </c:pt>
                <c:pt idx="2">
                  <c:v>9</c:v>
                </c:pt>
                <c:pt idx="3">
                  <c:v>3</c:v>
                </c:pt>
                <c:pt idx="4">
                  <c:v>3</c:v>
                </c:pt>
                <c:pt idx="5">
                  <c:v>3</c:v>
                </c:pt>
              </c:numCache>
            </c:numRef>
          </c:val>
          <c:extLst>
            <c:ext xmlns:c16="http://schemas.microsoft.com/office/drawing/2014/chart" uri="{C3380CC4-5D6E-409C-BE32-E72D297353CC}">
              <c16:uniqueId val="{00000000-A30E-43EB-A1DE-FDE7CD50E2E1}"/>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1626772791930151"/>
          <c:y val="0.15630384063572086"/>
          <c:w val="0.37905124432674103"/>
          <c:h val="0.81080383930151834"/>
        </c:manualLayout>
      </c:layout>
      <c:overlay val="0"/>
      <c:spPr>
        <a:noFill/>
        <a:ln w="15875">
          <a:solidFill>
            <a:schemeClr val="lt1"/>
          </a:solid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E5F5A3-E9AC-4B0D-8990-78DC748FB9D0}" type="doc">
      <dgm:prSet loTypeId="urn:microsoft.com/office/officeart/2005/8/layout/hierarchy1" loCatId="hierarchy" qsTypeId="urn:microsoft.com/office/officeart/2005/8/quickstyle/simple2" qsCatId="simple" csTypeId="urn:microsoft.com/office/officeart/2005/8/colors/colorful2" csCatId="colorful" phldr="1"/>
      <dgm:spPr/>
      <dgm:t>
        <a:bodyPr/>
        <a:lstStyle/>
        <a:p>
          <a:endParaRPr lang="en-US"/>
        </a:p>
      </dgm:t>
    </dgm:pt>
    <dgm:pt modelId="{2973F78B-9F93-4390-969A-9D6998DADD40}">
      <dgm:prSet custT="1"/>
      <dgm:spPr/>
      <dgm:t>
        <a:bodyPr/>
        <a:lstStyle/>
        <a:p>
          <a:r>
            <a:rPr lang="en-US" sz="1400"/>
            <a:t>Participants have higher physical compliance – 78% compared to 40% for nonparticipants</a:t>
          </a:r>
        </a:p>
      </dgm:t>
    </dgm:pt>
    <dgm:pt modelId="{F0954973-4024-4771-8FB3-77B80A32C609}" type="parTrans" cxnId="{266AF2EE-2777-45BD-BDC8-E7C50E47D1D4}">
      <dgm:prSet/>
      <dgm:spPr/>
      <dgm:t>
        <a:bodyPr/>
        <a:lstStyle/>
        <a:p>
          <a:endParaRPr lang="en-US" sz="1400"/>
        </a:p>
      </dgm:t>
    </dgm:pt>
    <dgm:pt modelId="{EDBFEB56-A4BC-41FC-A358-BB2E52896BD4}" type="sibTrans" cxnId="{266AF2EE-2777-45BD-BDC8-E7C50E47D1D4}">
      <dgm:prSet/>
      <dgm:spPr/>
      <dgm:t>
        <a:bodyPr/>
        <a:lstStyle/>
        <a:p>
          <a:endParaRPr lang="en-US" sz="1400"/>
        </a:p>
      </dgm:t>
    </dgm:pt>
    <dgm:pt modelId="{AEBC32CB-6387-41F6-8215-6DF5514897AB}">
      <dgm:prSet custT="1"/>
      <dgm:spPr/>
      <dgm:t>
        <a:bodyPr/>
        <a:lstStyle/>
        <a:p>
          <a:r>
            <a:rPr lang="en-US" sz="1400"/>
            <a:t>Participants have higher mammogram compliance – 64% compared to 54% for nonparticipants</a:t>
          </a:r>
        </a:p>
      </dgm:t>
    </dgm:pt>
    <dgm:pt modelId="{6154FA20-B785-4D24-9A86-D46E2B0A8A34}" type="parTrans" cxnId="{A4FCA4D0-A54D-4949-AA9B-82C2C21826C7}">
      <dgm:prSet/>
      <dgm:spPr/>
      <dgm:t>
        <a:bodyPr/>
        <a:lstStyle/>
        <a:p>
          <a:endParaRPr lang="en-US" sz="1400"/>
        </a:p>
      </dgm:t>
    </dgm:pt>
    <dgm:pt modelId="{E224BE15-3B90-4FE3-9030-E7E6728A7B6B}" type="sibTrans" cxnId="{A4FCA4D0-A54D-4949-AA9B-82C2C21826C7}">
      <dgm:prSet/>
      <dgm:spPr/>
      <dgm:t>
        <a:bodyPr/>
        <a:lstStyle/>
        <a:p>
          <a:endParaRPr lang="en-US" sz="1400"/>
        </a:p>
      </dgm:t>
    </dgm:pt>
    <dgm:pt modelId="{757509A3-471E-4142-A2C2-EACA04237E48}">
      <dgm:prSet custT="1"/>
      <dgm:spPr/>
      <dgm:t>
        <a:bodyPr/>
        <a:lstStyle/>
        <a:p>
          <a:r>
            <a:rPr lang="en-US" sz="1400"/>
            <a:t>Prospective risk is lower for participants.</a:t>
          </a:r>
        </a:p>
      </dgm:t>
    </dgm:pt>
    <dgm:pt modelId="{EACCD6F7-CD4C-4020-9725-431AB64E849E}" type="parTrans" cxnId="{66CA5049-26FA-4BF0-8426-AA203EFDD930}">
      <dgm:prSet/>
      <dgm:spPr/>
      <dgm:t>
        <a:bodyPr/>
        <a:lstStyle/>
        <a:p>
          <a:endParaRPr lang="en-US" sz="1400"/>
        </a:p>
      </dgm:t>
    </dgm:pt>
    <dgm:pt modelId="{353EA3AD-4DC5-4315-84F9-5AD0246EBFF7}" type="sibTrans" cxnId="{66CA5049-26FA-4BF0-8426-AA203EFDD930}">
      <dgm:prSet/>
      <dgm:spPr/>
      <dgm:t>
        <a:bodyPr/>
        <a:lstStyle/>
        <a:p>
          <a:endParaRPr lang="en-US" sz="1400"/>
        </a:p>
      </dgm:t>
    </dgm:pt>
    <dgm:pt modelId="{4AD31ECD-2837-483D-B81D-4294A821CD81}">
      <dgm:prSet custT="1"/>
      <dgm:spPr/>
      <dgm:t>
        <a:bodyPr/>
        <a:lstStyle/>
        <a:p>
          <a:r>
            <a:rPr lang="en-US" sz="1400"/>
            <a:t>Coordination risk is below benchmark.</a:t>
          </a:r>
        </a:p>
      </dgm:t>
    </dgm:pt>
    <dgm:pt modelId="{1985479D-3A62-4751-842E-D47A28D80CF3}" type="parTrans" cxnId="{3550EC89-2D59-4783-A9F2-860A01C48811}">
      <dgm:prSet/>
      <dgm:spPr/>
      <dgm:t>
        <a:bodyPr/>
        <a:lstStyle/>
        <a:p>
          <a:endParaRPr lang="en-US" sz="1400"/>
        </a:p>
      </dgm:t>
    </dgm:pt>
    <dgm:pt modelId="{4B2CB51C-D9F8-4F1C-99CD-628A169892A1}" type="sibTrans" cxnId="{3550EC89-2D59-4783-A9F2-860A01C48811}">
      <dgm:prSet/>
      <dgm:spPr/>
      <dgm:t>
        <a:bodyPr/>
        <a:lstStyle/>
        <a:p>
          <a:endParaRPr lang="en-US" sz="1400"/>
        </a:p>
      </dgm:t>
    </dgm:pt>
    <dgm:pt modelId="{86C97F70-D29C-48AD-8246-60EA69C7E634}" type="pres">
      <dgm:prSet presAssocID="{DFE5F5A3-E9AC-4B0D-8990-78DC748FB9D0}" presName="hierChild1" presStyleCnt="0">
        <dgm:presLayoutVars>
          <dgm:chPref val="1"/>
          <dgm:dir/>
          <dgm:animOne val="branch"/>
          <dgm:animLvl val="lvl"/>
          <dgm:resizeHandles/>
        </dgm:presLayoutVars>
      </dgm:prSet>
      <dgm:spPr/>
    </dgm:pt>
    <dgm:pt modelId="{CCD640FC-CB07-4DD2-A47E-7F9BA5EF0414}" type="pres">
      <dgm:prSet presAssocID="{2973F78B-9F93-4390-969A-9D6998DADD40}" presName="hierRoot1" presStyleCnt="0"/>
      <dgm:spPr/>
    </dgm:pt>
    <dgm:pt modelId="{CDD258CF-9160-45E9-B6A7-3DA203CB260E}" type="pres">
      <dgm:prSet presAssocID="{2973F78B-9F93-4390-969A-9D6998DADD40}" presName="composite" presStyleCnt="0"/>
      <dgm:spPr/>
    </dgm:pt>
    <dgm:pt modelId="{9DC0FEED-BBDF-4EC4-AE0D-5634EED1740A}" type="pres">
      <dgm:prSet presAssocID="{2973F78B-9F93-4390-969A-9D6998DADD40}" presName="background" presStyleLbl="node0" presStyleIdx="0" presStyleCnt="4"/>
      <dgm:spPr/>
    </dgm:pt>
    <dgm:pt modelId="{A4592748-003A-46A6-8C5B-5903F327467D}" type="pres">
      <dgm:prSet presAssocID="{2973F78B-9F93-4390-969A-9D6998DADD40}" presName="text" presStyleLbl="fgAcc0" presStyleIdx="0" presStyleCnt="4">
        <dgm:presLayoutVars>
          <dgm:chPref val="3"/>
        </dgm:presLayoutVars>
      </dgm:prSet>
      <dgm:spPr/>
    </dgm:pt>
    <dgm:pt modelId="{9B39E6EA-79C3-4F11-92C4-102AB1F41B88}" type="pres">
      <dgm:prSet presAssocID="{2973F78B-9F93-4390-969A-9D6998DADD40}" presName="hierChild2" presStyleCnt="0"/>
      <dgm:spPr/>
    </dgm:pt>
    <dgm:pt modelId="{BF8D91F2-0EE0-4522-A0E5-12F50D50FE0A}" type="pres">
      <dgm:prSet presAssocID="{AEBC32CB-6387-41F6-8215-6DF5514897AB}" presName="hierRoot1" presStyleCnt="0"/>
      <dgm:spPr/>
    </dgm:pt>
    <dgm:pt modelId="{870AE052-6158-453E-81A1-6BBB397D466B}" type="pres">
      <dgm:prSet presAssocID="{AEBC32CB-6387-41F6-8215-6DF5514897AB}" presName="composite" presStyleCnt="0"/>
      <dgm:spPr/>
    </dgm:pt>
    <dgm:pt modelId="{46FDBB7F-4E21-447E-9951-91594D3D81F9}" type="pres">
      <dgm:prSet presAssocID="{AEBC32CB-6387-41F6-8215-6DF5514897AB}" presName="background" presStyleLbl="node0" presStyleIdx="1" presStyleCnt="4"/>
      <dgm:spPr/>
    </dgm:pt>
    <dgm:pt modelId="{5A728E5D-5281-471D-B93A-7D8A07CF1BBD}" type="pres">
      <dgm:prSet presAssocID="{AEBC32CB-6387-41F6-8215-6DF5514897AB}" presName="text" presStyleLbl="fgAcc0" presStyleIdx="1" presStyleCnt="4">
        <dgm:presLayoutVars>
          <dgm:chPref val="3"/>
        </dgm:presLayoutVars>
      </dgm:prSet>
      <dgm:spPr/>
    </dgm:pt>
    <dgm:pt modelId="{0D29719F-1436-48E2-AED0-38A70670FD5E}" type="pres">
      <dgm:prSet presAssocID="{AEBC32CB-6387-41F6-8215-6DF5514897AB}" presName="hierChild2" presStyleCnt="0"/>
      <dgm:spPr/>
    </dgm:pt>
    <dgm:pt modelId="{62BB95C3-6E78-45A9-9BD2-379FF2302862}" type="pres">
      <dgm:prSet presAssocID="{757509A3-471E-4142-A2C2-EACA04237E48}" presName="hierRoot1" presStyleCnt="0"/>
      <dgm:spPr/>
    </dgm:pt>
    <dgm:pt modelId="{29716044-0971-4A54-A137-EB31C94BF129}" type="pres">
      <dgm:prSet presAssocID="{757509A3-471E-4142-A2C2-EACA04237E48}" presName="composite" presStyleCnt="0"/>
      <dgm:spPr/>
    </dgm:pt>
    <dgm:pt modelId="{AF53E381-4DC8-46D0-A0FB-DD8923F7F291}" type="pres">
      <dgm:prSet presAssocID="{757509A3-471E-4142-A2C2-EACA04237E48}" presName="background" presStyleLbl="node0" presStyleIdx="2" presStyleCnt="4"/>
      <dgm:spPr/>
    </dgm:pt>
    <dgm:pt modelId="{47A1513D-A891-44F3-A9D7-DE28EB76C2F1}" type="pres">
      <dgm:prSet presAssocID="{757509A3-471E-4142-A2C2-EACA04237E48}" presName="text" presStyleLbl="fgAcc0" presStyleIdx="2" presStyleCnt="4">
        <dgm:presLayoutVars>
          <dgm:chPref val="3"/>
        </dgm:presLayoutVars>
      </dgm:prSet>
      <dgm:spPr/>
    </dgm:pt>
    <dgm:pt modelId="{52795270-C793-4993-B883-4954F71F1D82}" type="pres">
      <dgm:prSet presAssocID="{757509A3-471E-4142-A2C2-EACA04237E48}" presName="hierChild2" presStyleCnt="0"/>
      <dgm:spPr/>
    </dgm:pt>
    <dgm:pt modelId="{2B0D1D34-AAD1-43F4-80BB-9B9048450484}" type="pres">
      <dgm:prSet presAssocID="{4AD31ECD-2837-483D-B81D-4294A821CD81}" presName="hierRoot1" presStyleCnt="0"/>
      <dgm:spPr/>
    </dgm:pt>
    <dgm:pt modelId="{767B4608-0B63-4804-813A-F30F5773E39E}" type="pres">
      <dgm:prSet presAssocID="{4AD31ECD-2837-483D-B81D-4294A821CD81}" presName="composite" presStyleCnt="0"/>
      <dgm:spPr/>
    </dgm:pt>
    <dgm:pt modelId="{FBFCE369-AA7A-4139-8481-D5877E23F96A}" type="pres">
      <dgm:prSet presAssocID="{4AD31ECD-2837-483D-B81D-4294A821CD81}" presName="background" presStyleLbl="node0" presStyleIdx="3" presStyleCnt="4"/>
      <dgm:spPr/>
    </dgm:pt>
    <dgm:pt modelId="{163DE4CB-801D-4894-8129-E3A18F0DE82A}" type="pres">
      <dgm:prSet presAssocID="{4AD31ECD-2837-483D-B81D-4294A821CD81}" presName="text" presStyleLbl="fgAcc0" presStyleIdx="3" presStyleCnt="4">
        <dgm:presLayoutVars>
          <dgm:chPref val="3"/>
        </dgm:presLayoutVars>
      </dgm:prSet>
      <dgm:spPr/>
    </dgm:pt>
    <dgm:pt modelId="{A4380FBE-7A16-4316-A23B-072B85E2EEE2}" type="pres">
      <dgm:prSet presAssocID="{4AD31ECD-2837-483D-B81D-4294A821CD81}" presName="hierChild2" presStyleCnt="0"/>
      <dgm:spPr/>
    </dgm:pt>
  </dgm:ptLst>
  <dgm:cxnLst>
    <dgm:cxn modelId="{E8AA9013-F5AC-47BF-ABF7-2A99EDB6F40B}" type="presOf" srcId="{DFE5F5A3-E9AC-4B0D-8990-78DC748FB9D0}" destId="{86C97F70-D29C-48AD-8246-60EA69C7E634}" srcOrd="0" destOrd="0" presId="urn:microsoft.com/office/officeart/2005/8/layout/hierarchy1"/>
    <dgm:cxn modelId="{12C1422E-49E9-47FC-A050-0B429E29E71E}" type="presOf" srcId="{2973F78B-9F93-4390-969A-9D6998DADD40}" destId="{A4592748-003A-46A6-8C5B-5903F327467D}" srcOrd="0" destOrd="0" presId="urn:microsoft.com/office/officeart/2005/8/layout/hierarchy1"/>
    <dgm:cxn modelId="{66CA5049-26FA-4BF0-8426-AA203EFDD930}" srcId="{DFE5F5A3-E9AC-4B0D-8990-78DC748FB9D0}" destId="{757509A3-471E-4142-A2C2-EACA04237E48}" srcOrd="2" destOrd="0" parTransId="{EACCD6F7-CD4C-4020-9725-431AB64E849E}" sibTransId="{353EA3AD-4DC5-4315-84F9-5AD0246EBFF7}"/>
    <dgm:cxn modelId="{3550EC89-2D59-4783-A9F2-860A01C48811}" srcId="{DFE5F5A3-E9AC-4B0D-8990-78DC748FB9D0}" destId="{4AD31ECD-2837-483D-B81D-4294A821CD81}" srcOrd="3" destOrd="0" parTransId="{1985479D-3A62-4751-842E-D47A28D80CF3}" sibTransId="{4B2CB51C-D9F8-4F1C-99CD-628A169892A1}"/>
    <dgm:cxn modelId="{91EABDBC-BE05-4F98-8CDB-622EF55B3405}" type="presOf" srcId="{4AD31ECD-2837-483D-B81D-4294A821CD81}" destId="{163DE4CB-801D-4894-8129-E3A18F0DE82A}" srcOrd="0" destOrd="0" presId="urn:microsoft.com/office/officeart/2005/8/layout/hierarchy1"/>
    <dgm:cxn modelId="{A4FCA4D0-A54D-4949-AA9B-82C2C21826C7}" srcId="{DFE5F5A3-E9AC-4B0D-8990-78DC748FB9D0}" destId="{AEBC32CB-6387-41F6-8215-6DF5514897AB}" srcOrd="1" destOrd="0" parTransId="{6154FA20-B785-4D24-9A86-D46E2B0A8A34}" sibTransId="{E224BE15-3B90-4FE3-9030-E7E6728A7B6B}"/>
    <dgm:cxn modelId="{D337B8E5-FF8B-40D2-9F16-B8CD3A16B601}" type="presOf" srcId="{757509A3-471E-4142-A2C2-EACA04237E48}" destId="{47A1513D-A891-44F3-A9D7-DE28EB76C2F1}" srcOrd="0" destOrd="0" presId="urn:microsoft.com/office/officeart/2005/8/layout/hierarchy1"/>
    <dgm:cxn modelId="{50542EE9-617E-453A-9C58-9C3019323AA4}" type="presOf" srcId="{AEBC32CB-6387-41F6-8215-6DF5514897AB}" destId="{5A728E5D-5281-471D-B93A-7D8A07CF1BBD}" srcOrd="0" destOrd="0" presId="urn:microsoft.com/office/officeart/2005/8/layout/hierarchy1"/>
    <dgm:cxn modelId="{266AF2EE-2777-45BD-BDC8-E7C50E47D1D4}" srcId="{DFE5F5A3-E9AC-4B0D-8990-78DC748FB9D0}" destId="{2973F78B-9F93-4390-969A-9D6998DADD40}" srcOrd="0" destOrd="0" parTransId="{F0954973-4024-4771-8FB3-77B80A32C609}" sibTransId="{EDBFEB56-A4BC-41FC-A358-BB2E52896BD4}"/>
    <dgm:cxn modelId="{F0B9E07A-B105-4C14-93A9-B69FA3E20802}" type="presParOf" srcId="{86C97F70-D29C-48AD-8246-60EA69C7E634}" destId="{CCD640FC-CB07-4DD2-A47E-7F9BA5EF0414}" srcOrd="0" destOrd="0" presId="urn:microsoft.com/office/officeart/2005/8/layout/hierarchy1"/>
    <dgm:cxn modelId="{EF0736E9-BF3C-4677-972E-8736C1712162}" type="presParOf" srcId="{CCD640FC-CB07-4DD2-A47E-7F9BA5EF0414}" destId="{CDD258CF-9160-45E9-B6A7-3DA203CB260E}" srcOrd="0" destOrd="0" presId="urn:microsoft.com/office/officeart/2005/8/layout/hierarchy1"/>
    <dgm:cxn modelId="{7A569185-70DA-412E-8F7E-C74D090BFAF7}" type="presParOf" srcId="{CDD258CF-9160-45E9-B6A7-3DA203CB260E}" destId="{9DC0FEED-BBDF-4EC4-AE0D-5634EED1740A}" srcOrd="0" destOrd="0" presId="urn:microsoft.com/office/officeart/2005/8/layout/hierarchy1"/>
    <dgm:cxn modelId="{6A7AA818-52E2-4314-B586-27337C88878E}" type="presParOf" srcId="{CDD258CF-9160-45E9-B6A7-3DA203CB260E}" destId="{A4592748-003A-46A6-8C5B-5903F327467D}" srcOrd="1" destOrd="0" presId="urn:microsoft.com/office/officeart/2005/8/layout/hierarchy1"/>
    <dgm:cxn modelId="{08DCCA82-BAD7-4F9B-A818-E6BDDED9864B}" type="presParOf" srcId="{CCD640FC-CB07-4DD2-A47E-7F9BA5EF0414}" destId="{9B39E6EA-79C3-4F11-92C4-102AB1F41B88}" srcOrd="1" destOrd="0" presId="urn:microsoft.com/office/officeart/2005/8/layout/hierarchy1"/>
    <dgm:cxn modelId="{A293BC42-F90C-4561-ABCD-2F2C84EAE076}" type="presParOf" srcId="{86C97F70-D29C-48AD-8246-60EA69C7E634}" destId="{BF8D91F2-0EE0-4522-A0E5-12F50D50FE0A}" srcOrd="1" destOrd="0" presId="urn:microsoft.com/office/officeart/2005/8/layout/hierarchy1"/>
    <dgm:cxn modelId="{C48B685C-22A3-4101-B856-726E915A3F70}" type="presParOf" srcId="{BF8D91F2-0EE0-4522-A0E5-12F50D50FE0A}" destId="{870AE052-6158-453E-81A1-6BBB397D466B}" srcOrd="0" destOrd="0" presId="urn:microsoft.com/office/officeart/2005/8/layout/hierarchy1"/>
    <dgm:cxn modelId="{2AA59CF9-FD9B-4305-80D1-CD86C934D582}" type="presParOf" srcId="{870AE052-6158-453E-81A1-6BBB397D466B}" destId="{46FDBB7F-4E21-447E-9951-91594D3D81F9}" srcOrd="0" destOrd="0" presId="urn:microsoft.com/office/officeart/2005/8/layout/hierarchy1"/>
    <dgm:cxn modelId="{98E8D901-BCE0-4B75-940C-273E5E1465EB}" type="presParOf" srcId="{870AE052-6158-453E-81A1-6BBB397D466B}" destId="{5A728E5D-5281-471D-B93A-7D8A07CF1BBD}" srcOrd="1" destOrd="0" presId="urn:microsoft.com/office/officeart/2005/8/layout/hierarchy1"/>
    <dgm:cxn modelId="{2AAFE28A-2430-4258-8CBD-664946E78C1D}" type="presParOf" srcId="{BF8D91F2-0EE0-4522-A0E5-12F50D50FE0A}" destId="{0D29719F-1436-48E2-AED0-38A70670FD5E}" srcOrd="1" destOrd="0" presId="urn:microsoft.com/office/officeart/2005/8/layout/hierarchy1"/>
    <dgm:cxn modelId="{D909EC5F-F911-4DC6-A39F-161E12EC9B0A}" type="presParOf" srcId="{86C97F70-D29C-48AD-8246-60EA69C7E634}" destId="{62BB95C3-6E78-45A9-9BD2-379FF2302862}" srcOrd="2" destOrd="0" presId="urn:microsoft.com/office/officeart/2005/8/layout/hierarchy1"/>
    <dgm:cxn modelId="{C933D8E2-D397-40E4-B035-972187AA3596}" type="presParOf" srcId="{62BB95C3-6E78-45A9-9BD2-379FF2302862}" destId="{29716044-0971-4A54-A137-EB31C94BF129}" srcOrd="0" destOrd="0" presId="urn:microsoft.com/office/officeart/2005/8/layout/hierarchy1"/>
    <dgm:cxn modelId="{08CE4274-83F8-466A-8CDD-AF47048B8D14}" type="presParOf" srcId="{29716044-0971-4A54-A137-EB31C94BF129}" destId="{AF53E381-4DC8-46D0-A0FB-DD8923F7F291}" srcOrd="0" destOrd="0" presId="urn:microsoft.com/office/officeart/2005/8/layout/hierarchy1"/>
    <dgm:cxn modelId="{CE151EDB-75BD-4582-AA5D-0CC51A964366}" type="presParOf" srcId="{29716044-0971-4A54-A137-EB31C94BF129}" destId="{47A1513D-A891-44F3-A9D7-DE28EB76C2F1}" srcOrd="1" destOrd="0" presId="urn:microsoft.com/office/officeart/2005/8/layout/hierarchy1"/>
    <dgm:cxn modelId="{8C5C19C9-ACE3-473F-8513-A5A6655CB8FD}" type="presParOf" srcId="{62BB95C3-6E78-45A9-9BD2-379FF2302862}" destId="{52795270-C793-4993-B883-4954F71F1D82}" srcOrd="1" destOrd="0" presId="urn:microsoft.com/office/officeart/2005/8/layout/hierarchy1"/>
    <dgm:cxn modelId="{3F307355-DF3F-43AB-B360-7E5EFD796D03}" type="presParOf" srcId="{86C97F70-D29C-48AD-8246-60EA69C7E634}" destId="{2B0D1D34-AAD1-43F4-80BB-9B9048450484}" srcOrd="3" destOrd="0" presId="urn:microsoft.com/office/officeart/2005/8/layout/hierarchy1"/>
    <dgm:cxn modelId="{365EFB18-E831-4C61-9C0E-C5FDA156D3E2}" type="presParOf" srcId="{2B0D1D34-AAD1-43F4-80BB-9B9048450484}" destId="{767B4608-0B63-4804-813A-F30F5773E39E}" srcOrd="0" destOrd="0" presId="urn:microsoft.com/office/officeart/2005/8/layout/hierarchy1"/>
    <dgm:cxn modelId="{0A5DDFB4-C28F-4648-BB68-DCD1BA2D662D}" type="presParOf" srcId="{767B4608-0B63-4804-813A-F30F5773E39E}" destId="{FBFCE369-AA7A-4139-8481-D5877E23F96A}" srcOrd="0" destOrd="0" presId="urn:microsoft.com/office/officeart/2005/8/layout/hierarchy1"/>
    <dgm:cxn modelId="{C0DDD2B5-D9EF-4A2F-8D4E-2F3F99CF5616}" type="presParOf" srcId="{767B4608-0B63-4804-813A-F30F5773E39E}" destId="{163DE4CB-801D-4894-8129-E3A18F0DE82A}" srcOrd="1" destOrd="0" presId="urn:microsoft.com/office/officeart/2005/8/layout/hierarchy1"/>
    <dgm:cxn modelId="{6C9CD668-2A0B-420E-8039-AEDB59CB7C26}" type="presParOf" srcId="{2B0D1D34-AAD1-43F4-80BB-9B9048450484}" destId="{A4380FBE-7A16-4316-A23B-072B85E2EEE2}"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E5F5A3-E9AC-4B0D-8990-78DC748FB9D0}" type="doc">
      <dgm:prSet loTypeId="urn:microsoft.com/office/officeart/2005/8/layout/hierarchy1" loCatId="hierarchy" qsTypeId="urn:microsoft.com/office/officeart/2005/8/quickstyle/simple2" qsCatId="simple" csTypeId="urn:microsoft.com/office/officeart/2005/8/colors/colorful3" csCatId="colorful" phldr="1"/>
      <dgm:spPr/>
      <dgm:t>
        <a:bodyPr/>
        <a:lstStyle/>
        <a:p>
          <a:endParaRPr lang="en-US"/>
        </a:p>
      </dgm:t>
    </dgm:pt>
    <dgm:pt modelId="{2973F78B-9F93-4390-969A-9D6998DADD40}">
      <dgm:prSet custT="1"/>
      <dgm:spPr/>
      <dgm:t>
        <a:bodyPr/>
        <a:lstStyle/>
        <a:p>
          <a:r>
            <a:rPr lang="en-US" sz="1400"/>
            <a:t>Participants with hypertension reduced medication use by 2% in year 2.</a:t>
          </a:r>
        </a:p>
      </dgm:t>
    </dgm:pt>
    <dgm:pt modelId="{F0954973-4024-4771-8FB3-77B80A32C609}" type="parTrans" cxnId="{266AF2EE-2777-45BD-BDC8-E7C50E47D1D4}">
      <dgm:prSet/>
      <dgm:spPr/>
      <dgm:t>
        <a:bodyPr/>
        <a:lstStyle/>
        <a:p>
          <a:endParaRPr lang="en-US" sz="1400"/>
        </a:p>
      </dgm:t>
    </dgm:pt>
    <dgm:pt modelId="{EDBFEB56-A4BC-41FC-A358-BB2E52896BD4}" type="sibTrans" cxnId="{266AF2EE-2777-45BD-BDC8-E7C50E47D1D4}">
      <dgm:prSet/>
      <dgm:spPr/>
      <dgm:t>
        <a:bodyPr/>
        <a:lstStyle/>
        <a:p>
          <a:endParaRPr lang="en-US" sz="1400"/>
        </a:p>
      </dgm:t>
    </dgm:pt>
    <dgm:pt modelId="{AEBC32CB-6387-41F6-8215-6DF5514897AB}">
      <dgm:prSet custT="1"/>
      <dgm:spPr/>
      <dgm:t>
        <a:bodyPr/>
        <a:lstStyle/>
        <a:p>
          <a:r>
            <a:rPr lang="en-US" sz="1400"/>
            <a:t>Participants with hypertension increased blood pressure control 5% over 4-year period.</a:t>
          </a:r>
        </a:p>
      </dgm:t>
    </dgm:pt>
    <dgm:pt modelId="{6154FA20-B785-4D24-9A86-D46E2B0A8A34}" type="parTrans" cxnId="{A4FCA4D0-A54D-4949-AA9B-82C2C21826C7}">
      <dgm:prSet/>
      <dgm:spPr/>
      <dgm:t>
        <a:bodyPr/>
        <a:lstStyle/>
        <a:p>
          <a:endParaRPr lang="en-US" sz="1400"/>
        </a:p>
      </dgm:t>
    </dgm:pt>
    <dgm:pt modelId="{E224BE15-3B90-4FE3-9030-E7E6728A7B6B}" type="sibTrans" cxnId="{A4FCA4D0-A54D-4949-AA9B-82C2C21826C7}">
      <dgm:prSet/>
      <dgm:spPr/>
      <dgm:t>
        <a:bodyPr/>
        <a:lstStyle/>
        <a:p>
          <a:endParaRPr lang="en-US" sz="1400"/>
        </a:p>
      </dgm:t>
    </dgm:pt>
    <dgm:pt modelId="{757509A3-471E-4142-A2C2-EACA04237E48}">
      <dgm:prSet custT="1"/>
      <dgm:spPr/>
      <dgm:t>
        <a:bodyPr/>
        <a:lstStyle/>
        <a:p>
          <a:r>
            <a:rPr lang="en-US" sz="1400"/>
            <a:t>Participants with diabetes decreased medication gaps by 4% over 3-year period.</a:t>
          </a:r>
        </a:p>
      </dgm:t>
    </dgm:pt>
    <dgm:pt modelId="{EACCD6F7-CD4C-4020-9725-431AB64E849E}" type="parTrans" cxnId="{66CA5049-26FA-4BF0-8426-AA203EFDD930}">
      <dgm:prSet/>
      <dgm:spPr/>
      <dgm:t>
        <a:bodyPr/>
        <a:lstStyle/>
        <a:p>
          <a:endParaRPr lang="en-US" sz="1400"/>
        </a:p>
      </dgm:t>
    </dgm:pt>
    <dgm:pt modelId="{353EA3AD-4DC5-4315-84F9-5AD0246EBFF7}" type="sibTrans" cxnId="{66CA5049-26FA-4BF0-8426-AA203EFDD930}">
      <dgm:prSet/>
      <dgm:spPr/>
      <dgm:t>
        <a:bodyPr/>
        <a:lstStyle/>
        <a:p>
          <a:endParaRPr lang="en-US" sz="1400"/>
        </a:p>
      </dgm:t>
    </dgm:pt>
    <dgm:pt modelId="{4AD31ECD-2837-483D-B81D-4294A821CD81}">
      <dgm:prSet custT="1"/>
      <dgm:spPr/>
      <dgm:t>
        <a:bodyPr/>
        <a:lstStyle/>
        <a:p>
          <a:r>
            <a:rPr lang="en-US" sz="1400"/>
            <a:t>Participants  with diabetes improved A1c control by 9% over 4-year period.</a:t>
          </a:r>
        </a:p>
      </dgm:t>
    </dgm:pt>
    <dgm:pt modelId="{1985479D-3A62-4751-842E-D47A28D80CF3}" type="parTrans" cxnId="{3550EC89-2D59-4783-A9F2-860A01C48811}">
      <dgm:prSet/>
      <dgm:spPr/>
      <dgm:t>
        <a:bodyPr/>
        <a:lstStyle/>
        <a:p>
          <a:endParaRPr lang="en-US" sz="1400"/>
        </a:p>
      </dgm:t>
    </dgm:pt>
    <dgm:pt modelId="{4B2CB51C-D9F8-4F1C-99CD-628A169892A1}" type="sibTrans" cxnId="{3550EC89-2D59-4783-A9F2-860A01C48811}">
      <dgm:prSet/>
      <dgm:spPr/>
      <dgm:t>
        <a:bodyPr/>
        <a:lstStyle/>
        <a:p>
          <a:endParaRPr lang="en-US" sz="1400"/>
        </a:p>
      </dgm:t>
    </dgm:pt>
    <dgm:pt modelId="{86C97F70-D29C-48AD-8246-60EA69C7E634}" type="pres">
      <dgm:prSet presAssocID="{DFE5F5A3-E9AC-4B0D-8990-78DC748FB9D0}" presName="hierChild1" presStyleCnt="0">
        <dgm:presLayoutVars>
          <dgm:chPref val="1"/>
          <dgm:dir/>
          <dgm:animOne val="branch"/>
          <dgm:animLvl val="lvl"/>
          <dgm:resizeHandles/>
        </dgm:presLayoutVars>
      </dgm:prSet>
      <dgm:spPr/>
    </dgm:pt>
    <dgm:pt modelId="{CCD640FC-CB07-4DD2-A47E-7F9BA5EF0414}" type="pres">
      <dgm:prSet presAssocID="{2973F78B-9F93-4390-969A-9D6998DADD40}" presName="hierRoot1" presStyleCnt="0"/>
      <dgm:spPr/>
    </dgm:pt>
    <dgm:pt modelId="{CDD258CF-9160-45E9-B6A7-3DA203CB260E}" type="pres">
      <dgm:prSet presAssocID="{2973F78B-9F93-4390-969A-9D6998DADD40}" presName="composite" presStyleCnt="0"/>
      <dgm:spPr/>
    </dgm:pt>
    <dgm:pt modelId="{9DC0FEED-BBDF-4EC4-AE0D-5634EED1740A}" type="pres">
      <dgm:prSet presAssocID="{2973F78B-9F93-4390-969A-9D6998DADD40}" presName="background" presStyleLbl="node0" presStyleIdx="0" presStyleCnt="4"/>
      <dgm:spPr/>
    </dgm:pt>
    <dgm:pt modelId="{A4592748-003A-46A6-8C5B-5903F327467D}" type="pres">
      <dgm:prSet presAssocID="{2973F78B-9F93-4390-969A-9D6998DADD40}" presName="text" presStyleLbl="fgAcc0" presStyleIdx="0" presStyleCnt="4">
        <dgm:presLayoutVars>
          <dgm:chPref val="3"/>
        </dgm:presLayoutVars>
      </dgm:prSet>
      <dgm:spPr/>
    </dgm:pt>
    <dgm:pt modelId="{9B39E6EA-79C3-4F11-92C4-102AB1F41B88}" type="pres">
      <dgm:prSet presAssocID="{2973F78B-9F93-4390-969A-9D6998DADD40}" presName="hierChild2" presStyleCnt="0"/>
      <dgm:spPr/>
    </dgm:pt>
    <dgm:pt modelId="{BF8D91F2-0EE0-4522-A0E5-12F50D50FE0A}" type="pres">
      <dgm:prSet presAssocID="{AEBC32CB-6387-41F6-8215-6DF5514897AB}" presName="hierRoot1" presStyleCnt="0"/>
      <dgm:spPr/>
    </dgm:pt>
    <dgm:pt modelId="{870AE052-6158-453E-81A1-6BBB397D466B}" type="pres">
      <dgm:prSet presAssocID="{AEBC32CB-6387-41F6-8215-6DF5514897AB}" presName="composite" presStyleCnt="0"/>
      <dgm:spPr/>
    </dgm:pt>
    <dgm:pt modelId="{46FDBB7F-4E21-447E-9951-91594D3D81F9}" type="pres">
      <dgm:prSet presAssocID="{AEBC32CB-6387-41F6-8215-6DF5514897AB}" presName="background" presStyleLbl="node0" presStyleIdx="1" presStyleCnt="4"/>
      <dgm:spPr/>
    </dgm:pt>
    <dgm:pt modelId="{5A728E5D-5281-471D-B93A-7D8A07CF1BBD}" type="pres">
      <dgm:prSet presAssocID="{AEBC32CB-6387-41F6-8215-6DF5514897AB}" presName="text" presStyleLbl="fgAcc0" presStyleIdx="1" presStyleCnt="4">
        <dgm:presLayoutVars>
          <dgm:chPref val="3"/>
        </dgm:presLayoutVars>
      </dgm:prSet>
      <dgm:spPr/>
    </dgm:pt>
    <dgm:pt modelId="{0D29719F-1436-48E2-AED0-38A70670FD5E}" type="pres">
      <dgm:prSet presAssocID="{AEBC32CB-6387-41F6-8215-6DF5514897AB}" presName="hierChild2" presStyleCnt="0"/>
      <dgm:spPr/>
    </dgm:pt>
    <dgm:pt modelId="{62BB95C3-6E78-45A9-9BD2-379FF2302862}" type="pres">
      <dgm:prSet presAssocID="{757509A3-471E-4142-A2C2-EACA04237E48}" presName="hierRoot1" presStyleCnt="0"/>
      <dgm:spPr/>
    </dgm:pt>
    <dgm:pt modelId="{29716044-0971-4A54-A137-EB31C94BF129}" type="pres">
      <dgm:prSet presAssocID="{757509A3-471E-4142-A2C2-EACA04237E48}" presName="composite" presStyleCnt="0"/>
      <dgm:spPr/>
    </dgm:pt>
    <dgm:pt modelId="{AF53E381-4DC8-46D0-A0FB-DD8923F7F291}" type="pres">
      <dgm:prSet presAssocID="{757509A3-471E-4142-A2C2-EACA04237E48}" presName="background" presStyleLbl="node0" presStyleIdx="2" presStyleCnt="4"/>
      <dgm:spPr/>
    </dgm:pt>
    <dgm:pt modelId="{47A1513D-A891-44F3-A9D7-DE28EB76C2F1}" type="pres">
      <dgm:prSet presAssocID="{757509A3-471E-4142-A2C2-EACA04237E48}" presName="text" presStyleLbl="fgAcc0" presStyleIdx="2" presStyleCnt="4">
        <dgm:presLayoutVars>
          <dgm:chPref val="3"/>
        </dgm:presLayoutVars>
      </dgm:prSet>
      <dgm:spPr/>
    </dgm:pt>
    <dgm:pt modelId="{52795270-C793-4993-B883-4954F71F1D82}" type="pres">
      <dgm:prSet presAssocID="{757509A3-471E-4142-A2C2-EACA04237E48}" presName="hierChild2" presStyleCnt="0"/>
      <dgm:spPr/>
    </dgm:pt>
    <dgm:pt modelId="{2B0D1D34-AAD1-43F4-80BB-9B9048450484}" type="pres">
      <dgm:prSet presAssocID="{4AD31ECD-2837-483D-B81D-4294A821CD81}" presName="hierRoot1" presStyleCnt="0"/>
      <dgm:spPr/>
    </dgm:pt>
    <dgm:pt modelId="{767B4608-0B63-4804-813A-F30F5773E39E}" type="pres">
      <dgm:prSet presAssocID="{4AD31ECD-2837-483D-B81D-4294A821CD81}" presName="composite" presStyleCnt="0"/>
      <dgm:spPr/>
    </dgm:pt>
    <dgm:pt modelId="{FBFCE369-AA7A-4139-8481-D5877E23F96A}" type="pres">
      <dgm:prSet presAssocID="{4AD31ECD-2837-483D-B81D-4294A821CD81}" presName="background" presStyleLbl="node0" presStyleIdx="3" presStyleCnt="4"/>
      <dgm:spPr/>
    </dgm:pt>
    <dgm:pt modelId="{163DE4CB-801D-4894-8129-E3A18F0DE82A}" type="pres">
      <dgm:prSet presAssocID="{4AD31ECD-2837-483D-B81D-4294A821CD81}" presName="text" presStyleLbl="fgAcc0" presStyleIdx="3" presStyleCnt="4">
        <dgm:presLayoutVars>
          <dgm:chPref val="3"/>
        </dgm:presLayoutVars>
      </dgm:prSet>
      <dgm:spPr/>
    </dgm:pt>
    <dgm:pt modelId="{A4380FBE-7A16-4316-A23B-072B85E2EEE2}" type="pres">
      <dgm:prSet presAssocID="{4AD31ECD-2837-483D-B81D-4294A821CD81}" presName="hierChild2" presStyleCnt="0"/>
      <dgm:spPr/>
    </dgm:pt>
  </dgm:ptLst>
  <dgm:cxnLst>
    <dgm:cxn modelId="{E8AA9013-F5AC-47BF-ABF7-2A99EDB6F40B}" type="presOf" srcId="{DFE5F5A3-E9AC-4B0D-8990-78DC748FB9D0}" destId="{86C97F70-D29C-48AD-8246-60EA69C7E634}" srcOrd="0" destOrd="0" presId="urn:microsoft.com/office/officeart/2005/8/layout/hierarchy1"/>
    <dgm:cxn modelId="{12C1422E-49E9-47FC-A050-0B429E29E71E}" type="presOf" srcId="{2973F78B-9F93-4390-969A-9D6998DADD40}" destId="{A4592748-003A-46A6-8C5B-5903F327467D}" srcOrd="0" destOrd="0" presId="urn:microsoft.com/office/officeart/2005/8/layout/hierarchy1"/>
    <dgm:cxn modelId="{66CA5049-26FA-4BF0-8426-AA203EFDD930}" srcId="{DFE5F5A3-E9AC-4B0D-8990-78DC748FB9D0}" destId="{757509A3-471E-4142-A2C2-EACA04237E48}" srcOrd="2" destOrd="0" parTransId="{EACCD6F7-CD4C-4020-9725-431AB64E849E}" sibTransId="{353EA3AD-4DC5-4315-84F9-5AD0246EBFF7}"/>
    <dgm:cxn modelId="{3550EC89-2D59-4783-A9F2-860A01C48811}" srcId="{DFE5F5A3-E9AC-4B0D-8990-78DC748FB9D0}" destId="{4AD31ECD-2837-483D-B81D-4294A821CD81}" srcOrd="3" destOrd="0" parTransId="{1985479D-3A62-4751-842E-D47A28D80CF3}" sibTransId="{4B2CB51C-D9F8-4F1C-99CD-628A169892A1}"/>
    <dgm:cxn modelId="{91EABDBC-BE05-4F98-8CDB-622EF55B3405}" type="presOf" srcId="{4AD31ECD-2837-483D-B81D-4294A821CD81}" destId="{163DE4CB-801D-4894-8129-E3A18F0DE82A}" srcOrd="0" destOrd="0" presId="urn:microsoft.com/office/officeart/2005/8/layout/hierarchy1"/>
    <dgm:cxn modelId="{A4FCA4D0-A54D-4949-AA9B-82C2C21826C7}" srcId="{DFE5F5A3-E9AC-4B0D-8990-78DC748FB9D0}" destId="{AEBC32CB-6387-41F6-8215-6DF5514897AB}" srcOrd="1" destOrd="0" parTransId="{6154FA20-B785-4D24-9A86-D46E2B0A8A34}" sibTransId="{E224BE15-3B90-4FE3-9030-E7E6728A7B6B}"/>
    <dgm:cxn modelId="{D337B8E5-FF8B-40D2-9F16-B8CD3A16B601}" type="presOf" srcId="{757509A3-471E-4142-A2C2-EACA04237E48}" destId="{47A1513D-A891-44F3-A9D7-DE28EB76C2F1}" srcOrd="0" destOrd="0" presId="urn:microsoft.com/office/officeart/2005/8/layout/hierarchy1"/>
    <dgm:cxn modelId="{50542EE9-617E-453A-9C58-9C3019323AA4}" type="presOf" srcId="{AEBC32CB-6387-41F6-8215-6DF5514897AB}" destId="{5A728E5D-5281-471D-B93A-7D8A07CF1BBD}" srcOrd="0" destOrd="0" presId="urn:microsoft.com/office/officeart/2005/8/layout/hierarchy1"/>
    <dgm:cxn modelId="{266AF2EE-2777-45BD-BDC8-E7C50E47D1D4}" srcId="{DFE5F5A3-E9AC-4B0D-8990-78DC748FB9D0}" destId="{2973F78B-9F93-4390-969A-9D6998DADD40}" srcOrd="0" destOrd="0" parTransId="{F0954973-4024-4771-8FB3-77B80A32C609}" sibTransId="{EDBFEB56-A4BC-41FC-A358-BB2E52896BD4}"/>
    <dgm:cxn modelId="{F0B9E07A-B105-4C14-93A9-B69FA3E20802}" type="presParOf" srcId="{86C97F70-D29C-48AD-8246-60EA69C7E634}" destId="{CCD640FC-CB07-4DD2-A47E-7F9BA5EF0414}" srcOrd="0" destOrd="0" presId="urn:microsoft.com/office/officeart/2005/8/layout/hierarchy1"/>
    <dgm:cxn modelId="{EF0736E9-BF3C-4677-972E-8736C1712162}" type="presParOf" srcId="{CCD640FC-CB07-4DD2-A47E-7F9BA5EF0414}" destId="{CDD258CF-9160-45E9-B6A7-3DA203CB260E}" srcOrd="0" destOrd="0" presId="urn:microsoft.com/office/officeart/2005/8/layout/hierarchy1"/>
    <dgm:cxn modelId="{7A569185-70DA-412E-8F7E-C74D090BFAF7}" type="presParOf" srcId="{CDD258CF-9160-45E9-B6A7-3DA203CB260E}" destId="{9DC0FEED-BBDF-4EC4-AE0D-5634EED1740A}" srcOrd="0" destOrd="0" presId="urn:microsoft.com/office/officeart/2005/8/layout/hierarchy1"/>
    <dgm:cxn modelId="{6A7AA818-52E2-4314-B586-27337C88878E}" type="presParOf" srcId="{CDD258CF-9160-45E9-B6A7-3DA203CB260E}" destId="{A4592748-003A-46A6-8C5B-5903F327467D}" srcOrd="1" destOrd="0" presId="urn:microsoft.com/office/officeart/2005/8/layout/hierarchy1"/>
    <dgm:cxn modelId="{08DCCA82-BAD7-4F9B-A818-E6BDDED9864B}" type="presParOf" srcId="{CCD640FC-CB07-4DD2-A47E-7F9BA5EF0414}" destId="{9B39E6EA-79C3-4F11-92C4-102AB1F41B88}" srcOrd="1" destOrd="0" presId="urn:microsoft.com/office/officeart/2005/8/layout/hierarchy1"/>
    <dgm:cxn modelId="{A293BC42-F90C-4561-ABCD-2F2C84EAE076}" type="presParOf" srcId="{86C97F70-D29C-48AD-8246-60EA69C7E634}" destId="{BF8D91F2-0EE0-4522-A0E5-12F50D50FE0A}" srcOrd="1" destOrd="0" presId="urn:microsoft.com/office/officeart/2005/8/layout/hierarchy1"/>
    <dgm:cxn modelId="{C48B685C-22A3-4101-B856-726E915A3F70}" type="presParOf" srcId="{BF8D91F2-0EE0-4522-A0E5-12F50D50FE0A}" destId="{870AE052-6158-453E-81A1-6BBB397D466B}" srcOrd="0" destOrd="0" presId="urn:microsoft.com/office/officeart/2005/8/layout/hierarchy1"/>
    <dgm:cxn modelId="{2AA59CF9-FD9B-4305-80D1-CD86C934D582}" type="presParOf" srcId="{870AE052-6158-453E-81A1-6BBB397D466B}" destId="{46FDBB7F-4E21-447E-9951-91594D3D81F9}" srcOrd="0" destOrd="0" presId="urn:microsoft.com/office/officeart/2005/8/layout/hierarchy1"/>
    <dgm:cxn modelId="{98E8D901-BCE0-4B75-940C-273E5E1465EB}" type="presParOf" srcId="{870AE052-6158-453E-81A1-6BBB397D466B}" destId="{5A728E5D-5281-471D-B93A-7D8A07CF1BBD}" srcOrd="1" destOrd="0" presId="urn:microsoft.com/office/officeart/2005/8/layout/hierarchy1"/>
    <dgm:cxn modelId="{2AAFE28A-2430-4258-8CBD-664946E78C1D}" type="presParOf" srcId="{BF8D91F2-0EE0-4522-A0E5-12F50D50FE0A}" destId="{0D29719F-1436-48E2-AED0-38A70670FD5E}" srcOrd="1" destOrd="0" presId="urn:microsoft.com/office/officeart/2005/8/layout/hierarchy1"/>
    <dgm:cxn modelId="{D909EC5F-F911-4DC6-A39F-161E12EC9B0A}" type="presParOf" srcId="{86C97F70-D29C-48AD-8246-60EA69C7E634}" destId="{62BB95C3-6E78-45A9-9BD2-379FF2302862}" srcOrd="2" destOrd="0" presId="urn:microsoft.com/office/officeart/2005/8/layout/hierarchy1"/>
    <dgm:cxn modelId="{C933D8E2-D397-40E4-B035-972187AA3596}" type="presParOf" srcId="{62BB95C3-6E78-45A9-9BD2-379FF2302862}" destId="{29716044-0971-4A54-A137-EB31C94BF129}" srcOrd="0" destOrd="0" presId="urn:microsoft.com/office/officeart/2005/8/layout/hierarchy1"/>
    <dgm:cxn modelId="{08CE4274-83F8-466A-8CDD-AF47048B8D14}" type="presParOf" srcId="{29716044-0971-4A54-A137-EB31C94BF129}" destId="{AF53E381-4DC8-46D0-A0FB-DD8923F7F291}" srcOrd="0" destOrd="0" presId="urn:microsoft.com/office/officeart/2005/8/layout/hierarchy1"/>
    <dgm:cxn modelId="{CE151EDB-75BD-4582-AA5D-0CC51A964366}" type="presParOf" srcId="{29716044-0971-4A54-A137-EB31C94BF129}" destId="{47A1513D-A891-44F3-A9D7-DE28EB76C2F1}" srcOrd="1" destOrd="0" presId="urn:microsoft.com/office/officeart/2005/8/layout/hierarchy1"/>
    <dgm:cxn modelId="{8C5C19C9-ACE3-473F-8513-A5A6655CB8FD}" type="presParOf" srcId="{62BB95C3-6E78-45A9-9BD2-379FF2302862}" destId="{52795270-C793-4993-B883-4954F71F1D82}" srcOrd="1" destOrd="0" presId="urn:microsoft.com/office/officeart/2005/8/layout/hierarchy1"/>
    <dgm:cxn modelId="{3F307355-DF3F-43AB-B360-7E5EFD796D03}" type="presParOf" srcId="{86C97F70-D29C-48AD-8246-60EA69C7E634}" destId="{2B0D1D34-AAD1-43F4-80BB-9B9048450484}" srcOrd="3" destOrd="0" presId="urn:microsoft.com/office/officeart/2005/8/layout/hierarchy1"/>
    <dgm:cxn modelId="{365EFB18-E831-4C61-9C0E-C5FDA156D3E2}" type="presParOf" srcId="{2B0D1D34-AAD1-43F4-80BB-9B9048450484}" destId="{767B4608-0B63-4804-813A-F30F5773E39E}" srcOrd="0" destOrd="0" presId="urn:microsoft.com/office/officeart/2005/8/layout/hierarchy1"/>
    <dgm:cxn modelId="{0A5DDFB4-C28F-4648-BB68-DCD1BA2D662D}" type="presParOf" srcId="{767B4608-0B63-4804-813A-F30F5773E39E}" destId="{FBFCE369-AA7A-4139-8481-D5877E23F96A}" srcOrd="0" destOrd="0" presId="urn:microsoft.com/office/officeart/2005/8/layout/hierarchy1"/>
    <dgm:cxn modelId="{C0DDD2B5-D9EF-4A2F-8D4E-2F3F99CF5616}" type="presParOf" srcId="{767B4608-0B63-4804-813A-F30F5773E39E}" destId="{163DE4CB-801D-4894-8129-E3A18F0DE82A}" srcOrd="1" destOrd="0" presId="urn:microsoft.com/office/officeart/2005/8/layout/hierarchy1"/>
    <dgm:cxn modelId="{6C9CD668-2A0B-420E-8039-AEDB59CB7C26}" type="presParOf" srcId="{2B0D1D34-AAD1-43F4-80BB-9B9048450484}" destId="{A4380FBE-7A16-4316-A23B-072B85E2EEE2}" srcOrd="1" destOrd="0" presId="urn:microsoft.com/office/officeart/2005/8/layout/hierarchy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E5F5A3-E9AC-4B0D-8990-78DC748FB9D0}" type="doc">
      <dgm:prSet loTypeId="urn:microsoft.com/office/officeart/2005/8/layout/hierarchy1" loCatId="hierarchy" qsTypeId="urn:microsoft.com/office/officeart/2005/8/quickstyle/simple2" qsCatId="simple" csTypeId="urn:microsoft.com/office/officeart/2005/8/colors/accent1_2" csCatId="accent1" phldr="1"/>
      <dgm:spPr/>
      <dgm:t>
        <a:bodyPr/>
        <a:lstStyle/>
        <a:p>
          <a:endParaRPr lang="en-US"/>
        </a:p>
      </dgm:t>
    </dgm:pt>
    <dgm:pt modelId="{2973F78B-9F93-4390-969A-9D6998DADD40}">
      <dgm:prSet/>
      <dgm:spPr/>
      <dgm:t>
        <a:bodyPr/>
        <a:lstStyle/>
        <a:p>
          <a:r>
            <a:rPr lang="en-US"/>
            <a:t>Highest engagement among Millennial and Gen X members (15% and 17%, respectively)</a:t>
          </a:r>
        </a:p>
      </dgm:t>
    </dgm:pt>
    <dgm:pt modelId="{F0954973-4024-4771-8FB3-77B80A32C609}" type="parTrans" cxnId="{266AF2EE-2777-45BD-BDC8-E7C50E47D1D4}">
      <dgm:prSet/>
      <dgm:spPr/>
      <dgm:t>
        <a:bodyPr/>
        <a:lstStyle/>
        <a:p>
          <a:endParaRPr lang="en-US"/>
        </a:p>
      </dgm:t>
    </dgm:pt>
    <dgm:pt modelId="{EDBFEB56-A4BC-41FC-A358-BB2E52896BD4}" type="sibTrans" cxnId="{266AF2EE-2777-45BD-BDC8-E7C50E47D1D4}">
      <dgm:prSet/>
      <dgm:spPr/>
      <dgm:t>
        <a:bodyPr/>
        <a:lstStyle/>
        <a:p>
          <a:endParaRPr lang="en-US"/>
        </a:p>
      </dgm:t>
    </dgm:pt>
    <dgm:pt modelId="{AEBC32CB-6387-41F6-8215-6DF5514897AB}">
      <dgm:prSet/>
      <dgm:spPr/>
      <dgm:t>
        <a:bodyPr/>
        <a:lstStyle/>
        <a:p>
          <a:r>
            <a:rPr lang="en-US"/>
            <a:t>Average of 3.2 interactions per member per year</a:t>
          </a:r>
        </a:p>
      </dgm:t>
    </dgm:pt>
    <dgm:pt modelId="{6154FA20-B785-4D24-9A86-D46E2B0A8A34}" type="parTrans" cxnId="{A4FCA4D0-A54D-4949-AA9B-82C2C21826C7}">
      <dgm:prSet/>
      <dgm:spPr/>
      <dgm:t>
        <a:bodyPr/>
        <a:lstStyle/>
        <a:p>
          <a:endParaRPr lang="en-US"/>
        </a:p>
      </dgm:t>
    </dgm:pt>
    <dgm:pt modelId="{E224BE15-3B90-4FE3-9030-E7E6728A7B6B}" type="sibTrans" cxnId="{A4FCA4D0-A54D-4949-AA9B-82C2C21826C7}">
      <dgm:prSet/>
      <dgm:spPr/>
      <dgm:t>
        <a:bodyPr/>
        <a:lstStyle/>
        <a:p>
          <a:endParaRPr lang="en-US"/>
        </a:p>
      </dgm:t>
    </dgm:pt>
    <dgm:pt modelId="{757509A3-471E-4142-A2C2-EACA04237E48}">
      <dgm:prSet/>
      <dgm:spPr/>
      <dgm:t>
        <a:bodyPr/>
        <a:lstStyle/>
        <a:p>
          <a:r>
            <a:rPr lang="en-US"/>
            <a:t>Participants have lower cost per unit ($4,440 vs. $4,668)</a:t>
          </a:r>
        </a:p>
      </dgm:t>
    </dgm:pt>
    <dgm:pt modelId="{EACCD6F7-CD4C-4020-9725-431AB64E849E}" type="parTrans" cxnId="{66CA5049-26FA-4BF0-8426-AA203EFDD930}">
      <dgm:prSet/>
      <dgm:spPr/>
      <dgm:t>
        <a:bodyPr/>
        <a:lstStyle/>
        <a:p>
          <a:endParaRPr lang="en-US"/>
        </a:p>
      </dgm:t>
    </dgm:pt>
    <dgm:pt modelId="{353EA3AD-4DC5-4315-84F9-5AD0246EBFF7}" type="sibTrans" cxnId="{66CA5049-26FA-4BF0-8426-AA203EFDD930}">
      <dgm:prSet/>
      <dgm:spPr/>
      <dgm:t>
        <a:bodyPr/>
        <a:lstStyle/>
        <a:p>
          <a:endParaRPr lang="en-US"/>
        </a:p>
      </dgm:t>
    </dgm:pt>
    <dgm:pt modelId="{0CE5C244-1706-42CA-BD61-871C90037DA2}">
      <dgm:prSet/>
      <dgm:spPr/>
      <dgm:t>
        <a:bodyPr/>
        <a:lstStyle/>
        <a:p>
          <a:r>
            <a:rPr lang="en-US"/>
            <a:t>Participants have higher physical and mammogram compliance</a:t>
          </a:r>
        </a:p>
      </dgm:t>
    </dgm:pt>
    <dgm:pt modelId="{AF157D75-3675-417B-91B3-FC0E13B58CC9}" type="parTrans" cxnId="{14159094-1B34-4FDE-88BE-DFB23A467BD8}">
      <dgm:prSet/>
      <dgm:spPr/>
      <dgm:t>
        <a:bodyPr/>
        <a:lstStyle/>
        <a:p>
          <a:endParaRPr lang="en-US"/>
        </a:p>
      </dgm:t>
    </dgm:pt>
    <dgm:pt modelId="{F45B3E93-1C8A-43F7-B41D-BF4B94312769}" type="sibTrans" cxnId="{14159094-1B34-4FDE-88BE-DFB23A467BD8}">
      <dgm:prSet/>
      <dgm:spPr/>
      <dgm:t>
        <a:bodyPr/>
        <a:lstStyle/>
        <a:p>
          <a:endParaRPr lang="en-US"/>
        </a:p>
      </dgm:t>
    </dgm:pt>
    <dgm:pt modelId="{4AD31ECD-2837-483D-B81D-4294A821CD81}">
      <dgm:prSet/>
      <dgm:spPr/>
      <dgm:t>
        <a:bodyPr/>
        <a:lstStyle/>
        <a:p>
          <a:r>
            <a:rPr lang="en-US"/>
            <a:t>Participants with diabetes and/or hypertension are lower cost</a:t>
          </a:r>
        </a:p>
      </dgm:t>
    </dgm:pt>
    <dgm:pt modelId="{1985479D-3A62-4751-842E-D47A28D80CF3}" type="parTrans" cxnId="{3550EC89-2D59-4783-A9F2-860A01C48811}">
      <dgm:prSet/>
      <dgm:spPr/>
      <dgm:t>
        <a:bodyPr/>
        <a:lstStyle/>
        <a:p>
          <a:endParaRPr lang="en-US"/>
        </a:p>
      </dgm:t>
    </dgm:pt>
    <dgm:pt modelId="{4B2CB51C-D9F8-4F1C-99CD-628A169892A1}" type="sibTrans" cxnId="{3550EC89-2D59-4783-A9F2-860A01C48811}">
      <dgm:prSet/>
      <dgm:spPr/>
      <dgm:t>
        <a:bodyPr/>
        <a:lstStyle/>
        <a:p>
          <a:endParaRPr lang="en-US"/>
        </a:p>
      </dgm:t>
    </dgm:pt>
    <dgm:pt modelId="{86C97F70-D29C-48AD-8246-60EA69C7E634}" type="pres">
      <dgm:prSet presAssocID="{DFE5F5A3-E9AC-4B0D-8990-78DC748FB9D0}" presName="hierChild1" presStyleCnt="0">
        <dgm:presLayoutVars>
          <dgm:chPref val="1"/>
          <dgm:dir/>
          <dgm:animOne val="branch"/>
          <dgm:animLvl val="lvl"/>
          <dgm:resizeHandles/>
        </dgm:presLayoutVars>
      </dgm:prSet>
      <dgm:spPr/>
    </dgm:pt>
    <dgm:pt modelId="{CCD640FC-CB07-4DD2-A47E-7F9BA5EF0414}" type="pres">
      <dgm:prSet presAssocID="{2973F78B-9F93-4390-969A-9D6998DADD40}" presName="hierRoot1" presStyleCnt="0"/>
      <dgm:spPr/>
    </dgm:pt>
    <dgm:pt modelId="{CDD258CF-9160-45E9-B6A7-3DA203CB260E}" type="pres">
      <dgm:prSet presAssocID="{2973F78B-9F93-4390-969A-9D6998DADD40}" presName="composite" presStyleCnt="0"/>
      <dgm:spPr/>
    </dgm:pt>
    <dgm:pt modelId="{9DC0FEED-BBDF-4EC4-AE0D-5634EED1740A}" type="pres">
      <dgm:prSet presAssocID="{2973F78B-9F93-4390-969A-9D6998DADD40}" presName="background" presStyleLbl="node0" presStyleIdx="0" presStyleCnt="5"/>
      <dgm:spPr/>
    </dgm:pt>
    <dgm:pt modelId="{A4592748-003A-46A6-8C5B-5903F327467D}" type="pres">
      <dgm:prSet presAssocID="{2973F78B-9F93-4390-969A-9D6998DADD40}" presName="text" presStyleLbl="fgAcc0" presStyleIdx="0" presStyleCnt="5">
        <dgm:presLayoutVars>
          <dgm:chPref val="3"/>
        </dgm:presLayoutVars>
      </dgm:prSet>
      <dgm:spPr/>
    </dgm:pt>
    <dgm:pt modelId="{9B39E6EA-79C3-4F11-92C4-102AB1F41B88}" type="pres">
      <dgm:prSet presAssocID="{2973F78B-9F93-4390-969A-9D6998DADD40}" presName="hierChild2" presStyleCnt="0"/>
      <dgm:spPr/>
    </dgm:pt>
    <dgm:pt modelId="{BF8D91F2-0EE0-4522-A0E5-12F50D50FE0A}" type="pres">
      <dgm:prSet presAssocID="{AEBC32CB-6387-41F6-8215-6DF5514897AB}" presName="hierRoot1" presStyleCnt="0"/>
      <dgm:spPr/>
    </dgm:pt>
    <dgm:pt modelId="{870AE052-6158-453E-81A1-6BBB397D466B}" type="pres">
      <dgm:prSet presAssocID="{AEBC32CB-6387-41F6-8215-6DF5514897AB}" presName="composite" presStyleCnt="0"/>
      <dgm:spPr/>
    </dgm:pt>
    <dgm:pt modelId="{46FDBB7F-4E21-447E-9951-91594D3D81F9}" type="pres">
      <dgm:prSet presAssocID="{AEBC32CB-6387-41F6-8215-6DF5514897AB}" presName="background" presStyleLbl="node0" presStyleIdx="1" presStyleCnt="5"/>
      <dgm:spPr/>
    </dgm:pt>
    <dgm:pt modelId="{5A728E5D-5281-471D-B93A-7D8A07CF1BBD}" type="pres">
      <dgm:prSet presAssocID="{AEBC32CB-6387-41F6-8215-6DF5514897AB}" presName="text" presStyleLbl="fgAcc0" presStyleIdx="1" presStyleCnt="5">
        <dgm:presLayoutVars>
          <dgm:chPref val="3"/>
        </dgm:presLayoutVars>
      </dgm:prSet>
      <dgm:spPr/>
    </dgm:pt>
    <dgm:pt modelId="{0D29719F-1436-48E2-AED0-38A70670FD5E}" type="pres">
      <dgm:prSet presAssocID="{AEBC32CB-6387-41F6-8215-6DF5514897AB}" presName="hierChild2" presStyleCnt="0"/>
      <dgm:spPr/>
    </dgm:pt>
    <dgm:pt modelId="{62BB95C3-6E78-45A9-9BD2-379FF2302862}" type="pres">
      <dgm:prSet presAssocID="{757509A3-471E-4142-A2C2-EACA04237E48}" presName="hierRoot1" presStyleCnt="0"/>
      <dgm:spPr/>
    </dgm:pt>
    <dgm:pt modelId="{29716044-0971-4A54-A137-EB31C94BF129}" type="pres">
      <dgm:prSet presAssocID="{757509A3-471E-4142-A2C2-EACA04237E48}" presName="composite" presStyleCnt="0"/>
      <dgm:spPr/>
    </dgm:pt>
    <dgm:pt modelId="{AF53E381-4DC8-46D0-A0FB-DD8923F7F291}" type="pres">
      <dgm:prSet presAssocID="{757509A3-471E-4142-A2C2-EACA04237E48}" presName="background" presStyleLbl="node0" presStyleIdx="2" presStyleCnt="5"/>
      <dgm:spPr/>
    </dgm:pt>
    <dgm:pt modelId="{47A1513D-A891-44F3-A9D7-DE28EB76C2F1}" type="pres">
      <dgm:prSet presAssocID="{757509A3-471E-4142-A2C2-EACA04237E48}" presName="text" presStyleLbl="fgAcc0" presStyleIdx="2" presStyleCnt="5">
        <dgm:presLayoutVars>
          <dgm:chPref val="3"/>
        </dgm:presLayoutVars>
      </dgm:prSet>
      <dgm:spPr/>
    </dgm:pt>
    <dgm:pt modelId="{52795270-C793-4993-B883-4954F71F1D82}" type="pres">
      <dgm:prSet presAssocID="{757509A3-471E-4142-A2C2-EACA04237E48}" presName="hierChild2" presStyleCnt="0"/>
      <dgm:spPr/>
    </dgm:pt>
    <dgm:pt modelId="{2B0D1D34-AAD1-43F4-80BB-9B9048450484}" type="pres">
      <dgm:prSet presAssocID="{4AD31ECD-2837-483D-B81D-4294A821CD81}" presName="hierRoot1" presStyleCnt="0"/>
      <dgm:spPr/>
    </dgm:pt>
    <dgm:pt modelId="{767B4608-0B63-4804-813A-F30F5773E39E}" type="pres">
      <dgm:prSet presAssocID="{4AD31ECD-2837-483D-B81D-4294A821CD81}" presName="composite" presStyleCnt="0"/>
      <dgm:spPr/>
    </dgm:pt>
    <dgm:pt modelId="{FBFCE369-AA7A-4139-8481-D5877E23F96A}" type="pres">
      <dgm:prSet presAssocID="{4AD31ECD-2837-483D-B81D-4294A821CD81}" presName="background" presStyleLbl="node0" presStyleIdx="3" presStyleCnt="5"/>
      <dgm:spPr/>
    </dgm:pt>
    <dgm:pt modelId="{163DE4CB-801D-4894-8129-E3A18F0DE82A}" type="pres">
      <dgm:prSet presAssocID="{4AD31ECD-2837-483D-B81D-4294A821CD81}" presName="text" presStyleLbl="fgAcc0" presStyleIdx="3" presStyleCnt="5">
        <dgm:presLayoutVars>
          <dgm:chPref val="3"/>
        </dgm:presLayoutVars>
      </dgm:prSet>
      <dgm:spPr/>
    </dgm:pt>
    <dgm:pt modelId="{A4380FBE-7A16-4316-A23B-072B85E2EEE2}" type="pres">
      <dgm:prSet presAssocID="{4AD31ECD-2837-483D-B81D-4294A821CD81}" presName="hierChild2" presStyleCnt="0"/>
      <dgm:spPr/>
    </dgm:pt>
    <dgm:pt modelId="{9278EAB1-BB66-4A12-8C27-A914D42C63DA}" type="pres">
      <dgm:prSet presAssocID="{0CE5C244-1706-42CA-BD61-871C90037DA2}" presName="hierRoot1" presStyleCnt="0"/>
      <dgm:spPr/>
    </dgm:pt>
    <dgm:pt modelId="{6A890E05-6388-433E-8642-F823CDE5B678}" type="pres">
      <dgm:prSet presAssocID="{0CE5C244-1706-42CA-BD61-871C90037DA2}" presName="composite" presStyleCnt="0"/>
      <dgm:spPr/>
    </dgm:pt>
    <dgm:pt modelId="{D4A352C2-0C5A-4D83-9B62-1FC9E3017E14}" type="pres">
      <dgm:prSet presAssocID="{0CE5C244-1706-42CA-BD61-871C90037DA2}" presName="background" presStyleLbl="node0" presStyleIdx="4" presStyleCnt="5"/>
      <dgm:spPr/>
    </dgm:pt>
    <dgm:pt modelId="{699DF4D4-CEC7-4C2F-90F6-719F69DC18FD}" type="pres">
      <dgm:prSet presAssocID="{0CE5C244-1706-42CA-BD61-871C90037DA2}" presName="text" presStyleLbl="fgAcc0" presStyleIdx="4" presStyleCnt="5">
        <dgm:presLayoutVars>
          <dgm:chPref val="3"/>
        </dgm:presLayoutVars>
      </dgm:prSet>
      <dgm:spPr/>
    </dgm:pt>
    <dgm:pt modelId="{CC6C5B07-5738-48CA-8231-D8B9170645A0}" type="pres">
      <dgm:prSet presAssocID="{0CE5C244-1706-42CA-BD61-871C90037DA2}" presName="hierChild2" presStyleCnt="0"/>
      <dgm:spPr/>
    </dgm:pt>
  </dgm:ptLst>
  <dgm:cxnLst>
    <dgm:cxn modelId="{E8AA9013-F5AC-47BF-ABF7-2A99EDB6F40B}" type="presOf" srcId="{DFE5F5A3-E9AC-4B0D-8990-78DC748FB9D0}" destId="{86C97F70-D29C-48AD-8246-60EA69C7E634}" srcOrd="0" destOrd="0" presId="urn:microsoft.com/office/officeart/2005/8/layout/hierarchy1"/>
    <dgm:cxn modelId="{12C1422E-49E9-47FC-A050-0B429E29E71E}" type="presOf" srcId="{2973F78B-9F93-4390-969A-9D6998DADD40}" destId="{A4592748-003A-46A6-8C5B-5903F327467D}" srcOrd="0" destOrd="0" presId="urn:microsoft.com/office/officeart/2005/8/layout/hierarchy1"/>
    <dgm:cxn modelId="{93001F42-529A-472D-8CC5-47D9022DD7FD}" type="presOf" srcId="{0CE5C244-1706-42CA-BD61-871C90037DA2}" destId="{699DF4D4-CEC7-4C2F-90F6-719F69DC18FD}" srcOrd="0" destOrd="0" presId="urn:microsoft.com/office/officeart/2005/8/layout/hierarchy1"/>
    <dgm:cxn modelId="{66CA5049-26FA-4BF0-8426-AA203EFDD930}" srcId="{DFE5F5A3-E9AC-4B0D-8990-78DC748FB9D0}" destId="{757509A3-471E-4142-A2C2-EACA04237E48}" srcOrd="2" destOrd="0" parTransId="{EACCD6F7-CD4C-4020-9725-431AB64E849E}" sibTransId="{353EA3AD-4DC5-4315-84F9-5AD0246EBFF7}"/>
    <dgm:cxn modelId="{3550EC89-2D59-4783-A9F2-860A01C48811}" srcId="{DFE5F5A3-E9AC-4B0D-8990-78DC748FB9D0}" destId="{4AD31ECD-2837-483D-B81D-4294A821CD81}" srcOrd="3" destOrd="0" parTransId="{1985479D-3A62-4751-842E-D47A28D80CF3}" sibTransId="{4B2CB51C-D9F8-4F1C-99CD-628A169892A1}"/>
    <dgm:cxn modelId="{14159094-1B34-4FDE-88BE-DFB23A467BD8}" srcId="{DFE5F5A3-E9AC-4B0D-8990-78DC748FB9D0}" destId="{0CE5C244-1706-42CA-BD61-871C90037DA2}" srcOrd="4" destOrd="0" parTransId="{AF157D75-3675-417B-91B3-FC0E13B58CC9}" sibTransId="{F45B3E93-1C8A-43F7-B41D-BF4B94312769}"/>
    <dgm:cxn modelId="{91EABDBC-BE05-4F98-8CDB-622EF55B3405}" type="presOf" srcId="{4AD31ECD-2837-483D-B81D-4294A821CD81}" destId="{163DE4CB-801D-4894-8129-E3A18F0DE82A}" srcOrd="0" destOrd="0" presId="urn:microsoft.com/office/officeart/2005/8/layout/hierarchy1"/>
    <dgm:cxn modelId="{A4FCA4D0-A54D-4949-AA9B-82C2C21826C7}" srcId="{DFE5F5A3-E9AC-4B0D-8990-78DC748FB9D0}" destId="{AEBC32CB-6387-41F6-8215-6DF5514897AB}" srcOrd="1" destOrd="0" parTransId="{6154FA20-B785-4D24-9A86-D46E2B0A8A34}" sibTransId="{E224BE15-3B90-4FE3-9030-E7E6728A7B6B}"/>
    <dgm:cxn modelId="{D337B8E5-FF8B-40D2-9F16-B8CD3A16B601}" type="presOf" srcId="{757509A3-471E-4142-A2C2-EACA04237E48}" destId="{47A1513D-A891-44F3-A9D7-DE28EB76C2F1}" srcOrd="0" destOrd="0" presId="urn:microsoft.com/office/officeart/2005/8/layout/hierarchy1"/>
    <dgm:cxn modelId="{50542EE9-617E-453A-9C58-9C3019323AA4}" type="presOf" srcId="{AEBC32CB-6387-41F6-8215-6DF5514897AB}" destId="{5A728E5D-5281-471D-B93A-7D8A07CF1BBD}" srcOrd="0" destOrd="0" presId="urn:microsoft.com/office/officeart/2005/8/layout/hierarchy1"/>
    <dgm:cxn modelId="{266AF2EE-2777-45BD-BDC8-E7C50E47D1D4}" srcId="{DFE5F5A3-E9AC-4B0D-8990-78DC748FB9D0}" destId="{2973F78B-9F93-4390-969A-9D6998DADD40}" srcOrd="0" destOrd="0" parTransId="{F0954973-4024-4771-8FB3-77B80A32C609}" sibTransId="{EDBFEB56-A4BC-41FC-A358-BB2E52896BD4}"/>
    <dgm:cxn modelId="{F0B9E07A-B105-4C14-93A9-B69FA3E20802}" type="presParOf" srcId="{86C97F70-D29C-48AD-8246-60EA69C7E634}" destId="{CCD640FC-CB07-4DD2-A47E-7F9BA5EF0414}" srcOrd="0" destOrd="0" presId="urn:microsoft.com/office/officeart/2005/8/layout/hierarchy1"/>
    <dgm:cxn modelId="{EF0736E9-BF3C-4677-972E-8736C1712162}" type="presParOf" srcId="{CCD640FC-CB07-4DD2-A47E-7F9BA5EF0414}" destId="{CDD258CF-9160-45E9-B6A7-3DA203CB260E}" srcOrd="0" destOrd="0" presId="urn:microsoft.com/office/officeart/2005/8/layout/hierarchy1"/>
    <dgm:cxn modelId="{7A569185-70DA-412E-8F7E-C74D090BFAF7}" type="presParOf" srcId="{CDD258CF-9160-45E9-B6A7-3DA203CB260E}" destId="{9DC0FEED-BBDF-4EC4-AE0D-5634EED1740A}" srcOrd="0" destOrd="0" presId="urn:microsoft.com/office/officeart/2005/8/layout/hierarchy1"/>
    <dgm:cxn modelId="{6A7AA818-52E2-4314-B586-27337C88878E}" type="presParOf" srcId="{CDD258CF-9160-45E9-B6A7-3DA203CB260E}" destId="{A4592748-003A-46A6-8C5B-5903F327467D}" srcOrd="1" destOrd="0" presId="urn:microsoft.com/office/officeart/2005/8/layout/hierarchy1"/>
    <dgm:cxn modelId="{08DCCA82-BAD7-4F9B-A818-E6BDDED9864B}" type="presParOf" srcId="{CCD640FC-CB07-4DD2-A47E-7F9BA5EF0414}" destId="{9B39E6EA-79C3-4F11-92C4-102AB1F41B88}" srcOrd="1" destOrd="0" presId="urn:microsoft.com/office/officeart/2005/8/layout/hierarchy1"/>
    <dgm:cxn modelId="{A293BC42-F90C-4561-ABCD-2F2C84EAE076}" type="presParOf" srcId="{86C97F70-D29C-48AD-8246-60EA69C7E634}" destId="{BF8D91F2-0EE0-4522-A0E5-12F50D50FE0A}" srcOrd="1" destOrd="0" presId="urn:microsoft.com/office/officeart/2005/8/layout/hierarchy1"/>
    <dgm:cxn modelId="{C48B685C-22A3-4101-B856-726E915A3F70}" type="presParOf" srcId="{BF8D91F2-0EE0-4522-A0E5-12F50D50FE0A}" destId="{870AE052-6158-453E-81A1-6BBB397D466B}" srcOrd="0" destOrd="0" presId="urn:microsoft.com/office/officeart/2005/8/layout/hierarchy1"/>
    <dgm:cxn modelId="{2AA59CF9-FD9B-4305-80D1-CD86C934D582}" type="presParOf" srcId="{870AE052-6158-453E-81A1-6BBB397D466B}" destId="{46FDBB7F-4E21-447E-9951-91594D3D81F9}" srcOrd="0" destOrd="0" presId="urn:microsoft.com/office/officeart/2005/8/layout/hierarchy1"/>
    <dgm:cxn modelId="{98E8D901-BCE0-4B75-940C-273E5E1465EB}" type="presParOf" srcId="{870AE052-6158-453E-81A1-6BBB397D466B}" destId="{5A728E5D-5281-471D-B93A-7D8A07CF1BBD}" srcOrd="1" destOrd="0" presId="urn:microsoft.com/office/officeart/2005/8/layout/hierarchy1"/>
    <dgm:cxn modelId="{2AAFE28A-2430-4258-8CBD-664946E78C1D}" type="presParOf" srcId="{BF8D91F2-0EE0-4522-A0E5-12F50D50FE0A}" destId="{0D29719F-1436-48E2-AED0-38A70670FD5E}" srcOrd="1" destOrd="0" presId="urn:microsoft.com/office/officeart/2005/8/layout/hierarchy1"/>
    <dgm:cxn modelId="{D909EC5F-F911-4DC6-A39F-161E12EC9B0A}" type="presParOf" srcId="{86C97F70-D29C-48AD-8246-60EA69C7E634}" destId="{62BB95C3-6E78-45A9-9BD2-379FF2302862}" srcOrd="2" destOrd="0" presId="urn:microsoft.com/office/officeart/2005/8/layout/hierarchy1"/>
    <dgm:cxn modelId="{C933D8E2-D397-40E4-B035-972187AA3596}" type="presParOf" srcId="{62BB95C3-6E78-45A9-9BD2-379FF2302862}" destId="{29716044-0971-4A54-A137-EB31C94BF129}" srcOrd="0" destOrd="0" presId="urn:microsoft.com/office/officeart/2005/8/layout/hierarchy1"/>
    <dgm:cxn modelId="{08CE4274-83F8-466A-8CDD-AF47048B8D14}" type="presParOf" srcId="{29716044-0971-4A54-A137-EB31C94BF129}" destId="{AF53E381-4DC8-46D0-A0FB-DD8923F7F291}" srcOrd="0" destOrd="0" presId="urn:microsoft.com/office/officeart/2005/8/layout/hierarchy1"/>
    <dgm:cxn modelId="{CE151EDB-75BD-4582-AA5D-0CC51A964366}" type="presParOf" srcId="{29716044-0971-4A54-A137-EB31C94BF129}" destId="{47A1513D-A891-44F3-A9D7-DE28EB76C2F1}" srcOrd="1" destOrd="0" presId="urn:microsoft.com/office/officeart/2005/8/layout/hierarchy1"/>
    <dgm:cxn modelId="{8C5C19C9-ACE3-473F-8513-A5A6655CB8FD}" type="presParOf" srcId="{62BB95C3-6E78-45A9-9BD2-379FF2302862}" destId="{52795270-C793-4993-B883-4954F71F1D82}" srcOrd="1" destOrd="0" presId="urn:microsoft.com/office/officeart/2005/8/layout/hierarchy1"/>
    <dgm:cxn modelId="{3F307355-DF3F-43AB-B360-7E5EFD796D03}" type="presParOf" srcId="{86C97F70-D29C-48AD-8246-60EA69C7E634}" destId="{2B0D1D34-AAD1-43F4-80BB-9B9048450484}" srcOrd="3" destOrd="0" presId="urn:microsoft.com/office/officeart/2005/8/layout/hierarchy1"/>
    <dgm:cxn modelId="{365EFB18-E831-4C61-9C0E-C5FDA156D3E2}" type="presParOf" srcId="{2B0D1D34-AAD1-43F4-80BB-9B9048450484}" destId="{767B4608-0B63-4804-813A-F30F5773E39E}" srcOrd="0" destOrd="0" presId="urn:microsoft.com/office/officeart/2005/8/layout/hierarchy1"/>
    <dgm:cxn modelId="{0A5DDFB4-C28F-4648-BB68-DCD1BA2D662D}" type="presParOf" srcId="{767B4608-0B63-4804-813A-F30F5773E39E}" destId="{FBFCE369-AA7A-4139-8481-D5877E23F96A}" srcOrd="0" destOrd="0" presId="urn:microsoft.com/office/officeart/2005/8/layout/hierarchy1"/>
    <dgm:cxn modelId="{C0DDD2B5-D9EF-4A2F-8D4E-2F3F99CF5616}" type="presParOf" srcId="{767B4608-0B63-4804-813A-F30F5773E39E}" destId="{163DE4CB-801D-4894-8129-E3A18F0DE82A}" srcOrd="1" destOrd="0" presId="urn:microsoft.com/office/officeart/2005/8/layout/hierarchy1"/>
    <dgm:cxn modelId="{6C9CD668-2A0B-420E-8039-AEDB59CB7C26}" type="presParOf" srcId="{2B0D1D34-AAD1-43F4-80BB-9B9048450484}" destId="{A4380FBE-7A16-4316-A23B-072B85E2EEE2}" srcOrd="1" destOrd="0" presId="urn:microsoft.com/office/officeart/2005/8/layout/hierarchy1"/>
    <dgm:cxn modelId="{D1C94DD0-6046-450D-9E4E-425C3343DDE0}" type="presParOf" srcId="{86C97F70-D29C-48AD-8246-60EA69C7E634}" destId="{9278EAB1-BB66-4A12-8C27-A914D42C63DA}" srcOrd="4" destOrd="0" presId="urn:microsoft.com/office/officeart/2005/8/layout/hierarchy1"/>
    <dgm:cxn modelId="{F03EAEB9-E89A-4B3D-902A-016A1FCF4038}" type="presParOf" srcId="{9278EAB1-BB66-4A12-8C27-A914D42C63DA}" destId="{6A890E05-6388-433E-8642-F823CDE5B678}" srcOrd="0" destOrd="0" presId="urn:microsoft.com/office/officeart/2005/8/layout/hierarchy1"/>
    <dgm:cxn modelId="{DB0EA077-3FE8-42D6-A0AF-4499B83B10DB}" type="presParOf" srcId="{6A890E05-6388-433E-8642-F823CDE5B678}" destId="{D4A352C2-0C5A-4D83-9B62-1FC9E3017E14}" srcOrd="0" destOrd="0" presId="urn:microsoft.com/office/officeart/2005/8/layout/hierarchy1"/>
    <dgm:cxn modelId="{185072F2-4824-480C-9B6C-E7DFBC58945F}" type="presParOf" srcId="{6A890E05-6388-433E-8642-F823CDE5B678}" destId="{699DF4D4-CEC7-4C2F-90F6-719F69DC18FD}" srcOrd="1" destOrd="0" presId="urn:microsoft.com/office/officeart/2005/8/layout/hierarchy1"/>
    <dgm:cxn modelId="{7963218A-C162-4BD1-B697-D818DD19F58F}" type="presParOf" srcId="{9278EAB1-BB66-4A12-8C27-A914D42C63DA}" destId="{CC6C5B07-5738-48CA-8231-D8B9170645A0}"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FE5F5A3-E9AC-4B0D-8990-78DC748FB9D0}" type="doc">
      <dgm:prSet loTypeId="urn:microsoft.com/office/officeart/2005/8/layout/hierarchy1" loCatId="hierarchy" qsTypeId="urn:microsoft.com/office/officeart/2005/8/quickstyle/simple2" qsCatId="simple" csTypeId="urn:microsoft.com/office/officeart/2005/8/colors/colorful3" csCatId="colorful" phldr="1"/>
      <dgm:spPr/>
      <dgm:t>
        <a:bodyPr/>
        <a:lstStyle/>
        <a:p>
          <a:endParaRPr lang="en-US"/>
        </a:p>
      </dgm:t>
    </dgm:pt>
    <dgm:pt modelId="{2973F78B-9F93-4390-969A-9D6998DADD40}">
      <dgm:prSet custT="1"/>
      <dgm:spPr/>
      <dgm:t>
        <a:bodyPr/>
        <a:lstStyle/>
        <a:p>
          <a:r>
            <a:rPr lang="en-US" sz="1200"/>
            <a:t>Moderate risk members engaged have lower PMPY ($4,772 vs. $5,233)</a:t>
          </a:r>
        </a:p>
      </dgm:t>
    </dgm:pt>
    <dgm:pt modelId="{F0954973-4024-4771-8FB3-77B80A32C609}" type="parTrans" cxnId="{266AF2EE-2777-45BD-BDC8-E7C50E47D1D4}">
      <dgm:prSet/>
      <dgm:spPr/>
      <dgm:t>
        <a:bodyPr/>
        <a:lstStyle/>
        <a:p>
          <a:endParaRPr lang="en-US" sz="1200"/>
        </a:p>
      </dgm:t>
    </dgm:pt>
    <dgm:pt modelId="{EDBFEB56-A4BC-41FC-A358-BB2E52896BD4}" type="sibTrans" cxnId="{266AF2EE-2777-45BD-BDC8-E7C50E47D1D4}">
      <dgm:prSet/>
      <dgm:spPr/>
      <dgm:t>
        <a:bodyPr/>
        <a:lstStyle/>
        <a:p>
          <a:endParaRPr lang="en-US" sz="1200"/>
        </a:p>
      </dgm:t>
    </dgm:pt>
    <dgm:pt modelId="{AEBC32CB-6387-41F6-8215-6DF5514897AB}">
      <dgm:prSet custT="1"/>
      <dgm:spPr/>
      <dgm:t>
        <a:bodyPr/>
        <a:lstStyle/>
        <a:p>
          <a:r>
            <a:rPr lang="en-US" sz="1200"/>
            <a:t>Average of 2.3 interactions per member per year</a:t>
          </a:r>
        </a:p>
      </dgm:t>
    </dgm:pt>
    <dgm:pt modelId="{6154FA20-B785-4D24-9A86-D46E2B0A8A34}" type="parTrans" cxnId="{A4FCA4D0-A54D-4949-AA9B-82C2C21826C7}">
      <dgm:prSet/>
      <dgm:spPr/>
      <dgm:t>
        <a:bodyPr/>
        <a:lstStyle/>
        <a:p>
          <a:endParaRPr lang="en-US" sz="1200"/>
        </a:p>
      </dgm:t>
    </dgm:pt>
    <dgm:pt modelId="{E224BE15-3B90-4FE3-9030-E7E6728A7B6B}" type="sibTrans" cxnId="{A4FCA4D0-A54D-4949-AA9B-82C2C21826C7}">
      <dgm:prSet/>
      <dgm:spPr/>
      <dgm:t>
        <a:bodyPr/>
        <a:lstStyle/>
        <a:p>
          <a:endParaRPr lang="en-US" sz="1200"/>
        </a:p>
      </dgm:t>
    </dgm:pt>
    <dgm:pt modelId="{757509A3-471E-4142-A2C2-EACA04237E48}">
      <dgm:prSet custT="1"/>
      <dgm:spPr/>
      <dgm:t>
        <a:bodyPr/>
        <a:lstStyle/>
        <a:p>
          <a:r>
            <a:rPr lang="en-US" sz="1200"/>
            <a:t>Engaged riskier members, but have lower CPUR</a:t>
          </a:r>
        </a:p>
      </dgm:t>
    </dgm:pt>
    <dgm:pt modelId="{EACCD6F7-CD4C-4020-9725-431AB64E849E}" type="parTrans" cxnId="{66CA5049-26FA-4BF0-8426-AA203EFDD930}">
      <dgm:prSet/>
      <dgm:spPr/>
      <dgm:t>
        <a:bodyPr/>
        <a:lstStyle/>
        <a:p>
          <a:endParaRPr lang="en-US" sz="1200"/>
        </a:p>
      </dgm:t>
    </dgm:pt>
    <dgm:pt modelId="{353EA3AD-4DC5-4315-84F9-5AD0246EBFF7}" type="sibTrans" cxnId="{66CA5049-26FA-4BF0-8426-AA203EFDD930}">
      <dgm:prSet/>
      <dgm:spPr/>
      <dgm:t>
        <a:bodyPr/>
        <a:lstStyle/>
        <a:p>
          <a:endParaRPr lang="en-US" sz="1200"/>
        </a:p>
      </dgm:t>
    </dgm:pt>
    <dgm:pt modelId="{0CE5C244-1706-42CA-BD61-871C90037DA2}">
      <dgm:prSet custT="1"/>
      <dgm:spPr/>
      <dgm:t>
        <a:bodyPr/>
        <a:lstStyle/>
        <a:p>
          <a:r>
            <a:rPr lang="en-US" sz="1200"/>
            <a:t>Participants have higher physical and mammogram compliance</a:t>
          </a:r>
        </a:p>
      </dgm:t>
    </dgm:pt>
    <dgm:pt modelId="{AF157D75-3675-417B-91B3-FC0E13B58CC9}" type="parTrans" cxnId="{14159094-1B34-4FDE-88BE-DFB23A467BD8}">
      <dgm:prSet/>
      <dgm:spPr/>
      <dgm:t>
        <a:bodyPr/>
        <a:lstStyle/>
        <a:p>
          <a:endParaRPr lang="en-US" sz="1200"/>
        </a:p>
      </dgm:t>
    </dgm:pt>
    <dgm:pt modelId="{F45B3E93-1C8A-43F7-B41D-BF4B94312769}" type="sibTrans" cxnId="{14159094-1B34-4FDE-88BE-DFB23A467BD8}">
      <dgm:prSet/>
      <dgm:spPr/>
      <dgm:t>
        <a:bodyPr/>
        <a:lstStyle/>
        <a:p>
          <a:endParaRPr lang="en-US" sz="1200"/>
        </a:p>
      </dgm:t>
    </dgm:pt>
    <dgm:pt modelId="{BD2A2227-C13F-4B73-9D20-D2BDD7EE4387}">
      <dgm:prSet custT="1"/>
      <dgm:spPr/>
      <dgm:t>
        <a:bodyPr/>
        <a:lstStyle/>
        <a:p>
          <a:r>
            <a:rPr lang="en-US" sz="1200"/>
            <a:t>Participants with diabetes are lower cost</a:t>
          </a:r>
        </a:p>
      </dgm:t>
    </dgm:pt>
    <dgm:pt modelId="{210CCF1B-557A-4D54-A775-D6D807D27135}" type="parTrans" cxnId="{69310FDF-F05B-4EDF-8A6F-BB7FBB3375F6}">
      <dgm:prSet/>
      <dgm:spPr/>
      <dgm:t>
        <a:bodyPr/>
        <a:lstStyle/>
        <a:p>
          <a:endParaRPr lang="en-US" sz="1200"/>
        </a:p>
      </dgm:t>
    </dgm:pt>
    <dgm:pt modelId="{CCBA54CA-C96C-4723-B053-5739BD448C60}" type="sibTrans" cxnId="{69310FDF-F05B-4EDF-8A6F-BB7FBB3375F6}">
      <dgm:prSet/>
      <dgm:spPr/>
      <dgm:t>
        <a:bodyPr/>
        <a:lstStyle/>
        <a:p>
          <a:endParaRPr lang="en-US" sz="1200"/>
        </a:p>
      </dgm:t>
    </dgm:pt>
    <dgm:pt modelId="{86C97F70-D29C-48AD-8246-60EA69C7E634}" type="pres">
      <dgm:prSet presAssocID="{DFE5F5A3-E9AC-4B0D-8990-78DC748FB9D0}" presName="hierChild1" presStyleCnt="0">
        <dgm:presLayoutVars>
          <dgm:chPref val="1"/>
          <dgm:dir/>
          <dgm:animOne val="branch"/>
          <dgm:animLvl val="lvl"/>
          <dgm:resizeHandles/>
        </dgm:presLayoutVars>
      </dgm:prSet>
      <dgm:spPr/>
    </dgm:pt>
    <dgm:pt modelId="{CCD640FC-CB07-4DD2-A47E-7F9BA5EF0414}" type="pres">
      <dgm:prSet presAssocID="{2973F78B-9F93-4390-969A-9D6998DADD40}" presName="hierRoot1" presStyleCnt="0"/>
      <dgm:spPr/>
    </dgm:pt>
    <dgm:pt modelId="{CDD258CF-9160-45E9-B6A7-3DA203CB260E}" type="pres">
      <dgm:prSet presAssocID="{2973F78B-9F93-4390-969A-9D6998DADD40}" presName="composite" presStyleCnt="0"/>
      <dgm:spPr/>
    </dgm:pt>
    <dgm:pt modelId="{9DC0FEED-BBDF-4EC4-AE0D-5634EED1740A}" type="pres">
      <dgm:prSet presAssocID="{2973F78B-9F93-4390-969A-9D6998DADD40}" presName="background" presStyleLbl="node0" presStyleIdx="0" presStyleCnt="5"/>
      <dgm:spPr/>
    </dgm:pt>
    <dgm:pt modelId="{A4592748-003A-46A6-8C5B-5903F327467D}" type="pres">
      <dgm:prSet presAssocID="{2973F78B-9F93-4390-969A-9D6998DADD40}" presName="text" presStyleLbl="fgAcc0" presStyleIdx="0" presStyleCnt="5">
        <dgm:presLayoutVars>
          <dgm:chPref val="3"/>
        </dgm:presLayoutVars>
      </dgm:prSet>
      <dgm:spPr/>
    </dgm:pt>
    <dgm:pt modelId="{9B39E6EA-79C3-4F11-92C4-102AB1F41B88}" type="pres">
      <dgm:prSet presAssocID="{2973F78B-9F93-4390-969A-9D6998DADD40}" presName="hierChild2" presStyleCnt="0"/>
      <dgm:spPr/>
    </dgm:pt>
    <dgm:pt modelId="{BF8D91F2-0EE0-4522-A0E5-12F50D50FE0A}" type="pres">
      <dgm:prSet presAssocID="{AEBC32CB-6387-41F6-8215-6DF5514897AB}" presName="hierRoot1" presStyleCnt="0"/>
      <dgm:spPr/>
    </dgm:pt>
    <dgm:pt modelId="{870AE052-6158-453E-81A1-6BBB397D466B}" type="pres">
      <dgm:prSet presAssocID="{AEBC32CB-6387-41F6-8215-6DF5514897AB}" presName="composite" presStyleCnt="0"/>
      <dgm:spPr/>
    </dgm:pt>
    <dgm:pt modelId="{46FDBB7F-4E21-447E-9951-91594D3D81F9}" type="pres">
      <dgm:prSet presAssocID="{AEBC32CB-6387-41F6-8215-6DF5514897AB}" presName="background" presStyleLbl="node0" presStyleIdx="1" presStyleCnt="5"/>
      <dgm:spPr/>
    </dgm:pt>
    <dgm:pt modelId="{5A728E5D-5281-471D-B93A-7D8A07CF1BBD}" type="pres">
      <dgm:prSet presAssocID="{AEBC32CB-6387-41F6-8215-6DF5514897AB}" presName="text" presStyleLbl="fgAcc0" presStyleIdx="1" presStyleCnt="5">
        <dgm:presLayoutVars>
          <dgm:chPref val="3"/>
        </dgm:presLayoutVars>
      </dgm:prSet>
      <dgm:spPr/>
    </dgm:pt>
    <dgm:pt modelId="{0D29719F-1436-48E2-AED0-38A70670FD5E}" type="pres">
      <dgm:prSet presAssocID="{AEBC32CB-6387-41F6-8215-6DF5514897AB}" presName="hierChild2" presStyleCnt="0"/>
      <dgm:spPr/>
    </dgm:pt>
    <dgm:pt modelId="{62BB95C3-6E78-45A9-9BD2-379FF2302862}" type="pres">
      <dgm:prSet presAssocID="{757509A3-471E-4142-A2C2-EACA04237E48}" presName="hierRoot1" presStyleCnt="0"/>
      <dgm:spPr/>
    </dgm:pt>
    <dgm:pt modelId="{29716044-0971-4A54-A137-EB31C94BF129}" type="pres">
      <dgm:prSet presAssocID="{757509A3-471E-4142-A2C2-EACA04237E48}" presName="composite" presStyleCnt="0"/>
      <dgm:spPr/>
    </dgm:pt>
    <dgm:pt modelId="{AF53E381-4DC8-46D0-A0FB-DD8923F7F291}" type="pres">
      <dgm:prSet presAssocID="{757509A3-471E-4142-A2C2-EACA04237E48}" presName="background" presStyleLbl="node0" presStyleIdx="2" presStyleCnt="5"/>
      <dgm:spPr/>
    </dgm:pt>
    <dgm:pt modelId="{47A1513D-A891-44F3-A9D7-DE28EB76C2F1}" type="pres">
      <dgm:prSet presAssocID="{757509A3-471E-4142-A2C2-EACA04237E48}" presName="text" presStyleLbl="fgAcc0" presStyleIdx="2" presStyleCnt="5">
        <dgm:presLayoutVars>
          <dgm:chPref val="3"/>
        </dgm:presLayoutVars>
      </dgm:prSet>
      <dgm:spPr/>
    </dgm:pt>
    <dgm:pt modelId="{52795270-C793-4993-B883-4954F71F1D82}" type="pres">
      <dgm:prSet presAssocID="{757509A3-471E-4142-A2C2-EACA04237E48}" presName="hierChild2" presStyleCnt="0"/>
      <dgm:spPr/>
    </dgm:pt>
    <dgm:pt modelId="{F73383D1-1580-4A7F-9655-69379AEF7C0B}" type="pres">
      <dgm:prSet presAssocID="{BD2A2227-C13F-4B73-9D20-D2BDD7EE4387}" presName="hierRoot1" presStyleCnt="0"/>
      <dgm:spPr/>
    </dgm:pt>
    <dgm:pt modelId="{5F88BAF5-4592-42DD-B764-5FEB2C7C1534}" type="pres">
      <dgm:prSet presAssocID="{BD2A2227-C13F-4B73-9D20-D2BDD7EE4387}" presName="composite" presStyleCnt="0"/>
      <dgm:spPr/>
    </dgm:pt>
    <dgm:pt modelId="{AC829B2A-35BC-4A8D-B88B-221134D684CC}" type="pres">
      <dgm:prSet presAssocID="{BD2A2227-C13F-4B73-9D20-D2BDD7EE4387}" presName="background" presStyleLbl="node0" presStyleIdx="3" presStyleCnt="5"/>
      <dgm:spPr/>
    </dgm:pt>
    <dgm:pt modelId="{04B95480-86B2-4AA9-BAEC-3C08A8203915}" type="pres">
      <dgm:prSet presAssocID="{BD2A2227-C13F-4B73-9D20-D2BDD7EE4387}" presName="text" presStyleLbl="fgAcc0" presStyleIdx="3" presStyleCnt="5">
        <dgm:presLayoutVars>
          <dgm:chPref val="3"/>
        </dgm:presLayoutVars>
      </dgm:prSet>
      <dgm:spPr/>
    </dgm:pt>
    <dgm:pt modelId="{D52FCC8F-0039-4295-A0EA-05DDD9339A99}" type="pres">
      <dgm:prSet presAssocID="{BD2A2227-C13F-4B73-9D20-D2BDD7EE4387}" presName="hierChild2" presStyleCnt="0"/>
      <dgm:spPr/>
    </dgm:pt>
    <dgm:pt modelId="{9278EAB1-BB66-4A12-8C27-A914D42C63DA}" type="pres">
      <dgm:prSet presAssocID="{0CE5C244-1706-42CA-BD61-871C90037DA2}" presName="hierRoot1" presStyleCnt="0"/>
      <dgm:spPr/>
    </dgm:pt>
    <dgm:pt modelId="{6A890E05-6388-433E-8642-F823CDE5B678}" type="pres">
      <dgm:prSet presAssocID="{0CE5C244-1706-42CA-BD61-871C90037DA2}" presName="composite" presStyleCnt="0"/>
      <dgm:spPr/>
    </dgm:pt>
    <dgm:pt modelId="{D4A352C2-0C5A-4D83-9B62-1FC9E3017E14}" type="pres">
      <dgm:prSet presAssocID="{0CE5C244-1706-42CA-BD61-871C90037DA2}" presName="background" presStyleLbl="node0" presStyleIdx="4" presStyleCnt="5"/>
      <dgm:spPr/>
    </dgm:pt>
    <dgm:pt modelId="{699DF4D4-CEC7-4C2F-90F6-719F69DC18FD}" type="pres">
      <dgm:prSet presAssocID="{0CE5C244-1706-42CA-BD61-871C90037DA2}" presName="text" presStyleLbl="fgAcc0" presStyleIdx="4" presStyleCnt="5">
        <dgm:presLayoutVars>
          <dgm:chPref val="3"/>
        </dgm:presLayoutVars>
      </dgm:prSet>
      <dgm:spPr/>
    </dgm:pt>
    <dgm:pt modelId="{CC6C5B07-5738-48CA-8231-D8B9170645A0}" type="pres">
      <dgm:prSet presAssocID="{0CE5C244-1706-42CA-BD61-871C90037DA2}" presName="hierChild2" presStyleCnt="0"/>
      <dgm:spPr/>
    </dgm:pt>
  </dgm:ptLst>
  <dgm:cxnLst>
    <dgm:cxn modelId="{E8AA9013-F5AC-47BF-ABF7-2A99EDB6F40B}" type="presOf" srcId="{DFE5F5A3-E9AC-4B0D-8990-78DC748FB9D0}" destId="{86C97F70-D29C-48AD-8246-60EA69C7E634}" srcOrd="0" destOrd="0" presId="urn:microsoft.com/office/officeart/2005/8/layout/hierarchy1"/>
    <dgm:cxn modelId="{12C1422E-49E9-47FC-A050-0B429E29E71E}" type="presOf" srcId="{2973F78B-9F93-4390-969A-9D6998DADD40}" destId="{A4592748-003A-46A6-8C5B-5903F327467D}" srcOrd="0" destOrd="0" presId="urn:microsoft.com/office/officeart/2005/8/layout/hierarchy1"/>
    <dgm:cxn modelId="{93001F42-529A-472D-8CC5-47D9022DD7FD}" type="presOf" srcId="{0CE5C244-1706-42CA-BD61-871C90037DA2}" destId="{699DF4D4-CEC7-4C2F-90F6-719F69DC18FD}" srcOrd="0" destOrd="0" presId="urn:microsoft.com/office/officeart/2005/8/layout/hierarchy1"/>
    <dgm:cxn modelId="{66CA5049-26FA-4BF0-8426-AA203EFDD930}" srcId="{DFE5F5A3-E9AC-4B0D-8990-78DC748FB9D0}" destId="{757509A3-471E-4142-A2C2-EACA04237E48}" srcOrd="2" destOrd="0" parTransId="{EACCD6F7-CD4C-4020-9725-431AB64E849E}" sibTransId="{353EA3AD-4DC5-4315-84F9-5AD0246EBFF7}"/>
    <dgm:cxn modelId="{14159094-1B34-4FDE-88BE-DFB23A467BD8}" srcId="{DFE5F5A3-E9AC-4B0D-8990-78DC748FB9D0}" destId="{0CE5C244-1706-42CA-BD61-871C90037DA2}" srcOrd="4" destOrd="0" parTransId="{AF157D75-3675-417B-91B3-FC0E13B58CC9}" sibTransId="{F45B3E93-1C8A-43F7-B41D-BF4B94312769}"/>
    <dgm:cxn modelId="{A4FCA4D0-A54D-4949-AA9B-82C2C21826C7}" srcId="{DFE5F5A3-E9AC-4B0D-8990-78DC748FB9D0}" destId="{AEBC32CB-6387-41F6-8215-6DF5514897AB}" srcOrd="1" destOrd="0" parTransId="{6154FA20-B785-4D24-9A86-D46E2B0A8A34}" sibTransId="{E224BE15-3B90-4FE3-9030-E7E6728A7B6B}"/>
    <dgm:cxn modelId="{69310FDF-F05B-4EDF-8A6F-BB7FBB3375F6}" srcId="{DFE5F5A3-E9AC-4B0D-8990-78DC748FB9D0}" destId="{BD2A2227-C13F-4B73-9D20-D2BDD7EE4387}" srcOrd="3" destOrd="0" parTransId="{210CCF1B-557A-4D54-A775-D6D807D27135}" sibTransId="{CCBA54CA-C96C-4723-B053-5739BD448C60}"/>
    <dgm:cxn modelId="{D337B8E5-FF8B-40D2-9F16-B8CD3A16B601}" type="presOf" srcId="{757509A3-471E-4142-A2C2-EACA04237E48}" destId="{47A1513D-A891-44F3-A9D7-DE28EB76C2F1}" srcOrd="0" destOrd="0" presId="urn:microsoft.com/office/officeart/2005/8/layout/hierarchy1"/>
    <dgm:cxn modelId="{50542EE9-617E-453A-9C58-9C3019323AA4}" type="presOf" srcId="{AEBC32CB-6387-41F6-8215-6DF5514897AB}" destId="{5A728E5D-5281-471D-B93A-7D8A07CF1BBD}" srcOrd="0" destOrd="0" presId="urn:microsoft.com/office/officeart/2005/8/layout/hierarchy1"/>
    <dgm:cxn modelId="{266AF2EE-2777-45BD-BDC8-E7C50E47D1D4}" srcId="{DFE5F5A3-E9AC-4B0D-8990-78DC748FB9D0}" destId="{2973F78B-9F93-4390-969A-9D6998DADD40}" srcOrd="0" destOrd="0" parTransId="{F0954973-4024-4771-8FB3-77B80A32C609}" sibTransId="{EDBFEB56-A4BC-41FC-A358-BB2E52896BD4}"/>
    <dgm:cxn modelId="{4D86B7FE-0F14-4F11-892D-797C90F3E251}" type="presOf" srcId="{BD2A2227-C13F-4B73-9D20-D2BDD7EE4387}" destId="{04B95480-86B2-4AA9-BAEC-3C08A8203915}" srcOrd="0" destOrd="0" presId="urn:microsoft.com/office/officeart/2005/8/layout/hierarchy1"/>
    <dgm:cxn modelId="{F0B9E07A-B105-4C14-93A9-B69FA3E20802}" type="presParOf" srcId="{86C97F70-D29C-48AD-8246-60EA69C7E634}" destId="{CCD640FC-CB07-4DD2-A47E-7F9BA5EF0414}" srcOrd="0" destOrd="0" presId="urn:microsoft.com/office/officeart/2005/8/layout/hierarchy1"/>
    <dgm:cxn modelId="{EF0736E9-BF3C-4677-972E-8736C1712162}" type="presParOf" srcId="{CCD640FC-CB07-4DD2-A47E-7F9BA5EF0414}" destId="{CDD258CF-9160-45E9-B6A7-3DA203CB260E}" srcOrd="0" destOrd="0" presId="urn:microsoft.com/office/officeart/2005/8/layout/hierarchy1"/>
    <dgm:cxn modelId="{7A569185-70DA-412E-8F7E-C74D090BFAF7}" type="presParOf" srcId="{CDD258CF-9160-45E9-B6A7-3DA203CB260E}" destId="{9DC0FEED-BBDF-4EC4-AE0D-5634EED1740A}" srcOrd="0" destOrd="0" presId="urn:microsoft.com/office/officeart/2005/8/layout/hierarchy1"/>
    <dgm:cxn modelId="{6A7AA818-52E2-4314-B586-27337C88878E}" type="presParOf" srcId="{CDD258CF-9160-45E9-B6A7-3DA203CB260E}" destId="{A4592748-003A-46A6-8C5B-5903F327467D}" srcOrd="1" destOrd="0" presId="urn:microsoft.com/office/officeart/2005/8/layout/hierarchy1"/>
    <dgm:cxn modelId="{08DCCA82-BAD7-4F9B-A818-E6BDDED9864B}" type="presParOf" srcId="{CCD640FC-CB07-4DD2-A47E-7F9BA5EF0414}" destId="{9B39E6EA-79C3-4F11-92C4-102AB1F41B88}" srcOrd="1" destOrd="0" presId="urn:microsoft.com/office/officeart/2005/8/layout/hierarchy1"/>
    <dgm:cxn modelId="{A293BC42-F90C-4561-ABCD-2F2C84EAE076}" type="presParOf" srcId="{86C97F70-D29C-48AD-8246-60EA69C7E634}" destId="{BF8D91F2-0EE0-4522-A0E5-12F50D50FE0A}" srcOrd="1" destOrd="0" presId="urn:microsoft.com/office/officeart/2005/8/layout/hierarchy1"/>
    <dgm:cxn modelId="{C48B685C-22A3-4101-B856-726E915A3F70}" type="presParOf" srcId="{BF8D91F2-0EE0-4522-A0E5-12F50D50FE0A}" destId="{870AE052-6158-453E-81A1-6BBB397D466B}" srcOrd="0" destOrd="0" presId="urn:microsoft.com/office/officeart/2005/8/layout/hierarchy1"/>
    <dgm:cxn modelId="{2AA59CF9-FD9B-4305-80D1-CD86C934D582}" type="presParOf" srcId="{870AE052-6158-453E-81A1-6BBB397D466B}" destId="{46FDBB7F-4E21-447E-9951-91594D3D81F9}" srcOrd="0" destOrd="0" presId="urn:microsoft.com/office/officeart/2005/8/layout/hierarchy1"/>
    <dgm:cxn modelId="{98E8D901-BCE0-4B75-940C-273E5E1465EB}" type="presParOf" srcId="{870AE052-6158-453E-81A1-6BBB397D466B}" destId="{5A728E5D-5281-471D-B93A-7D8A07CF1BBD}" srcOrd="1" destOrd="0" presId="urn:microsoft.com/office/officeart/2005/8/layout/hierarchy1"/>
    <dgm:cxn modelId="{2AAFE28A-2430-4258-8CBD-664946E78C1D}" type="presParOf" srcId="{BF8D91F2-0EE0-4522-A0E5-12F50D50FE0A}" destId="{0D29719F-1436-48E2-AED0-38A70670FD5E}" srcOrd="1" destOrd="0" presId="urn:microsoft.com/office/officeart/2005/8/layout/hierarchy1"/>
    <dgm:cxn modelId="{D909EC5F-F911-4DC6-A39F-161E12EC9B0A}" type="presParOf" srcId="{86C97F70-D29C-48AD-8246-60EA69C7E634}" destId="{62BB95C3-6E78-45A9-9BD2-379FF2302862}" srcOrd="2" destOrd="0" presId="urn:microsoft.com/office/officeart/2005/8/layout/hierarchy1"/>
    <dgm:cxn modelId="{C933D8E2-D397-40E4-B035-972187AA3596}" type="presParOf" srcId="{62BB95C3-6E78-45A9-9BD2-379FF2302862}" destId="{29716044-0971-4A54-A137-EB31C94BF129}" srcOrd="0" destOrd="0" presId="urn:microsoft.com/office/officeart/2005/8/layout/hierarchy1"/>
    <dgm:cxn modelId="{08CE4274-83F8-466A-8CDD-AF47048B8D14}" type="presParOf" srcId="{29716044-0971-4A54-A137-EB31C94BF129}" destId="{AF53E381-4DC8-46D0-A0FB-DD8923F7F291}" srcOrd="0" destOrd="0" presId="urn:microsoft.com/office/officeart/2005/8/layout/hierarchy1"/>
    <dgm:cxn modelId="{CE151EDB-75BD-4582-AA5D-0CC51A964366}" type="presParOf" srcId="{29716044-0971-4A54-A137-EB31C94BF129}" destId="{47A1513D-A891-44F3-A9D7-DE28EB76C2F1}" srcOrd="1" destOrd="0" presId="urn:microsoft.com/office/officeart/2005/8/layout/hierarchy1"/>
    <dgm:cxn modelId="{8C5C19C9-ACE3-473F-8513-A5A6655CB8FD}" type="presParOf" srcId="{62BB95C3-6E78-45A9-9BD2-379FF2302862}" destId="{52795270-C793-4993-B883-4954F71F1D82}" srcOrd="1" destOrd="0" presId="urn:microsoft.com/office/officeart/2005/8/layout/hierarchy1"/>
    <dgm:cxn modelId="{5F78AC60-EC74-4B16-990D-8A00B20CF37A}" type="presParOf" srcId="{86C97F70-D29C-48AD-8246-60EA69C7E634}" destId="{F73383D1-1580-4A7F-9655-69379AEF7C0B}" srcOrd="3" destOrd="0" presId="urn:microsoft.com/office/officeart/2005/8/layout/hierarchy1"/>
    <dgm:cxn modelId="{45918394-8DFB-439D-B048-3B1EE7C5913A}" type="presParOf" srcId="{F73383D1-1580-4A7F-9655-69379AEF7C0B}" destId="{5F88BAF5-4592-42DD-B764-5FEB2C7C1534}" srcOrd="0" destOrd="0" presId="urn:microsoft.com/office/officeart/2005/8/layout/hierarchy1"/>
    <dgm:cxn modelId="{66B64695-B3BE-4793-905A-8CE08EF93934}" type="presParOf" srcId="{5F88BAF5-4592-42DD-B764-5FEB2C7C1534}" destId="{AC829B2A-35BC-4A8D-B88B-221134D684CC}" srcOrd="0" destOrd="0" presId="urn:microsoft.com/office/officeart/2005/8/layout/hierarchy1"/>
    <dgm:cxn modelId="{ADB1AB43-03B0-4DC7-A8F8-161DAAAC1CC0}" type="presParOf" srcId="{5F88BAF5-4592-42DD-B764-5FEB2C7C1534}" destId="{04B95480-86B2-4AA9-BAEC-3C08A8203915}" srcOrd="1" destOrd="0" presId="urn:microsoft.com/office/officeart/2005/8/layout/hierarchy1"/>
    <dgm:cxn modelId="{0795020D-5DC0-4E17-9487-298E497C3E43}" type="presParOf" srcId="{F73383D1-1580-4A7F-9655-69379AEF7C0B}" destId="{D52FCC8F-0039-4295-A0EA-05DDD9339A99}" srcOrd="1" destOrd="0" presId="urn:microsoft.com/office/officeart/2005/8/layout/hierarchy1"/>
    <dgm:cxn modelId="{D1C94DD0-6046-450D-9E4E-425C3343DDE0}" type="presParOf" srcId="{86C97F70-D29C-48AD-8246-60EA69C7E634}" destId="{9278EAB1-BB66-4A12-8C27-A914D42C63DA}" srcOrd="4" destOrd="0" presId="urn:microsoft.com/office/officeart/2005/8/layout/hierarchy1"/>
    <dgm:cxn modelId="{F03EAEB9-E89A-4B3D-902A-016A1FCF4038}" type="presParOf" srcId="{9278EAB1-BB66-4A12-8C27-A914D42C63DA}" destId="{6A890E05-6388-433E-8642-F823CDE5B678}" srcOrd="0" destOrd="0" presId="urn:microsoft.com/office/officeart/2005/8/layout/hierarchy1"/>
    <dgm:cxn modelId="{DB0EA077-3FE8-42D6-A0AF-4499B83B10DB}" type="presParOf" srcId="{6A890E05-6388-433E-8642-F823CDE5B678}" destId="{D4A352C2-0C5A-4D83-9B62-1FC9E3017E14}" srcOrd="0" destOrd="0" presId="urn:microsoft.com/office/officeart/2005/8/layout/hierarchy1"/>
    <dgm:cxn modelId="{185072F2-4824-480C-9B6C-E7DFBC58945F}" type="presParOf" srcId="{6A890E05-6388-433E-8642-F823CDE5B678}" destId="{699DF4D4-CEC7-4C2F-90F6-719F69DC18FD}" srcOrd="1" destOrd="0" presId="urn:microsoft.com/office/officeart/2005/8/layout/hierarchy1"/>
    <dgm:cxn modelId="{7963218A-C162-4BD1-B697-D818DD19F58F}" type="presParOf" srcId="{9278EAB1-BB66-4A12-8C27-A914D42C63DA}" destId="{CC6C5B07-5738-48CA-8231-D8B9170645A0}" srcOrd="1" destOrd="0" presId="urn:microsoft.com/office/officeart/2005/8/layout/hierarchy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F01F532-68E6-46E5-8F58-C1489F8F6B89}" type="doc">
      <dgm:prSet loTypeId="urn:microsoft.com/office/officeart/2005/8/layout/default" loCatId="list" qsTypeId="urn:microsoft.com/office/officeart/2005/8/quickstyle/simple3" qsCatId="simple" csTypeId="urn:microsoft.com/office/officeart/2005/8/colors/colorful1" csCatId="colorful" phldr="1"/>
      <dgm:spPr/>
      <dgm:t>
        <a:bodyPr/>
        <a:lstStyle/>
        <a:p>
          <a:endParaRPr lang="en-US"/>
        </a:p>
      </dgm:t>
    </dgm:pt>
    <dgm:pt modelId="{5F1EE4D8-3B3A-45A1-A356-0B6681AB11B7}">
      <dgm:prSet phldrT="[Text]"/>
      <dgm:spPr/>
      <dgm:t>
        <a:bodyPr/>
        <a:lstStyle/>
        <a:p>
          <a:r>
            <a:rPr lang="en-US"/>
            <a:t>Health Coaching/Nutrition Counseling</a:t>
          </a:r>
        </a:p>
      </dgm:t>
    </dgm:pt>
    <dgm:pt modelId="{5CC7C7D3-4F5E-4A22-8E4F-17B5CE2B68F1}" type="parTrans" cxnId="{D523047D-A996-4C88-B4DB-5C2A4C72496E}">
      <dgm:prSet/>
      <dgm:spPr/>
      <dgm:t>
        <a:bodyPr/>
        <a:lstStyle/>
        <a:p>
          <a:endParaRPr lang="en-US"/>
        </a:p>
      </dgm:t>
    </dgm:pt>
    <dgm:pt modelId="{561608AE-D462-4722-B0BF-23278E7CC12A}" type="sibTrans" cxnId="{D523047D-A996-4C88-B4DB-5C2A4C72496E}">
      <dgm:prSet/>
      <dgm:spPr/>
      <dgm:t>
        <a:bodyPr/>
        <a:lstStyle/>
        <a:p>
          <a:endParaRPr lang="en-US"/>
        </a:p>
      </dgm:t>
    </dgm:pt>
    <dgm:pt modelId="{B8543AE2-F9AF-42FA-9509-40DDF97FE473}">
      <dgm:prSet phldrT="[Text]"/>
      <dgm:spPr/>
      <dgm:t>
        <a:bodyPr/>
        <a:lstStyle/>
        <a:p>
          <a:r>
            <a:rPr lang="en-US"/>
            <a:t>GLP-1 Programs</a:t>
          </a:r>
        </a:p>
      </dgm:t>
    </dgm:pt>
    <dgm:pt modelId="{D104D748-A0BE-4820-BFF8-C3A51B5F23E2}" type="parTrans" cxnId="{08A3E26D-2BDB-4675-964D-A74DA2903FD0}">
      <dgm:prSet/>
      <dgm:spPr/>
      <dgm:t>
        <a:bodyPr/>
        <a:lstStyle/>
        <a:p>
          <a:endParaRPr lang="en-US"/>
        </a:p>
      </dgm:t>
    </dgm:pt>
    <dgm:pt modelId="{A0300ACD-4ED6-441C-A677-88B2E5D674D2}" type="sibTrans" cxnId="{08A3E26D-2BDB-4675-964D-A74DA2903FD0}">
      <dgm:prSet/>
      <dgm:spPr/>
      <dgm:t>
        <a:bodyPr/>
        <a:lstStyle/>
        <a:p>
          <a:endParaRPr lang="en-US"/>
        </a:p>
      </dgm:t>
    </dgm:pt>
    <dgm:pt modelId="{8CB27B63-63EE-4DEE-8046-DC5605D4FE3A}">
      <dgm:prSet phldrT="[Text]"/>
      <dgm:spPr/>
      <dgm:t>
        <a:bodyPr/>
        <a:lstStyle/>
        <a:p>
          <a:r>
            <a:rPr lang="en-US"/>
            <a:t>Mental Health</a:t>
          </a:r>
        </a:p>
      </dgm:t>
    </dgm:pt>
    <dgm:pt modelId="{7D5AB1CA-5270-4103-8B40-1B3192268396}" type="parTrans" cxnId="{8C00D195-7D20-4E68-AEEF-C40E795A3E6E}">
      <dgm:prSet/>
      <dgm:spPr/>
      <dgm:t>
        <a:bodyPr/>
        <a:lstStyle/>
        <a:p>
          <a:endParaRPr lang="en-US"/>
        </a:p>
      </dgm:t>
    </dgm:pt>
    <dgm:pt modelId="{A91148CF-198C-4F0C-BB10-AD44F5E37157}" type="sibTrans" cxnId="{8C00D195-7D20-4E68-AEEF-C40E795A3E6E}">
      <dgm:prSet/>
      <dgm:spPr/>
      <dgm:t>
        <a:bodyPr/>
        <a:lstStyle/>
        <a:p>
          <a:endParaRPr lang="en-US"/>
        </a:p>
      </dgm:t>
    </dgm:pt>
    <dgm:pt modelId="{3450BB6D-B094-46D5-B3FD-89220F46FFA6}">
      <dgm:prSet phldrT="[Text]"/>
      <dgm:spPr/>
      <dgm:t>
        <a:bodyPr/>
        <a:lstStyle/>
        <a:p>
          <a:r>
            <a:rPr lang="en-US"/>
            <a:t>Physical Therapy</a:t>
          </a:r>
        </a:p>
      </dgm:t>
    </dgm:pt>
    <dgm:pt modelId="{F79B286E-8E00-4456-96AD-2A10E437C9B3}" type="parTrans" cxnId="{F2FA55C3-166D-45AF-8A54-9CB8A0EE4C26}">
      <dgm:prSet/>
      <dgm:spPr/>
      <dgm:t>
        <a:bodyPr/>
        <a:lstStyle/>
        <a:p>
          <a:endParaRPr lang="en-US"/>
        </a:p>
      </dgm:t>
    </dgm:pt>
    <dgm:pt modelId="{8D877DED-B081-4863-9668-2421CFC3061B}" type="sibTrans" cxnId="{F2FA55C3-166D-45AF-8A54-9CB8A0EE4C26}">
      <dgm:prSet/>
      <dgm:spPr/>
      <dgm:t>
        <a:bodyPr/>
        <a:lstStyle/>
        <a:p>
          <a:endParaRPr lang="en-US"/>
        </a:p>
      </dgm:t>
    </dgm:pt>
    <dgm:pt modelId="{B49E4C56-26F0-4BFF-A545-386BFD2C834F}">
      <dgm:prSet phldrT="[Text]"/>
      <dgm:spPr/>
      <dgm:t>
        <a:bodyPr/>
        <a:lstStyle/>
        <a:p>
          <a:r>
            <a:rPr lang="en-US"/>
            <a:t>Pharmacy/MTM</a:t>
          </a:r>
        </a:p>
      </dgm:t>
    </dgm:pt>
    <dgm:pt modelId="{5AA1F97A-9484-441F-AFAA-BC7BC9EA857B}" type="parTrans" cxnId="{18EB7D91-9427-41F4-8874-6FDF7CCDCC7A}">
      <dgm:prSet/>
      <dgm:spPr/>
      <dgm:t>
        <a:bodyPr/>
        <a:lstStyle/>
        <a:p>
          <a:endParaRPr lang="en-US"/>
        </a:p>
      </dgm:t>
    </dgm:pt>
    <dgm:pt modelId="{DE1B882C-B9B0-4726-AC6A-51929B0AC5FD}" type="sibTrans" cxnId="{18EB7D91-9427-41F4-8874-6FDF7CCDCC7A}">
      <dgm:prSet/>
      <dgm:spPr/>
      <dgm:t>
        <a:bodyPr/>
        <a:lstStyle/>
        <a:p>
          <a:endParaRPr lang="en-US"/>
        </a:p>
      </dgm:t>
    </dgm:pt>
    <dgm:pt modelId="{E6163A26-4E27-4E88-9F14-2560703B7EA5}">
      <dgm:prSet phldrT="[Text]"/>
      <dgm:spPr/>
      <dgm:t>
        <a:bodyPr/>
        <a:lstStyle/>
        <a:p>
          <a:r>
            <a:rPr lang="en-US"/>
            <a:t>Telehealth/Virtual Care</a:t>
          </a:r>
        </a:p>
      </dgm:t>
    </dgm:pt>
    <dgm:pt modelId="{AA7CE352-FE0A-46E1-845E-56FCF1CFA92B}" type="parTrans" cxnId="{FA0C5FAA-A3DA-4C6A-8A30-814C2C0702A3}">
      <dgm:prSet/>
      <dgm:spPr/>
      <dgm:t>
        <a:bodyPr/>
        <a:lstStyle/>
        <a:p>
          <a:endParaRPr lang="en-US"/>
        </a:p>
      </dgm:t>
    </dgm:pt>
    <dgm:pt modelId="{98059D21-0F34-4D40-B418-06CB0A846A55}" type="sibTrans" cxnId="{FA0C5FAA-A3DA-4C6A-8A30-814C2C0702A3}">
      <dgm:prSet/>
      <dgm:spPr/>
      <dgm:t>
        <a:bodyPr/>
        <a:lstStyle/>
        <a:p>
          <a:endParaRPr lang="en-US"/>
        </a:p>
      </dgm:t>
    </dgm:pt>
    <dgm:pt modelId="{B5F61ACB-6854-41DE-8AE8-F1940492E2B9}">
      <dgm:prSet phldrT="[Text]"/>
      <dgm:spPr/>
      <dgm:t>
        <a:bodyPr/>
        <a:lstStyle/>
        <a:p>
          <a:r>
            <a:rPr lang="en-US"/>
            <a:t>Imaging (x-rays)</a:t>
          </a:r>
        </a:p>
      </dgm:t>
    </dgm:pt>
    <dgm:pt modelId="{A8AAB0C1-6FE9-4398-AB98-C8725F3C04DD}" type="parTrans" cxnId="{703A0311-E0BB-43E1-9D16-5A049954CBA5}">
      <dgm:prSet/>
      <dgm:spPr/>
      <dgm:t>
        <a:bodyPr/>
        <a:lstStyle/>
        <a:p>
          <a:endParaRPr lang="en-US"/>
        </a:p>
      </dgm:t>
    </dgm:pt>
    <dgm:pt modelId="{821825F3-2BFA-477A-A62C-67F1F65FF296}" type="sibTrans" cxnId="{703A0311-E0BB-43E1-9D16-5A049954CBA5}">
      <dgm:prSet/>
      <dgm:spPr/>
      <dgm:t>
        <a:bodyPr/>
        <a:lstStyle/>
        <a:p>
          <a:endParaRPr lang="en-US"/>
        </a:p>
      </dgm:t>
    </dgm:pt>
    <dgm:pt modelId="{C6032482-D691-4922-B253-22D8AC8821E4}">
      <dgm:prSet phldrT="[Text]"/>
      <dgm:spPr/>
      <dgm:t>
        <a:bodyPr/>
        <a:lstStyle/>
        <a:p>
          <a:r>
            <a:rPr lang="en-US"/>
            <a:t>Care Navigation</a:t>
          </a:r>
        </a:p>
      </dgm:t>
    </dgm:pt>
    <dgm:pt modelId="{94096211-D56E-4879-838F-EE705567F222}" type="parTrans" cxnId="{4F2DE08A-1DDC-4F10-89B3-F5F09965B47C}">
      <dgm:prSet/>
      <dgm:spPr/>
      <dgm:t>
        <a:bodyPr/>
        <a:lstStyle/>
        <a:p>
          <a:endParaRPr lang="en-US"/>
        </a:p>
      </dgm:t>
    </dgm:pt>
    <dgm:pt modelId="{41B7B153-4A2D-434E-B743-BE5FBA7DE0B9}" type="sibTrans" cxnId="{4F2DE08A-1DDC-4F10-89B3-F5F09965B47C}">
      <dgm:prSet/>
      <dgm:spPr/>
      <dgm:t>
        <a:bodyPr/>
        <a:lstStyle/>
        <a:p>
          <a:endParaRPr lang="en-US"/>
        </a:p>
      </dgm:t>
    </dgm:pt>
    <dgm:pt modelId="{A3E20D4A-1EE8-44B1-956A-2096808DAD3F}">
      <dgm:prSet phldrT="[Text]"/>
      <dgm:spPr/>
      <dgm:t>
        <a:bodyPr/>
        <a:lstStyle/>
        <a:p>
          <a:r>
            <a:rPr lang="en-US"/>
            <a:t>Wellness Programming</a:t>
          </a:r>
        </a:p>
      </dgm:t>
    </dgm:pt>
    <dgm:pt modelId="{1287FC5F-E8D1-4BFE-9EA1-A9622B94FBE1}" type="parTrans" cxnId="{661FF36E-1DE2-42CE-AB35-8A630B76156B}">
      <dgm:prSet/>
      <dgm:spPr/>
      <dgm:t>
        <a:bodyPr/>
        <a:lstStyle/>
        <a:p>
          <a:endParaRPr lang="en-US"/>
        </a:p>
      </dgm:t>
    </dgm:pt>
    <dgm:pt modelId="{FB1A87DE-4542-44A1-A799-56791E708670}" type="sibTrans" cxnId="{661FF36E-1DE2-42CE-AB35-8A630B76156B}">
      <dgm:prSet/>
      <dgm:spPr/>
      <dgm:t>
        <a:bodyPr/>
        <a:lstStyle/>
        <a:p>
          <a:endParaRPr lang="en-US"/>
        </a:p>
      </dgm:t>
    </dgm:pt>
    <dgm:pt modelId="{0DB57754-25BC-4206-A1BC-A16711E78D61}" type="pres">
      <dgm:prSet presAssocID="{6F01F532-68E6-46E5-8F58-C1489F8F6B89}" presName="diagram" presStyleCnt="0">
        <dgm:presLayoutVars>
          <dgm:dir/>
          <dgm:resizeHandles val="exact"/>
        </dgm:presLayoutVars>
      </dgm:prSet>
      <dgm:spPr/>
    </dgm:pt>
    <dgm:pt modelId="{04F59917-E4BD-4A21-96DD-505CED6D9366}" type="pres">
      <dgm:prSet presAssocID="{5F1EE4D8-3B3A-45A1-A356-0B6681AB11B7}" presName="node" presStyleLbl="node1" presStyleIdx="0" presStyleCnt="9">
        <dgm:presLayoutVars>
          <dgm:bulletEnabled val="1"/>
        </dgm:presLayoutVars>
      </dgm:prSet>
      <dgm:spPr/>
    </dgm:pt>
    <dgm:pt modelId="{F5AC0FAF-9668-4C25-ADB8-55DA25C2AF50}" type="pres">
      <dgm:prSet presAssocID="{561608AE-D462-4722-B0BF-23278E7CC12A}" presName="sibTrans" presStyleCnt="0"/>
      <dgm:spPr/>
    </dgm:pt>
    <dgm:pt modelId="{2BDE2F9C-093E-43EC-B810-45032733342D}" type="pres">
      <dgm:prSet presAssocID="{B8543AE2-F9AF-42FA-9509-40DDF97FE473}" presName="node" presStyleLbl="node1" presStyleIdx="1" presStyleCnt="9">
        <dgm:presLayoutVars>
          <dgm:bulletEnabled val="1"/>
        </dgm:presLayoutVars>
      </dgm:prSet>
      <dgm:spPr/>
    </dgm:pt>
    <dgm:pt modelId="{03333B2D-E467-43FB-851E-DC0B597FC3C1}" type="pres">
      <dgm:prSet presAssocID="{A0300ACD-4ED6-441C-A677-88B2E5D674D2}" presName="sibTrans" presStyleCnt="0"/>
      <dgm:spPr/>
    </dgm:pt>
    <dgm:pt modelId="{FE5AD1C1-32A6-4EAE-A84E-9ECF4B6BC3AE}" type="pres">
      <dgm:prSet presAssocID="{8CB27B63-63EE-4DEE-8046-DC5605D4FE3A}" presName="node" presStyleLbl="node1" presStyleIdx="2" presStyleCnt="9">
        <dgm:presLayoutVars>
          <dgm:bulletEnabled val="1"/>
        </dgm:presLayoutVars>
      </dgm:prSet>
      <dgm:spPr/>
    </dgm:pt>
    <dgm:pt modelId="{86CB1019-A590-450A-A800-B2EB9A530433}" type="pres">
      <dgm:prSet presAssocID="{A91148CF-198C-4F0C-BB10-AD44F5E37157}" presName="sibTrans" presStyleCnt="0"/>
      <dgm:spPr/>
    </dgm:pt>
    <dgm:pt modelId="{57B7C9BC-29D8-4B84-970F-13DE7F6D2936}" type="pres">
      <dgm:prSet presAssocID="{3450BB6D-B094-46D5-B3FD-89220F46FFA6}" presName="node" presStyleLbl="node1" presStyleIdx="3" presStyleCnt="9">
        <dgm:presLayoutVars>
          <dgm:bulletEnabled val="1"/>
        </dgm:presLayoutVars>
      </dgm:prSet>
      <dgm:spPr/>
    </dgm:pt>
    <dgm:pt modelId="{B93C500D-85E8-4ECB-82D8-18D57BA9E8AB}" type="pres">
      <dgm:prSet presAssocID="{8D877DED-B081-4863-9668-2421CFC3061B}" presName="sibTrans" presStyleCnt="0"/>
      <dgm:spPr/>
    </dgm:pt>
    <dgm:pt modelId="{422EBC02-FF94-4F95-ADAC-4C4B8B09E0FD}" type="pres">
      <dgm:prSet presAssocID="{B49E4C56-26F0-4BFF-A545-386BFD2C834F}" presName="node" presStyleLbl="node1" presStyleIdx="4" presStyleCnt="9">
        <dgm:presLayoutVars>
          <dgm:bulletEnabled val="1"/>
        </dgm:presLayoutVars>
      </dgm:prSet>
      <dgm:spPr/>
    </dgm:pt>
    <dgm:pt modelId="{9539A146-1FBB-4BC3-8DB8-9751F3DC7AE4}" type="pres">
      <dgm:prSet presAssocID="{DE1B882C-B9B0-4726-AC6A-51929B0AC5FD}" presName="sibTrans" presStyleCnt="0"/>
      <dgm:spPr/>
    </dgm:pt>
    <dgm:pt modelId="{E08928FB-5942-47F0-B9DD-A4F86B7B4731}" type="pres">
      <dgm:prSet presAssocID="{E6163A26-4E27-4E88-9F14-2560703B7EA5}" presName="node" presStyleLbl="node1" presStyleIdx="5" presStyleCnt="9">
        <dgm:presLayoutVars>
          <dgm:bulletEnabled val="1"/>
        </dgm:presLayoutVars>
      </dgm:prSet>
      <dgm:spPr/>
    </dgm:pt>
    <dgm:pt modelId="{5B7855E5-8ACB-4ECA-BFB5-2EB0E924A18A}" type="pres">
      <dgm:prSet presAssocID="{98059D21-0F34-4D40-B418-06CB0A846A55}" presName="sibTrans" presStyleCnt="0"/>
      <dgm:spPr/>
    </dgm:pt>
    <dgm:pt modelId="{5C4CC219-5C49-4956-BB15-4AC8905723B5}" type="pres">
      <dgm:prSet presAssocID="{B5F61ACB-6854-41DE-8AE8-F1940492E2B9}" presName="node" presStyleLbl="node1" presStyleIdx="6" presStyleCnt="9">
        <dgm:presLayoutVars>
          <dgm:bulletEnabled val="1"/>
        </dgm:presLayoutVars>
      </dgm:prSet>
      <dgm:spPr/>
    </dgm:pt>
    <dgm:pt modelId="{110525F8-3E78-4CAB-9E47-EFE2DAF9CE2F}" type="pres">
      <dgm:prSet presAssocID="{821825F3-2BFA-477A-A62C-67F1F65FF296}" presName="sibTrans" presStyleCnt="0"/>
      <dgm:spPr/>
    </dgm:pt>
    <dgm:pt modelId="{92D70351-F12A-4F0D-BD5E-86974F5FE8AA}" type="pres">
      <dgm:prSet presAssocID="{C6032482-D691-4922-B253-22D8AC8821E4}" presName="node" presStyleLbl="node1" presStyleIdx="7" presStyleCnt="9">
        <dgm:presLayoutVars>
          <dgm:bulletEnabled val="1"/>
        </dgm:presLayoutVars>
      </dgm:prSet>
      <dgm:spPr/>
    </dgm:pt>
    <dgm:pt modelId="{101EB709-F3F1-4189-B9F6-0EB9546491C4}" type="pres">
      <dgm:prSet presAssocID="{41B7B153-4A2D-434E-B743-BE5FBA7DE0B9}" presName="sibTrans" presStyleCnt="0"/>
      <dgm:spPr/>
    </dgm:pt>
    <dgm:pt modelId="{14A4939D-460B-4BB4-8F2C-90F8B6761BA7}" type="pres">
      <dgm:prSet presAssocID="{A3E20D4A-1EE8-44B1-956A-2096808DAD3F}" presName="node" presStyleLbl="node1" presStyleIdx="8" presStyleCnt="9">
        <dgm:presLayoutVars>
          <dgm:bulletEnabled val="1"/>
        </dgm:presLayoutVars>
      </dgm:prSet>
      <dgm:spPr/>
    </dgm:pt>
  </dgm:ptLst>
  <dgm:cxnLst>
    <dgm:cxn modelId="{703A0311-E0BB-43E1-9D16-5A049954CBA5}" srcId="{6F01F532-68E6-46E5-8F58-C1489F8F6B89}" destId="{B5F61ACB-6854-41DE-8AE8-F1940492E2B9}" srcOrd="6" destOrd="0" parTransId="{A8AAB0C1-6FE9-4398-AB98-C8725F3C04DD}" sibTransId="{821825F3-2BFA-477A-A62C-67F1F65FF296}"/>
    <dgm:cxn modelId="{95CFA624-2FBC-494C-9822-41053A9A9E57}" type="presOf" srcId="{E6163A26-4E27-4E88-9F14-2560703B7EA5}" destId="{E08928FB-5942-47F0-B9DD-A4F86B7B4731}" srcOrd="0" destOrd="0" presId="urn:microsoft.com/office/officeart/2005/8/layout/default"/>
    <dgm:cxn modelId="{67887D60-0E73-4CF9-B9EE-3DC7D59C53AD}" type="presOf" srcId="{C6032482-D691-4922-B253-22D8AC8821E4}" destId="{92D70351-F12A-4F0D-BD5E-86974F5FE8AA}" srcOrd="0" destOrd="0" presId="urn:microsoft.com/office/officeart/2005/8/layout/default"/>
    <dgm:cxn modelId="{08A3E26D-2BDB-4675-964D-A74DA2903FD0}" srcId="{6F01F532-68E6-46E5-8F58-C1489F8F6B89}" destId="{B8543AE2-F9AF-42FA-9509-40DDF97FE473}" srcOrd="1" destOrd="0" parTransId="{D104D748-A0BE-4820-BFF8-C3A51B5F23E2}" sibTransId="{A0300ACD-4ED6-441C-A677-88B2E5D674D2}"/>
    <dgm:cxn modelId="{661FF36E-1DE2-42CE-AB35-8A630B76156B}" srcId="{6F01F532-68E6-46E5-8F58-C1489F8F6B89}" destId="{A3E20D4A-1EE8-44B1-956A-2096808DAD3F}" srcOrd="8" destOrd="0" parTransId="{1287FC5F-E8D1-4BFE-9EA1-A9622B94FBE1}" sibTransId="{FB1A87DE-4542-44A1-A799-56791E708670}"/>
    <dgm:cxn modelId="{7960385A-166C-483D-833D-95DC563AB331}" type="presOf" srcId="{6F01F532-68E6-46E5-8F58-C1489F8F6B89}" destId="{0DB57754-25BC-4206-A1BC-A16711E78D61}" srcOrd="0" destOrd="0" presId="urn:microsoft.com/office/officeart/2005/8/layout/default"/>
    <dgm:cxn modelId="{D523047D-A996-4C88-B4DB-5C2A4C72496E}" srcId="{6F01F532-68E6-46E5-8F58-C1489F8F6B89}" destId="{5F1EE4D8-3B3A-45A1-A356-0B6681AB11B7}" srcOrd="0" destOrd="0" parTransId="{5CC7C7D3-4F5E-4A22-8E4F-17B5CE2B68F1}" sibTransId="{561608AE-D462-4722-B0BF-23278E7CC12A}"/>
    <dgm:cxn modelId="{4F2DE08A-1DDC-4F10-89B3-F5F09965B47C}" srcId="{6F01F532-68E6-46E5-8F58-C1489F8F6B89}" destId="{C6032482-D691-4922-B253-22D8AC8821E4}" srcOrd="7" destOrd="0" parTransId="{94096211-D56E-4879-838F-EE705567F222}" sibTransId="{41B7B153-4A2D-434E-B743-BE5FBA7DE0B9}"/>
    <dgm:cxn modelId="{18EB7D91-9427-41F4-8874-6FDF7CCDCC7A}" srcId="{6F01F532-68E6-46E5-8F58-C1489F8F6B89}" destId="{B49E4C56-26F0-4BFF-A545-386BFD2C834F}" srcOrd="4" destOrd="0" parTransId="{5AA1F97A-9484-441F-AFAA-BC7BC9EA857B}" sibTransId="{DE1B882C-B9B0-4726-AC6A-51929B0AC5FD}"/>
    <dgm:cxn modelId="{8C00D195-7D20-4E68-AEEF-C40E795A3E6E}" srcId="{6F01F532-68E6-46E5-8F58-C1489F8F6B89}" destId="{8CB27B63-63EE-4DEE-8046-DC5605D4FE3A}" srcOrd="2" destOrd="0" parTransId="{7D5AB1CA-5270-4103-8B40-1B3192268396}" sibTransId="{A91148CF-198C-4F0C-BB10-AD44F5E37157}"/>
    <dgm:cxn modelId="{517202A3-77AF-4EEE-B75F-D831B5A17921}" type="presOf" srcId="{8CB27B63-63EE-4DEE-8046-DC5605D4FE3A}" destId="{FE5AD1C1-32A6-4EAE-A84E-9ECF4B6BC3AE}" srcOrd="0" destOrd="0" presId="urn:microsoft.com/office/officeart/2005/8/layout/default"/>
    <dgm:cxn modelId="{969A87A8-EBE7-4776-ADF7-AFC48CD73628}" type="presOf" srcId="{A3E20D4A-1EE8-44B1-956A-2096808DAD3F}" destId="{14A4939D-460B-4BB4-8F2C-90F8B6761BA7}" srcOrd="0" destOrd="0" presId="urn:microsoft.com/office/officeart/2005/8/layout/default"/>
    <dgm:cxn modelId="{FA0C5FAA-A3DA-4C6A-8A30-814C2C0702A3}" srcId="{6F01F532-68E6-46E5-8F58-C1489F8F6B89}" destId="{E6163A26-4E27-4E88-9F14-2560703B7EA5}" srcOrd="5" destOrd="0" parTransId="{AA7CE352-FE0A-46E1-845E-56FCF1CFA92B}" sibTransId="{98059D21-0F34-4D40-B418-06CB0A846A55}"/>
    <dgm:cxn modelId="{F55559B0-7710-4E81-AAB8-50E23FEFEB9B}" type="presOf" srcId="{B5F61ACB-6854-41DE-8AE8-F1940492E2B9}" destId="{5C4CC219-5C49-4956-BB15-4AC8905723B5}" srcOrd="0" destOrd="0" presId="urn:microsoft.com/office/officeart/2005/8/layout/default"/>
    <dgm:cxn modelId="{B4A453B5-6FEB-40F3-BCBD-EDB875482FED}" type="presOf" srcId="{B8543AE2-F9AF-42FA-9509-40DDF97FE473}" destId="{2BDE2F9C-093E-43EC-B810-45032733342D}" srcOrd="0" destOrd="0" presId="urn:microsoft.com/office/officeart/2005/8/layout/default"/>
    <dgm:cxn modelId="{6F80F4B8-2D88-4C36-9315-EAA42848F7C6}" type="presOf" srcId="{B49E4C56-26F0-4BFF-A545-386BFD2C834F}" destId="{422EBC02-FF94-4F95-ADAC-4C4B8B09E0FD}" srcOrd="0" destOrd="0" presId="urn:microsoft.com/office/officeart/2005/8/layout/default"/>
    <dgm:cxn modelId="{F2FA55C3-166D-45AF-8A54-9CB8A0EE4C26}" srcId="{6F01F532-68E6-46E5-8F58-C1489F8F6B89}" destId="{3450BB6D-B094-46D5-B3FD-89220F46FFA6}" srcOrd="3" destOrd="0" parTransId="{F79B286E-8E00-4456-96AD-2A10E437C9B3}" sibTransId="{8D877DED-B081-4863-9668-2421CFC3061B}"/>
    <dgm:cxn modelId="{E4C2DFC6-064E-4160-BFB6-2104E4254A42}" type="presOf" srcId="{5F1EE4D8-3B3A-45A1-A356-0B6681AB11B7}" destId="{04F59917-E4BD-4A21-96DD-505CED6D9366}" srcOrd="0" destOrd="0" presId="urn:microsoft.com/office/officeart/2005/8/layout/default"/>
    <dgm:cxn modelId="{083769CA-93F0-4416-8D6F-E4B3FCEF6F56}" type="presOf" srcId="{3450BB6D-B094-46D5-B3FD-89220F46FFA6}" destId="{57B7C9BC-29D8-4B84-970F-13DE7F6D2936}" srcOrd="0" destOrd="0" presId="urn:microsoft.com/office/officeart/2005/8/layout/default"/>
    <dgm:cxn modelId="{38FEEEF0-6C8B-4858-B949-CB662C1057A1}" type="presParOf" srcId="{0DB57754-25BC-4206-A1BC-A16711E78D61}" destId="{04F59917-E4BD-4A21-96DD-505CED6D9366}" srcOrd="0" destOrd="0" presId="urn:microsoft.com/office/officeart/2005/8/layout/default"/>
    <dgm:cxn modelId="{6F044F34-03E5-4D46-ADAC-2F29F6B3326D}" type="presParOf" srcId="{0DB57754-25BC-4206-A1BC-A16711E78D61}" destId="{F5AC0FAF-9668-4C25-ADB8-55DA25C2AF50}" srcOrd="1" destOrd="0" presId="urn:microsoft.com/office/officeart/2005/8/layout/default"/>
    <dgm:cxn modelId="{E33D238F-EE20-4BD6-8ADB-948F4062304B}" type="presParOf" srcId="{0DB57754-25BC-4206-A1BC-A16711E78D61}" destId="{2BDE2F9C-093E-43EC-B810-45032733342D}" srcOrd="2" destOrd="0" presId="urn:microsoft.com/office/officeart/2005/8/layout/default"/>
    <dgm:cxn modelId="{41EDCDA0-CE8A-44C8-8124-5F969B776393}" type="presParOf" srcId="{0DB57754-25BC-4206-A1BC-A16711E78D61}" destId="{03333B2D-E467-43FB-851E-DC0B597FC3C1}" srcOrd="3" destOrd="0" presId="urn:microsoft.com/office/officeart/2005/8/layout/default"/>
    <dgm:cxn modelId="{C8A88697-AD16-4478-A4D7-2CCC64E08FC1}" type="presParOf" srcId="{0DB57754-25BC-4206-A1BC-A16711E78D61}" destId="{FE5AD1C1-32A6-4EAE-A84E-9ECF4B6BC3AE}" srcOrd="4" destOrd="0" presId="urn:microsoft.com/office/officeart/2005/8/layout/default"/>
    <dgm:cxn modelId="{A66D3EB3-52F8-40CC-AA0C-656FF9361FCA}" type="presParOf" srcId="{0DB57754-25BC-4206-A1BC-A16711E78D61}" destId="{86CB1019-A590-450A-A800-B2EB9A530433}" srcOrd="5" destOrd="0" presId="urn:microsoft.com/office/officeart/2005/8/layout/default"/>
    <dgm:cxn modelId="{6008447A-133A-4982-83C8-DC59FA220AF7}" type="presParOf" srcId="{0DB57754-25BC-4206-A1BC-A16711E78D61}" destId="{57B7C9BC-29D8-4B84-970F-13DE7F6D2936}" srcOrd="6" destOrd="0" presId="urn:microsoft.com/office/officeart/2005/8/layout/default"/>
    <dgm:cxn modelId="{AD64850F-72D1-4123-A613-B7E23EA629B3}" type="presParOf" srcId="{0DB57754-25BC-4206-A1BC-A16711E78D61}" destId="{B93C500D-85E8-4ECB-82D8-18D57BA9E8AB}" srcOrd="7" destOrd="0" presId="urn:microsoft.com/office/officeart/2005/8/layout/default"/>
    <dgm:cxn modelId="{AD763627-7564-4C57-958D-6C70CA5899C1}" type="presParOf" srcId="{0DB57754-25BC-4206-A1BC-A16711E78D61}" destId="{422EBC02-FF94-4F95-ADAC-4C4B8B09E0FD}" srcOrd="8" destOrd="0" presId="urn:microsoft.com/office/officeart/2005/8/layout/default"/>
    <dgm:cxn modelId="{93C83186-EDB1-4AA3-8C6C-50E18812DF4F}" type="presParOf" srcId="{0DB57754-25BC-4206-A1BC-A16711E78D61}" destId="{9539A146-1FBB-4BC3-8DB8-9751F3DC7AE4}" srcOrd="9" destOrd="0" presId="urn:microsoft.com/office/officeart/2005/8/layout/default"/>
    <dgm:cxn modelId="{7F5727DF-68B0-4A64-A269-6E468F753AAE}" type="presParOf" srcId="{0DB57754-25BC-4206-A1BC-A16711E78D61}" destId="{E08928FB-5942-47F0-B9DD-A4F86B7B4731}" srcOrd="10" destOrd="0" presId="urn:microsoft.com/office/officeart/2005/8/layout/default"/>
    <dgm:cxn modelId="{2BFE2AB6-E1DB-4F2E-9A49-A9FF4216EC43}" type="presParOf" srcId="{0DB57754-25BC-4206-A1BC-A16711E78D61}" destId="{5B7855E5-8ACB-4ECA-BFB5-2EB0E924A18A}" srcOrd="11" destOrd="0" presId="urn:microsoft.com/office/officeart/2005/8/layout/default"/>
    <dgm:cxn modelId="{7B718257-F9C3-4E93-8A79-A524D44F1EE0}" type="presParOf" srcId="{0DB57754-25BC-4206-A1BC-A16711E78D61}" destId="{5C4CC219-5C49-4956-BB15-4AC8905723B5}" srcOrd="12" destOrd="0" presId="urn:microsoft.com/office/officeart/2005/8/layout/default"/>
    <dgm:cxn modelId="{E48B5102-B031-4CB9-A600-F0CE0577181C}" type="presParOf" srcId="{0DB57754-25BC-4206-A1BC-A16711E78D61}" destId="{110525F8-3E78-4CAB-9E47-EFE2DAF9CE2F}" srcOrd="13" destOrd="0" presId="urn:microsoft.com/office/officeart/2005/8/layout/default"/>
    <dgm:cxn modelId="{DFC1058B-6FC1-46A8-A261-CE2B1AB6ECF1}" type="presParOf" srcId="{0DB57754-25BC-4206-A1BC-A16711E78D61}" destId="{92D70351-F12A-4F0D-BD5E-86974F5FE8AA}" srcOrd="14" destOrd="0" presId="urn:microsoft.com/office/officeart/2005/8/layout/default"/>
    <dgm:cxn modelId="{3545E38A-B296-4527-B475-8E58E0326991}" type="presParOf" srcId="{0DB57754-25BC-4206-A1BC-A16711E78D61}" destId="{101EB709-F3F1-4189-B9F6-0EB9546491C4}" srcOrd="15" destOrd="0" presId="urn:microsoft.com/office/officeart/2005/8/layout/default"/>
    <dgm:cxn modelId="{D62D5BD5-7554-432F-BB94-1D180BCF902B}" type="presParOf" srcId="{0DB57754-25BC-4206-A1BC-A16711E78D61}" destId="{14A4939D-460B-4BB4-8F2C-90F8B6761BA7}" srcOrd="16"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C0FEED-BBDF-4EC4-AE0D-5634EED1740A}">
      <dsp:nvSpPr>
        <dsp:cNvPr id="0" name=""/>
        <dsp:cNvSpPr/>
      </dsp:nvSpPr>
      <dsp:spPr>
        <a:xfrm>
          <a:off x="3214" y="1390386"/>
          <a:ext cx="2295286" cy="145750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4592748-003A-46A6-8C5B-5903F327467D}">
      <dsp:nvSpPr>
        <dsp:cNvPr id="0" name=""/>
        <dsp:cNvSpPr/>
      </dsp:nvSpPr>
      <dsp:spPr>
        <a:xfrm>
          <a:off x="258246" y="1632666"/>
          <a:ext cx="2295286" cy="145750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Participants have higher physical compliance – 78% compared to 40% for nonparticipants</a:t>
          </a:r>
        </a:p>
      </dsp:txBody>
      <dsp:txXfrm>
        <a:off x="300935" y="1675355"/>
        <a:ext cx="2209908" cy="1372129"/>
      </dsp:txXfrm>
    </dsp:sp>
    <dsp:sp modelId="{46FDBB7F-4E21-447E-9951-91594D3D81F9}">
      <dsp:nvSpPr>
        <dsp:cNvPr id="0" name=""/>
        <dsp:cNvSpPr/>
      </dsp:nvSpPr>
      <dsp:spPr>
        <a:xfrm>
          <a:off x="2808565" y="1390386"/>
          <a:ext cx="2295286" cy="145750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A728E5D-5281-471D-B93A-7D8A07CF1BBD}">
      <dsp:nvSpPr>
        <dsp:cNvPr id="0" name=""/>
        <dsp:cNvSpPr/>
      </dsp:nvSpPr>
      <dsp:spPr>
        <a:xfrm>
          <a:off x="3063597" y="1632666"/>
          <a:ext cx="2295286" cy="145750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Participants have higher mammogram compliance – 64% compared to 54% for nonparticipants</a:t>
          </a:r>
        </a:p>
      </dsp:txBody>
      <dsp:txXfrm>
        <a:off x="3106286" y="1675355"/>
        <a:ext cx="2209908" cy="1372129"/>
      </dsp:txXfrm>
    </dsp:sp>
    <dsp:sp modelId="{AF53E381-4DC8-46D0-A0FB-DD8923F7F291}">
      <dsp:nvSpPr>
        <dsp:cNvPr id="0" name=""/>
        <dsp:cNvSpPr/>
      </dsp:nvSpPr>
      <dsp:spPr>
        <a:xfrm>
          <a:off x="5613915" y="1390386"/>
          <a:ext cx="2295286" cy="145750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7A1513D-A891-44F3-A9D7-DE28EB76C2F1}">
      <dsp:nvSpPr>
        <dsp:cNvPr id="0" name=""/>
        <dsp:cNvSpPr/>
      </dsp:nvSpPr>
      <dsp:spPr>
        <a:xfrm>
          <a:off x="5868947" y="1632666"/>
          <a:ext cx="2295286" cy="145750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Prospective risk is lower for participants.</a:t>
          </a:r>
        </a:p>
      </dsp:txBody>
      <dsp:txXfrm>
        <a:off x="5911636" y="1675355"/>
        <a:ext cx="2209908" cy="1372129"/>
      </dsp:txXfrm>
    </dsp:sp>
    <dsp:sp modelId="{FBFCE369-AA7A-4139-8481-D5877E23F96A}">
      <dsp:nvSpPr>
        <dsp:cNvPr id="0" name=""/>
        <dsp:cNvSpPr/>
      </dsp:nvSpPr>
      <dsp:spPr>
        <a:xfrm>
          <a:off x="8419266" y="1390386"/>
          <a:ext cx="2295286" cy="145750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163DE4CB-801D-4894-8129-E3A18F0DE82A}">
      <dsp:nvSpPr>
        <dsp:cNvPr id="0" name=""/>
        <dsp:cNvSpPr/>
      </dsp:nvSpPr>
      <dsp:spPr>
        <a:xfrm>
          <a:off x="8674298" y="1632666"/>
          <a:ext cx="2295286" cy="145750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Coordination risk is below benchmark.</a:t>
          </a:r>
        </a:p>
      </dsp:txBody>
      <dsp:txXfrm>
        <a:off x="8716987" y="1675355"/>
        <a:ext cx="2209908" cy="13721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C0FEED-BBDF-4EC4-AE0D-5634EED1740A}">
      <dsp:nvSpPr>
        <dsp:cNvPr id="0" name=""/>
        <dsp:cNvSpPr/>
      </dsp:nvSpPr>
      <dsp:spPr>
        <a:xfrm>
          <a:off x="3214" y="1390386"/>
          <a:ext cx="2295286" cy="145750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4592748-003A-46A6-8C5B-5903F327467D}">
      <dsp:nvSpPr>
        <dsp:cNvPr id="0" name=""/>
        <dsp:cNvSpPr/>
      </dsp:nvSpPr>
      <dsp:spPr>
        <a:xfrm>
          <a:off x="258246" y="1632666"/>
          <a:ext cx="2295286" cy="145750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Participants with hypertension reduced medication use by 2% in year 2.</a:t>
          </a:r>
        </a:p>
      </dsp:txBody>
      <dsp:txXfrm>
        <a:off x="300935" y="1675355"/>
        <a:ext cx="2209908" cy="1372129"/>
      </dsp:txXfrm>
    </dsp:sp>
    <dsp:sp modelId="{46FDBB7F-4E21-447E-9951-91594D3D81F9}">
      <dsp:nvSpPr>
        <dsp:cNvPr id="0" name=""/>
        <dsp:cNvSpPr/>
      </dsp:nvSpPr>
      <dsp:spPr>
        <a:xfrm>
          <a:off x="2808565" y="1390386"/>
          <a:ext cx="2295286" cy="145750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A728E5D-5281-471D-B93A-7D8A07CF1BBD}">
      <dsp:nvSpPr>
        <dsp:cNvPr id="0" name=""/>
        <dsp:cNvSpPr/>
      </dsp:nvSpPr>
      <dsp:spPr>
        <a:xfrm>
          <a:off x="3063597" y="1632666"/>
          <a:ext cx="2295286" cy="145750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Participants with hypertension increased blood pressure control 5% over 4-year period.</a:t>
          </a:r>
        </a:p>
      </dsp:txBody>
      <dsp:txXfrm>
        <a:off x="3106286" y="1675355"/>
        <a:ext cx="2209908" cy="1372129"/>
      </dsp:txXfrm>
    </dsp:sp>
    <dsp:sp modelId="{AF53E381-4DC8-46D0-A0FB-DD8923F7F291}">
      <dsp:nvSpPr>
        <dsp:cNvPr id="0" name=""/>
        <dsp:cNvSpPr/>
      </dsp:nvSpPr>
      <dsp:spPr>
        <a:xfrm>
          <a:off x="5613915" y="1390386"/>
          <a:ext cx="2295286" cy="145750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7A1513D-A891-44F3-A9D7-DE28EB76C2F1}">
      <dsp:nvSpPr>
        <dsp:cNvPr id="0" name=""/>
        <dsp:cNvSpPr/>
      </dsp:nvSpPr>
      <dsp:spPr>
        <a:xfrm>
          <a:off x="5868947" y="1632666"/>
          <a:ext cx="2295286" cy="145750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Participants with diabetes decreased medication gaps by 4% over 3-year period.</a:t>
          </a:r>
        </a:p>
      </dsp:txBody>
      <dsp:txXfrm>
        <a:off x="5911636" y="1675355"/>
        <a:ext cx="2209908" cy="1372129"/>
      </dsp:txXfrm>
    </dsp:sp>
    <dsp:sp modelId="{FBFCE369-AA7A-4139-8481-D5877E23F96A}">
      <dsp:nvSpPr>
        <dsp:cNvPr id="0" name=""/>
        <dsp:cNvSpPr/>
      </dsp:nvSpPr>
      <dsp:spPr>
        <a:xfrm>
          <a:off x="8419266" y="1390386"/>
          <a:ext cx="2295286" cy="1457507"/>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163DE4CB-801D-4894-8129-E3A18F0DE82A}">
      <dsp:nvSpPr>
        <dsp:cNvPr id="0" name=""/>
        <dsp:cNvSpPr/>
      </dsp:nvSpPr>
      <dsp:spPr>
        <a:xfrm>
          <a:off x="8674298" y="1632666"/>
          <a:ext cx="2295286" cy="1457507"/>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Participants  with diabetes improved A1c control by 9% over 4-year period.</a:t>
          </a:r>
        </a:p>
      </dsp:txBody>
      <dsp:txXfrm>
        <a:off x="8716987" y="1675355"/>
        <a:ext cx="2209908" cy="13721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C0FEED-BBDF-4EC4-AE0D-5634EED1740A}">
      <dsp:nvSpPr>
        <dsp:cNvPr id="0" name=""/>
        <dsp:cNvSpPr/>
      </dsp:nvSpPr>
      <dsp:spPr>
        <a:xfrm>
          <a:off x="3750" y="1563578"/>
          <a:ext cx="1827549" cy="116049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4592748-003A-46A6-8C5B-5903F327467D}">
      <dsp:nvSpPr>
        <dsp:cNvPr id="0" name=""/>
        <dsp:cNvSpPr/>
      </dsp:nvSpPr>
      <dsp:spPr>
        <a:xfrm>
          <a:off x="206811" y="1756486"/>
          <a:ext cx="1827549" cy="116049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Highest engagement among Millennial and Gen X members (15% and 17%, respectively)</a:t>
          </a:r>
        </a:p>
      </dsp:txBody>
      <dsp:txXfrm>
        <a:off x="240801" y="1790476"/>
        <a:ext cx="1759569" cy="1092514"/>
      </dsp:txXfrm>
    </dsp:sp>
    <dsp:sp modelId="{46FDBB7F-4E21-447E-9951-91594D3D81F9}">
      <dsp:nvSpPr>
        <dsp:cNvPr id="0" name=""/>
        <dsp:cNvSpPr/>
      </dsp:nvSpPr>
      <dsp:spPr>
        <a:xfrm>
          <a:off x="2237422" y="1563578"/>
          <a:ext cx="1827549" cy="116049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A728E5D-5281-471D-B93A-7D8A07CF1BBD}">
      <dsp:nvSpPr>
        <dsp:cNvPr id="0" name=""/>
        <dsp:cNvSpPr/>
      </dsp:nvSpPr>
      <dsp:spPr>
        <a:xfrm>
          <a:off x="2440483" y="1756486"/>
          <a:ext cx="1827549" cy="116049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Average of 3.2 interactions per member per year</a:t>
          </a:r>
        </a:p>
      </dsp:txBody>
      <dsp:txXfrm>
        <a:off x="2474473" y="1790476"/>
        <a:ext cx="1759569" cy="1092514"/>
      </dsp:txXfrm>
    </dsp:sp>
    <dsp:sp modelId="{AF53E381-4DC8-46D0-A0FB-DD8923F7F291}">
      <dsp:nvSpPr>
        <dsp:cNvPr id="0" name=""/>
        <dsp:cNvSpPr/>
      </dsp:nvSpPr>
      <dsp:spPr>
        <a:xfrm>
          <a:off x="4471094" y="1563578"/>
          <a:ext cx="1827549" cy="116049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7A1513D-A891-44F3-A9D7-DE28EB76C2F1}">
      <dsp:nvSpPr>
        <dsp:cNvPr id="0" name=""/>
        <dsp:cNvSpPr/>
      </dsp:nvSpPr>
      <dsp:spPr>
        <a:xfrm>
          <a:off x="4674155" y="1756486"/>
          <a:ext cx="1827549" cy="116049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Participants have lower cost per unit ($4,440 vs. $4,668)</a:t>
          </a:r>
        </a:p>
      </dsp:txBody>
      <dsp:txXfrm>
        <a:off x="4708145" y="1790476"/>
        <a:ext cx="1759569" cy="1092514"/>
      </dsp:txXfrm>
    </dsp:sp>
    <dsp:sp modelId="{FBFCE369-AA7A-4139-8481-D5877E23F96A}">
      <dsp:nvSpPr>
        <dsp:cNvPr id="0" name=""/>
        <dsp:cNvSpPr/>
      </dsp:nvSpPr>
      <dsp:spPr>
        <a:xfrm>
          <a:off x="6704766" y="1563578"/>
          <a:ext cx="1827549" cy="116049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163DE4CB-801D-4894-8129-E3A18F0DE82A}">
      <dsp:nvSpPr>
        <dsp:cNvPr id="0" name=""/>
        <dsp:cNvSpPr/>
      </dsp:nvSpPr>
      <dsp:spPr>
        <a:xfrm>
          <a:off x="6907827" y="1756486"/>
          <a:ext cx="1827549" cy="116049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Participants with diabetes and/or hypertension are lower cost</a:t>
          </a:r>
        </a:p>
      </dsp:txBody>
      <dsp:txXfrm>
        <a:off x="6941817" y="1790476"/>
        <a:ext cx="1759569" cy="1092514"/>
      </dsp:txXfrm>
    </dsp:sp>
    <dsp:sp modelId="{D4A352C2-0C5A-4D83-9B62-1FC9E3017E14}">
      <dsp:nvSpPr>
        <dsp:cNvPr id="0" name=""/>
        <dsp:cNvSpPr/>
      </dsp:nvSpPr>
      <dsp:spPr>
        <a:xfrm>
          <a:off x="8938438" y="1563578"/>
          <a:ext cx="1827549" cy="116049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99DF4D4-CEC7-4C2F-90F6-719F69DC18FD}">
      <dsp:nvSpPr>
        <dsp:cNvPr id="0" name=""/>
        <dsp:cNvSpPr/>
      </dsp:nvSpPr>
      <dsp:spPr>
        <a:xfrm>
          <a:off x="9141499" y="1756486"/>
          <a:ext cx="1827549" cy="116049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Participants have higher physical and mammogram compliance</a:t>
          </a:r>
        </a:p>
      </dsp:txBody>
      <dsp:txXfrm>
        <a:off x="9175489" y="1790476"/>
        <a:ext cx="1759569" cy="10925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C0FEED-BBDF-4EC4-AE0D-5634EED1740A}">
      <dsp:nvSpPr>
        <dsp:cNvPr id="0" name=""/>
        <dsp:cNvSpPr/>
      </dsp:nvSpPr>
      <dsp:spPr>
        <a:xfrm>
          <a:off x="3750" y="1563578"/>
          <a:ext cx="1827549" cy="116049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4592748-003A-46A6-8C5B-5903F327467D}">
      <dsp:nvSpPr>
        <dsp:cNvPr id="0" name=""/>
        <dsp:cNvSpPr/>
      </dsp:nvSpPr>
      <dsp:spPr>
        <a:xfrm>
          <a:off x="206811" y="1756486"/>
          <a:ext cx="1827549" cy="1160494"/>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Moderate risk members engaged have lower PMPY ($4,772 vs. $5,233)</a:t>
          </a:r>
        </a:p>
      </dsp:txBody>
      <dsp:txXfrm>
        <a:off x="240801" y="1790476"/>
        <a:ext cx="1759569" cy="1092514"/>
      </dsp:txXfrm>
    </dsp:sp>
    <dsp:sp modelId="{46FDBB7F-4E21-447E-9951-91594D3D81F9}">
      <dsp:nvSpPr>
        <dsp:cNvPr id="0" name=""/>
        <dsp:cNvSpPr/>
      </dsp:nvSpPr>
      <dsp:spPr>
        <a:xfrm>
          <a:off x="2237422" y="1563578"/>
          <a:ext cx="1827549" cy="116049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A728E5D-5281-471D-B93A-7D8A07CF1BBD}">
      <dsp:nvSpPr>
        <dsp:cNvPr id="0" name=""/>
        <dsp:cNvSpPr/>
      </dsp:nvSpPr>
      <dsp:spPr>
        <a:xfrm>
          <a:off x="2440483" y="1756486"/>
          <a:ext cx="1827549" cy="1160494"/>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Average of 2.3 interactions per member per year</a:t>
          </a:r>
        </a:p>
      </dsp:txBody>
      <dsp:txXfrm>
        <a:off x="2474473" y="1790476"/>
        <a:ext cx="1759569" cy="1092514"/>
      </dsp:txXfrm>
    </dsp:sp>
    <dsp:sp modelId="{AF53E381-4DC8-46D0-A0FB-DD8923F7F291}">
      <dsp:nvSpPr>
        <dsp:cNvPr id="0" name=""/>
        <dsp:cNvSpPr/>
      </dsp:nvSpPr>
      <dsp:spPr>
        <a:xfrm>
          <a:off x="4471094" y="1563578"/>
          <a:ext cx="1827549" cy="116049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47A1513D-A891-44F3-A9D7-DE28EB76C2F1}">
      <dsp:nvSpPr>
        <dsp:cNvPr id="0" name=""/>
        <dsp:cNvSpPr/>
      </dsp:nvSpPr>
      <dsp:spPr>
        <a:xfrm>
          <a:off x="4674155" y="1756486"/>
          <a:ext cx="1827549" cy="1160494"/>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Engaged riskier members, but have lower CPUR</a:t>
          </a:r>
        </a:p>
      </dsp:txBody>
      <dsp:txXfrm>
        <a:off x="4708145" y="1790476"/>
        <a:ext cx="1759569" cy="1092514"/>
      </dsp:txXfrm>
    </dsp:sp>
    <dsp:sp modelId="{AC829B2A-35BC-4A8D-B88B-221134D684CC}">
      <dsp:nvSpPr>
        <dsp:cNvPr id="0" name=""/>
        <dsp:cNvSpPr/>
      </dsp:nvSpPr>
      <dsp:spPr>
        <a:xfrm>
          <a:off x="6704766" y="1563578"/>
          <a:ext cx="1827549" cy="116049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04B95480-86B2-4AA9-BAEC-3C08A8203915}">
      <dsp:nvSpPr>
        <dsp:cNvPr id="0" name=""/>
        <dsp:cNvSpPr/>
      </dsp:nvSpPr>
      <dsp:spPr>
        <a:xfrm>
          <a:off x="6907827" y="1756486"/>
          <a:ext cx="1827549" cy="1160494"/>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Participants with diabetes are lower cost</a:t>
          </a:r>
        </a:p>
      </dsp:txBody>
      <dsp:txXfrm>
        <a:off x="6941817" y="1790476"/>
        <a:ext cx="1759569" cy="1092514"/>
      </dsp:txXfrm>
    </dsp:sp>
    <dsp:sp modelId="{D4A352C2-0C5A-4D83-9B62-1FC9E3017E14}">
      <dsp:nvSpPr>
        <dsp:cNvPr id="0" name=""/>
        <dsp:cNvSpPr/>
      </dsp:nvSpPr>
      <dsp:spPr>
        <a:xfrm>
          <a:off x="8938438" y="1563578"/>
          <a:ext cx="1827549" cy="116049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99DF4D4-CEC7-4C2F-90F6-719F69DC18FD}">
      <dsp:nvSpPr>
        <dsp:cNvPr id="0" name=""/>
        <dsp:cNvSpPr/>
      </dsp:nvSpPr>
      <dsp:spPr>
        <a:xfrm>
          <a:off x="9141499" y="1756486"/>
          <a:ext cx="1827549" cy="1160494"/>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t>Participants have higher physical and mammogram compliance</a:t>
          </a:r>
        </a:p>
      </dsp:txBody>
      <dsp:txXfrm>
        <a:off x="9175489" y="1790476"/>
        <a:ext cx="1759569" cy="10925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F59917-E4BD-4A21-96DD-505CED6D9366}">
      <dsp:nvSpPr>
        <dsp:cNvPr id="0" name=""/>
        <dsp:cNvSpPr/>
      </dsp:nvSpPr>
      <dsp:spPr>
        <a:xfrm>
          <a:off x="0" y="138095"/>
          <a:ext cx="2359616" cy="1415769"/>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Health Coaching/Nutrition Counseling</a:t>
          </a:r>
        </a:p>
      </dsp:txBody>
      <dsp:txXfrm>
        <a:off x="0" y="138095"/>
        <a:ext cx="2359616" cy="1415769"/>
      </dsp:txXfrm>
    </dsp:sp>
    <dsp:sp modelId="{2BDE2F9C-093E-43EC-B810-45032733342D}">
      <dsp:nvSpPr>
        <dsp:cNvPr id="0" name=""/>
        <dsp:cNvSpPr/>
      </dsp:nvSpPr>
      <dsp:spPr>
        <a:xfrm>
          <a:off x="2595578" y="138095"/>
          <a:ext cx="2359616" cy="1415769"/>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GLP-1 Programs</a:t>
          </a:r>
        </a:p>
      </dsp:txBody>
      <dsp:txXfrm>
        <a:off x="2595578" y="138095"/>
        <a:ext cx="2359616" cy="1415769"/>
      </dsp:txXfrm>
    </dsp:sp>
    <dsp:sp modelId="{FE5AD1C1-32A6-4EAE-A84E-9ECF4B6BC3AE}">
      <dsp:nvSpPr>
        <dsp:cNvPr id="0" name=""/>
        <dsp:cNvSpPr/>
      </dsp:nvSpPr>
      <dsp:spPr>
        <a:xfrm>
          <a:off x="5191156" y="138095"/>
          <a:ext cx="2359616" cy="1415769"/>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Mental Health</a:t>
          </a:r>
        </a:p>
      </dsp:txBody>
      <dsp:txXfrm>
        <a:off x="5191156" y="138095"/>
        <a:ext cx="2359616" cy="1415769"/>
      </dsp:txXfrm>
    </dsp:sp>
    <dsp:sp modelId="{57B7C9BC-29D8-4B84-970F-13DE7F6D2936}">
      <dsp:nvSpPr>
        <dsp:cNvPr id="0" name=""/>
        <dsp:cNvSpPr/>
      </dsp:nvSpPr>
      <dsp:spPr>
        <a:xfrm>
          <a:off x="0" y="1789827"/>
          <a:ext cx="2359616" cy="1415769"/>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Physical Therapy</a:t>
          </a:r>
        </a:p>
      </dsp:txBody>
      <dsp:txXfrm>
        <a:off x="0" y="1789827"/>
        <a:ext cx="2359616" cy="1415769"/>
      </dsp:txXfrm>
    </dsp:sp>
    <dsp:sp modelId="{422EBC02-FF94-4F95-ADAC-4C4B8B09E0FD}">
      <dsp:nvSpPr>
        <dsp:cNvPr id="0" name=""/>
        <dsp:cNvSpPr/>
      </dsp:nvSpPr>
      <dsp:spPr>
        <a:xfrm>
          <a:off x="2595578" y="1789827"/>
          <a:ext cx="2359616" cy="1415769"/>
        </a:xfrm>
        <a:prstGeom prst="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Pharmacy/MTM</a:t>
          </a:r>
        </a:p>
      </dsp:txBody>
      <dsp:txXfrm>
        <a:off x="2595578" y="1789827"/>
        <a:ext cx="2359616" cy="1415769"/>
      </dsp:txXfrm>
    </dsp:sp>
    <dsp:sp modelId="{E08928FB-5942-47F0-B9DD-A4F86B7B4731}">
      <dsp:nvSpPr>
        <dsp:cNvPr id="0" name=""/>
        <dsp:cNvSpPr/>
      </dsp:nvSpPr>
      <dsp:spPr>
        <a:xfrm>
          <a:off x="5191156" y="1789827"/>
          <a:ext cx="2359616" cy="1415769"/>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Telehealth/Virtual Care</a:t>
          </a:r>
        </a:p>
      </dsp:txBody>
      <dsp:txXfrm>
        <a:off x="5191156" y="1789827"/>
        <a:ext cx="2359616" cy="1415769"/>
      </dsp:txXfrm>
    </dsp:sp>
    <dsp:sp modelId="{5C4CC219-5C49-4956-BB15-4AC8905723B5}">
      <dsp:nvSpPr>
        <dsp:cNvPr id="0" name=""/>
        <dsp:cNvSpPr/>
      </dsp:nvSpPr>
      <dsp:spPr>
        <a:xfrm>
          <a:off x="0" y="3441558"/>
          <a:ext cx="2359616" cy="1415769"/>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Imaging (x-rays)</a:t>
          </a:r>
        </a:p>
      </dsp:txBody>
      <dsp:txXfrm>
        <a:off x="0" y="3441558"/>
        <a:ext cx="2359616" cy="1415769"/>
      </dsp:txXfrm>
    </dsp:sp>
    <dsp:sp modelId="{92D70351-F12A-4F0D-BD5E-86974F5FE8AA}">
      <dsp:nvSpPr>
        <dsp:cNvPr id="0" name=""/>
        <dsp:cNvSpPr/>
      </dsp:nvSpPr>
      <dsp:spPr>
        <a:xfrm>
          <a:off x="2595578" y="3441558"/>
          <a:ext cx="2359616" cy="1415769"/>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Care Navigation</a:t>
          </a:r>
        </a:p>
      </dsp:txBody>
      <dsp:txXfrm>
        <a:off x="2595578" y="3441558"/>
        <a:ext cx="2359616" cy="1415769"/>
      </dsp:txXfrm>
    </dsp:sp>
    <dsp:sp modelId="{14A4939D-460B-4BB4-8F2C-90F8B6761BA7}">
      <dsp:nvSpPr>
        <dsp:cNvPr id="0" name=""/>
        <dsp:cNvSpPr/>
      </dsp:nvSpPr>
      <dsp:spPr>
        <a:xfrm>
          <a:off x="5191156" y="3441558"/>
          <a:ext cx="2359616" cy="1415769"/>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Wellness Programming</a:t>
          </a:r>
        </a:p>
      </dsp:txBody>
      <dsp:txXfrm>
        <a:off x="5191156" y="3441558"/>
        <a:ext cx="2359616" cy="141576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BBB346-BCAC-45BC-AD35-E032351FAB16}" type="datetimeFigureOut">
              <a:rPr lang="en-US" smtClean="0"/>
              <a:t>5/19/2025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6064EA-C09A-4350-9EAF-88DBA13F9AE1}" type="slidenum">
              <a:rPr lang="en-US" smtClean="0"/>
              <a:t>‹#›</a:t>
            </a:fld>
            <a:endParaRPr lang="en-US"/>
          </a:p>
        </p:txBody>
      </p:sp>
    </p:spTree>
    <p:extLst>
      <p:ext uri="{BB962C8B-B14F-4D97-AF65-F5344CB8AC3E}">
        <p14:creationId xmlns:p14="http://schemas.microsoft.com/office/powerpoint/2010/main" val="3271211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EC3A9-275C-627B-E706-98E6677D3F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B33178-D770-4352-768C-ADE3067A2E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B4289F-4474-78D7-AB48-5F8EE55204A6}"/>
              </a:ext>
            </a:extLst>
          </p:cNvPr>
          <p:cNvSpPr>
            <a:spLocks noGrp="1"/>
          </p:cNvSpPr>
          <p:nvPr>
            <p:ph type="body" idx="1"/>
          </p:nvPr>
        </p:nvSpPr>
        <p:spPr/>
        <p:txBody>
          <a:bodyPr/>
          <a:lstStyle/>
          <a:p>
            <a:r>
              <a:rPr lang="en-US"/>
              <a:t>Allison</a:t>
            </a:r>
          </a:p>
        </p:txBody>
      </p:sp>
      <p:sp>
        <p:nvSpPr>
          <p:cNvPr id="4" name="Slide Number Placeholder 3">
            <a:extLst>
              <a:ext uri="{FF2B5EF4-FFF2-40B4-BE49-F238E27FC236}">
                <a16:creationId xmlns:a16="http://schemas.microsoft.com/office/drawing/2014/main" id="{4F2A61E8-C16D-25DA-3CB9-8FDA705C6B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37128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Allison</a:t>
            </a:r>
          </a:p>
          <a:p>
            <a:r>
              <a:rPr lang="en-US"/>
              <a:t>Size:</a:t>
            </a:r>
          </a:p>
          <a:p>
            <a:pPr marL="171450" indent="-171450">
              <a:buFontTx/>
              <a:buChar char="-"/>
            </a:pPr>
            <a:r>
              <a:rPr lang="en-US"/>
              <a:t>More cost-efficient for large employers.  Mid-size is beneficial based on industry and geography. Small employers could consider a near site clinic or direct primary care option rather than a traditional onsite clinic.</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Mid-size (100-500) to Large (500+) employers</a:t>
            </a:r>
          </a:p>
          <a:p>
            <a:pPr marL="171450" indent="-171450">
              <a:buFontTx/>
              <a:buChar char="-"/>
            </a:pPr>
            <a:endParaRPr lang="en-US"/>
          </a:p>
          <a:p>
            <a:pPr marL="0" indent="0">
              <a:buFontTx/>
              <a:buNone/>
            </a:pPr>
            <a:r>
              <a:rPr lang="en-US"/>
              <a:t>Industry:</a:t>
            </a:r>
          </a:p>
          <a:p>
            <a:pPr marL="171450" indent="-171450">
              <a:buFontTx/>
              <a:buChar char="-"/>
            </a:pPr>
            <a:r>
              <a:rPr lang="en-US"/>
              <a:t>Manufacturing/Construction – more physically demanding jobs, often less healthy populations. The immediacy that a clinic provides onsite is helpful for injury prevention and chronic condition management. Also, usually localized to one or 2 offices/plant/manufacturing sites. Helps reduce absenteeism and improves compliance by bringing care to employees.</a:t>
            </a:r>
          </a:p>
          <a:p>
            <a:pPr marL="171450" indent="-171450">
              <a:buFontTx/>
              <a:buChar char="-"/>
            </a:pPr>
            <a:r>
              <a:rPr lang="en-US"/>
              <a:t>Healthcare/education/ technologies – usually have large campuses/offices with a central access location. High amounts of acute illness and mental health that can benefit from having resources onsite to reduce time away from work.</a:t>
            </a:r>
          </a:p>
          <a:p>
            <a:pPr marL="0" indent="0">
              <a:buFontTx/>
              <a:buNone/>
            </a:pPr>
            <a:r>
              <a:rPr lang="en-US"/>
              <a:t>Insurance funding</a:t>
            </a:r>
          </a:p>
          <a:p>
            <a:pPr marL="0" indent="0">
              <a:buFontTx/>
              <a:buNone/>
            </a:pPr>
            <a:r>
              <a:rPr lang="en-US"/>
              <a:t>- Usually self-insured but not always</a:t>
            </a:r>
          </a:p>
          <a:p>
            <a:pPr marL="0" indent="0">
              <a:buFontTx/>
              <a:buNone/>
            </a:pPr>
            <a:r>
              <a:rPr lang="en-US"/>
              <a:t>Geography</a:t>
            </a:r>
          </a:p>
          <a:p>
            <a:pPr marL="171450" indent="-171450">
              <a:buFontTx/>
              <a:buChar char="-"/>
            </a:pPr>
            <a:r>
              <a:rPr lang="en-US"/>
              <a:t>Beneficial when there are highly concentrated areas. If members are spread out, a near site clinic or direct primary care option might be better. Access concerns</a:t>
            </a:r>
          </a:p>
          <a:p>
            <a:pPr marL="0" indent="0">
              <a:buFontTx/>
              <a:buNone/>
            </a:pPr>
            <a:r>
              <a:rPr lang="en-US"/>
              <a:t>Costs &amp; conditions</a:t>
            </a:r>
          </a:p>
          <a:p>
            <a:pPr marL="0" indent="0">
              <a:buFontTx/>
              <a:buNone/>
            </a:pPr>
            <a:r>
              <a:rPr lang="en-US"/>
              <a:t>- For groups with high healthcare costs and high incidence of chronic conditions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4874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8961D-2B57-BB69-0EC1-30B5C774C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7ED98-F8C4-BFC2-A161-9BAB086FCA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280737-C743-D256-1C5F-7A62692EB88D}"/>
              </a:ext>
            </a:extLst>
          </p:cNvPr>
          <p:cNvSpPr>
            <a:spLocks noGrp="1"/>
          </p:cNvSpPr>
          <p:nvPr>
            <p:ph type="body" idx="1"/>
          </p:nvPr>
        </p:nvSpPr>
        <p:spPr/>
        <p:txBody>
          <a:bodyPr/>
          <a:lstStyle/>
          <a:p>
            <a:r>
              <a:rPr lang="en-US"/>
              <a:t>Allison</a:t>
            </a:r>
          </a:p>
        </p:txBody>
      </p:sp>
      <p:sp>
        <p:nvSpPr>
          <p:cNvPr id="4" name="Slide Number Placeholder 3">
            <a:extLst>
              <a:ext uri="{FF2B5EF4-FFF2-40B4-BE49-F238E27FC236}">
                <a16:creationId xmlns:a16="http://schemas.microsoft.com/office/drawing/2014/main" id="{B59D1585-2B80-758C-8626-912C1E4973E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2049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006D0-046B-D406-60E0-C517BE1E07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AC60DF-AB0A-0337-65F1-EE47CC649D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86808F-D14E-1655-2CEE-859D3EDBC8F7}"/>
              </a:ext>
            </a:extLst>
          </p:cNvPr>
          <p:cNvSpPr>
            <a:spLocks noGrp="1"/>
          </p:cNvSpPr>
          <p:nvPr>
            <p:ph type="body" idx="1"/>
          </p:nvPr>
        </p:nvSpPr>
        <p:spPr/>
        <p:txBody>
          <a:bodyPr/>
          <a:lstStyle/>
          <a:p>
            <a:r>
              <a:rPr lang="en-US"/>
              <a:t>Allison</a:t>
            </a:r>
          </a:p>
        </p:txBody>
      </p:sp>
      <p:sp>
        <p:nvSpPr>
          <p:cNvPr id="4" name="Slide Number Placeholder 3">
            <a:extLst>
              <a:ext uri="{FF2B5EF4-FFF2-40B4-BE49-F238E27FC236}">
                <a16:creationId xmlns:a16="http://schemas.microsoft.com/office/drawing/2014/main" id="{0D9693D0-AF83-077C-1B62-B37533FDC4D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31168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Allison</a:t>
            </a:r>
          </a:p>
          <a:p>
            <a:r>
              <a:rPr lang="en-US"/>
              <a:t>~3 minutes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10667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Lindsey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9942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Lindsey</a:t>
            </a:r>
          </a:p>
          <a:p>
            <a:r>
              <a:rPr lang="en-US"/>
              <a:t>Can edit template to focus on what client needs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92680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lnSpc>
                <a:spcPts val="1457"/>
              </a:lnSpc>
            </a:pPr>
            <a:r>
              <a:rPr lang="en-US"/>
              <a:t>Lindsey</a:t>
            </a:r>
          </a:p>
          <a:p>
            <a:pPr algn="l" rtl="0" fontAlgn="base">
              <a:lnSpc>
                <a:spcPts val="1457"/>
              </a:lnSpc>
            </a:pPr>
            <a:endParaRPr lang="en-US"/>
          </a:p>
          <a:p>
            <a:pPr algn="l" rtl="0" fontAlgn="base">
              <a:lnSpc>
                <a:spcPts val="1457"/>
              </a:lnSpc>
            </a:pPr>
            <a:r>
              <a:rPr lang="en-US"/>
              <a:t>Vital Incite has established file layouts and will work with the clinic vendors to get all the necessary data in a format that can be ingested into the Vital Incite platform.</a:t>
            </a:r>
          </a:p>
          <a:p>
            <a:pPr algn="l" rtl="0" fontAlgn="base">
              <a:lnSpc>
                <a:spcPts val="1457"/>
              </a:lnSpc>
            </a:pPr>
            <a:endParaRPr lang="en-US"/>
          </a:p>
          <a:p>
            <a:pPr algn="l" rtl="0" fontAlgn="base">
              <a:lnSpc>
                <a:spcPts val="1457"/>
              </a:lnSpc>
            </a:pPr>
            <a:r>
              <a:rPr lang="en-US"/>
              <a:t>Medical services file- </a:t>
            </a:r>
            <a:r>
              <a:rPr lang="en-US" sz="1200" b="0" i="1">
                <a:solidFill>
                  <a:srgbClr val="000000"/>
                </a:solidFill>
                <a:effectLst/>
                <a:latin typeface="Calibri" panose="020F0502020204030204" pitchFamily="34" charset="0"/>
              </a:rPr>
              <a:t>This file applies to this clinic if it performs any medical services not being sent to the TPA as a claim. If any services are being sent to the TPA as a claim, please provide the clinic’s NPI/TIN so that we may identify those in the existing claims file we integrate for the group. </a:t>
            </a:r>
            <a:r>
              <a:rPr lang="en-US" sz="1200" b="0" i="0">
                <a:solidFill>
                  <a:srgbClr val="000000"/>
                </a:solidFill>
                <a:effectLst/>
                <a:latin typeface="Calibri" panose="020F0502020204030204" pitchFamily="34" charset="0"/>
              </a:rPr>
              <a:t> </a:t>
            </a:r>
            <a:endParaRPr lang="en-US" b="0" i="0">
              <a:solidFill>
                <a:srgbClr val="000000"/>
              </a:solidFill>
              <a:effectLst/>
              <a:latin typeface="Segoe UI" panose="020B0502040204020203" pitchFamily="34" charset="0"/>
            </a:endParaRPr>
          </a:p>
          <a:p>
            <a:pPr algn="l" rtl="0" fontAlgn="base">
              <a:lnSpc>
                <a:spcPts val="1457"/>
              </a:lnSpc>
            </a:pPr>
            <a:r>
              <a:rPr lang="en-US" sz="1200" b="0" i="0">
                <a:solidFill>
                  <a:srgbClr val="000000"/>
                </a:solidFill>
                <a:effectLst/>
                <a:latin typeface="Calibri" panose="020F0502020204030204" pitchFamily="34" charset="0"/>
              </a:rPr>
              <a:t> </a:t>
            </a:r>
            <a:endParaRPr lang="en-US" b="0" i="0">
              <a:solidFill>
                <a:srgbClr val="000000"/>
              </a:solidFill>
              <a:effectLst/>
              <a:latin typeface="Segoe UI" panose="020B0502040204020203" pitchFamily="34" charset="0"/>
            </a:endParaRPr>
          </a:p>
          <a:p>
            <a:pPr algn="l" rtl="0" fontAlgn="base">
              <a:lnSpc>
                <a:spcPts val="1457"/>
              </a:lnSpc>
            </a:pPr>
            <a:r>
              <a:rPr lang="en-US" sz="1200" b="0" i="1">
                <a:solidFill>
                  <a:srgbClr val="000000"/>
                </a:solidFill>
                <a:effectLst/>
                <a:latin typeface="Calibri" panose="020F0502020204030204" pitchFamily="34" charset="0"/>
              </a:rPr>
              <a:t>It is preferred that services billed to the client as pass-through charges are included in the medical services file. We understand that PEPM and flat rate charges will not be included and will be included on the invoice as outlined below.</a:t>
            </a:r>
            <a:r>
              <a:rPr lang="en-US" sz="1200" b="0" i="0">
                <a:solidFill>
                  <a:srgbClr val="000000"/>
                </a:solidFill>
                <a:effectLst/>
                <a:latin typeface="Calibri" panose="020F0502020204030204" pitchFamily="34" charset="0"/>
              </a:rPr>
              <a:t> </a:t>
            </a:r>
            <a:endParaRPr lang="en-US" b="0" i="0">
              <a:solidFill>
                <a:srgbClr val="000000"/>
              </a:solidFill>
              <a:effectLst/>
              <a:latin typeface="Segoe UI" panose="020B0502040204020203" pitchFamily="34" charset="0"/>
            </a:endParaRPr>
          </a:p>
          <a:p>
            <a:endParaRPr lang="en-US"/>
          </a:p>
          <a:p>
            <a:r>
              <a:rPr lang="en-US"/>
              <a:t>Rx Dispensed file- </a:t>
            </a:r>
            <a:r>
              <a:rPr lang="en-US" sz="1200" b="0" i="1">
                <a:solidFill>
                  <a:srgbClr val="000000"/>
                </a:solidFill>
                <a:effectLst/>
                <a:latin typeface="Calibri" panose="020F0502020204030204" pitchFamily="34" charset="0"/>
              </a:rPr>
              <a:t>This file type applies if the clinic dispenses any medications and does not send those to the TPA as a claim.  </a:t>
            </a:r>
            <a:r>
              <a:rPr lang="en-US" sz="1200" b="0" i="0">
                <a:solidFill>
                  <a:srgbClr val="000000"/>
                </a:solidFill>
                <a:effectLst/>
                <a:latin typeface="Calibri" panose="020F0502020204030204" pitchFamily="34" charset="0"/>
              </a:rPr>
              <a:t> </a:t>
            </a:r>
          </a:p>
          <a:p>
            <a:endParaRPr lang="en-US" sz="1200" b="0" i="0">
              <a:solidFill>
                <a:srgbClr val="000000"/>
              </a:solidFill>
              <a:effectLst/>
              <a:latin typeface="Calibri" panose="020F0502020204030204" pitchFamily="34" charset="0"/>
            </a:endParaRPr>
          </a:p>
          <a:p>
            <a:r>
              <a:rPr lang="en-US" sz="1200" b="0" i="0">
                <a:solidFill>
                  <a:srgbClr val="000000"/>
                </a:solidFill>
                <a:effectLst/>
                <a:latin typeface="Calibri" panose="020F0502020204030204" pitchFamily="34" charset="0"/>
              </a:rPr>
              <a:t>Labs and Vitals file- </a:t>
            </a:r>
            <a:r>
              <a:rPr lang="en-US" b="0" i="1">
                <a:solidFill>
                  <a:srgbClr val="000000"/>
                </a:solidFill>
                <a:effectLst/>
                <a:latin typeface="Calibri" panose="020F0502020204030204" pitchFamily="34" charset="0"/>
              </a:rPr>
              <a:t>This may be one or multiple files, used to provide Vital Incite with patient lab, biometric and vitals information. Vital Incite may integrate a full lab file out of your system or multiple files if necessary.</a:t>
            </a:r>
          </a:p>
          <a:p>
            <a:endParaRPr lang="en-US" b="0" i="1">
              <a:solidFill>
                <a:srgbClr val="000000"/>
              </a:solidFill>
              <a:effectLst/>
              <a:latin typeface="Calibri" panose="020F0502020204030204" pitchFamily="34" charset="0"/>
            </a:endParaRPr>
          </a:p>
          <a:p>
            <a:r>
              <a:rPr lang="en-US" b="0" i="0">
                <a:solidFill>
                  <a:srgbClr val="000000"/>
                </a:solidFill>
                <a:effectLst/>
                <a:latin typeface="Calibri" panose="020F0502020204030204" pitchFamily="34" charset="0"/>
              </a:rPr>
              <a:t>Additional Programs/Services file- </a:t>
            </a:r>
            <a:r>
              <a:rPr lang="en-US" sz="1800" b="0" i="1">
                <a:solidFill>
                  <a:srgbClr val="000000"/>
                </a:solidFill>
                <a:effectLst/>
                <a:latin typeface="Calibri" panose="020F0502020204030204" pitchFamily="34" charset="0"/>
              </a:rPr>
              <a:t>This file type applies if the clinic provides any services not captured on the Medical or Rx services files being provided. This may include coaching participation, medication management visits, group coaching or other wellness program participation. </a:t>
            </a:r>
            <a:r>
              <a:rPr lang="en-US" sz="1800" b="0" i="0">
                <a:solidFill>
                  <a:srgbClr val="000000"/>
                </a:solidFill>
                <a:effectLst/>
                <a:latin typeface="Calibri" panose="020F0502020204030204" pitchFamily="34" charset="0"/>
              </a:rPr>
              <a:t> </a:t>
            </a:r>
          </a:p>
          <a:p>
            <a:endParaRPr lang="en-US" sz="1800" b="0" i="0">
              <a:solidFill>
                <a:srgbClr val="000000"/>
              </a:solidFill>
              <a:effectLst/>
              <a:latin typeface="Calibri" panose="020F0502020204030204" pitchFamily="34" charset="0"/>
            </a:endParaRPr>
          </a:p>
          <a:p>
            <a:r>
              <a:rPr lang="en-US" sz="1800" b="0" i="0">
                <a:solidFill>
                  <a:srgbClr val="000000"/>
                </a:solidFill>
                <a:effectLst/>
                <a:latin typeface="Calibri" panose="020F0502020204030204" pitchFamily="34" charset="0"/>
              </a:rPr>
              <a:t>Invoice- </a:t>
            </a:r>
            <a:r>
              <a:rPr lang="en-US" sz="1800" b="0" i="1">
                <a:solidFill>
                  <a:srgbClr val="000000"/>
                </a:solidFill>
                <a:effectLst/>
                <a:latin typeface="Calibri" panose="020F0502020204030204" pitchFamily="34" charset="0"/>
              </a:rPr>
              <a:t>monthly clinic invoice so VI can include these costs in reporting</a:t>
            </a:r>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10789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Lindsey</a:t>
            </a:r>
          </a:p>
          <a:p>
            <a:endParaRPr lang="en-US"/>
          </a:p>
          <a:p>
            <a:r>
              <a:rPr lang="en-US"/>
              <a:t>VI can share this reporting with advisor, employer, and clinic vendor to review what is going well and where there is opportunity to improve.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4105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1C59B-391F-CE7D-D830-624BAF2853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FBA226-1ECC-3920-DF28-DC13A8F2DA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4046BF-73F3-8D7D-070C-58C240A63DBD}"/>
              </a:ext>
            </a:extLst>
          </p:cNvPr>
          <p:cNvSpPr>
            <a:spLocks noGrp="1"/>
          </p:cNvSpPr>
          <p:nvPr>
            <p:ph type="body" idx="1"/>
          </p:nvPr>
        </p:nvSpPr>
        <p:spPr/>
        <p:txBody>
          <a:bodyPr/>
          <a:lstStyle/>
          <a:p>
            <a:r>
              <a:rPr lang="en-US"/>
              <a:t>Lindsey</a:t>
            </a:r>
          </a:p>
          <a:p>
            <a:endParaRPr lang="en-US"/>
          </a:p>
          <a:p>
            <a:r>
              <a:rPr lang="en-US"/>
              <a:t>Typically, no separate file feed needed as VI would flag claims from carrier</a:t>
            </a:r>
          </a:p>
        </p:txBody>
      </p:sp>
      <p:sp>
        <p:nvSpPr>
          <p:cNvPr id="4" name="Slide Number Placeholder 3">
            <a:extLst>
              <a:ext uri="{FF2B5EF4-FFF2-40B4-BE49-F238E27FC236}">
                <a16:creationId xmlns:a16="http://schemas.microsoft.com/office/drawing/2014/main" id="{3F34E255-E118-391A-308D-4500FC71E5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70279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Lindsey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35898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Lindsey</a:t>
            </a:r>
          </a:p>
          <a:p>
            <a:endParaRPr lang="en-US"/>
          </a:p>
          <a:p>
            <a:r>
              <a:rPr lang="en-US"/>
              <a:t>VI has standard PGs that we highly recommend to use to hold clinic vendor accountable and ensure they are performing well. Below are examples of what VI’s standard PGs focus 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a:solidFill>
                  <a:srgbClr val="000000"/>
                </a:solidFill>
                <a:effectLst/>
                <a:latin typeface="Arial" panose="020B0604020202020204" pitchFamily="34" charset="0"/>
              </a:rPr>
              <a:t>Year 1:</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a:solidFill>
                  <a:srgbClr val="000000"/>
                </a:solidFill>
                <a:effectLst/>
                <a:latin typeface="Arial" panose="020B0604020202020204" pitchFamily="34" charset="0"/>
              </a:rPr>
              <a:t>Percent of </a:t>
            </a:r>
            <a:r>
              <a:rPr lang="en-US" sz="1800" b="1" i="0" u="sng" strike="noStrike">
                <a:solidFill>
                  <a:srgbClr val="000000"/>
                </a:solidFill>
                <a:effectLst/>
                <a:latin typeface="Arial" panose="020B0604020202020204" pitchFamily="34" charset="0"/>
              </a:rPr>
              <a:t>ELIGIBLE POPULATION </a:t>
            </a:r>
            <a:r>
              <a:rPr lang="en-US" sz="1800" b="0" i="0" u="none" strike="noStrike">
                <a:solidFill>
                  <a:srgbClr val="000000"/>
                </a:solidFill>
                <a:effectLst/>
                <a:latin typeface="Arial" panose="020B0604020202020204" pitchFamily="34" charset="0"/>
              </a:rPr>
              <a:t> that engaged with the clinic at least one time in the measurement period.</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a:solidFill>
                  <a:srgbClr val="000000"/>
                </a:solidFill>
                <a:effectLst/>
                <a:latin typeface="Arial" panose="020B0604020202020204" pitchFamily="34" charset="0"/>
              </a:rPr>
              <a:t>Percent of </a:t>
            </a:r>
            <a:r>
              <a:rPr lang="en-US" sz="1800" b="1" i="0" u="sng" strike="noStrike">
                <a:solidFill>
                  <a:srgbClr val="000000"/>
                </a:solidFill>
                <a:effectLst/>
                <a:latin typeface="Arial" panose="020B0604020202020204" pitchFamily="34" charset="0"/>
              </a:rPr>
              <a:t>ENGAGED POPULATION</a:t>
            </a:r>
            <a:r>
              <a:rPr lang="en-US" sz="1800" b="0" i="0" u="none" strike="noStrike">
                <a:solidFill>
                  <a:srgbClr val="000000"/>
                </a:solidFill>
                <a:effectLst/>
                <a:latin typeface="Arial" panose="020B0604020202020204" pitchFamily="34" charset="0"/>
              </a:rPr>
              <a:t> that are compliant with annual physicals.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a:solidFill>
                  <a:srgbClr val="000000"/>
                </a:solidFill>
                <a:effectLst/>
                <a:latin typeface="Arial" panose="020B0604020202020204" pitchFamily="34" charset="0"/>
              </a:rPr>
              <a:t>Percent of </a:t>
            </a:r>
            <a:r>
              <a:rPr lang="en-US" sz="1800" b="1" i="0" u="sng" strike="noStrike">
                <a:solidFill>
                  <a:srgbClr val="000000"/>
                </a:solidFill>
                <a:effectLst/>
                <a:latin typeface="Arial" panose="020B0604020202020204" pitchFamily="34" charset="0"/>
              </a:rPr>
              <a:t>ENGAGED POPULATION</a:t>
            </a:r>
            <a:r>
              <a:rPr lang="en-US" sz="1800" b="0" i="0" u="none" strike="noStrike">
                <a:solidFill>
                  <a:srgbClr val="000000"/>
                </a:solidFill>
                <a:effectLst/>
                <a:latin typeface="Arial" panose="020B0604020202020204" pitchFamily="34" charset="0"/>
              </a:rPr>
              <a:t> with &gt;= 12 </a:t>
            </a:r>
            <a:r>
              <a:rPr lang="en-US" sz="1800" b="1" i="0" u="sng" strike="noStrike">
                <a:solidFill>
                  <a:srgbClr val="000000"/>
                </a:solidFill>
                <a:effectLst/>
                <a:latin typeface="Arial" panose="020B0604020202020204" pitchFamily="34" charset="0"/>
              </a:rPr>
              <a:t>ACTIVE INGREDIENTS</a:t>
            </a:r>
            <a:r>
              <a:rPr lang="en-US" sz="1800" b="0" i="0" u="none" strike="noStrike">
                <a:solidFill>
                  <a:srgbClr val="000000"/>
                </a:solidFill>
                <a:effectLst/>
                <a:latin typeface="Arial" panose="020B0604020202020204" pitchFamily="34" charset="0"/>
              </a:rPr>
              <a:t>.</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a:solidFill>
                  <a:srgbClr val="000000"/>
                </a:solidFill>
                <a:effectLst/>
                <a:latin typeface="Arial" panose="020B0604020202020204" pitchFamily="34" charset="0"/>
              </a:rPr>
              <a:t>Percent of </a:t>
            </a:r>
            <a:r>
              <a:rPr lang="en-US" sz="1800" b="1" i="0" u="sng" strike="noStrike">
                <a:solidFill>
                  <a:srgbClr val="000000"/>
                </a:solidFill>
                <a:effectLst/>
                <a:latin typeface="Arial" panose="020B0604020202020204" pitchFamily="34" charset="0"/>
              </a:rPr>
              <a:t>ENGAGED POPULATION</a:t>
            </a:r>
            <a:r>
              <a:rPr lang="en-US" sz="1800" b="0" i="0" u="none" strike="noStrike">
                <a:solidFill>
                  <a:srgbClr val="000000"/>
                </a:solidFill>
                <a:effectLst/>
                <a:latin typeface="Arial" panose="020B0604020202020204" pitchFamily="34" charset="0"/>
              </a:rPr>
              <a:t> in </a:t>
            </a:r>
            <a:r>
              <a:rPr lang="en-US" sz="1800" b="1" i="0" u="sng" strike="noStrike">
                <a:solidFill>
                  <a:srgbClr val="000000"/>
                </a:solidFill>
                <a:effectLst/>
                <a:latin typeface="Arial" panose="020B0604020202020204" pitchFamily="34" charset="0"/>
              </a:rPr>
              <a:t>ENGAGEMENT PERIOD SUBSET BP </a:t>
            </a:r>
            <a:r>
              <a:rPr lang="en-US" sz="1800" b="0" i="0" u="none" strike="noStrike">
                <a:solidFill>
                  <a:srgbClr val="000000"/>
                </a:solidFill>
                <a:effectLst/>
                <a:latin typeface="Arial" panose="020B0604020202020204" pitchFamily="34" charset="0"/>
              </a:rPr>
              <a:t>with a BP &gt;= 140/90 in </a:t>
            </a:r>
            <a:r>
              <a:rPr lang="en-US" sz="1800" b="1" i="0" u="sng" strike="noStrike">
                <a:solidFill>
                  <a:srgbClr val="000000"/>
                </a:solidFill>
                <a:effectLst/>
                <a:latin typeface="Arial" panose="020B0604020202020204" pitchFamily="34" charset="0"/>
              </a:rPr>
              <a:t>DEFINED PERIOD (BP) ,</a:t>
            </a:r>
            <a:r>
              <a:rPr lang="en-US" sz="1800" b="0" i="0" u="none" strike="noStrike">
                <a:solidFill>
                  <a:srgbClr val="000000"/>
                </a:solidFill>
                <a:effectLst/>
                <a:latin typeface="Arial" panose="020B0604020202020204" pitchFamily="34" charset="0"/>
              </a:rPr>
              <a:t> whose last blood pressure has been reduced to a controlled range (BP &lt; 140/90)</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a:solidFill>
                  <a:srgbClr val="000000"/>
                </a:solidFill>
                <a:effectLst/>
                <a:latin typeface="Arial" panose="020B0604020202020204" pitchFamily="34" charset="0"/>
              </a:rPr>
              <a:t>Percent of </a:t>
            </a:r>
            <a:r>
              <a:rPr lang="en-US" sz="1800" b="1" i="0" u="sng" strike="noStrike">
                <a:solidFill>
                  <a:srgbClr val="000000"/>
                </a:solidFill>
                <a:effectLst/>
                <a:latin typeface="Arial" panose="020B0604020202020204" pitchFamily="34" charset="0"/>
              </a:rPr>
              <a:t>ENGAGED POPULATION</a:t>
            </a:r>
            <a:r>
              <a:rPr lang="en-US" sz="1800" b="0" i="0" u="none" strike="noStrike">
                <a:solidFill>
                  <a:srgbClr val="000000"/>
                </a:solidFill>
                <a:effectLst/>
                <a:latin typeface="Arial" panose="020B0604020202020204" pitchFamily="34" charset="0"/>
              </a:rPr>
              <a:t> that have an A1c &gt;=7.0  in the first </a:t>
            </a:r>
            <a:r>
              <a:rPr lang="en-US" sz="1800" b="0" i="0" u="none" strike="noStrike" err="1">
                <a:solidFill>
                  <a:srgbClr val="000000"/>
                </a:solidFill>
                <a:effectLst/>
                <a:latin typeface="Arial" panose="020B0604020202020204" pitchFamily="34" charset="0"/>
              </a:rPr>
              <a:t>periodwho</a:t>
            </a:r>
            <a:r>
              <a:rPr lang="en-US" sz="1800" b="0" i="0" u="none" strike="noStrike">
                <a:solidFill>
                  <a:srgbClr val="000000"/>
                </a:solidFill>
                <a:effectLst/>
                <a:latin typeface="Arial" panose="020B0604020202020204" pitchFamily="34" charset="0"/>
              </a:rPr>
              <a:t> reduce their level by 1% or &lt;7.</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a:solidFill>
                  <a:srgbClr val="000000"/>
                </a:solidFill>
                <a:effectLst/>
                <a:latin typeface="Arial" panose="020B0604020202020204" pitchFamily="34" charset="0"/>
              </a:rPr>
              <a:t>Percent of </a:t>
            </a:r>
            <a:r>
              <a:rPr lang="en-US" sz="1800" b="1" i="0" u="sng" strike="noStrike">
                <a:solidFill>
                  <a:srgbClr val="000000"/>
                </a:solidFill>
                <a:effectLst/>
                <a:latin typeface="Arial" panose="020B0604020202020204" pitchFamily="34" charset="0"/>
              </a:rPr>
              <a:t>ENGAGED POPULATION </a:t>
            </a:r>
            <a:r>
              <a:rPr lang="en-US" sz="1800" b="1" i="0" u="none" strike="noStrike">
                <a:solidFill>
                  <a:srgbClr val="000000"/>
                </a:solidFill>
                <a:effectLst/>
                <a:latin typeface="Arial" panose="020B0604020202020204" pitchFamily="34" charset="0"/>
              </a:rPr>
              <a:t> </a:t>
            </a:r>
            <a:r>
              <a:rPr lang="en-US" sz="1800" b="1" i="0" u="sng" strike="noStrike" err="1">
                <a:solidFill>
                  <a:srgbClr val="000000"/>
                </a:solidFill>
                <a:effectLst/>
                <a:latin typeface="Arial" panose="020B0604020202020204" pitchFamily="34" charset="0"/>
              </a:rPr>
              <a:t>ID'ed</a:t>
            </a:r>
            <a:r>
              <a:rPr lang="en-US" sz="1800" b="1" i="0" u="sng" strike="noStrike">
                <a:solidFill>
                  <a:srgbClr val="000000"/>
                </a:solidFill>
                <a:effectLst/>
                <a:latin typeface="Arial" panose="020B0604020202020204" pitchFamily="34" charset="0"/>
              </a:rPr>
              <a:t> with DIABETES</a:t>
            </a:r>
            <a:r>
              <a:rPr lang="en-US" sz="1800" b="0" i="0" u="none" strike="noStrike">
                <a:solidFill>
                  <a:srgbClr val="000000"/>
                </a:solidFill>
                <a:effectLst/>
                <a:latin typeface="Arial" panose="020B0604020202020204" pitchFamily="34" charset="0"/>
              </a:rPr>
              <a:t>  who had 2 or more </a:t>
            </a:r>
            <a:r>
              <a:rPr lang="en-US" sz="1800" b="1" i="0" u="sng" strike="noStrike">
                <a:solidFill>
                  <a:srgbClr val="000000"/>
                </a:solidFill>
                <a:effectLst/>
                <a:latin typeface="Arial" panose="020B0604020202020204" pitchFamily="34" charset="0"/>
              </a:rPr>
              <a:t>A1C TEST (PROCEDURES) </a:t>
            </a:r>
            <a:r>
              <a:rPr lang="en-US" sz="1800" b="0" i="0" u="none" strike="noStrike">
                <a:solidFill>
                  <a:srgbClr val="000000"/>
                </a:solidFill>
                <a:effectLst/>
                <a:latin typeface="Arial" panose="020B0604020202020204" pitchFamily="34" charset="0"/>
              </a:rPr>
              <a:t> in the calendar year.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a:solidFill>
                <a:srgbClr val="000000"/>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a:solidFill>
                  <a:srgbClr val="000000"/>
                </a:solidFill>
                <a:effectLst/>
                <a:latin typeface="Arial" panose="020B0604020202020204" pitchFamily="34" charset="0"/>
              </a:rPr>
              <a:t>Year 2:</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a:solidFill>
                  <a:srgbClr val="000000"/>
                </a:solidFill>
                <a:effectLst/>
                <a:latin typeface="Arial" panose="020B0604020202020204" pitchFamily="34" charset="0"/>
              </a:rPr>
              <a:t>Percent of individuals who remain engaged in the clinic (satisfaction).Percent of </a:t>
            </a:r>
            <a:r>
              <a:rPr lang="en-US" sz="1800" b="1" i="0" u="sng" strike="noStrike">
                <a:solidFill>
                  <a:srgbClr val="000000"/>
                </a:solidFill>
                <a:effectLst/>
                <a:latin typeface="Arial" panose="020B0604020202020204" pitchFamily="34" charset="0"/>
              </a:rPr>
              <a:t>ENGAGED POPULATION in PREVIOUS PERIOD </a:t>
            </a:r>
            <a:r>
              <a:rPr lang="en-US" sz="1800" b="0" i="0" u="none" strike="noStrike">
                <a:solidFill>
                  <a:srgbClr val="000000"/>
                </a:solidFill>
                <a:effectLst/>
                <a:latin typeface="Arial" panose="020B0604020202020204" pitchFamily="34" charset="0"/>
              </a:rPr>
              <a:t>are compliant with </a:t>
            </a:r>
            <a:r>
              <a:rPr lang="en-US" sz="1800" b="1" i="0" u="sng" strike="noStrike">
                <a:solidFill>
                  <a:srgbClr val="000000"/>
                </a:solidFill>
                <a:effectLst/>
                <a:latin typeface="Arial" panose="020B0604020202020204" pitchFamily="34" charset="0"/>
              </a:rPr>
              <a:t>WELLNESS EXAM (PROCEDURE)</a:t>
            </a:r>
            <a:r>
              <a:rPr lang="en-US" sz="1800" b="0" i="0" u="none" strike="noStrike">
                <a:solidFill>
                  <a:srgbClr val="000000"/>
                </a:solidFill>
                <a:effectLst/>
                <a:latin typeface="Arial" panose="020B0604020202020204" pitchFamily="34" charset="0"/>
              </a:rPr>
              <a:t> in current calendar year</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a:solidFill>
                  <a:srgbClr val="000000"/>
                </a:solidFill>
                <a:effectLst/>
                <a:latin typeface="Arial" panose="020B0604020202020204" pitchFamily="34" charset="0"/>
              </a:rPr>
              <a:t>Count of </a:t>
            </a:r>
            <a:r>
              <a:rPr lang="en-US" sz="1800" b="1" i="0" u="sng" strike="noStrike">
                <a:solidFill>
                  <a:srgbClr val="000000"/>
                </a:solidFill>
                <a:effectLst/>
                <a:latin typeface="Arial" panose="020B0604020202020204" pitchFamily="34" charset="0"/>
              </a:rPr>
              <a:t>AVOIDABLE ER VISITS</a:t>
            </a:r>
            <a:r>
              <a:rPr lang="en-US" sz="1800" b="0" i="0" u="sng" strike="noStrike">
                <a:solidFill>
                  <a:srgbClr val="000000"/>
                </a:solidFill>
                <a:effectLst/>
                <a:latin typeface="Arial" panose="020B0604020202020204" pitchFamily="34" charset="0"/>
              </a:rPr>
              <a:t> </a:t>
            </a:r>
            <a:r>
              <a:rPr lang="en-US" sz="1800" b="0" i="0" u="none" strike="noStrike">
                <a:solidFill>
                  <a:srgbClr val="000000"/>
                </a:solidFill>
                <a:effectLst/>
                <a:latin typeface="Arial" panose="020B0604020202020204" pitchFamily="34" charset="0"/>
              </a:rPr>
              <a:t> in the </a:t>
            </a:r>
            <a:r>
              <a:rPr lang="en-US" sz="1800" b="1" i="0" u="sng" strike="noStrike">
                <a:solidFill>
                  <a:srgbClr val="000000"/>
                </a:solidFill>
                <a:effectLst/>
                <a:latin typeface="Arial" panose="020B0604020202020204" pitchFamily="34" charset="0"/>
              </a:rPr>
              <a:t>RISK PERIOD</a:t>
            </a:r>
            <a:r>
              <a:rPr lang="en-US" sz="1800" b="0" i="0" u="none" strike="noStrike">
                <a:solidFill>
                  <a:srgbClr val="000000"/>
                </a:solidFill>
                <a:effectLst/>
                <a:latin typeface="Arial" panose="020B0604020202020204" pitchFamily="34" charset="0"/>
              </a:rPr>
              <a:t>  per 1,000 </a:t>
            </a:r>
            <a:r>
              <a:rPr lang="en-US" sz="1800" b="1" i="0" u="sng" strike="noStrike">
                <a:solidFill>
                  <a:srgbClr val="000000"/>
                </a:solidFill>
                <a:effectLst/>
                <a:latin typeface="Arial" panose="020B0604020202020204" pitchFamily="34" charset="0"/>
              </a:rPr>
              <a:t>ENGAGED</a:t>
            </a:r>
            <a:r>
              <a:rPr lang="en-US" sz="1800" b="0" i="0" u="none" strike="noStrike">
                <a:solidFill>
                  <a:srgbClr val="000000"/>
                </a:solidFill>
                <a:effectLst/>
                <a:latin typeface="Arial" panose="020B0604020202020204" pitchFamily="34" charset="0"/>
              </a:rPr>
              <a:t> members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a:solidFill>
                  <a:srgbClr val="000000"/>
                </a:solidFill>
                <a:effectLst/>
                <a:latin typeface="Arial" panose="020B0604020202020204" pitchFamily="34" charset="0"/>
              </a:rPr>
              <a:t>Percent of </a:t>
            </a:r>
            <a:r>
              <a:rPr lang="en-US" sz="1800" b="1" i="0" u="sng" strike="noStrike">
                <a:solidFill>
                  <a:srgbClr val="000000"/>
                </a:solidFill>
                <a:effectLst/>
                <a:latin typeface="Arial" panose="020B0604020202020204" pitchFamily="34" charset="0"/>
              </a:rPr>
              <a:t>ENGAGED POPULATION</a:t>
            </a:r>
            <a:r>
              <a:rPr lang="en-US" sz="1800" b="1" i="0" u="none" strike="noStrike">
                <a:solidFill>
                  <a:srgbClr val="000000"/>
                </a:solidFill>
                <a:effectLst/>
                <a:latin typeface="Arial" panose="020B0604020202020204" pitchFamily="34" charset="0"/>
              </a:rPr>
              <a:t> </a:t>
            </a:r>
            <a:r>
              <a:rPr lang="en-US" sz="1800" b="0" i="0" u="none" strike="noStrike">
                <a:solidFill>
                  <a:srgbClr val="000000"/>
                </a:solidFill>
                <a:effectLst/>
                <a:latin typeface="Arial" panose="020B0604020202020204" pitchFamily="34" charset="0"/>
              </a:rPr>
              <a:t>with</a:t>
            </a:r>
            <a:r>
              <a:rPr lang="en-US" sz="1800" b="1" i="0" u="none" strike="noStrike">
                <a:solidFill>
                  <a:srgbClr val="000000"/>
                </a:solidFill>
                <a:effectLst/>
                <a:latin typeface="Arial" panose="020B0604020202020204" pitchFamily="34" charset="0"/>
              </a:rPr>
              <a:t> </a:t>
            </a:r>
            <a:r>
              <a:rPr lang="en-US" sz="1800" b="0" i="0" u="none" strike="noStrike">
                <a:solidFill>
                  <a:srgbClr val="000000"/>
                </a:solidFill>
                <a:effectLst/>
                <a:latin typeface="Arial" panose="020B0604020202020204" pitchFamily="34" charset="0"/>
              </a:rPr>
              <a:t>&gt;= 12 </a:t>
            </a:r>
            <a:r>
              <a:rPr lang="en-US" sz="1800" b="1" i="0" u="sng" strike="noStrike">
                <a:solidFill>
                  <a:srgbClr val="000000"/>
                </a:solidFill>
                <a:effectLst/>
                <a:latin typeface="Arial" panose="020B0604020202020204" pitchFamily="34" charset="0"/>
              </a:rPr>
              <a:t>ACTIVE INGREDIENTS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a:solidFill>
                  <a:srgbClr val="000000"/>
                </a:solidFill>
                <a:effectLst/>
                <a:latin typeface="Arial" panose="020B0604020202020204" pitchFamily="34" charset="0"/>
              </a:rPr>
              <a:t>Percent of </a:t>
            </a:r>
            <a:r>
              <a:rPr lang="en-US" sz="1800" b="1" i="0" u="sng" strike="noStrike">
                <a:solidFill>
                  <a:srgbClr val="000000"/>
                </a:solidFill>
                <a:effectLst/>
                <a:latin typeface="Arial" panose="020B0604020202020204" pitchFamily="34" charset="0"/>
              </a:rPr>
              <a:t>ENGAGED POPULATION</a:t>
            </a:r>
            <a:r>
              <a:rPr lang="en-US" sz="1800" b="0" i="0" u="none" strike="noStrike">
                <a:solidFill>
                  <a:srgbClr val="000000"/>
                </a:solidFill>
                <a:effectLst/>
                <a:latin typeface="Arial" panose="020B0604020202020204" pitchFamily="34" charset="0"/>
              </a:rPr>
              <a:t> who are </a:t>
            </a:r>
            <a:r>
              <a:rPr lang="en-US" sz="1800" b="1" i="0" u="sng" strike="noStrike" err="1">
                <a:solidFill>
                  <a:srgbClr val="000000"/>
                </a:solidFill>
                <a:effectLst/>
                <a:latin typeface="Arial" panose="020B0604020202020204" pitchFamily="34" charset="0"/>
              </a:rPr>
              <a:t>ID'ed</a:t>
            </a:r>
            <a:r>
              <a:rPr lang="en-US" sz="1800" b="1" i="0" u="sng" strike="noStrike">
                <a:solidFill>
                  <a:srgbClr val="000000"/>
                </a:solidFill>
                <a:effectLst/>
                <a:latin typeface="Arial" panose="020B0604020202020204" pitchFamily="34" charset="0"/>
              </a:rPr>
              <a:t> with HYPERTENSION</a:t>
            </a:r>
            <a:r>
              <a:rPr lang="en-US" sz="1800" b="0" i="0" u="none" strike="noStrike">
                <a:solidFill>
                  <a:srgbClr val="000000"/>
                </a:solidFill>
                <a:effectLst/>
                <a:latin typeface="Arial" panose="020B0604020202020204" pitchFamily="34" charset="0"/>
              </a:rPr>
              <a:t>  spending &gt;= $50 per month on Cardiovascular Medications.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a:solidFill>
                  <a:srgbClr val="000000"/>
                </a:solidFill>
                <a:effectLst/>
                <a:latin typeface="Arial" panose="020B0604020202020204" pitchFamily="34" charset="0"/>
              </a:rPr>
              <a:t>Percent of </a:t>
            </a:r>
            <a:r>
              <a:rPr lang="en-US" sz="1800" b="1" i="0" u="sng" strike="noStrike">
                <a:solidFill>
                  <a:srgbClr val="000000"/>
                </a:solidFill>
                <a:effectLst/>
                <a:latin typeface="Arial" panose="020B0604020202020204" pitchFamily="34" charset="0"/>
              </a:rPr>
              <a:t>ENGAGED POPULATION </a:t>
            </a:r>
            <a:r>
              <a:rPr lang="en-US" sz="1800" b="0" i="0" u="none" strike="noStrike">
                <a:solidFill>
                  <a:srgbClr val="000000"/>
                </a:solidFill>
                <a:effectLst/>
                <a:latin typeface="Arial" panose="020B0604020202020204" pitchFamily="34" charset="0"/>
              </a:rPr>
              <a:t> who are</a:t>
            </a:r>
            <a:r>
              <a:rPr lang="en-US" sz="1800" b="1" i="0" u="sng" strike="noStrike">
                <a:solidFill>
                  <a:srgbClr val="000000"/>
                </a:solidFill>
                <a:effectLst/>
                <a:latin typeface="Arial" panose="020B0604020202020204" pitchFamily="34" charset="0"/>
              </a:rPr>
              <a:t> </a:t>
            </a:r>
            <a:r>
              <a:rPr lang="en-US" sz="1800" b="1" i="0" u="sng" strike="noStrike" err="1">
                <a:solidFill>
                  <a:srgbClr val="000000"/>
                </a:solidFill>
                <a:effectLst/>
                <a:latin typeface="Arial" panose="020B0604020202020204" pitchFamily="34" charset="0"/>
              </a:rPr>
              <a:t>ID'ed</a:t>
            </a:r>
            <a:r>
              <a:rPr lang="en-US" sz="1800" b="1" i="0" u="sng" strike="noStrike">
                <a:solidFill>
                  <a:srgbClr val="000000"/>
                </a:solidFill>
                <a:effectLst/>
                <a:latin typeface="Arial" panose="020B0604020202020204" pitchFamily="34" charset="0"/>
              </a:rPr>
              <a:t>  with  DIABETES </a:t>
            </a:r>
            <a:r>
              <a:rPr lang="en-US" sz="1800" b="0" i="0" u="none" strike="noStrike">
                <a:solidFill>
                  <a:srgbClr val="000000"/>
                </a:solidFill>
                <a:effectLst/>
                <a:latin typeface="Arial" panose="020B0604020202020204" pitchFamily="34" charset="0"/>
              </a:rPr>
              <a:t>spending &gt;= $500 per month on Endocrine-Diabetic Medications.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a:solidFill>
                  <a:srgbClr val="000000"/>
                </a:solidFill>
                <a:effectLst/>
                <a:latin typeface="Arial" panose="020B0604020202020204" pitchFamily="34" charset="0"/>
              </a:rPr>
              <a:t>Percent of </a:t>
            </a:r>
            <a:r>
              <a:rPr lang="en-US" sz="1800" b="1" i="0" u="sng" strike="noStrike">
                <a:solidFill>
                  <a:srgbClr val="000000"/>
                </a:solidFill>
                <a:effectLst/>
                <a:latin typeface="Arial" panose="020B0604020202020204" pitchFamily="34" charset="0"/>
              </a:rPr>
              <a:t>ENGAGED POPULATION  </a:t>
            </a:r>
            <a:r>
              <a:rPr lang="en-US" sz="1800" b="0" i="0" u="none" strike="noStrike">
                <a:solidFill>
                  <a:srgbClr val="000000"/>
                </a:solidFill>
                <a:effectLst/>
                <a:latin typeface="Arial" panose="020B0604020202020204" pitchFamily="34" charset="0"/>
              </a:rPr>
              <a:t>from </a:t>
            </a:r>
            <a:r>
              <a:rPr lang="en-US" sz="1800" b="1" i="0" u="sng" strike="noStrike">
                <a:solidFill>
                  <a:srgbClr val="000000"/>
                </a:solidFill>
                <a:effectLst/>
                <a:latin typeface="Arial" panose="020B0604020202020204" pitchFamily="34" charset="0"/>
              </a:rPr>
              <a:t>PRIOR ENGAGEMENT PERIOD</a:t>
            </a:r>
            <a:r>
              <a:rPr lang="en-US" sz="1800" b="0" i="0" u="none" strike="noStrike">
                <a:solidFill>
                  <a:srgbClr val="000000"/>
                </a:solidFill>
                <a:effectLst/>
                <a:latin typeface="Arial" panose="020B0604020202020204" pitchFamily="34" charset="0"/>
              </a:rPr>
              <a:t> have a controlled BP range &lt;= 140/90.</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a:solidFill>
                  <a:srgbClr val="000000"/>
                </a:solidFill>
                <a:effectLst/>
                <a:latin typeface="Arial" panose="020B0604020202020204" pitchFamily="34" charset="0"/>
              </a:rPr>
              <a:t>Percent of </a:t>
            </a:r>
            <a:r>
              <a:rPr lang="en-US" sz="1800" b="1" i="0" u="sng" strike="noStrike">
                <a:solidFill>
                  <a:srgbClr val="000000"/>
                </a:solidFill>
                <a:effectLst/>
                <a:latin typeface="Arial" panose="020B0604020202020204" pitchFamily="34" charset="0"/>
              </a:rPr>
              <a:t>ENGAGED POPULATION </a:t>
            </a:r>
            <a:r>
              <a:rPr lang="en-US" sz="1800" b="0" i="0" u="none" strike="noStrike">
                <a:solidFill>
                  <a:srgbClr val="000000"/>
                </a:solidFill>
                <a:effectLst/>
                <a:latin typeface="Arial" panose="020B0604020202020204" pitchFamily="34" charset="0"/>
              </a:rPr>
              <a:t> who are  </a:t>
            </a:r>
            <a:r>
              <a:rPr lang="en-US" sz="1800" b="1" i="0" u="sng" strike="noStrike" err="1">
                <a:solidFill>
                  <a:srgbClr val="000000"/>
                </a:solidFill>
                <a:effectLst/>
                <a:latin typeface="Arial" panose="020B0604020202020204" pitchFamily="34" charset="0"/>
              </a:rPr>
              <a:t>ID'ed</a:t>
            </a:r>
            <a:r>
              <a:rPr lang="en-US" sz="1800" b="1" i="0" u="sng" strike="noStrike">
                <a:solidFill>
                  <a:srgbClr val="000000"/>
                </a:solidFill>
                <a:effectLst/>
                <a:latin typeface="Arial" panose="020B0604020202020204" pitchFamily="34" charset="0"/>
              </a:rPr>
              <a:t>  with  DIABETES</a:t>
            </a:r>
            <a:r>
              <a:rPr lang="en-US" sz="1800" b="0" i="0" u="none" strike="noStrike">
                <a:solidFill>
                  <a:srgbClr val="000000"/>
                </a:solidFill>
                <a:effectLst/>
                <a:latin typeface="Arial" panose="020B0604020202020204" pitchFamily="34" charset="0"/>
              </a:rPr>
              <a:t> in </a:t>
            </a:r>
            <a:r>
              <a:rPr lang="en-US" sz="1800" b="1" i="0" u="sng" strike="noStrike">
                <a:solidFill>
                  <a:srgbClr val="000000"/>
                </a:solidFill>
                <a:effectLst/>
                <a:latin typeface="Arial" panose="020B0604020202020204" pitchFamily="34" charset="0"/>
              </a:rPr>
              <a:t>RISK PERIOD</a:t>
            </a:r>
            <a:r>
              <a:rPr lang="en-US" sz="1800" b="0" i="0" u="none" strike="noStrike">
                <a:solidFill>
                  <a:srgbClr val="000000"/>
                </a:solidFill>
                <a:effectLst/>
                <a:latin typeface="Arial" panose="020B0604020202020204" pitchFamily="34" charset="0"/>
              </a:rPr>
              <a:t> and have 2 or more </a:t>
            </a:r>
            <a:r>
              <a:rPr lang="en-US" sz="1800" b="1" i="0" u="sng" strike="noStrike">
                <a:solidFill>
                  <a:srgbClr val="000000"/>
                </a:solidFill>
                <a:effectLst/>
                <a:latin typeface="Arial" panose="020B0604020202020204" pitchFamily="34" charset="0"/>
              </a:rPr>
              <a:t>A1C TEST (PROCEDURE)</a:t>
            </a:r>
            <a:r>
              <a:rPr lang="en-US" sz="1800" b="0" i="0" u="none" strike="noStrike">
                <a:solidFill>
                  <a:srgbClr val="000000"/>
                </a:solidFill>
                <a:effectLst/>
                <a:latin typeface="Arial" panose="020B0604020202020204" pitchFamily="34" charset="0"/>
              </a:rPr>
              <a:t> in the measurement year.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lang="en-US" sz="1800" b="0" i="0" u="none" strike="noStrike">
                <a:solidFill>
                  <a:srgbClr val="000000"/>
                </a:solidFill>
                <a:effectLst/>
                <a:latin typeface="Arial" panose="020B0604020202020204" pitchFamily="34" charset="0"/>
              </a:rPr>
              <a:t>Percent of </a:t>
            </a:r>
            <a:r>
              <a:rPr lang="en-US" sz="1800" b="1" i="0" u="sng" strike="noStrike">
                <a:solidFill>
                  <a:srgbClr val="000000"/>
                </a:solidFill>
                <a:effectLst/>
                <a:latin typeface="Arial" panose="020B0604020202020204" pitchFamily="34" charset="0"/>
              </a:rPr>
              <a:t>ENGAGED POPULATION</a:t>
            </a:r>
            <a:r>
              <a:rPr lang="en-US" sz="1800" b="0" i="0" u="none" strike="noStrike">
                <a:solidFill>
                  <a:srgbClr val="000000"/>
                </a:solidFill>
                <a:effectLst/>
                <a:latin typeface="Arial" panose="020B0604020202020204" pitchFamily="34" charset="0"/>
              </a:rPr>
              <a:t> whose last A1c in the </a:t>
            </a:r>
            <a:r>
              <a:rPr lang="en-US" sz="1800" b="1" i="0" u="sng" strike="noStrike">
                <a:solidFill>
                  <a:srgbClr val="000000"/>
                </a:solidFill>
                <a:effectLst/>
                <a:latin typeface="Arial" panose="020B0604020202020204" pitchFamily="34" charset="0"/>
              </a:rPr>
              <a:t>PRIOR ENGAGEMENT PERIOD</a:t>
            </a:r>
            <a:r>
              <a:rPr lang="en-US" sz="1800" b="0" i="0" u="none" strike="noStrike">
                <a:solidFill>
                  <a:srgbClr val="000000"/>
                </a:solidFill>
                <a:effectLst/>
                <a:latin typeface="Arial" panose="020B0604020202020204" pitchFamily="34" charset="0"/>
              </a:rPr>
              <a:t> &gt;=7.0 , who reduce their level by 1% or &lt;7 in </a:t>
            </a:r>
            <a:r>
              <a:rPr lang="en-US" sz="1800" b="1" i="0" u="sng" strike="noStrike">
                <a:solidFill>
                  <a:srgbClr val="000000"/>
                </a:solidFill>
                <a:effectLst/>
                <a:latin typeface="Arial" panose="020B0604020202020204" pitchFamily="34" charset="0"/>
              </a:rPr>
              <a:t>CURRENT ENGAGEMENT PERIOD</a:t>
            </a:r>
            <a:endParaRPr lang="en-US"/>
          </a:p>
          <a:p>
            <a:endParaRPr lang="en-US"/>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Clinic vendors will often have their own standard PGs that they try to push onto the employer, but they are not always in the best interest of the client or are reported in a way that could be biased. Examples of this include: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Considered an A1c value of 8 as controlled for members with diabetes (according to the ADA, the goal should be 7)</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Spreading clinic cost across all members even if they have not participated. VI believes clinic cost should only be attributed to those who use the clinic.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Looking for participation during a wider time frame, rather than just within the plan year.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Counting lab draws and flu shots as meaningful engagement.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41049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Allison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90853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F7CE5-1476-AC2E-3152-BD09CE1C1E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A3CA86-D6FA-499C-D527-9EBDE032CB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18E160-5C32-3959-31DB-2D0D9F9C0A5F}"/>
              </a:ext>
            </a:extLst>
          </p:cNvPr>
          <p:cNvSpPr>
            <a:spLocks noGrp="1"/>
          </p:cNvSpPr>
          <p:nvPr>
            <p:ph type="body" idx="1"/>
          </p:nvPr>
        </p:nvSpPr>
        <p:spPr/>
        <p:txBody>
          <a:bodyPr/>
          <a:lstStyle/>
          <a:p>
            <a:r>
              <a:rPr lang="en-US"/>
              <a:t>Allison</a:t>
            </a:r>
          </a:p>
          <a:p>
            <a:r>
              <a:rPr lang="en-US"/>
              <a:t>Education – as a benefit</a:t>
            </a:r>
          </a:p>
        </p:txBody>
      </p:sp>
      <p:sp>
        <p:nvSpPr>
          <p:cNvPr id="4" name="Slide Number Placeholder 3">
            <a:extLst>
              <a:ext uri="{FF2B5EF4-FFF2-40B4-BE49-F238E27FC236}">
                <a16:creationId xmlns:a16="http://schemas.microsoft.com/office/drawing/2014/main" id="{BE8CCC1A-906D-236F-78C1-44629C818F7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36792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Allison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63372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Allison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71475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Allison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33859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Allison</a:t>
            </a:r>
          </a:p>
          <a:p>
            <a:r>
              <a:rPr lang="en-US"/>
              <a:t>Costs can be impacted by region and plan design.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318441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46A34-5D72-A0FE-E712-7BA66F82D6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B95778-D2B4-65C6-E746-04C1050B0B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0AEF56-54E5-B554-BC7C-E890FE5DDD30}"/>
              </a:ext>
            </a:extLst>
          </p:cNvPr>
          <p:cNvSpPr>
            <a:spLocks noGrp="1"/>
          </p:cNvSpPr>
          <p:nvPr>
            <p:ph type="body" idx="1"/>
          </p:nvPr>
        </p:nvSpPr>
        <p:spPr/>
        <p:txBody>
          <a:bodyPr/>
          <a:lstStyle/>
          <a:p>
            <a:r>
              <a:rPr lang="en-US"/>
              <a:t>Allison</a:t>
            </a:r>
          </a:p>
          <a:p>
            <a:r>
              <a:rPr lang="en-US"/>
              <a:t>Costs can be impacted by region and plan design.</a:t>
            </a:r>
          </a:p>
        </p:txBody>
      </p:sp>
      <p:sp>
        <p:nvSpPr>
          <p:cNvPr id="4" name="Slide Number Placeholder 3">
            <a:extLst>
              <a:ext uri="{FF2B5EF4-FFF2-40B4-BE49-F238E27FC236}">
                <a16:creationId xmlns:a16="http://schemas.microsoft.com/office/drawing/2014/main" id="{33AF26F3-440D-CBC7-9223-C7751221F8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71529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Allison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215780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Allison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861072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6E318-B256-5E26-BC17-0FB6029D81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96BC5D-1606-41A9-701F-7E92F2D6F8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83B5CC-AE7F-C618-1298-BA6A9B9D1573}"/>
              </a:ext>
            </a:extLst>
          </p:cNvPr>
          <p:cNvSpPr>
            <a:spLocks noGrp="1"/>
          </p:cNvSpPr>
          <p:nvPr>
            <p:ph type="body" idx="1"/>
          </p:nvPr>
        </p:nvSpPr>
        <p:spPr/>
        <p:txBody>
          <a:bodyPr/>
          <a:lstStyle/>
          <a:p>
            <a:r>
              <a:rPr lang="en-US"/>
              <a:t>Lindsey</a:t>
            </a:r>
          </a:p>
          <a:p>
            <a:r>
              <a:rPr lang="en-US"/>
              <a:t>Groups with FSH and OTO </a:t>
            </a:r>
            <a:r>
              <a:rPr lang="en-US" err="1"/>
              <a:t>Textcare</a:t>
            </a:r>
            <a:endParaRPr lang="en-US"/>
          </a:p>
          <a:p>
            <a:r>
              <a:rPr lang="en-US"/>
              <a:t>Goodwill direct primary care- AHN and Eskenazi</a:t>
            </a:r>
          </a:p>
        </p:txBody>
      </p:sp>
      <p:sp>
        <p:nvSpPr>
          <p:cNvPr id="4" name="Slide Number Placeholder 3">
            <a:extLst>
              <a:ext uri="{FF2B5EF4-FFF2-40B4-BE49-F238E27FC236}">
                <a16:creationId xmlns:a16="http://schemas.microsoft.com/office/drawing/2014/main" id="{4C97CE04-D88C-2AE1-1A6A-89D4C4FD9D2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226749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Lindsey</a:t>
            </a:r>
          </a:p>
          <a:p>
            <a:r>
              <a:rPr lang="en-US"/>
              <a:t>VI can regularly assess cost effectiveness of clinic services. </a:t>
            </a:r>
          </a:p>
          <a:p>
            <a:endParaRPr lang="en-US"/>
          </a:p>
          <a:p>
            <a:r>
              <a:rPr lang="en-US"/>
              <a:t>(Example is Fort Wayne)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70262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Lindsey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767853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Lindsey</a:t>
            </a:r>
          </a:p>
          <a:p>
            <a:r>
              <a:rPr lang="en-US"/>
              <a:t>GLP Premise example:</a:t>
            </a:r>
          </a:p>
          <a:p>
            <a:pPr lvl="1"/>
            <a:r>
              <a:rPr lang="en-US"/>
              <a:t>Prior to filling a GLP-1 for weight loss, a member must:</a:t>
            </a:r>
          </a:p>
          <a:p>
            <a:pPr lvl="2"/>
            <a:r>
              <a:rPr lang="en-US"/>
              <a:t>Engage in at least 3 months of coaching with the clinic</a:t>
            </a:r>
          </a:p>
          <a:p>
            <a:pPr lvl="2"/>
            <a:r>
              <a:rPr lang="en-US"/>
              <a:t>Consult with clinic physician to determine if lifestyle initiatives are sufficient or if GLP-1 is necessary</a:t>
            </a:r>
          </a:p>
          <a:p>
            <a:pPr lvl="2"/>
            <a:r>
              <a:rPr lang="en-US"/>
              <a:t>GLP-1 will be considered with a BMI of 35 with additional comorbidities or BMI 40 without comorbidities</a:t>
            </a:r>
          </a:p>
          <a:p>
            <a:pPr lvl="2"/>
            <a:r>
              <a:rPr lang="en-US"/>
              <a:t>GLP-1 will be filled through clinic pharmacy for cost efficiency </a:t>
            </a:r>
          </a:p>
          <a:p>
            <a:pPr lvl="2"/>
            <a:r>
              <a:rPr lang="en-US"/>
              <a:t>Members must remain engaged with the clinic provider for ongoing support and lifestyle maintenance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588210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Lindsey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3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Allison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574115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ighlight>
                  <a:srgbClr val="FFFF00"/>
                </a:highlight>
              </a:rPr>
              <a:t>Allison</a:t>
            </a:r>
          </a:p>
          <a:p>
            <a:r>
              <a:rPr lang="en-US">
                <a:highlight>
                  <a:srgbClr val="FFFF00"/>
                </a:highlight>
              </a:rPr>
              <a:t>Limited access to after hour care could result in more urgent care and ER use</a:t>
            </a:r>
          </a:p>
          <a:p>
            <a:r>
              <a:rPr lang="en-US">
                <a:highlight>
                  <a:srgbClr val="FFFF00"/>
                </a:highlight>
              </a:rPr>
              <a:t>	- If clinic does not provide steerage and education to after hours care, then members who use clinic may not know where to go when clinic is closed. Or work with clinic provider that 	offers telehealth.</a:t>
            </a:r>
          </a:p>
          <a:p>
            <a:r>
              <a:rPr lang="en-US">
                <a:highlight>
                  <a:srgbClr val="FFFF00"/>
                </a:highlight>
              </a:rPr>
              <a:t>Contract language and data sharing</a:t>
            </a:r>
          </a:p>
          <a:p>
            <a:r>
              <a:rPr lang="en-US">
                <a:highlight>
                  <a:srgbClr val="FFFF00"/>
                </a:highlight>
              </a:rPr>
              <a:t>	- Make sure the contract includes language that the clinic provider will share identified, claim level detail data with third party vendor at no additional cost.</a:t>
            </a:r>
          </a:p>
          <a:p>
            <a:r>
              <a:rPr lang="en-US">
                <a:highlight>
                  <a:srgbClr val="FFFF00"/>
                </a:highlight>
              </a:rPr>
              <a:t>Lack of strategies to drive clinic engagement</a:t>
            </a:r>
          </a:p>
          <a:p>
            <a:r>
              <a:rPr lang="en-US">
                <a:highlight>
                  <a:srgbClr val="FFFF00"/>
                </a:highlight>
              </a:rPr>
              <a:t>	- Consider plan design strategies and incentives to drive engagement at the clinic. Vital </a:t>
            </a:r>
            <a:r>
              <a:rPr lang="en-US" err="1">
                <a:highlight>
                  <a:srgbClr val="FFFF00"/>
                </a:highlight>
              </a:rPr>
              <a:t>Incite’s</a:t>
            </a:r>
            <a:r>
              <a:rPr lang="en-US">
                <a:highlight>
                  <a:srgbClr val="FFFF00"/>
                </a:highlight>
              </a:rPr>
              <a:t> physical incentive form. </a:t>
            </a:r>
          </a:p>
          <a:p>
            <a:r>
              <a:rPr lang="en-US">
                <a:highlight>
                  <a:srgbClr val="FFFF00"/>
                </a:highlight>
              </a:rPr>
              <a:t>Care navigation and referrals for care outside of clinic to high-cost providers</a:t>
            </a:r>
          </a:p>
          <a:p>
            <a:r>
              <a:rPr lang="en-US">
                <a:highlight>
                  <a:srgbClr val="FFFF00"/>
                </a:highlight>
              </a:rPr>
              <a:t>	- Provide referral sheets so providers know where to direct members. </a:t>
            </a:r>
          </a:p>
          <a:p>
            <a:r>
              <a:rPr lang="en-US">
                <a:highlight>
                  <a:srgbClr val="FFFF00"/>
                </a:highlight>
              </a:rPr>
              <a:t>Clinician turnover</a:t>
            </a:r>
          </a:p>
          <a:p>
            <a:r>
              <a:rPr lang="en-US">
                <a:highlight>
                  <a:srgbClr val="FFFF00"/>
                </a:highlight>
              </a:rPr>
              <a:t>Risk identification will drive initially cost, but clinic should manage appropriately</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775200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Lindsey</a:t>
            </a:r>
          </a:p>
          <a:p>
            <a:r>
              <a:rPr lang="en-US"/>
              <a:t>Sumner and CCS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A6148F-4355-4E27-9CCE-04FD5F892DB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4716387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43AA6A6-F0CB-497A-8EC9-FCF7C5F754B2}"/>
              </a:ext>
            </a:extLst>
          </p:cNvPr>
          <p:cNvSpPr/>
          <p:nvPr userDrawn="1"/>
        </p:nvSpPr>
        <p:spPr bwMode="gray">
          <a:xfrm>
            <a:off x="1524" y="1097280"/>
            <a:ext cx="12188952"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C4411D-C2A2-48CE-8D28-29A12F0A36AC}"/>
              </a:ext>
            </a:extLst>
          </p:cNvPr>
          <p:cNvSpPr/>
          <p:nvPr userDrawn="1"/>
        </p:nvSpPr>
        <p:spPr bwMode="gray">
          <a:xfrm>
            <a:off x="0" y="1097280"/>
            <a:ext cx="12188952" cy="3657600"/>
          </a:xfrm>
          <a:prstGeom prst="rect">
            <a:avLst/>
          </a:prstGeom>
          <a:gradFill>
            <a:gsLst>
              <a:gs pos="20000">
                <a:schemeClr val="accent1">
                  <a:alpha val="0"/>
                </a:schemeClr>
              </a:gs>
              <a:gs pos="84000">
                <a:schemeClr val="tx1">
                  <a:alpha val="6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0FAA1CD-2D04-45C2-B83A-0DA8A426DA30}"/>
              </a:ext>
            </a:extLst>
          </p:cNvPr>
          <p:cNvSpPr/>
          <p:nvPr userDrawn="1"/>
        </p:nvSpPr>
        <p:spPr bwMode="gray">
          <a:xfrm>
            <a:off x="3048" y="1097280"/>
            <a:ext cx="12188952" cy="3657600"/>
          </a:xfrm>
          <a:prstGeom prst="rect">
            <a:avLst/>
          </a:prstGeom>
          <a:gradFill flip="none" rotWithShape="1">
            <a:gsLst>
              <a:gs pos="0">
                <a:schemeClr val="accent1"/>
              </a:gs>
              <a:gs pos="100000">
                <a:schemeClr val="accent3"/>
              </a:gs>
              <a:gs pos="50000">
                <a:schemeClr val="accent2"/>
              </a:gs>
            </a:gsLst>
            <a:lin ang="2700000" scaled="1"/>
            <a:tileRect/>
          </a:gradFill>
          <a:ln>
            <a:gradFill flip="none" rotWithShape="1">
              <a:gsLst>
                <a:gs pos="0">
                  <a:schemeClr val="accent1"/>
                </a:gs>
                <a:gs pos="50000">
                  <a:schemeClr val="accent2"/>
                </a:gs>
                <a:gs pos="100000">
                  <a:schemeClr val="accent3"/>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1B41D8-19F8-49BC-9785-43C2B02B131A}"/>
              </a:ext>
            </a:extLst>
          </p:cNvPr>
          <p:cNvSpPr>
            <a:spLocks noGrp="1"/>
          </p:cNvSpPr>
          <p:nvPr>
            <p:ph type="ctrTitle"/>
          </p:nvPr>
        </p:nvSpPr>
        <p:spPr bwMode="gray">
          <a:xfrm>
            <a:off x="914400" y="2468880"/>
            <a:ext cx="10058400" cy="2194560"/>
          </a:xfrm>
        </p:spPr>
        <p:txBody>
          <a:bodyPr tIns="0" bIns="0" anchor="b">
            <a:normAutofit/>
          </a:bodyPr>
          <a:lstStyle>
            <a:lvl1pPr algn="l">
              <a:defRPr sz="4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0AC12944-CC51-41C9-AE61-B6B4E78EAA8C}"/>
              </a:ext>
            </a:extLst>
          </p:cNvPr>
          <p:cNvSpPr>
            <a:spLocks noGrp="1"/>
          </p:cNvSpPr>
          <p:nvPr>
            <p:ph type="subTitle" idx="1"/>
          </p:nvPr>
        </p:nvSpPr>
        <p:spPr bwMode="gray">
          <a:xfrm>
            <a:off x="914400" y="4846320"/>
            <a:ext cx="10058400" cy="914400"/>
          </a:xfrm>
        </p:spPr>
        <p:txBody>
          <a:bodyPr/>
          <a:lstStyle>
            <a:lvl1pPr marL="0" indent="0" algn="l">
              <a:spcBef>
                <a:spcPts val="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DD6182D0-46C2-4931-A870-93245E358F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65760" y="365760"/>
            <a:ext cx="2743200" cy="308859"/>
          </a:xfrm>
          <a:prstGeom prst="rect">
            <a:avLst/>
          </a:prstGeom>
        </p:spPr>
      </p:pic>
    </p:spTree>
    <p:extLst>
      <p:ext uri="{BB962C8B-B14F-4D97-AF65-F5344CB8AC3E}">
        <p14:creationId xmlns:p14="http://schemas.microsoft.com/office/powerpoint/2010/main" val="1903960811"/>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B0FA-047F-4407-821B-C22BF03B1C7F}"/>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434DD49-2F27-4A07-83C6-CA25A04EC865}"/>
              </a:ext>
            </a:extLst>
          </p:cNvPr>
          <p:cNvSpPr>
            <a:spLocks noGrp="1"/>
          </p:cNvSpPr>
          <p:nvPr>
            <p:ph type="body" sz="quarter" idx="10" hasCustomPrompt="1"/>
          </p:nvPr>
        </p:nvSpPr>
        <p:spPr bwMode="gray">
          <a:xfrm>
            <a:off x="548640" y="141732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292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Lead Lin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A9B4-4F78-4BD3-A9E7-10DBB9BD5AAB}"/>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4" name="Text Placeholder 3">
            <a:extLst>
              <a:ext uri="{FF2B5EF4-FFF2-40B4-BE49-F238E27FC236}">
                <a16:creationId xmlns:a16="http://schemas.microsoft.com/office/drawing/2014/main" id="{FFD43FB4-CFD8-4577-8558-30475385B2E2}"/>
              </a:ext>
            </a:extLst>
          </p:cNvPr>
          <p:cNvSpPr>
            <a:spLocks noGrp="1"/>
          </p:cNvSpPr>
          <p:nvPr>
            <p:ph type="body" sz="quarter" idx="10" hasCustomPrompt="1"/>
          </p:nvPr>
        </p:nvSpPr>
        <p:spPr bwMode="gray">
          <a:xfrm>
            <a:off x="548640" y="1417320"/>
            <a:ext cx="10972800" cy="1737270"/>
          </a:xfrm>
        </p:spPr>
        <p:txBody>
          <a:bodyPr>
            <a:noAutofit/>
          </a:bodyPr>
          <a:lstStyle>
            <a:lvl1pPr marL="0" indent="0">
              <a:buNone/>
              <a:defRPr>
                <a:solidFill>
                  <a:schemeClr val="tx1"/>
                </a:solidFill>
              </a:defRPr>
            </a:lvl1pPr>
            <a:lvl2pPr marL="231775" indent="-231775">
              <a:buFont typeface="Arial" panose="020B0604020202020204" pitchFamily="34" charset="0"/>
              <a:buChar char="•"/>
              <a:defRPr/>
            </a:lvl2pPr>
            <a:lvl3pPr marL="396875" indent="-166688">
              <a:buFont typeface="Montserrat" pitchFamily="2" charset="0"/>
              <a:buChar char="–"/>
              <a:defRPr/>
            </a:lvl3pPr>
            <a:lvl4pPr marL="628650" indent="-231775">
              <a:buFont typeface="Arial" panose="020B0604020202020204" pitchFamily="34" charset="0"/>
              <a:buChar char="•"/>
              <a:defRPr/>
            </a:lvl4pPr>
            <a:lvl5pPr marL="858838" indent="-230188">
              <a:buFont typeface="Montserrat"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85885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Sub-Title and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736B527-13DB-4F7F-9BAA-D0273ABCDE71}"/>
              </a:ext>
            </a:extLst>
          </p:cNvPr>
          <p:cNvSpPr>
            <a:spLocks noGrp="1"/>
          </p:cNvSpPr>
          <p:nvPr>
            <p:ph type="body" sz="quarter" idx="12" hasCustomPrompt="1"/>
          </p:nvPr>
        </p:nvSpPr>
        <p:spPr bwMode="gray">
          <a:xfrm>
            <a:off x="548639" y="1417320"/>
            <a:ext cx="10972799" cy="548640"/>
          </a:xfrm>
        </p:spPr>
        <p:txBody>
          <a:bodyPr/>
          <a:lstStyle>
            <a:lvl1pPr marL="0" indent="0">
              <a:spcBef>
                <a:spcPts val="0"/>
              </a:spcBef>
              <a:spcAft>
                <a:spcPts val="0"/>
              </a:spcAft>
              <a:buNone/>
              <a:defRPr>
                <a:solidFill>
                  <a:schemeClr val="accent1"/>
                </a:solidFill>
              </a:defRPr>
            </a:lvl1pPr>
          </a:lstStyle>
          <a:p>
            <a:pPr lvl="0"/>
            <a:r>
              <a:rPr lang="en-US"/>
              <a:t>Click to edit master text styles</a:t>
            </a:r>
          </a:p>
        </p:txBody>
      </p:sp>
      <p:sp>
        <p:nvSpPr>
          <p:cNvPr id="2" name="Title 1">
            <a:extLst>
              <a:ext uri="{FF2B5EF4-FFF2-40B4-BE49-F238E27FC236}">
                <a16:creationId xmlns:a16="http://schemas.microsoft.com/office/drawing/2014/main" id="{F82A01CB-410B-4355-8EA1-EA29928F8958}"/>
              </a:ext>
            </a:extLst>
          </p:cNvPr>
          <p:cNvSpPr>
            <a:spLocks noGrp="1"/>
          </p:cNvSpPr>
          <p:nvPr>
            <p:ph type="title" hasCustomPrompt="1"/>
          </p:nvPr>
        </p:nvSpPr>
        <p:spPr bwMode="gray">
          <a:xfrm>
            <a:off x="548640" y="228600"/>
            <a:ext cx="10972800" cy="1097280"/>
          </a:xfrm>
        </p:spPr>
        <p:txBody>
          <a:bodyPr/>
          <a:lstStyle>
            <a:lvl1pPr>
              <a:defRPr/>
            </a:lvl1pPr>
          </a:lstStyle>
          <a:p>
            <a:r>
              <a:rPr lang="en-US"/>
              <a:t>Click to edit master title style</a:t>
            </a:r>
          </a:p>
        </p:txBody>
      </p:sp>
      <p:sp>
        <p:nvSpPr>
          <p:cNvPr id="6" name="Text Placeholder 5">
            <a:extLst>
              <a:ext uri="{FF2B5EF4-FFF2-40B4-BE49-F238E27FC236}">
                <a16:creationId xmlns:a16="http://schemas.microsoft.com/office/drawing/2014/main" id="{EE97B3F3-65AE-439D-8BBB-87E57AAA03C2}"/>
              </a:ext>
            </a:extLst>
          </p:cNvPr>
          <p:cNvSpPr>
            <a:spLocks noGrp="1"/>
          </p:cNvSpPr>
          <p:nvPr>
            <p:ph type="body" sz="quarter" idx="11" hasCustomPrompt="1"/>
          </p:nvPr>
        </p:nvSpPr>
        <p:spPr bwMode="gray">
          <a:xfrm>
            <a:off x="548640" y="205740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82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87A65-77F6-41F7-AB0D-566B5868BFFE}"/>
              </a:ext>
            </a:extLst>
          </p:cNvPr>
          <p:cNvSpPr>
            <a:spLocks noGrp="1"/>
          </p:cNvSpPr>
          <p:nvPr>
            <p:ph type="title" hasCustomPrompt="1"/>
          </p:nvPr>
        </p:nvSpPr>
        <p:spPr bwMode="gray">
          <a:xfrm>
            <a:off x="831850" y="2286000"/>
            <a:ext cx="10515600" cy="2011680"/>
          </a:xfrm>
        </p:spPr>
        <p:txBody>
          <a:bodyPr anchor="b">
            <a:normAutofit/>
          </a:bodyPr>
          <a:lstStyle>
            <a:lvl1pPr>
              <a:lnSpc>
                <a:spcPct val="110000"/>
              </a:lnSpc>
              <a:spcAft>
                <a:spcPts val="600"/>
              </a:spcAft>
              <a:defRPr sz="4800"/>
            </a:lvl1pPr>
          </a:lstStyle>
          <a:p>
            <a:r>
              <a:rPr lang="en-US"/>
              <a:t>Click to edit master title style</a:t>
            </a:r>
          </a:p>
        </p:txBody>
      </p:sp>
      <p:sp>
        <p:nvSpPr>
          <p:cNvPr id="3" name="Text Placeholder 2">
            <a:extLst>
              <a:ext uri="{FF2B5EF4-FFF2-40B4-BE49-F238E27FC236}">
                <a16:creationId xmlns:a16="http://schemas.microsoft.com/office/drawing/2014/main" id="{C8900C92-AFC9-45F0-B352-270FC7948B6A}"/>
              </a:ext>
            </a:extLst>
          </p:cNvPr>
          <p:cNvSpPr>
            <a:spLocks noGrp="1"/>
          </p:cNvSpPr>
          <p:nvPr>
            <p:ph type="body" idx="1"/>
          </p:nvPr>
        </p:nvSpPr>
        <p:spPr bwMode="gray">
          <a:xfrm>
            <a:off x="831850" y="4389120"/>
            <a:ext cx="10515600" cy="1500187"/>
          </a:xfrm>
        </p:spPr>
        <p:txBody>
          <a:bodyPr/>
          <a:lstStyle>
            <a:lvl1pPr marL="0" indent="0">
              <a:spcBef>
                <a:spcPts val="0"/>
              </a:spcBef>
              <a:spcAft>
                <a:spcPts val="1000"/>
              </a:spcAft>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Rectangle 6">
            <a:extLst>
              <a:ext uri="{FF2B5EF4-FFF2-40B4-BE49-F238E27FC236}">
                <a16:creationId xmlns:a16="http://schemas.microsoft.com/office/drawing/2014/main" id="{10C3664B-10D6-4C70-9CB9-4CA6D539A11A}"/>
              </a:ext>
            </a:extLst>
          </p:cNvPr>
          <p:cNvSpPr/>
          <p:nvPr userDrawn="1"/>
        </p:nvSpPr>
        <p:spPr bwMode="gray">
          <a:xfrm>
            <a:off x="0" y="4297680"/>
            <a:ext cx="12188952" cy="54864"/>
          </a:xfrm>
          <a:prstGeom prst="rect">
            <a:avLst/>
          </a:prstGeom>
          <a:gradFill flip="none" rotWithShape="1">
            <a:gsLst>
              <a:gs pos="0">
                <a:schemeClr val="accent1"/>
              </a:gs>
              <a:gs pos="100000">
                <a:schemeClr val="accent3"/>
              </a:gs>
              <a:gs pos="5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1348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op Slide Deep Oce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0602CC-3715-4F07-962F-D13E2696B143}"/>
              </a:ext>
            </a:extLst>
          </p:cNvPr>
          <p:cNvSpPr/>
          <p:nvPr userDrawn="1"/>
        </p:nvSpPr>
        <p:spPr bwMode="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427B9-142B-468C-B6DD-20C69CDE72CA}"/>
              </a:ext>
            </a:extLst>
          </p:cNvPr>
          <p:cNvSpPr>
            <a:spLocks noGrp="1"/>
          </p:cNvSpPr>
          <p:nvPr>
            <p:ph type="title" hasCustomPrompt="1"/>
          </p:nvPr>
        </p:nvSpPr>
        <p:spPr bwMode="gray">
          <a:xfrm>
            <a:off x="746760" y="685800"/>
            <a:ext cx="10698480" cy="5486400"/>
          </a:xfrm>
        </p:spPr>
        <p:txBody>
          <a:bodyPr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3235804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op Slide Peacoc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9FEEFF-5395-4182-A27D-EA7A0C19B01F}"/>
              </a:ext>
            </a:extLst>
          </p:cNvPr>
          <p:cNvSpPr/>
          <p:nvPr userDrawn="1"/>
        </p:nvSpPr>
        <p:spPr>
          <a:xfrm>
            <a:off x="1524"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2163D8-1888-498C-9759-1609791AEA5E}"/>
              </a:ext>
            </a:extLst>
          </p:cNvPr>
          <p:cNvSpPr>
            <a:spLocks noGrp="1"/>
          </p:cNvSpPr>
          <p:nvPr>
            <p:ph type="title" hasCustomPrompt="1"/>
          </p:nvPr>
        </p:nvSpPr>
        <p:spPr bwMode="gray">
          <a:xfrm>
            <a:off x="746760" y="685800"/>
            <a:ext cx="10698480" cy="5486400"/>
          </a:xfrm>
        </p:spPr>
        <p:txBody>
          <a:bodyPr tIns="0" bIns="0"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662000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p Slide Pe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362F91-0D38-40ED-9CBA-20E89052A14C}"/>
              </a:ext>
            </a:extLst>
          </p:cNvPr>
          <p:cNvSpPr/>
          <p:nvPr userDrawn="1"/>
        </p:nvSpPr>
        <p:spPr bwMode="ltGray">
          <a:xfrm>
            <a:off x="1524" y="0"/>
            <a:ext cx="1218895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7FA879-92E8-4ECD-BCC6-D677C1B4D0C2}"/>
              </a:ext>
            </a:extLst>
          </p:cNvPr>
          <p:cNvSpPr>
            <a:spLocks noGrp="1"/>
          </p:cNvSpPr>
          <p:nvPr>
            <p:ph type="title" hasCustomPrompt="1"/>
          </p:nvPr>
        </p:nvSpPr>
        <p:spPr bwMode="gray">
          <a:xfrm>
            <a:off x="746760" y="685800"/>
            <a:ext cx="10698480" cy="5486400"/>
          </a:xfrm>
        </p:spPr>
        <p:txBody>
          <a:bodyPr tIns="0" bIns="0" anchor="ctr" anchorCtr="0">
            <a:normAutofit/>
          </a:bodyPr>
          <a:lstStyle>
            <a:lvl1pPr algn="ctr">
              <a:lnSpc>
                <a:spcPct val="110000"/>
              </a:lnSpc>
              <a:spcAft>
                <a:spcPts val="1200"/>
              </a:spcAft>
              <a:defRPr sz="6000">
                <a:solidFill>
                  <a:schemeClr val="tx1"/>
                </a:solidFill>
              </a:defRPr>
            </a:lvl1pPr>
          </a:lstStyle>
          <a:p>
            <a:r>
              <a:rPr lang="en-US"/>
              <a:t>Click to edit master title style</a:t>
            </a:r>
          </a:p>
        </p:txBody>
      </p:sp>
    </p:spTree>
    <p:extLst>
      <p:ext uri="{BB962C8B-B14F-4D97-AF65-F5344CB8AC3E}">
        <p14:creationId xmlns:p14="http://schemas.microsoft.com/office/powerpoint/2010/main" val="3554389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avigation w/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6D8B-1C87-44F7-B24D-3B8C1400F843}"/>
              </a:ext>
            </a:extLst>
          </p:cNvPr>
          <p:cNvSpPr>
            <a:spLocks noGrp="1"/>
          </p:cNvSpPr>
          <p:nvPr>
            <p:ph type="title" hasCustomPrompt="1"/>
          </p:nvPr>
        </p:nvSpPr>
        <p:spPr bwMode="gray">
          <a:xfrm>
            <a:off x="548640" y="502920"/>
            <a:ext cx="109728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D22CFC67-10F0-4413-A377-C2F301E647CE}"/>
              </a:ext>
            </a:extLst>
          </p:cNvPr>
          <p:cNvSpPr>
            <a:spLocks noGrp="1"/>
          </p:cNvSpPr>
          <p:nvPr>
            <p:ph type="body" sz="quarter" idx="10" hasCustomPrompt="1"/>
          </p:nvPr>
        </p:nvSpPr>
        <p:spPr bwMode="gray">
          <a:xfrm>
            <a:off x="548639" y="141732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11935B8D-30D2-4F78-BADD-2CB2839AE355}"/>
              </a:ext>
            </a:extLst>
          </p:cNvPr>
          <p:cNvSpPr>
            <a:spLocks noGrp="1"/>
          </p:cNvSpPr>
          <p:nvPr>
            <p:ph type="body" sz="quarter" idx="11" hasCustomPrompt="1"/>
          </p:nvPr>
        </p:nvSpPr>
        <p:spPr bwMode="gray">
          <a:xfrm>
            <a:off x="548639" y="182880"/>
            <a:ext cx="5486400" cy="274320"/>
          </a:xfrm>
        </p:spPr>
        <p:txBody>
          <a:bodyPr anchor="ctr">
            <a:noAutofit/>
          </a:bodyPr>
          <a:lstStyle>
            <a:lvl1pPr marL="0" indent="0">
              <a:lnSpc>
                <a:spcPct val="100000"/>
              </a:lnSpc>
              <a:spcBef>
                <a:spcPts val="0"/>
              </a:spcBef>
              <a:spcAft>
                <a:spcPts val="0"/>
              </a:spcAft>
              <a:buNone/>
              <a:defRPr sz="1000" b="1" i="0" cap="none" baseline="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3101286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avigation Sub-title w/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E419-EFE5-49E0-9A84-0EC6DD5908D2}"/>
              </a:ext>
            </a:extLst>
          </p:cNvPr>
          <p:cNvSpPr>
            <a:spLocks noGrp="1"/>
          </p:cNvSpPr>
          <p:nvPr>
            <p:ph type="title" hasCustomPrompt="1"/>
          </p:nvPr>
        </p:nvSpPr>
        <p:spPr bwMode="gray">
          <a:xfrm>
            <a:off x="548640" y="500932"/>
            <a:ext cx="10972800" cy="824947"/>
          </a:xfrm>
        </p:spPr>
        <p:txBody>
          <a:bodyPr/>
          <a:lstStyle/>
          <a:p>
            <a:r>
              <a:rPr lang="en-US"/>
              <a:t>Click to edit master title style</a:t>
            </a:r>
          </a:p>
        </p:txBody>
      </p:sp>
      <p:sp>
        <p:nvSpPr>
          <p:cNvPr id="4" name="Text Placeholder 3">
            <a:extLst>
              <a:ext uri="{FF2B5EF4-FFF2-40B4-BE49-F238E27FC236}">
                <a16:creationId xmlns:a16="http://schemas.microsoft.com/office/drawing/2014/main" id="{686AD0FF-A216-436F-B051-B1BE8ADE1764}"/>
              </a:ext>
            </a:extLst>
          </p:cNvPr>
          <p:cNvSpPr>
            <a:spLocks noGrp="1"/>
          </p:cNvSpPr>
          <p:nvPr>
            <p:ph type="body" sz="quarter" idx="10" hasCustomPrompt="1"/>
          </p:nvPr>
        </p:nvSpPr>
        <p:spPr bwMode="gray">
          <a:xfrm>
            <a:off x="548640" y="205740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64DE053B-7AB7-4879-9C1E-CC724EEF94D0}"/>
              </a:ext>
            </a:extLst>
          </p:cNvPr>
          <p:cNvSpPr>
            <a:spLocks noGrp="1"/>
          </p:cNvSpPr>
          <p:nvPr>
            <p:ph type="body" sz="quarter" idx="11" hasCustomPrompt="1"/>
          </p:nvPr>
        </p:nvSpPr>
        <p:spPr bwMode="gray">
          <a:xfrm>
            <a:off x="548639" y="1417320"/>
            <a:ext cx="10972799" cy="548640"/>
          </a:xfrm>
        </p:spPr>
        <p:txBody>
          <a:bodyPr/>
          <a:lstStyle>
            <a:lvl1pPr marL="0" indent="0">
              <a:spcBef>
                <a:spcPts val="0"/>
              </a:spcBef>
              <a:spcAft>
                <a:spcPts val="0"/>
              </a:spcAft>
              <a:buNone/>
              <a:defRPr b="0">
                <a:solidFill>
                  <a:schemeClr val="accent1"/>
                </a:solidFill>
              </a:defRPr>
            </a:lvl1pPr>
            <a:lvl2pPr marL="230188" indent="0">
              <a:buNone/>
              <a:defRPr/>
            </a:lvl2pPr>
          </a:lstStyle>
          <a:p>
            <a:pPr lvl="0"/>
            <a:r>
              <a:rPr lang="en-US"/>
              <a:t>Click to edit master text styles</a:t>
            </a:r>
          </a:p>
        </p:txBody>
      </p:sp>
      <p:sp>
        <p:nvSpPr>
          <p:cNvPr id="8" name="Text Placeholder 7">
            <a:extLst>
              <a:ext uri="{FF2B5EF4-FFF2-40B4-BE49-F238E27FC236}">
                <a16:creationId xmlns:a16="http://schemas.microsoft.com/office/drawing/2014/main" id="{D684BF77-45AD-491E-AE63-A8F054890055}"/>
              </a:ext>
            </a:extLst>
          </p:cNvPr>
          <p:cNvSpPr>
            <a:spLocks noGrp="1"/>
          </p:cNvSpPr>
          <p:nvPr>
            <p:ph type="body" sz="quarter" idx="12" hasCustomPrompt="1"/>
          </p:nvPr>
        </p:nvSpPr>
        <p:spPr bwMode="gray">
          <a:xfrm>
            <a:off x="548639" y="182880"/>
            <a:ext cx="5486400" cy="274320"/>
          </a:xfrm>
        </p:spPr>
        <p:txBody>
          <a:bodyPr anchor="ctr"/>
          <a:lstStyle>
            <a:lvl1pPr marL="0" indent="0">
              <a:lnSpc>
                <a:spcPct val="100000"/>
              </a:lnSpc>
              <a:spcBef>
                <a:spcPts val="0"/>
              </a:spcBef>
              <a:spcAft>
                <a:spcPts val="0"/>
              </a:spcAft>
              <a:buNone/>
              <a:defRPr sz="1000" b="1" cap="small" baseline="0">
                <a:solidFill>
                  <a:schemeClr val="tx2"/>
                </a:solidFill>
              </a:defRPr>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842909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avigation Case Study w/Side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E88D6E-7B11-45B8-A194-654C73036A8C}"/>
              </a:ext>
            </a:extLst>
          </p:cNvPr>
          <p:cNvSpPr/>
          <p:nvPr userDrawn="1"/>
        </p:nvSpPr>
        <p:spPr bwMode="gray">
          <a:xfrm>
            <a:off x="8488680" y="0"/>
            <a:ext cx="3703320" cy="68580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73C874-B3F9-48CA-AFAC-4A9DF9583137}"/>
              </a:ext>
            </a:extLst>
          </p:cNvPr>
          <p:cNvSpPr>
            <a:spLocks noGrp="1"/>
          </p:cNvSpPr>
          <p:nvPr>
            <p:ph type="title" hasCustomPrompt="1"/>
          </p:nvPr>
        </p:nvSpPr>
        <p:spPr bwMode="gray">
          <a:xfrm>
            <a:off x="548640" y="502920"/>
            <a:ext cx="77724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EB7DAC86-8D10-440C-A9DD-09F343CE260F}"/>
              </a:ext>
            </a:extLst>
          </p:cNvPr>
          <p:cNvSpPr>
            <a:spLocks noGrp="1"/>
          </p:cNvSpPr>
          <p:nvPr>
            <p:ph type="body" sz="quarter" idx="10"/>
          </p:nvPr>
        </p:nvSpPr>
        <p:spPr bwMode="gray">
          <a:xfrm>
            <a:off x="548640" y="182880"/>
            <a:ext cx="5486400" cy="274320"/>
          </a:xfrm>
        </p:spPr>
        <p:txBody>
          <a:bodyPr anchor="ctr"/>
          <a:lstStyle>
            <a:lvl1pPr marL="0" indent="0">
              <a:lnSpc>
                <a:spcPct val="100000"/>
              </a:lnSpc>
              <a:spcBef>
                <a:spcPts val="0"/>
              </a:spcBef>
              <a:spcAft>
                <a:spcPts val="0"/>
              </a:spcAft>
              <a:buNone/>
              <a:defRPr sz="1000" b="1" i="0" cap="all" baseline="0">
                <a:solidFill>
                  <a:schemeClr val="tx2"/>
                </a:solidFill>
              </a:defRPr>
            </a:lvl1pPr>
            <a:lvl2pPr marL="230188" indent="0">
              <a:buNone/>
              <a:defRPr/>
            </a:lvl2pPr>
          </a:lstStyle>
          <a:p>
            <a:pPr lvl="0"/>
            <a:r>
              <a:rPr lang="en-US"/>
              <a:t>Click to edit Master text styles</a:t>
            </a:r>
          </a:p>
        </p:txBody>
      </p:sp>
      <p:sp>
        <p:nvSpPr>
          <p:cNvPr id="6" name="Text Placeholder 5">
            <a:extLst>
              <a:ext uri="{FF2B5EF4-FFF2-40B4-BE49-F238E27FC236}">
                <a16:creationId xmlns:a16="http://schemas.microsoft.com/office/drawing/2014/main" id="{24CED11C-7442-4305-845D-65226388258F}"/>
              </a:ext>
            </a:extLst>
          </p:cNvPr>
          <p:cNvSpPr>
            <a:spLocks noGrp="1"/>
          </p:cNvSpPr>
          <p:nvPr>
            <p:ph type="body" sz="quarter" idx="11" hasCustomPrompt="1"/>
          </p:nvPr>
        </p:nvSpPr>
        <p:spPr bwMode="gray">
          <a:xfrm>
            <a:off x="548640" y="1417320"/>
            <a:ext cx="7772400"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85992B9C-CDF1-4F94-A687-0C9FC67258DB}"/>
              </a:ext>
            </a:extLst>
          </p:cNvPr>
          <p:cNvSpPr>
            <a:spLocks noGrp="1"/>
          </p:cNvSpPr>
          <p:nvPr>
            <p:ph type="body" sz="quarter" idx="12" hasCustomPrompt="1"/>
          </p:nvPr>
        </p:nvSpPr>
        <p:spPr bwMode="gray">
          <a:xfrm>
            <a:off x="8717280" y="777240"/>
            <a:ext cx="3291840" cy="548640"/>
          </a:xfrm>
        </p:spPr>
        <p:txBody>
          <a:bodyPr anchor="b"/>
          <a:lstStyle>
            <a:lvl1pPr marL="0" indent="0">
              <a:buNone/>
              <a:defRPr sz="1600" b="1">
                <a:solidFill>
                  <a:schemeClr val="accent1"/>
                </a:solidFill>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9A2EB62-007D-4BC4-B728-5B4F01EBA88E}"/>
              </a:ext>
            </a:extLst>
          </p:cNvPr>
          <p:cNvSpPr>
            <a:spLocks noGrp="1"/>
          </p:cNvSpPr>
          <p:nvPr>
            <p:ph type="body" sz="quarter" idx="13" hasCustomPrompt="1"/>
          </p:nvPr>
        </p:nvSpPr>
        <p:spPr bwMode="gray">
          <a:xfrm>
            <a:off x="8717281" y="1417320"/>
            <a:ext cx="3291839" cy="1737270"/>
          </a:xfrm>
        </p:spPr>
        <p:txBody>
          <a:bodyPr>
            <a:spAutoFit/>
          </a:bodyPr>
          <a:lstStyle>
            <a:lvl1pPr>
              <a:defRPr>
                <a:solidFill>
                  <a:schemeClr val="tx1"/>
                </a:solidFill>
              </a:defRPr>
            </a:lvl1pPr>
            <a:lvl2pPr>
              <a:buClrTx/>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8AC9FE11-2ACD-4DB9-9774-2412EE78853C}"/>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13" name="Straight Connector 12">
            <a:extLst>
              <a:ext uri="{FF2B5EF4-FFF2-40B4-BE49-F238E27FC236}">
                <a16:creationId xmlns:a16="http://schemas.microsoft.com/office/drawing/2014/main" id="{3FCE1313-EC6D-4C13-9E35-FAB5139E933E}"/>
              </a:ext>
            </a:extLst>
          </p:cNvPr>
          <p:cNvCxnSpPr>
            <a:cxnSpLocks/>
          </p:cNvCxnSpPr>
          <p:nvPr userDrawn="1"/>
        </p:nvCxnSpPr>
        <p:spPr bwMode="gray">
          <a:xfrm>
            <a:off x="11536680" y="6537960"/>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8129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E5844-8726-46AE-B94F-EE24EFB57DDE}"/>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66CF9C4-813B-4FC4-9AD1-8B1B6855C52B}"/>
              </a:ext>
            </a:extLst>
          </p:cNvPr>
          <p:cNvSpPr>
            <a:spLocks noGrp="1"/>
          </p:cNvSpPr>
          <p:nvPr>
            <p:ph sz="half" idx="1" hasCustomPrompt="1"/>
          </p:nvPr>
        </p:nvSpPr>
        <p:spPr bwMode="gray">
          <a:xfrm>
            <a:off x="54864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43F9F6-7A97-4E7C-A59F-3B955F124D78}"/>
              </a:ext>
            </a:extLst>
          </p:cNvPr>
          <p:cNvSpPr>
            <a:spLocks noGrp="1"/>
          </p:cNvSpPr>
          <p:nvPr>
            <p:ph sz="half" idx="2" hasCustomPrompt="1"/>
          </p:nvPr>
        </p:nvSpPr>
        <p:spPr bwMode="gray">
          <a:xfrm>
            <a:off x="612648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6408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364D7-A925-43C5-83BD-DA42D0BA9F9C}"/>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68EE22-1750-4CF8-A82E-B5D5CCF81527}"/>
              </a:ext>
            </a:extLst>
          </p:cNvPr>
          <p:cNvSpPr>
            <a:spLocks noGrp="1"/>
          </p:cNvSpPr>
          <p:nvPr>
            <p:ph type="body" idx="1" hasCustomPrompt="1"/>
          </p:nvPr>
        </p:nvSpPr>
        <p:spPr bwMode="gray">
          <a:xfrm>
            <a:off x="54864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3F404B-E29E-4EF7-940D-9A12B6692105}"/>
              </a:ext>
            </a:extLst>
          </p:cNvPr>
          <p:cNvSpPr>
            <a:spLocks noGrp="1"/>
          </p:cNvSpPr>
          <p:nvPr>
            <p:ph sz="half" idx="2" hasCustomPrompt="1"/>
          </p:nvPr>
        </p:nvSpPr>
        <p:spPr bwMode="gray">
          <a:xfrm>
            <a:off x="54864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A5E6D0-B790-4474-A70B-5D4BC2579C28}"/>
              </a:ext>
            </a:extLst>
          </p:cNvPr>
          <p:cNvSpPr>
            <a:spLocks noGrp="1"/>
          </p:cNvSpPr>
          <p:nvPr>
            <p:ph type="body" sz="quarter" idx="3" hasCustomPrompt="1"/>
          </p:nvPr>
        </p:nvSpPr>
        <p:spPr bwMode="gray">
          <a:xfrm>
            <a:off x="612648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86359D-C70A-41C2-A8DB-91A130AFFB51}"/>
              </a:ext>
            </a:extLst>
          </p:cNvPr>
          <p:cNvSpPr>
            <a:spLocks noGrp="1"/>
          </p:cNvSpPr>
          <p:nvPr>
            <p:ph sz="quarter" idx="4" hasCustomPrompt="1"/>
          </p:nvPr>
        </p:nvSpPr>
        <p:spPr bwMode="gray">
          <a:xfrm>
            <a:off x="612648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020490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50/50 Spli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39F9E-709E-4D36-A982-0CB675FAA809}"/>
              </a:ext>
            </a:extLst>
          </p:cNvPr>
          <p:cNvSpPr>
            <a:spLocks noGrp="1"/>
          </p:cNvSpPr>
          <p:nvPr>
            <p:ph type="title" hasCustomPrompt="1"/>
          </p:nvPr>
        </p:nvSpPr>
        <p:spPr bwMode="gray"/>
        <p:txBody>
          <a:bodyPr/>
          <a:lstStyle/>
          <a:p>
            <a:r>
              <a:rPr lang="en-US"/>
              <a:t>Click to edit master title style</a:t>
            </a:r>
          </a:p>
        </p:txBody>
      </p:sp>
    </p:spTree>
    <p:extLst>
      <p:ext uri="{BB962C8B-B14F-4D97-AF65-F5344CB8AC3E}">
        <p14:creationId xmlns:p14="http://schemas.microsoft.com/office/powerpoint/2010/main" val="15304915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03735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 1/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D032-04FA-4151-B54E-78A80CBA692A}"/>
              </a:ext>
            </a:extLst>
          </p:cNvPr>
          <p:cNvSpPr>
            <a:spLocks noGrp="1"/>
          </p:cNvSpPr>
          <p:nvPr>
            <p:ph type="title" hasCustomPrompt="1"/>
          </p:nvPr>
        </p:nvSpPr>
        <p:spPr bwMode="gray">
          <a:xfrm>
            <a:off x="4206240" y="228600"/>
            <a:ext cx="7315200" cy="1097280"/>
          </a:xfrm>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3AA4CF24-8E97-47C3-94FE-A2C4E786389E}"/>
              </a:ext>
            </a:extLst>
          </p:cNvPr>
          <p:cNvSpPr>
            <a:spLocks noGrp="1"/>
          </p:cNvSpPr>
          <p:nvPr>
            <p:ph idx="1" hasCustomPrompt="1"/>
          </p:nvPr>
        </p:nvSpPr>
        <p:spPr bwMode="gray">
          <a:xfrm>
            <a:off x="4206240" y="1417320"/>
            <a:ext cx="7315193" cy="4873625"/>
          </a:xfrm>
        </p:spPr>
        <p:txBody>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0A6E5E4-D4D6-4737-9338-C6161818F6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8" name="Rectangle 7">
            <a:extLst>
              <a:ext uri="{FF2B5EF4-FFF2-40B4-BE49-F238E27FC236}">
                <a16:creationId xmlns:a16="http://schemas.microsoft.com/office/drawing/2014/main" id="{26FCB1BB-1145-4993-A17B-25DC984F6787}"/>
              </a:ext>
            </a:extLst>
          </p:cNvPr>
          <p:cNvSpPr/>
          <p:nvPr userDrawn="1"/>
        </p:nvSpPr>
        <p:spPr bwMode="ltGray">
          <a:xfrm>
            <a:off x="0" y="0"/>
            <a:ext cx="40233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11CC676-E27A-4CE7-AA31-80F414EC6260}"/>
              </a:ext>
            </a:extLst>
          </p:cNvPr>
          <p:cNvSpPr>
            <a:spLocks noGrp="1"/>
          </p:cNvSpPr>
          <p:nvPr>
            <p:ph type="body" sz="half" idx="2" hasCustomPrompt="1"/>
          </p:nvPr>
        </p:nvSpPr>
        <p:spPr bwMode="gray">
          <a:xfrm>
            <a:off x="0" y="0"/>
            <a:ext cx="4023360" cy="6290945"/>
          </a:xfrm>
        </p:spPr>
        <p:txBody>
          <a:bodyPr lIns="91440" rIns="91440" anchor="ctr"/>
          <a:lstStyle>
            <a:lvl1pPr marL="0" indent="0" algn="ctr">
              <a:spcBef>
                <a:spcPts val="0"/>
              </a:spcBef>
              <a:spcAft>
                <a:spcPts val="1200"/>
              </a:spcAft>
              <a:buNone/>
              <a:defRPr sz="2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a:extLst>
              <a:ext uri="{FF2B5EF4-FFF2-40B4-BE49-F238E27FC236}">
                <a16:creationId xmlns:a16="http://schemas.microsoft.com/office/drawing/2014/main" id="{894A952D-F7E9-43C1-8699-7431369FDC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Tree>
    <p:extLst>
      <p:ext uri="{BB962C8B-B14F-4D97-AF65-F5344CB8AC3E}">
        <p14:creationId xmlns:p14="http://schemas.microsoft.com/office/powerpoint/2010/main" val="40956068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 2/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DE920-2126-47A3-ADC5-1ADCCCB7C0EE}"/>
              </a:ext>
            </a:extLst>
          </p:cNvPr>
          <p:cNvSpPr>
            <a:spLocks noGrp="1"/>
          </p:cNvSpPr>
          <p:nvPr>
            <p:ph type="title" hasCustomPrompt="1"/>
          </p:nvPr>
        </p:nvSpPr>
        <p:spPr bwMode="gray">
          <a:xfrm>
            <a:off x="8252694" y="228600"/>
            <a:ext cx="3390665" cy="1097280"/>
          </a:xfrm>
        </p:spPr>
        <p:txBody>
          <a:bodyPr>
            <a:noAutofit/>
          </a:bodyPr>
          <a:lstStyle>
            <a:lvl1pPr>
              <a:defRPr>
                <a:solidFill>
                  <a:schemeClr val="tx1"/>
                </a:solidFill>
              </a:defRPr>
            </a:lvl1pPr>
          </a:lstStyle>
          <a:p>
            <a:r>
              <a:rPr lang="en-US"/>
              <a:t>Click to edit master title style</a:t>
            </a:r>
          </a:p>
        </p:txBody>
      </p:sp>
      <p:pic>
        <p:nvPicPr>
          <p:cNvPr id="4" name="Picture 3">
            <a:extLst>
              <a:ext uri="{FF2B5EF4-FFF2-40B4-BE49-F238E27FC236}">
                <a16:creationId xmlns:a16="http://schemas.microsoft.com/office/drawing/2014/main" id="{2A6DF547-40DB-49AE-8AC3-96AB6388B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9" name="Text Placeholder 8">
            <a:extLst>
              <a:ext uri="{FF2B5EF4-FFF2-40B4-BE49-F238E27FC236}">
                <a16:creationId xmlns:a16="http://schemas.microsoft.com/office/drawing/2014/main" id="{BE9AECD6-4623-4512-9EF5-8032BB801B36}"/>
              </a:ext>
            </a:extLst>
          </p:cNvPr>
          <p:cNvSpPr>
            <a:spLocks noGrp="1"/>
          </p:cNvSpPr>
          <p:nvPr>
            <p:ph type="body" sz="quarter" idx="11" hasCustomPrompt="1"/>
          </p:nvPr>
        </p:nvSpPr>
        <p:spPr bwMode="gray">
          <a:xfrm>
            <a:off x="8252694" y="1417320"/>
            <a:ext cx="3390665"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3517C140-D8A5-4568-93F7-B91A49DFEDD9}"/>
              </a:ext>
            </a:extLst>
          </p:cNvPr>
          <p:cNvSpPr/>
          <p:nvPr userDrawn="1"/>
        </p:nvSpPr>
        <p:spPr bwMode="ltGray">
          <a:xfrm>
            <a:off x="0" y="0"/>
            <a:ext cx="804672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26554B-ECE3-4970-B504-22DBAB4598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7" name="Content Placeholder 6">
            <a:extLst>
              <a:ext uri="{FF2B5EF4-FFF2-40B4-BE49-F238E27FC236}">
                <a16:creationId xmlns:a16="http://schemas.microsoft.com/office/drawing/2014/main" id="{69D48BE8-EA6C-45EC-A925-170EDAB99974}"/>
              </a:ext>
            </a:extLst>
          </p:cNvPr>
          <p:cNvSpPr>
            <a:spLocks noGrp="1"/>
          </p:cNvSpPr>
          <p:nvPr>
            <p:ph sz="quarter" idx="10" hasCustomPrompt="1"/>
          </p:nvPr>
        </p:nvSpPr>
        <p:spPr bwMode="gray">
          <a:xfrm>
            <a:off x="548640" y="228600"/>
            <a:ext cx="7275442" cy="612648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D7E15832-AE7D-4BDA-9F1B-29A564F369D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9326040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0/50 Spli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E6877D-B0E1-41CC-90AD-DC84E1739705}"/>
              </a:ext>
            </a:extLst>
          </p:cNvPr>
          <p:cNvSpPr/>
          <p:nvPr userDrawn="1"/>
        </p:nvSpPr>
        <p:spPr bwMode="ltGray">
          <a:xfrm>
            <a:off x="6111240" y="0"/>
            <a:ext cx="60807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59778-229D-4DAC-A927-F65DC6617778}"/>
              </a:ext>
            </a:extLst>
          </p:cNvPr>
          <p:cNvSpPr>
            <a:spLocks noGrp="1"/>
          </p:cNvSpPr>
          <p:nvPr>
            <p:ph type="title" hasCustomPrompt="1"/>
          </p:nvPr>
        </p:nvSpPr>
        <p:spPr bwMode="gray">
          <a:xfrm>
            <a:off x="548640" y="228600"/>
            <a:ext cx="5486400" cy="1097280"/>
          </a:xfrm>
        </p:spPr>
        <p:txBody>
          <a:bodyPr>
            <a:noAutofit/>
          </a:bodyPr>
          <a:lstStyle/>
          <a:p>
            <a:r>
              <a:rPr lang="en-US"/>
              <a:t>Click to edit master title style</a:t>
            </a:r>
          </a:p>
        </p:txBody>
      </p:sp>
      <p:sp>
        <p:nvSpPr>
          <p:cNvPr id="5" name="Content Placeholder 4">
            <a:extLst>
              <a:ext uri="{FF2B5EF4-FFF2-40B4-BE49-F238E27FC236}">
                <a16:creationId xmlns:a16="http://schemas.microsoft.com/office/drawing/2014/main" id="{9881C532-3EC7-40FF-BE62-836D7A1E7915}"/>
              </a:ext>
            </a:extLst>
          </p:cNvPr>
          <p:cNvSpPr>
            <a:spLocks noGrp="1"/>
          </p:cNvSpPr>
          <p:nvPr>
            <p:ph sz="quarter" idx="10" hasCustomPrompt="1"/>
          </p:nvPr>
        </p:nvSpPr>
        <p:spPr bwMode="gray">
          <a:xfrm>
            <a:off x="548640" y="1417320"/>
            <a:ext cx="54864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D1C5AA40-B5E6-43C7-A010-D4FFCD9BF1ED}"/>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1"/>
                </a:solidFill>
              </a:rPr>
              <a:pPr algn="r"/>
              <a:t>‹#›</a:t>
            </a:fld>
            <a:endParaRPr lang="en-US" sz="800">
              <a:solidFill>
                <a:schemeClr val="bg1"/>
              </a:solidFill>
            </a:endParaRPr>
          </a:p>
        </p:txBody>
      </p:sp>
      <p:cxnSp>
        <p:nvCxnSpPr>
          <p:cNvPr id="7" name="Straight Connector 6">
            <a:extLst>
              <a:ext uri="{FF2B5EF4-FFF2-40B4-BE49-F238E27FC236}">
                <a16:creationId xmlns:a16="http://schemas.microsoft.com/office/drawing/2014/main" id="{1F5D7311-155D-4D0B-B3BF-F4C0EF98CCF4}"/>
              </a:ext>
            </a:extLst>
          </p:cNvPr>
          <p:cNvCxnSpPr>
            <a:cxnSpLocks/>
          </p:cNvCxnSpPr>
          <p:nvPr userDrawn="1"/>
        </p:nvCxnSpPr>
        <p:spPr bwMode="gray">
          <a:xfrm>
            <a:off x="11536680" y="6537960"/>
            <a:ext cx="0" cy="228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0F8A3B8A-0B33-4487-B69B-F0CDCCF6A5F1}"/>
              </a:ext>
            </a:extLst>
          </p:cNvPr>
          <p:cNvSpPr>
            <a:spLocks noGrp="1"/>
          </p:cNvSpPr>
          <p:nvPr>
            <p:ph sz="quarter" idx="11" hasCustomPrompt="1"/>
          </p:nvPr>
        </p:nvSpPr>
        <p:spPr bwMode="gray">
          <a:xfrm>
            <a:off x="6431280" y="1417320"/>
            <a:ext cx="5486400" cy="173727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A903CE24-481A-442F-86A7-2F1F81597254}"/>
              </a:ext>
            </a:extLst>
          </p:cNvPr>
          <p:cNvSpPr>
            <a:spLocks noGrp="1"/>
          </p:cNvSpPr>
          <p:nvPr>
            <p:ph type="body" sz="quarter" idx="12" hasCustomPrompt="1"/>
          </p:nvPr>
        </p:nvSpPr>
        <p:spPr bwMode="gray">
          <a:xfrm>
            <a:off x="6431280" y="228600"/>
            <a:ext cx="5486400" cy="1097280"/>
          </a:xfrm>
        </p:spPr>
        <p:txBody>
          <a:bodyPr anchor="b" anchorCtr="0"/>
          <a:lstStyle>
            <a:lvl1pPr marL="0" indent="0">
              <a:buNone/>
              <a:defRPr sz="3600">
                <a:solidFill>
                  <a:schemeClr val="bg1"/>
                </a:solidFill>
                <a:latin typeface="+mj-lt"/>
              </a:defRPr>
            </a:lvl1pPr>
            <a:lvl2pPr marL="230188" indent="0">
              <a:buNone/>
              <a:defRPr sz="1100">
                <a:latin typeface="+mj-lt"/>
              </a:defRPr>
            </a:lvl2pPr>
            <a:lvl3pPr marL="461963" indent="0">
              <a:buNone/>
              <a:defRPr sz="1100">
                <a:latin typeface="+mj-lt"/>
              </a:defRPr>
            </a:lvl3pPr>
            <a:lvl4pPr marL="684212" indent="0">
              <a:buNone/>
              <a:defRPr sz="1100">
                <a:latin typeface="+mj-lt"/>
              </a:defRPr>
            </a:lvl4pPr>
            <a:lvl5pPr marL="914400" indent="0">
              <a:buNone/>
              <a:defRPr sz="1100">
                <a:latin typeface="+mj-lt"/>
              </a:defRPr>
            </a:lvl5pPr>
          </a:lstStyle>
          <a:p>
            <a:pPr lvl="0"/>
            <a:r>
              <a:rPr lang="en-US"/>
              <a:t>Click to edit master text styles</a:t>
            </a:r>
          </a:p>
        </p:txBody>
      </p:sp>
      <p:sp>
        <p:nvSpPr>
          <p:cNvPr id="15" name="TextBox 14">
            <a:extLst>
              <a:ext uri="{FF2B5EF4-FFF2-40B4-BE49-F238E27FC236}">
                <a16:creationId xmlns:a16="http://schemas.microsoft.com/office/drawing/2014/main" id="{F938BB34-97D8-420E-8BDB-7D59C3BC8B9F}"/>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8544690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Bullet Lis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10B7B8-37AA-40E1-AB4E-AFB649DB9764}"/>
              </a:ext>
            </a:extLst>
          </p:cNvPr>
          <p:cNvSpPr/>
          <p:nvPr userDrawn="1"/>
        </p:nvSpPr>
        <p:spPr bwMode="gray">
          <a:xfrm>
            <a:off x="1524" y="1371600"/>
            <a:ext cx="12188952" cy="4937760"/>
          </a:xfrm>
          <a:prstGeom prst="rect">
            <a:avLst/>
          </a:prstGeom>
          <a:solidFill>
            <a:schemeClr val="tx2">
              <a:lumMod val="20000"/>
              <a:lumOff val="8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10F9EC-0EAB-4727-9799-29ED998A3516}"/>
              </a:ext>
            </a:extLst>
          </p:cNvPr>
          <p:cNvSpPr>
            <a:spLocks noGrp="1"/>
          </p:cNvSpPr>
          <p:nvPr>
            <p:ph type="title" hasCustomPrompt="1"/>
          </p:nvPr>
        </p:nvSpPr>
        <p:spPr bwMode="gray">
          <a:xfrm>
            <a:off x="548640" y="228600"/>
            <a:ext cx="10972800" cy="1097280"/>
          </a:xfrm>
        </p:spPr>
        <p:txBody>
          <a:bodyPr anchor="b">
            <a:noAutofit/>
          </a:bodyPr>
          <a:lstStyle>
            <a:lvl1pPr>
              <a:defRPr sz="3600"/>
            </a:lvl1pPr>
          </a:lstStyle>
          <a:p>
            <a:r>
              <a:rPr lang="en-US"/>
              <a:t>Click to edit master title style</a:t>
            </a:r>
          </a:p>
        </p:txBody>
      </p:sp>
      <p:sp>
        <p:nvSpPr>
          <p:cNvPr id="9" name="Text Placeholder 8">
            <a:extLst>
              <a:ext uri="{FF2B5EF4-FFF2-40B4-BE49-F238E27FC236}">
                <a16:creationId xmlns:a16="http://schemas.microsoft.com/office/drawing/2014/main" id="{099AEA91-0E64-414D-AB9C-BFADC08C13D6}"/>
              </a:ext>
            </a:extLst>
          </p:cNvPr>
          <p:cNvSpPr>
            <a:spLocks noGrp="1"/>
          </p:cNvSpPr>
          <p:nvPr>
            <p:ph type="body" sz="quarter" idx="10" hasCustomPrompt="1"/>
          </p:nvPr>
        </p:nvSpPr>
        <p:spPr bwMode="gray">
          <a:xfrm>
            <a:off x="548640" y="1417320"/>
            <a:ext cx="329184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4B3F9836-81FE-412A-B3B8-FB616DCF9ED3}"/>
              </a:ext>
            </a:extLst>
          </p:cNvPr>
          <p:cNvSpPr>
            <a:spLocks noGrp="1"/>
          </p:cNvSpPr>
          <p:nvPr>
            <p:ph type="body" sz="quarter" idx="11" hasCustomPrompt="1"/>
          </p:nvPr>
        </p:nvSpPr>
        <p:spPr bwMode="gray">
          <a:xfrm>
            <a:off x="4389120" y="1463040"/>
            <a:ext cx="7132320" cy="365760"/>
          </a:xfrm>
          <a:solidFill>
            <a:schemeClr val="bg1"/>
          </a:solidFill>
        </p:spPr>
        <p:txBody>
          <a:bodyPr lIns="91440" rIns="91440" anchor="ctr"/>
          <a:lstStyle>
            <a:lvl1pPr marL="0" indent="0">
              <a:lnSpc>
                <a:spcPct val="100000"/>
              </a:lnSpc>
              <a:spcBef>
                <a:spcPts val="0"/>
              </a:spcBef>
              <a:spcAft>
                <a:spcPts val="0"/>
              </a:spcAft>
              <a:buNone/>
              <a:defRPr sz="1200" b="1" i="0" cap="all" baseline="0">
                <a:solidFill>
                  <a:schemeClr val="accent1"/>
                </a:solidFill>
              </a:defRPr>
            </a:lvl1pPr>
            <a:lvl2pPr marL="230188" indent="0">
              <a:buNone/>
              <a:defRPr/>
            </a:lvl2pPr>
          </a:lstStyle>
          <a:p>
            <a:pPr lvl="0"/>
            <a:r>
              <a:rPr lang="en-US"/>
              <a:t>Click to edit master text styles</a:t>
            </a:r>
          </a:p>
        </p:txBody>
      </p:sp>
      <p:sp>
        <p:nvSpPr>
          <p:cNvPr id="13" name="Content Placeholder 12">
            <a:extLst>
              <a:ext uri="{FF2B5EF4-FFF2-40B4-BE49-F238E27FC236}">
                <a16:creationId xmlns:a16="http://schemas.microsoft.com/office/drawing/2014/main" id="{4E48653B-8945-46CA-A1C3-B4E4C060CE3E}"/>
              </a:ext>
            </a:extLst>
          </p:cNvPr>
          <p:cNvSpPr>
            <a:spLocks noGrp="1" noChangeAspect="1"/>
          </p:cNvSpPr>
          <p:nvPr>
            <p:ph sz="quarter" idx="12"/>
          </p:nvPr>
        </p:nvSpPr>
        <p:spPr bwMode="gray">
          <a:xfrm>
            <a:off x="4389120" y="1874520"/>
            <a:ext cx="7132320" cy="4297680"/>
          </a:xfrm>
          <a:solidFill>
            <a:schemeClr val="bg1"/>
          </a:solidFill>
        </p:spPr>
        <p:txBody>
          <a:bodyPr wrap="none" lIns="0" tIns="0" rIns="0" bIns="0"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3862227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Table, Video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E158-87A9-49B9-8665-06169502C22F}"/>
              </a:ext>
            </a:extLst>
          </p:cNvPr>
          <p:cNvSpPr>
            <a:spLocks noGrp="1"/>
          </p:cNvSpPr>
          <p:nvPr>
            <p:ph type="title" hasCustomPrompt="1"/>
          </p:nvPr>
        </p:nvSpPr>
        <p:spPr bwMode="gray"/>
        <p:txBody>
          <a:bodyPr>
            <a:noAutofit/>
          </a:bodyPr>
          <a:lstStyle/>
          <a:p>
            <a:r>
              <a:rPr lang="en-US"/>
              <a:t>Click to edit master title style</a:t>
            </a:r>
          </a:p>
        </p:txBody>
      </p:sp>
      <p:sp>
        <p:nvSpPr>
          <p:cNvPr id="4" name="Text Placeholder 3">
            <a:extLst>
              <a:ext uri="{FF2B5EF4-FFF2-40B4-BE49-F238E27FC236}">
                <a16:creationId xmlns:a16="http://schemas.microsoft.com/office/drawing/2014/main" id="{05C83D87-15DF-4870-9314-FB061E93EBC0}"/>
              </a:ext>
            </a:extLst>
          </p:cNvPr>
          <p:cNvSpPr>
            <a:spLocks noGrp="1"/>
          </p:cNvSpPr>
          <p:nvPr>
            <p:ph type="body" sz="quarter" idx="10"/>
          </p:nvPr>
        </p:nvSpPr>
        <p:spPr bwMode="gray">
          <a:xfrm>
            <a:off x="548640" y="1371600"/>
            <a:ext cx="10972800" cy="365760"/>
          </a:xfrm>
        </p:spPr>
        <p:txBody>
          <a:bodyPr anchor="ctr"/>
          <a:lstStyle>
            <a:lvl1pPr marL="0" indent="0">
              <a:buNone/>
              <a:defRPr sz="1200" b="1" i="0" cap="all" baseline="0">
                <a:solidFill>
                  <a:schemeClr val="accent1"/>
                </a:solidFill>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1F1E72A9-6195-42CA-9CFB-21A9BC70B486}"/>
              </a:ext>
            </a:extLst>
          </p:cNvPr>
          <p:cNvSpPr>
            <a:spLocks noGrp="1"/>
          </p:cNvSpPr>
          <p:nvPr>
            <p:ph sz="quarter" idx="11"/>
          </p:nvPr>
        </p:nvSpPr>
        <p:spPr bwMode="gray">
          <a:xfrm>
            <a:off x="548640" y="1783080"/>
            <a:ext cx="10972800" cy="4480560"/>
          </a:xfrm>
        </p:spPr>
        <p:txBody>
          <a:bodyPr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16061302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graph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DB8C-1020-4056-B923-F94F287281F7}"/>
              </a:ext>
            </a:extLst>
          </p:cNvPr>
          <p:cNvSpPr>
            <a:spLocks noGrp="1"/>
          </p:cNvSpPr>
          <p:nvPr>
            <p:ph type="title" hasCustomPrompt="1"/>
          </p:nvPr>
        </p:nvSpPr>
        <p:spPr bwMode="gray"/>
        <p:txBody>
          <a:bodyPr>
            <a:noAutofit/>
          </a:bodyPr>
          <a:lstStyle/>
          <a:p>
            <a:r>
              <a:rPr lang="en-US"/>
              <a:t>Click to edit master title style</a:t>
            </a:r>
          </a:p>
        </p:txBody>
      </p:sp>
      <p:sp>
        <p:nvSpPr>
          <p:cNvPr id="4" name="Picture Placeholder 3">
            <a:extLst>
              <a:ext uri="{FF2B5EF4-FFF2-40B4-BE49-F238E27FC236}">
                <a16:creationId xmlns:a16="http://schemas.microsoft.com/office/drawing/2014/main" id="{1998054E-4F18-4B5D-8169-EB6F5B85092F}"/>
              </a:ext>
            </a:extLst>
          </p:cNvPr>
          <p:cNvSpPr>
            <a:spLocks noGrp="1" noChangeAspect="1"/>
          </p:cNvSpPr>
          <p:nvPr>
            <p:ph type="pic" sz="quarter" idx="10"/>
          </p:nvPr>
        </p:nvSpPr>
        <p:spPr bwMode="gray">
          <a:xfrm>
            <a:off x="548640" y="1463564"/>
            <a:ext cx="1188720" cy="1188720"/>
          </a:xfrm>
          <a:solidFill>
            <a:schemeClr val="tx2">
              <a:lumMod val="20000"/>
              <a:lumOff val="80000"/>
            </a:schemeClr>
          </a:solidFill>
        </p:spPr>
        <p:txBody>
          <a:bodyPr tIns="0" bIns="0" anchor="ctr"/>
          <a:lstStyle>
            <a:lvl1pPr marL="0" indent="0" algn="ctr">
              <a:buNone/>
              <a:defRPr>
                <a:solidFill>
                  <a:schemeClr val="tx2"/>
                </a:solidFill>
              </a:defRPr>
            </a:lvl1pPr>
          </a:lstStyle>
          <a:p>
            <a:r>
              <a:rPr lang="en-US"/>
              <a:t>Click icon to add picture</a:t>
            </a:r>
          </a:p>
        </p:txBody>
      </p:sp>
      <p:sp>
        <p:nvSpPr>
          <p:cNvPr id="6" name="Text Placeholder 5">
            <a:extLst>
              <a:ext uri="{FF2B5EF4-FFF2-40B4-BE49-F238E27FC236}">
                <a16:creationId xmlns:a16="http://schemas.microsoft.com/office/drawing/2014/main" id="{50EADCA0-1709-4CF8-82EA-67DEA0A2DAE9}"/>
              </a:ext>
            </a:extLst>
          </p:cNvPr>
          <p:cNvSpPr>
            <a:spLocks noGrp="1"/>
          </p:cNvSpPr>
          <p:nvPr>
            <p:ph type="body" sz="quarter" idx="11" hasCustomPrompt="1"/>
          </p:nvPr>
        </p:nvSpPr>
        <p:spPr bwMode="gray">
          <a:xfrm>
            <a:off x="1971675" y="1463674"/>
            <a:ext cx="9601200" cy="3887553"/>
          </a:xfrm>
        </p:spPr>
        <p:txBody>
          <a:bodyPr>
            <a:noAutofit/>
          </a:bodyPr>
          <a:lstStyle>
            <a:lvl1pPr marL="0" indent="0">
              <a:buFontTx/>
              <a:buNone/>
              <a:defRPr sz="1400">
                <a:solidFill>
                  <a:schemeClr val="tx1"/>
                </a:solidFill>
              </a:defRPr>
            </a:lvl1pPr>
            <a:lvl2pPr marL="231775" indent="-231775">
              <a:buFont typeface="Arial" panose="020B0604020202020204" pitchFamily="34" charset="0"/>
              <a:buChar char="•"/>
              <a:defRPr sz="1400"/>
            </a:lvl2pPr>
            <a:lvl3pPr marL="461963" indent="-231775">
              <a:buFont typeface="Montserrat" pitchFamily="2" charset="0"/>
              <a:buChar char="–"/>
              <a:defRPr sz="1400"/>
            </a:lvl3pPr>
            <a:lvl4pPr marL="684213" indent="-222250">
              <a:buFont typeface="Arial" panose="020B0604020202020204" pitchFamily="34" charset="0"/>
              <a:buChar char="•"/>
              <a:defRPr sz="1400"/>
            </a:lvl4pPr>
            <a:lvl5pPr marL="914400" indent="-230188">
              <a:buFont typeface="Montserrat"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CC89915E-15C2-40D3-A464-3F45356D9620}"/>
              </a:ext>
            </a:extLst>
          </p:cNvPr>
          <p:cNvSpPr>
            <a:spLocks noGrp="1"/>
          </p:cNvSpPr>
          <p:nvPr>
            <p:ph type="body" sz="quarter" idx="12" hasCustomPrompt="1"/>
          </p:nvPr>
        </p:nvSpPr>
        <p:spPr bwMode="gray">
          <a:xfrm>
            <a:off x="1971675" y="5493964"/>
            <a:ext cx="3657600" cy="914400"/>
          </a:xfrm>
        </p:spPr>
        <p:txBody>
          <a:bodyPr/>
          <a:lstStyle>
            <a:lvl1pPr marL="0" indent="0">
              <a:spcBef>
                <a:spcPts val="0"/>
              </a:spcBef>
              <a:spcAft>
                <a:spcPts val="0"/>
              </a:spcAft>
              <a:buNone/>
              <a:defRPr sz="1200"/>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7278475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or Cont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BFCA46-3FC8-4333-B32A-2787D1B2405E}"/>
              </a:ext>
            </a:extLst>
          </p:cNvPr>
          <p:cNvSpPr/>
          <p:nvPr userDrawn="1"/>
        </p:nvSpPr>
        <p:spPr bwMode="gray">
          <a:xfrm>
            <a:off x="3048" y="1467853"/>
            <a:ext cx="12188952" cy="4802318"/>
          </a:xfrm>
          <a:prstGeom prst="rect">
            <a:avLst/>
          </a:prstGeom>
          <a:solidFill>
            <a:schemeClr val="tx2">
              <a:lumMod val="20000"/>
              <a:lumOff val="80000"/>
            </a:schemeClr>
          </a:solidFill>
          <a:ln w="31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AFCE8-5382-4D35-ACF3-41C4DD47D71C}"/>
              </a:ext>
            </a:extLst>
          </p:cNvPr>
          <p:cNvSpPr>
            <a:spLocks noGrp="1"/>
          </p:cNvSpPr>
          <p:nvPr>
            <p:ph type="title"/>
          </p:nvPr>
        </p:nvSpPr>
        <p:spPr bwMode="gray"/>
        <p:txBody>
          <a:bodyPr/>
          <a:lstStyle>
            <a:lvl1pPr>
              <a:defRPr>
                <a:solidFill>
                  <a:schemeClr val="tx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3FFA2B5B-9938-4C3D-9CEB-1CAA9A3B0613}"/>
              </a:ext>
            </a:extLst>
          </p:cNvPr>
          <p:cNvSpPr>
            <a:spLocks noGrp="1"/>
          </p:cNvSpPr>
          <p:nvPr>
            <p:ph sz="quarter" idx="10"/>
          </p:nvPr>
        </p:nvSpPr>
        <p:spPr bwMode="gray">
          <a:xfrm>
            <a:off x="548638"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5852CF6E-AAD1-4716-AFBC-CF518D0E7A36}"/>
              </a:ext>
            </a:extLst>
          </p:cNvPr>
          <p:cNvSpPr>
            <a:spLocks noGrp="1"/>
          </p:cNvSpPr>
          <p:nvPr>
            <p:ph sz="quarter" idx="11"/>
          </p:nvPr>
        </p:nvSpPr>
        <p:spPr bwMode="gray">
          <a:xfrm>
            <a:off x="6156960"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84992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Whi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03C5AC-1382-43C6-AAFE-6377BA615A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2536192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C63E8-A757-437B-89B5-A92323037D70}"/>
              </a:ext>
            </a:extLst>
          </p:cNvPr>
          <p:cNvSpPr/>
          <p:nvPr userDrawn="1"/>
        </p:nvSpPr>
        <p:spPr bwMode="lt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43832C7-714B-439A-A941-A961367F79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3846812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E9CD1-0C23-4D8A-A67A-EF582B85B8C6}"/>
              </a:ext>
            </a:extLst>
          </p:cNvPr>
          <p:cNvSpPr>
            <a:spLocks noGrp="1"/>
          </p:cNvSpPr>
          <p:nvPr>
            <p:ph type="title"/>
          </p:nvPr>
        </p:nvSpPr>
        <p:spPr bwMode="gray">
          <a:xfrm>
            <a:off x="548640" y="228600"/>
            <a:ext cx="10972800" cy="1097280"/>
          </a:xfrm>
          <a:prstGeom prst="rect">
            <a:avLst/>
          </a:prstGeom>
        </p:spPr>
        <p:txBody>
          <a:bodyPr vert="horz" lIns="0" tIns="45720" rIns="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46F9F48D-7D14-401E-AD12-F7EAD627EB61}"/>
              </a:ext>
            </a:extLst>
          </p:cNvPr>
          <p:cNvSpPr>
            <a:spLocks noGrp="1"/>
          </p:cNvSpPr>
          <p:nvPr>
            <p:ph type="body" idx="1"/>
          </p:nvPr>
        </p:nvSpPr>
        <p:spPr bwMode="gray">
          <a:xfrm>
            <a:off x="548640" y="1417320"/>
            <a:ext cx="10972800" cy="1737270"/>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EC0AABAD-E9C8-48C5-898C-64C83B0DC5D5}"/>
              </a:ext>
            </a:extLst>
          </p:cNvPr>
          <p:cNvSpPr txBox="1"/>
          <p:nvPr userDrawn="1"/>
        </p:nvSpPr>
        <p:spPr bwMode="gray">
          <a:xfrm>
            <a:off x="11551920" y="6474352"/>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9" name="Straight Connector 8">
            <a:extLst>
              <a:ext uri="{FF2B5EF4-FFF2-40B4-BE49-F238E27FC236}">
                <a16:creationId xmlns:a16="http://schemas.microsoft.com/office/drawing/2014/main" id="{63AF5ACD-F2E3-44B7-814C-035E334979F9}"/>
              </a:ext>
            </a:extLst>
          </p:cNvPr>
          <p:cNvCxnSpPr>
            <a:cxnSpLocks/>
          </p:cNvCxnSpPr>
          <p:nvPr userDrawn="1"/>
        </p:nvCxnSpPr>
        <p:spPr bwMode="gray">
          <a:xfrm>
            <a:off x="11536680" y="6474352"/>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47AC367D-A308-490D-9AD0-848C97E965FD}"/>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bwMode="gray">
          <a:xfrm>
            <a:off x="226607" y="6463005"/>
            <a:ext cx="1828800" cy="205906"/>
          </a:xfrm>
          <a:prstGeom prst="rect">
            <a:avLst/>
          </a:prstGeom>
        </p:spPr>
      </p:pic>
      <p:sp>
        <p:nvSpPr>
          <p:cNvPr id="14" name="TextBox 13">
            <a:extLst>
              <a:ext uri="{FF2B5EF4-FFF2-40B4-BE49-F238E27FC236}">
                <a16:creationId xmlns:a16="http://schemas.microsoft.com/office/drawing/2014/main" id="{1202D1C8-CDD0-41BF-9A62-0B15720EAE8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bg2">
                    <a:lumMod val="60000"/>
                    <a:lumOff val="40000"/>
                  </a:schemeClr>
                </a:solidFill>
              </a:rPr>
              <a:t>Proprietary and confidential. All rights reserved.</a:t>
            </a:r>
          </a:p>
        </p:txBody>
      </p:sp>
    </p:spTree>
    <p:extLst>
      <p:ext uri="{BB962C8B-B14F-4D97-AF65-F5344CB8AC3E}">
        <p14:creationId xmlns:p14="http://schemas.microsoft.com/office/powerpoint/2010/main" val="38994916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Lst>
  <p:txStyles>
    <p:title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15.sv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7.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image" Target="../media/image5.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5.xml"/><Relationship Id="rId5" Type="http://schemas.openxmlformats.org/officeDocument/2006/relationships/image" Target="../media/image21.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5.xml"/><Relationship Id="rId5" Type="http://schemas.openxmlformats.org/officeDocument/2006/relationships/image" Target="../media/image22.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0.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image" Target="../media/image4.png"/><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20.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5.png"/><Relationship Id="rId7" Type="http://schemas.openxmlformats.org/officeDocument/2006/relationships/diagramQuickStyle" Target="../diagrams/quickStyle5.xml"/><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4.png"/><Relationship Id="rId9" Type="http://schemas.microsoft.com/office/2007/relationships/diagramDrawing" Target="../diagrams/drawing5.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8976-31DA-4B60-9151-A0EED4C23EE7}"/>
              </a:ext>
            </a:extLst>
          </p:cNvPr>
          <p:cNvSpPr>
            <a:spLocks noGrp="1"/>
          </p:cNvSpPr>
          <p:nvPr>
            <p:ph type="ctrTitle"/>
          </p:nvPr>
        </p:nvSpPr>
        <p:spPr/>
        <p:txBody>
          <a:bodyPr/>
          <a:lstStyle/>
          <a:p>
            <a:r>
              <a:rPr lang="en-US"/>
              <a:t>Optimizing Primary Care Models</a:t>
            </a:r>
          </a:p>
        </p:txBody>
      </p:sp>
      <p:sp>
        <p:nvSpPr>
          <p:cNvPr id="3" name="Subtitle 2">
            <a:extLst>
              <a:ext uri="{FF2B5EF4-FFF2-40B4-BE49-F238E27FC236}">
                <a16:creationId xmlns:a16="http://schemas.microsoft.com/office/drawing/2014/main" id="{9C076783-AB19-4F04-8E72-69E6595E39E5}"/>
              </a:ext>
            </a:extLst>
          </p:cNvPr>
          <p:cNvSpPr>
            <a:spLocks noGrp="1"/>
          </p:cNvSpPr>
          <p:nvPr>
            <p:ph type="subTitle" idx="1"/>
          </p:nvPr>
        </p:nvSpPr>
        <p:spPr/>
        <p:txBody>
          <a:bodyPr/>
          <a:lstStyle/>
          <a:p>
            <a:r>
              <a:rPr lang="en-US"/>
              <a:t>Allison France &amp; Lindsey Pedigo</a:t>
            </a:r>
          </a:p>
        </p:txBody>
      </p:sp>
      <p:sp>
        <p:nvSpPr>
          <p:cNvPr id="4" name="Rectangle 3">
            <a:extLst>
              <a:ext uri="{FF2B5EF4-FFF2-40B4-BE49-F238E27FC236}">
                <a16:creationId xmlns:a16="http://schemas.microsoft.com/office/drawing/2014/main" id="{EA4B37A1-31B7-BE7C-C656-7CFE407433C8}"/>
              </a:ext>
            </a:extLst>
          </p:cNvPr>
          <p:cNvSpPr/>
          <p:nvPr/>
        </p:nvSpPr>
        <p:spPr>
          <a:xfrm>
            <a:off x="215845" y="39245"/>
            <a:ext cx="3049309" cy="8830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logo with colorful circles&#10;&#10;Description automatically generated">
            <a:extLst>
              <a:ext uri="{FF2B5EF4-FFF2-40B4-BE49-F238E27FC236}">
                <a16:creationId xmlns:a16="http://schemas.microsoft.com/office/drawing/2014/main" id="{E08C5D37-1386-E6E2-CBFE-E05D5E56F1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845" y="130685"/>
            <a:ext cx="1806517" cy="883004"/>
          </a:xfrm>
          <a:prstGeom prst="rect">
            <a:avLst/>
          </a:prstGeom>
        </p:spPr>
      </p:pic>
      <p:pic>
        <p:nvPicPr>
          <p:cNvPr id="7" name="Picture 6" descr="A blue and green cube with letters on it&#10;&#10;Description automatically generated">
            <a:extLst>
              <a:ext uri="{FF2B5EF4-FFF2-40B4-BE49-F238E27FC236}">
                <a16:creationId xmlns:a16="http://schemas.microsoft.com/office/drawing/2014/main" id="{9C50F9E7-5841-B593-D5B9-0B918AC37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7562" y="-151252"/>
            <a:ext cx="1736944" cy="1446878"/>
          </a:xfrm>
          <a:prstGeom prst="rect">
            <a:avLst/>
          </a:prstGeom>
        </p:spPr>
      </p:pic>
    </p:spTree>
    <p:extLst>
      <p:ext uri="{BB962C8B-B14F-4D97-AF65-F5344CB8AC3E}">
        <p14:creationId xmlns:p14="http://schemas.microsoft.com/office/powerpoint/2010/main" val="2956454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CA068-1ED1-BA50-07D1-E8DC907B39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74EA59-A289-D16F-8DA0-DBE517E24394}"/>
              </a:ext>
            </a:extLst>
          </p:cNvPr>
          <p:cNvSpPr>
            <a:spLocks noGrp="1"/>
          </p:cNvSpPr>
          <p:nvPr>
            <p:ph type="title"/>
          </p:nvPr>
        </p:nvSpPr>
        <p:spPr/>
        <p:txBody>
          <a:bodyPr/>
          <a:lstStyle/>
          <a:p>
            <a:r>
              <a:rPr lang="en-US"/>
              <a:t>Primary Care Models</a:t>
            </a:r>
          </a:p>
        </p:txBody>
      </p:sp>
      <p:sp>
        <p:nvSpPr>
          <p:cNvPr id="4" name="Rectangle 3">
            <a:extLst>
              <a:ext uri="{FF2B5EF4-FFF2-40B4-BE49-F238E27FC236}">
                <a16:creationId xmlns:a16="http://schemas.microsoft.com/office/drawing/2014/main" id="{26D4946E-F54F-811A-64CB-9E337CDF6023}"/>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A619A34E-BC04-0E9F-8B6E-19FD6BD25C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C77D096A-968D-86DE-016A-7E28131748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8" name="Content Placeholder 2">
            <a:extLst>
              <a:ext uri="{FF2B5EF4-FFF2-40B4-BE49-F238E27FC236}">
                <a16:creationId xmlns:a16="http://schemas.microsoft.com/office/drawing/2014/main" id="{45F72120-9666-D49B-3DC1-B3BED2821A40}"/>
              </a:ext>
            </a:extLst>
          </p:cNvPr>
          <p:cNvSpPr txBox="1">
            <a:spLocks/>
          </p:cNvSpPr>
          <p:nvPr/>
        </p:nvSpPr>
        <p:spPr bwMode="gray">
          <a:xfrm>
            <a:off x="503483" y="3384099"/>
            <a:ext cx="1722481" cy="708043"/>
          </a:xfrm>
          <a:prstGeom prst="rect">
            <a:avLst/>
          </a:prstGeom>
        </p:spPr>
        <p:txBody>
          <a:bodyPr vert="horz" lIns="0" tIns="45720" rIns="0" bIns="45720" rtlCol="0" anchor="t">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6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4C4C4E"/>
                </a:solidFill>
                <a:effectLst/>
                <a:uLnTx/>
                <a:uFillTx/>
                <a:latin typeface="Montserrat"/>
                <a:ea typeface="+mn-ea"/>
                <a:cs typeface="+mn-cs"/>
              </a:rPr>
              <a:t>Onsite Clinic </a:t>
            </a:r>
          </a:p>
          <a:p>
            <a:pPr marL="1144270" marR="0" lvl="4" indent="-229870"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endParaRPr kumimoji="0" lang="la-Latn" sz="1600" b="0" i="0" u="none" strike="noStrike" kern="1200" cap="none" spc="0" normalizeH="0" baseline="0" noProof="0">
              <a:ln>
                <a:noFill/>
              </a:ln>
              <a:solidFill>
                <a:srgbClr val="4C4C4E"/>
              </a:solidFill>
              <a:effectLst/>
              <a:uLnTx/>
              <a:uFillTx/>
              <a:latin typeface="Montserrat"/>
              <a:ea typeface="+mn-ea"/>
              <a:cs typeface="+mn-cs"/>
            </a:endParaRPr>
          </a:p>
        </p:txBody>
      </p:sp>
      <p:pic>
        <p:nvPicPr>
          <p:cNvPr id="7" name="Graphic 6" descr="Doctor female outline">
            <a:extLst>
              <a:ext uri="{FF2B5EF4-FFF2-40B4-BE49-F238E27FC236}">
                <a16:creationId xmlns:a16="http://schemas.microsoft.com/office/drawing/2014/main" id="{DAC40714-B01E-0172-4BC0-08ED5843D4D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50557" y="1842008"/>
            <a:ext cx="1457660" cy="1457660"/>
          </a:xfrm>
          <a:prstGeom prst="rect">
            <a:avLst/>
          </a:prstGeom>
        </p:spPr>
      </p:pic>
      <p:pic>
        <p:nvPicPr>
          <p:cNvPr id="10" name="Graphic 9" descr="Hospital outline">
            <a:extLst>
              <a:ext uri="{FF2B5EF4-FFF2-40B4-BE49-F238E27FC236}">
                <a16:creationId xmlns:a16="http://schemas.microsoft.com/office/drawing/2014/main" id="{35BDE0A0-0171-127D-156C-620AB7FE239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785488" y="1842008"/>
            <a:ext cx="1457660" cy="1457660"/>
          </a:xfrm>
          <a:prstGeom prst="rect">
            <a:avLst/>
          </a:prstGeom>
        </p:spPr>
      </p:pic>
      <p:pic>
        <p:nvPicPr>
          <p:cNvPr id="12" name="Graphic 11" descr="Medical outline">
            <a:extLst>
              <a:ext uri="{FF2B5EF4-FFF2-40B4-BE49-F238E27FC236}">
                <a16:creationId xmlns:a16="http://schemas.microsoft.com/office/drawing/2014/main" id="{BFF82CDE-8B48-6F75-7343-BC934ECA87D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20279" y="1842008"/>
            <a:ext cx="1457660" cy="1457660"/>
          </a:xfrm>
          <a:prstGeom prst="rect">
            <a:avLst/>
          </a:prstGeom>
        </p:spPr>
      </p:pic>
      <p:pic>
        <p:nvPicPr>
          <p:cNvPr id="14" name="Graphic 13" descr="Blockchain outline">
            <a:extLst>
              <a:ext uri="{FF2B5EF4-FFF2-40B4-BE49-F238E27FC236}">
                <a16:creationId xmlns:a16="http://schemas.microsoft.com/office/drawing/2014/main" id="{6E92E654-DC0A-6592-CE04-F777268FDCB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004649" y="1842008"/>
            <a:ext cx="1457660" cy="1457660"/>
          </a:xfrm>
          <a:prstGeom prst="rect">
            <a:avLst/>
          </a:prstGeom>
        </p:spPr>
      </p:pic>
      <p:pic>
        <p:nvPicPr>
          <p:cNvPr id="16" name="Graphic 15" descr="Online meeting outline">
            <a:extLst>
              <a:ext uri="{FF2B5EF4-FFF2-40B4-BE49-F238E27FC236}">
                <a16:creationId xmlns:a16="http://schemas.microsoft.com/office/drawing/2014/main" id="{CA857175-2DC2-DB10-DB01-982D0D4560F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515626" y="1842008"/>
            <a:ext cx="1457660" cy="1457660"/>
          </a:xfrm>
          <a:prstGeom prst="rect">
            <a:avLst/>
          </a:prstGeom>
        </p:spPr>
      </p:pic>
      <p:sp>
        <p:nvSpPr>
          <p:cNvPr id="18" name="Content Placeholder 2">
            <a:extLst>
              <a:ext uri="{FF2B5EF4-FFF2-40B4-BE49-F238E27FC236}">
                <a16:creationId xmlns:a16="http://schemas.microsoft.com/office/drawing/2014/main" id="{E70661F9-3F1E-B52E-0BFE-5CE5A64DE581}"/>
              </a:ext>
            </a:extLst>
          </p:cNvPr>
          <p:cNvSpPr txBox="1">
            <a:spLocks/>
          </p:cNvSpPr>
          <p:nvPr/>
        </p:nvSpPr>
        <p:spPr bwMode="gray">
          <a:xfrm>
            <a:off x="2761328" y="3392198"/>
            <a:ext cx="1819446" cy="448651"/>
          </a:xfrm>
          <a:prstGeom prst="rect">
            <a:avLst/>
          </a:prstGeom>
        </p:spPr>
        <p:txBody>
          <a:bodyPr vert="horz" lIns="0" tIns="45720" rIns="0" bIns="45720" rtlCol="0" anchor="t">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6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4C4C4E"/>
                </a:solidFill>
                <a:effectLst/>
                <a:uLnTx/>
                <a:uFillTx/>
                <a:latin typeface="Montserrat"/>
                <a:ea typeface="+mn-ea"/>
                <a:cs typeface="+mn-cs"/>
              </a:rPr>
              <a:t>Near Site Clinic</a:t>
            </a:r>
          </a:p>
          <a:p>
            <a:pPr marL="1144270" marR="0" lvl="4" indent="-229870"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endParaRPr kumimoji="0" lang="la-Latn" sz="1600" b="0" i="0" u="none" strike="noStrike" kern="1200" cap="none" spc="0" normalizeH="0" baseline="0" noProof="0">
              <a:ln>
                <a:noFill/>
              </a:ln>
              <a:solidFill>
                <a:srgbClr val="4C4C4E"/>
              </a:solidFill>
              <a:effectLst/>
              <a:uLnTx/>
              <a:uFillTx/>
              <a:latin typeface="Montserrat"/>
              <a:ea typeface="+mn-ea"/>
              <a:cs typeface="+mn-cs"/>
            </a:endParaRPr>
          </a:p>
        </p:txBody>
      </p:sp>
      <p:sp>
        <p:nvSpPr>
          <p:cNvPr id="19" name="Content Placeholder 2">
            <a:extLst>
              <a:ext uri="{FF2B5EF4-FFF2-40B4-BE49-F238E27FC236}">
                <a16:creationId xmlns:a16="http://schemas.microsoft.com/office/drawing/2014/main" id="{C076D092-B13C-1F6F-3E68-E573EC432E38}"/>
              </a:ext>
            </a:extLst>
          </p:cNvPr>
          <p:cNvSpPr txBox="1">
            <a:spLocks/>
          </p:cNvSpPr>
          <p:nvPr/>
        </p:nvSpPr>
        <p:spPr bwMode="gray">
          <a:xfrm>
            <a:off x="4981360" y="3392198"/>
            <a:ext cx="2448964" cy="778587"/>
          </a:xfrm>
          <a:prstGeom prst="rect">
            <a:avLst/>
          </a:prstGeom>
        </p:spPr>
        <p:txBody>
          <a:bodyPr vert="horz" lIns="0" tIns="45720" rIns="0" bIns="45720" rtlCol="0" anchor="t">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6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4C4C4E"/>
                </a:solidFill>
                <a:effectLst/>
                <a:uLnTx/>
                <a:uFillTx/>
                <a:latin typeface="Montserrat"/>
                <a:ea typeface="+mn-ea"/>
                <a:cs typeface="+mn-cs"/>
              </a:rPr>
              <a:t>Direct Primary Care</a:t>
            </a:r>
          </a:p>
          <a:p>
            <a:pPr marL="1144270" marR="0" lvl="4" indent="-229870"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endParaRPr kumimoji="0" lang="la-Latn" sz="1600" b="0" i="0" u="none" strike="noStrike" kern="1200" cap="none" spc="0" normalizeH="0" baseline="0" noProof="0">
              <a:ln>
                <a:noFill/>
              </a:ln>
              <a:solidFill>
                <a:srgbClr val="4C4C4E"/>
              </a:solidFill>
              <a:effectLst/>
              <a:uLnTx/>
              <a:uFillTx/>
              <a:latin typeface="Montserrat"/>
              <a:ea typeface="+mn-ea"/>
              <a:cs typeface="+mn-cs"/>
            </a:endParaRPr>
          </a:p>
        </p:txBody>
      </p:sp>
      <p:sp>
        <p:nvSpPr>
          <p:cNvPr id="20" name="Content Placeholder 2">
            <a:extLst>
              <a:ext uri="{FF2B5EF4-FFF2-40B4-BE49-F238E27FC236}">
                <a16:creationId xmlns:a16="http://schemas.microsoft.com/office/drawing/2014/main" id="{50E66FCF-99AC-6EB7-D1D4-42EF921417AB}"/>
              </a:ext>
            </a:extLst>
          </p:cNvPr>
          <p:cNvSpPr txBox="1">
            <a:spLocks/>
          </p:cNvSpPr>
          <p:nvPr/>
        </p:nvSpPr>
        <p:spPr bwMode="gray">
          <a:xfrm>
            <a:off x="7700324" y="3381246"/>
            <a:ext cx="2100251" cy="690162"/>
          </a:xfrm>
          <a:prstGeom prst="rect">
            <a:avLst/>
          </a:prstGeom>
        </p:spPr>
        <p:txBody>
          <a:bodyPr vert="horz" lIns="0" tIns="45720" rIns="0" bIns="45720" rtlCol="0" anchor="t">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6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4C4C4E"/>
                </a:solidFill>
                <a:effectLst/>
                <a:uLnTx/>
                <a:uFillTx/>
                <a:latin typeface="Montserrat"/>
                <a:ea typeface="+mn-ea"/>
                <a:cs typeface="+mn-cs"/>
              </a:rPr>
              <a:t>Virtual Care</a:t>
            </a:r>
          </a:p>
          <a:p>
            <a:pPr marL="1144270" marR="0" lvl="4" indent="-229870"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endParaRPr kumimoji="0" lang="la-Latn" sz="1600" b="0" i="0" u="none" strike="noStrike" kern="1200" cap="none" spc="0" normalizeH="0" baseline="0" noProof="0">
              <a:ln>
                <a:noFill/>
              </a:ln>
              <a:solidFill>
                <a:srgbClr val="4C4C4E"/>
              </a:solidFill>
              <a:effectLst/>
              <a:uLnTx/>
              <a:uFillTx/>
              <a:latin typeface="Montserrat"/>
              <a:ea typeface="+mn-ea"/>
              <a:cs typeface="+mn-cs"/>
            </a:endParaRPr>
          </a:p>
        </p:txBody>
      </p:sp>
      <p:sp>
        <p:nvSpPr>
          <p:cNvPr id="21" name="Content Placeholder 2">
            <a:extLst>
              <a:ext uri="{FF2B5EF4-FFF2-40B4-BE49-F238E27FC236}">
                <a16:creationId xmlns:a16="http://schemas.microsoft.com/office/drawing/2014/main" id="{542BA09A-FC40-B9BD-B973-2CC188390FDE}"/>
              </a:ext>
            </a:extLst>
          </p:cNvPr>
          <p:cNvSpPr txBox="1">
            <a:spLocks/>
          </p:cNvSpPr>
          <p:nvPr/>
        </p:nvSpPr>
        <p:spPr bwMode="gray">
          <a:xfrm>
            <a:off x="10185720" y="3384099"/>
            <a:ext cx="1722481" cy="690161"/>
          </a:xfrm>
          <a:prstGeom prst="rect">
            <a:avLst/>
          </a:prstGeom>
        </p:spPr>
        <p:txBody>
          <a:bodyPr vert="horz" lIns="0" tIns="45720" rIns="0" bIns="45720" rtlCol="0" anchor="t">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6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4C4C4E"/>
                </a:solidFill>
                <a:effectLst/>
                <a:uLnTx/>
                <a:uFillTx/>
                <a:latin typeface="Montserrat"/>
                <a:ea typeface="+mn-ea"/>
                <a:cs typeface="+mn-cs"/>
              </a:rPr>
              <a:t>Combination</a:t>
            </a:r>
            <a:endParaRPr kumimoji="0" lang="la-Latn" sz="1600" b="0" i="0" u="none" strike="noStrike" kern="1200" cap="none" spc="0" normalizeH="0" baseline="0" noProof="0">
              <a:ln>
                <a:noFill/>
              </a:ln>
              <a:solidFill>
                <a:srgbClr val="4C4C4E"/>
              </a:solidFill>
              <a:effectLst/>
              <a:uLnTx/>
              <a:uFillTx/>
              <a:latin typeface="Montserrat"/>
              <a:ea typeface="+mn-ea"/>
              <a:cs typeface="+mn-cs"/>
            </a:endParaRPr>
          </a:p>
          <a:p>
            <a:pPr marL="1144270" marR="0" lvl="4" indent="-229870"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endParaRPr kumimoji="0" lang="la-Latn" sz="1600" b="0" i="0" u="none" strike="noStrike" kern="1200" cap="none" spc="0" normalizeH="0" baseline="0" noProof="0">
              <a:ln>
                <a:noFill/>
              </a:ln>
              <a:solidFill>
                <a:srgbClr val="4C4C4E"/>
              </a:solidFill>
              <a:effectLst/>
              <a:uLnTx/>
              <a:uFillTx/>
              <a:latin typeface="Montserrat"/>
              <a:ea typeface="+mn-ea"/>
              <a:cs typeface="+mn-cs"/>
            </a:endParaRPr>
          </a:p>
        </p:txBody>
      </p:sp>
    </p:spTree>
    <p:extLst>
      <p:ext uri="{BB962C8B-B14F-4D97-AF65-F5344CB8AC3E}">
        <p14:creationId xmlns:p14="http://schemas.microsoft.com/office/powerpoint/2010/main" val="2127440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9E7B8-9284-4CE9-8100-5DD208B3C614}"/>
              </a:ext>
            </a:extLst>
          </p:cNvPr>
          <p:cNvSpPr>
            <a:spLocks noGrp="1"/>
          </p:cNvSpPr>
          <p:nvPr>
            <p:ph type="title"/>
          </p:nvPr>
        </p:nvSpPr>
        <p:spPr/>
        <p:txBody>
          <a:bodyPr/>
          <a:lstStyle/>
          <a:p>
            <a:r>
              <a:rPr lang="en-US"/>
              <a:t>When to Consider an Onsite/Nearsite Clinic</a:t>
            </a:r>
          </a:p>
        </p:txBody>
      </p:sp>
      <p:sp>
        <p:nvSpPr>
          <p:cNvPr id="3" name="Content Placeholder 2">
            <a:extLst>
              <a:ext uri="{FF2B5EF4-FFF2-40B4-BE49-F238E27FC236}">
                <a16:creationId xmlns:a16="http://schemas.microsoft.com/office/drawing/2014/main" id="{7B4D309A-5BC0-475C-9112-F103F94BA49C}"/>
              </a:ext>
            </a:extLst>
          </p:cNvPr>
          <p:cNvSpPr>
            <a:spLocks noGrp="1"/>
          </p:cNvSpPr>
          <p:nvPr>
            <p:ph idx="4294967295"/>
          </p:nvPr>
        </p:nvSpPr>
        <p:spPr>
          <a:xfrm>
            <a:off x="563880" y="1685925"/>
            <a:ext cx="10988040" cy="4228461"/>
          </a:xfrm>
        </p:spPr>
        <p:txBody>
          <a:bodyPr vert="horz" lIns="0" tIns="45720" rIns="0" bIns="45720" rtlCol="0" anchor="t">
            <a:noAutofit/>
          </a:bodyPr>
          <a:lstStyle/>
          <a:p>
            <a:r>
              <a:rPr lang="en-US"/>
              <a:t>Size</a:t>
            </a:r>
          </a:p>
          <a:p>
            <a:r>
              <a:rPr lang="en-US"/>
              <a:t>Industry</a:t>
            </a:r>
          </a:p>
          <a:p>
            <a:pPr marL="461645" lvl="1"/>
            <a:r>
              <a:rPr lang="en-US"/>
              <a:t>Manufacturing, Construction &amp; Blue-Collar</a:t>
            </a:r>
          </a:p>
          <a:p>
            <a:pPr marL="461645" lvl="1"/>
            <a:r>
              <a:rPr lang="en-US"/>
              <a:t>Healthcare, Education &amp; Technology</a:t>
            </a:r>
            <a:endParaRPr lang="la-Latn"/>
          </a:p>
          <a:p>
            <a:r>
              <a:rPr lang="en-US"/>
              <a:t>Insurance Funding Type</a:t>
            </a:r>
          </a:p>
          <a:p>
            <a:r>
              <a:rPr lang="en-US"/>
              <a:t>Geography</a:t>
            </a:r>
          </a:p>
          <a:p>
            <a:r>
              <a:rPr lang="en-US"/>
              <a:t>Costs &amp; Conditions</a:t>
            </a:r>
          </a:p>
          <a:p>
            <a:r>
              <a:rPr lang="en-US"/>
              <a:t>Employee Needs Survey</a:t>
            </a:r>
            <a:endParaRPr lang="la-Latn"/>
          </a:p>
          <a:p>
            <a:pPr marL="1144270" lvl="4" indent="-229870"/>
            <a:endParaRPr lang="la-Latn"/>
          </a:p>
        </p:txBody>
      </p:sp>
      <p:sp>
        <p:nvSpPr>
          <p:cNvPr id="4" name="Rectangle 3">
            <a:extLst>
              <a:ext uri="{FF2B5EF4-FFF2-40B4-BE49-F238E27FC236}">
                <a16:creationId xmlns:a16="http://schemas.microsoft.com/office/drawing/2014/main" id="{6A7CE1E8-333B-72AF-3AAB-D4E21558E32C}"/>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68E5366B-AA79-8D9E-C851-E158B57DE6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CA28DBA6-A14A-17B6-4743-C9C632A051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3319071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49AAE-DF19-8943-B55C-CE9E02ACB6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676925-948F-BDCE-8D32-7B979ED8F7FB}"/>
              </a:ext>
            </a:extLst>
          </p:cNvPr>
          <p:cNvSpPr>
            <a:spLocks noGrp="1"/>
          </p:cNvSpPr>
          <p:nvPr>
            <p:ph type="title"/>
          </p:nvPr>
        </p:nvSpPr>
        <p:spPr/>
        <p:txBody>
          <a:bodyPr/>
          <a:lstStyle/>
          <a:p>
            <a:r>
              <a:rPr lang="en-US"/>
              <a:t>When to Consider Direct Primary Care</a:t>
            </a:r>
          </a:p>
        </p:txBody>
      </p:sp>
      <p:sp>
        <p:nvSpPr>
          <p:cNvPr id="3" name="Content Placeholder 2">
            <a:extLst>
              <a:ext uri="{FF2B5EF4-FFF2-40B4-BE49-F238E27FC236}">
                <a16:creationId xmlns:a16="http://schemas.microsoft.com/office/drawing/2014/main" id="{EA3530CD-79D4-5C91-D5C7-140E2C68182F}"/>
              </a:ext>
            </a:extLst>
          </p:cNvPr>
          <p:cNvSpPr>
            <a:spLocks noGrp="1"/>
          </p:cNvSpPr>
          <p:nvPr>
            <p:ph idx="4294967295"/>
          </p:nvPr>
        </p:nvSpPr>
        <p:spPr>
          <a:xfrm>
            <a:off x="563880" y="1625600"/>
            <a:ext cx="10988040" cy="4288786"/>
          </a:xfrm>
        </p:spPr>
        <p:txBody>
          <a:bodyPr vert="horz" lIns="0" tIns="45720" rIns="0" bIns="45720" rtlCol="0" anchor="t">
            <a:noAutofit/>
          </a:bodyPr>
          <a:lstStyle/>
          <a:p>
            <a:r>
              <a:rPr lang="en-US"/>
              <a:t>Concentrated population geographically</a:t>
            </a:r>
          </a:p>
          <a:p>
            <a:r>
              <a:rPr lang="en-US"/>
              <a:t>Data supports a local high quality/low-cost provider</a:t>
            </a:r>
          </a:p>
          <a:p>
            <a:r>
              <a:rPr lang="en-US"/>
              <a:t>Ability to support with plan design</a:t>
            </a:r>
          </a:p>
          <a:p>
            <a:r>
              <a:rPr lang="en-US"/>
              <a:t>Low engagement in primary care</a:t>
            </a:r>
          </a:p>
          <a:p>
            <a:endParaRPr lang="la-Latn"/>
          </a:p>
          <a:p>
            <a:pPr marL="1144270" lvl="4" indent="-229870"/>
            <a:endParaRPr lang="la-Latn"/>
          </a:p>
        </p:txBody>
      </p:sp>
      <p:sp>
        <p:nvSpPr>
          <p:cNvPr id="4" name="Rectangle 3">
            <a:extLst>
              <a:ext uri="{FF2B5EF4-FFF2-40B4-BE49-F238E27FC236}">
                <a16:creationId xmlns:a16="http://schemas.microsoft.com/office/drawing/2014/main" id="{9391F3A8-C4D8-2BA7-E7A5-C8F7147A897B}"/>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B308D403-6404-8D63-FDBA-B08464D0A6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ADA3D2FF-E364-DA32-6EC2-ACFFBCAF5F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271009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B4796-23EB-B7A3-BA4D-F510DA037D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87590C-7956-3A2D-D730-35271852DE8D}"/>
              </a:ext>
            </a:extLst>
          </p:cNvPr>
          <p:cNvSpPr>
            <a:spLocks noGrp="1"/>
          </p:cNvSpPr>
          <p:nvPr>
            <p:ph type="title"/>
          </p:nvPr>
        </p:nvSpPr>
        <p:spPr/>
        <p:txBody>
          <a:bodyPr/>
          <a:lstStyle/>
          <a:p>
            <a:r>
              <a:rPr lang="en-US"/>
              <a:t>When to Consider Virtual Primary Care</a:t>
            </a:r>
          </a:p>
        </p:txBody>
      </p:sp>
      <p:sp>
        <p:nvSpPr>
          <p:cNvPr id="3" name="Content Placeholder 2">
            <a:extLst>
              <a:ext uri="{FF2B5EF4-FFF2-40B4-BE49-F238E27FC236}">
                <a16:creationId xmlns:a16="http://schemas.microsoft.com/office/drawing/2014/main" id="{B73D5FB1-F3FC-9921-F717-C83D1EE05B86}"/>
              </a:ext>
            </a:extLst>
          </p:cNvPr>
          <p:cNvSpPr>
            <a:spLocks noGrp="1"/>
          </p:cNvSpPr>
          <p:nvPr>
            <p:ph idx="4294967295"/>
          </p:nvPr>
        </p:nvSpPr>
        <p:spPr>
          <a:xfrm>
            <a:off x="563880" y="1619250"/>
            <a:ext cx="6608445" cy="4295136"/>
          </a:xfrm>
        </p:spPr>
        <p:txBody>
          <a:bodyPr vert="horz" lIns="0" tIns="45720" rIns="0" bIns="45720" rtlCol="0" anchor="t">
            <a:noAutofit/>
          </a:bodyPr>
          <a:lstStyle/>
          <a:p>
            <a:r>
              <a:rPr lang="en-US"/>
              <a:t>Geographically dispersed</a:t>
            </a:r>
          </a:p>
          <a:p>
            <a:r>
              <a:rPr lang="en-US"/>
              <a:t>Younger population</a:t>
            </a:r>
          </a:p>
          <a:p>
            <a:r>
              <a:rPr lang="en-US"/>
              <a:t>Low primary care engagement due to access, time or geographic constraints</a:t>
            </a:r>
          </a:p>
          <a:p>
            <a:r>
              <a:rPr lang="en-US"/>
              <a:t>Access to national lab provider</a:t>
            </a:r>
          </a:p>
          <a:p>
            <a:r>
              <a:rPr lang="en-US"/>
              <a:t>Mobile workforce</a:t>
            </a:r>
          </a:p>
          <a:p>
            <a:endParaRPr lang="en-US"/>
          </a:p>
          <a:p>
            <a:endParaRPr lang="la-Latn">
              <a:highlight>
                <a:srgbClr val="FFFF00"/>
              </a:highlight>
            </a:endParaRPr>
          </a:p>
          <a:p>
            <a:pPr marL="1144270" lvl="4" indent="-229870"/>
            <a:endParaRPr lang="la-Latn">
              <a:highlight>
                <a:srgbClr val="FFFF00"/>
              </a:highlight>
            </a:endParaRPr>
          </a:p>
        </p:txBody>
      </p:sp>
      <p:sp>
        <p:nvSpPr>
          <p:cNvPr id="4" name="Rectangle 3">
            <a:extLst>
              <a:ext uri="{FF2B5EF4-FFF2-40B4-BE49-F238E27FC236}">
                <a16:creationId xmlns:a16="http://schemas.microsoft.com/office/drawing/2014/main" id="{FE6BAF70-96D7-696F-F0D5-216500A8ABE9}"/>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34839800-91F4-DEDD-D78D-0CBC0DAC82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046533E4-00FB-3F12-1650-E1289CE8F7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pic>
        <p:nvPicPr>
          <p:cNvPr id="2050" name="Picture 2" descr="240+ Doctor Online Booking Stock Photos, Pictures &amp; Royalty-Free Images -  iStock">
            <a:extLst>
              <a:ext uri="{FF2B5EF4-FFF2-40B4-BE49-F238E27FC236}">
                <a16:creationId xmlns:a16="http://schemas.microsoft.com/office/drawing/2014/main" id="{183B4E0C-2A6D-EBB5-5495-8DCED78764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11569" y="2114869"/>
            <a:ext cx="3942393" cy="2628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6221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56A08FF-2F31-42FD-B750-9394A78B8AC7}"/>
              </a:ext>
            </a:extLst>
          </p:cNvPr>
          <p:cNvSpPr>
            <a:spLocks noGrp="1"/>
          </p:cNvSpPr>
          <p:nvPr>
            <p:ph type="title"/>
          </p:nvPr>
        </p:nvSpPr>
        <p:spPr/>
        <p:txBody>
          <a:bodyPr/>
          <a:lstStyle/>
          <a:p>
            <a:r>
              <a:rPr lang="en-US"/>
              <a:t>Small Group Discussion </a:t>
            </a:r>
          </a:p>
        </p:txBody>
      </p:sp>
      <p:sp>
        <p:nvSpPr>
          <p:cNvPr id="2" name="TextBox 1">
            <a:extLst>
              <a:ext uri="{FF2B5EF4-FFF2-40B4-BE49-F238E27FC236}">
                <a16:creationId xmlns:a16="http://schemas.microsoft.com/office/drawing/2014/main" id="{7E599175-C970-FC8E-B8A0-98578F765494}"/>
              </a:ext>
            </a:extLst>
          </p:cNvPr>
          <p:cNvSpPr txBox="1"/>
          <p:nvPr/>
        </p:nvSpPr>
        <p:spPr>
          <a:xfrm>
            <a:off x="2497748" y="4044462"/>
            <a:ext cx="719650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Montserrat"/>
                <a:ea typeface="+mn-ea"/>
                <a:cs typeface="+mn-cs"/>
              </a:rPr>
              <a:t>Do you have any clients that might benefit from an onsite clinic or other direct primary care model? If so, why?</a:t>
            </a:r>
          </a:p>
        </p:txBody>
      </p:sp>
    </p:spTree>
    <p:extLst>
      <p:ext uri="{BB962C8B-B14F-4D97-AF65-F5344CB8AC3E}">
        <p14:creationId xmlns:p14="http://schemas.microsoft.com/office/powerpoint/2010/main" val="1596163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3431F-8A30-CBF3-D52C-D57B0C8B6E7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E823208-091A-1B04-271F-66B07AB90E07}"/>
              </a:ext>
            </a:extLst>
          </p:cNvPr>
          <p:cNvSpPr>
            <a:spLocks noGrp="1"/>
          </p:cNvSpPr>
          <p:nvPr>
            <p:ph type="title"/>
          </p:nvPr>
        </p:nvSpPr>
        <p:spPr/>
        <p:txBody>
          <a:bodyPr/>
          <a:lstStyle/>
          <a:p>
            <a:r>
              <a:rPr lang="en-US"/>
              <a:t>Vital Incite Support</a:t>
            </a:r>
          </a:p>
        </p:txBody>
      </p:sp>
      <p:sp>
        <p:nvSpPr>
          <p:cNvPr id="6" name="Text Placeholder 5">
            <a:extLst>
              <a:ext uri="{FF2B5EF4-FFF2-40B4-BE49-F238E27FC236}">
                <a16:creationId xmlns:a16="http://schemas.microsoft.com/office/drawing/2014/main" id="{2D7E9695-6CAC-D95C-4561-029648C6553B}"/>
              </a:ext>
            </a:extLst>
          </p:cNvPr>
          <p:cNvSpPr>
            <a:spLocks noGrp="1"/>
          </p:cNvSpPr>
          <p:nvPr>
            <p:ph type="body" idx="1"/>
          </p:nvPr>
        </p:nvSpPr>
        <p:spPr/>
        <p:txBody>
          <a:bodyPr/>
          <a:lstStyle/>
          <a:p>
            <a:r>
              <a:rPr lang="en-US"/>
              <a:t>How Vital Incite supports advisors and clients during implementation and data tracking of clinics</a:t>
            </a:r>
            <a:endParaRPr lang="la-Latn"/>
          </a:p>
        </p:txBody>
      </p:sp>
    </p:spTree>
    <p:extLst>
      <p:ext uri="{BB962C8B-B14F-4D97-AF65-F5344CB8AC3E}">
        <p14:creationId xmlns:p14="http://schemas.microsoft.com/office/powerpoint/2010/main" val="41503477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5943C1-5B7F-419D-B864-7494C2B9B3CD}"/>
              </a:ext>
            </a:extLst>
          </p:cNvPr>
          <p:cNvSpPr>
            <a:spLocks noGrp="1"/>
          </p:cNvSpPr>
          <p:nvPr>
            <p:ph type="title"/>
          </p:nvPr>
        </p:nvSpPr>
        <p:spPr/>
        <p:txBody>
          <a:bodyPr/>
          <a:lstStyle/>
          <a:p>
            <a:r>
              <a:rPr lang="en-US"/>
              <a:t>RFP/ Contracting for Clinic</a:t>
            </a:r>
          </a:p>
        </p:txBody>
      </p:sp>
      <p:sp>
        <p:nvSpPr>
          <p:cNvPr id="5" name="Text Placeholder 4">
            <a:extLst>
              <a:ext uri="{FF2B5EF4-FFF2-40B4-BE49-F238E27FC236}">
                <a16:creationId xmlns:a16="http://schemas.microsoft.com/office/drawing/2014/main" id="{07B7001B-6FB4-4FA8-A1C4-0312CE0570C7}"/>
              </a:ext>
            </a:extLst>
          </p:cNvPr>
          <p:cNvSpPr>
            <a:spLocks noGrp="1"/>
          </p:cNvSpPr>
          <p:nvPr>
            <p:ph type="body" sz="quarter" idx="10"/>
          </p:nvPr>
        </p:nvSpPr>
        <p:spPr>
          <a:xfrm>
            <a:off x="548640" y="1417319"/>
            <a:ext cx="10972800" cy="4754881"/>
          </a:xfrm>
        </p:spPr>
        <p:txBody>
          <a:bodyPr/>
          <a:lstStyle/>
          <a:p>
            <a:pPr marL="285750" indent="-285750">
              <a:spcAft>
                <a:spcPts val="0"/>
              </a:spcAft>
              <a:buFont typeface="Arial" panose="020B0604020202020204" pitchFamily="34" charset="0"/>
              <a:buChar char="•"/>
            </a:pPr>
            <a:r>
              <a:rPr lang="en-US"/>
              <a:t>Vital Incite can support the onsite clinic RFP and contract process.</a:t>
            </a:r>
          </a:p>
          <a:p>
            <a:pPr marL="285750" indent="-285750">
              <a:spcAft>
                <a:spcPts val="0"/>
              </a:spcAft>
              <a:buFont typeface="Arial" panose="020B0604020202020204" pitchFamily="34" charset="0"/>
              <a:buChar char="•"/>
            </a:pPr>
            <a:r>
              <a:rPr lang="en-US"/>
              <a:t>Vital </a:t>
            </a:r>
            <a:r>
              <a:rPr lang="en-US" err="1"/>
              <a:t>Incite’s</a:t>
            </a:r>
            <a:r>
              <a:rPr lang="en-US"/>
              <a:t> RFP template outlines:</a:t>
            </a:r>
          </a:p>
          <a:p>
            <a:pPr marL="517525" lvl="1" indent="-285750">
              <a:spcAft>
                <a:spcPts val="0"/>
              </a:spcAft>
            </a:pPr>
            <a:r>
              <a:rPr lang="en-US"/>
              <a:t>Client background, purpose and goals</a:t>
            </a:r>
          </a:p>
          <a:p>
            <a:pPr marL="517525" lvl="1" indent="-285750">
              <a:spcAft>
                <a:spcPts val="0"/>
              </a:spcAft>
            </a:pPr>
            <a:r>
              <a:rPr lang="en-US"/>
              <a:t>Terms and Conditions including minimum qualifications of vendor, method of award, amendment, subcontracting, and negotiations</a:t>
            </a:r>
          </a:p>
          <a:p>
            <a:pPr marL="517525" lvl="1" indent="-285750">
              <a:spcAft>
                <a:spcPts val="0"/>
              </a:spcAft>
            </a:pPr>
            <a:r>
              <a:rPr lang="en-US"/>
              <a:t>Mandatory requirements for proposal acceptance</a:t>
            </a:r>
          </a:p>
          <a:p>
            <a:pPr marL="517525" lvl="1" indent="-285750">
              <a:spcAft>
                <a:spcPts val="0"/>
              </a:spcAft>
            </a:pPr>
            <a:r>
              <a:rPr lang="en-US"/>
              <a:t>Proposal requirements</a:t>
            </a:r>
          </a:p>
          <a:p>
            <a:pPr marL="517525" lvl="1" indent="-285750">
              <a:spcAft>
                <a:spcPts val="0"/>
              </a:spcAft>
            </a:pPr>
            <a:r>
              <a:rPr lang="en-US"/>
              <a:t>Evaluation criteria and bid deadlines</a:t>
            </a:r>
          </a:p>
          <a:p>
            <a:pPr marL="517525" lvl="1" indent="-285750">
              <a:spcAft>
                <a:spcPts val="0"/>
              </a:spcAft>
            </a:pPr>
            <a:r>
              <a:rPr lang="en-US"/>
              <a:t>Confidentiality</a:t>
            </a:r>
          </a:p>
          <a:p>
            <a:pPr marL="285750" indent="-285750">
              <a:spcAft>
                <a:spcPts val="0"/>
              </a:spcAft>
              <a:buFont typeface="Arial" panose="020B0604020202020204" pitchFamily="34" charset="0"/>
              <a:buChar char="•"/>
            </a:pPr>
            <a:r>
              <a:rPr lang="en-US"/>
              <a:t>Vital Incite will also support on:</a:t>
            </a:r>
          </a:p>
          <a:p>
            <a:pPr marL="517525" lvl="1" indent="-285750">
              <a:spcAft>
                <a:spcPts val="0"/>
              </a:spcAft>
            </a:pPr>
            <a:r>
              <a:rPr lang="en-US"/>
              <a:t>Performance Guarantees</a:t>
            </a:r>
          </a:p>
          <a:p>
            <a:pPr marL="517525" lvl="1" indent="-285750">
              <a:spcAft>
                <a:spcPts val="0"/>
              </a:spcAft>
            </a:pPr>
            <a:r>
              <a:rPr lang="en-US"/>
              <a:t>Onsite clinic space layout</a:t>
            </a:r>
          </a:p>
          <a:p>
            <a:pPr marL="517525" lvl="1" indent="-285750">
              <a:spcAft>
                <a:spcPts val="0"/>
              </a:spcAft>
            </a:pPr>
            <a:r>
              <a:rPr lang="en-US"/>
              <a:t>Pharmacy cost</a:t>
            </a:r>
          </a:p>
          <a:p>
            <a:pPr marL="517525" lvl="1" indent="-285750">
              <a:spcAft>
                <a:spcPts val="0"/>
              </a:spcAft>
            </a:pPr>
            <a:r>
              <a:rPr lang="en-US"/>
              <a:t>Lab cost</a:t>
            </a:r>
          </a:p>
          <a:p>
            <a:pPr marL="285750" indent="-285750"/>
            <a:endParaRPr lang="en-US"/>
          </a:p>
          <a:p>
            <a:pPr marL="285750" indent="-285750"/>
            <a:endParaRPr lang="en-US"/>
          </a:p>
          <a:p>
            <a:pPr marL="517525" lvl="1" indent="-285750"/>
            <a:endParaRPr lang="en-US"/>
          </a:p>
          <a:p>
            <a:pPr marL="285750" indent="-285750"/>
            <a:endParaRPr lang="en-US"/>
          </a:p>
        </p:txBody>
      </p:sp>
      <p:sp>
        <p:nvSpPr>
          <p:cNvPr id="2" name="Rectangle 1">
            <a:extLst>
              <a:ext uri="{FF2B5EF4-FFF2-40B4-BE49-F238E27FC236}">
                <a16:creationId xmlns:a16="http://schemas.microsoft.com/office/drawing/2014/main" id="{92A078A6-3970-FBFA-E905-ADCFCAEDE347}"/>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1B044B4B-A10C-3D7E-E5F3-28118F6B6B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0FB228A4-A6A4-D5C7-08DA-37217839C7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pic>
        <p:nvPicPr>
          <p:cNvPr id="10" name="Picture 9" descr="People filling documents">
            <a:extLst>
              <a:ext uri="{FF2B5EF4-FFF2-40B4-BE49-F238E27FC236}">
                <a16:creationId xmlns:a16="http://schemas.microsoft.com/office/drawing/2014/main" id="{41B41B66-4568-FFE5-E679-44F105D7DF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60205" y="3058207"/>
            <a:ext cx="4149200" cy="2764715"/>
          </a:xfrm>
          <a:prstGeom prst="rect">
            <a:avLst/>
          </a:prstGeom>
        </p:spPr>
      </p:pic>
    </p:spTree>
    <p:extLst>
      <p:ext uri="{BB962C8B-B14F-4D97-AF65-F5344CB8AC3E}">
        <p14:creationId xmlns:p14="http://schemas.microsoft.com/office/powerpoint/2010/main" val="2435369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51860-0952-D5C2-6667-9BB3D47636C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B311AF1-84D2-2B81-8C71-DE6308B10ECF}"/>
              </a:ext>
            </a:extLst>
          </p:cNvPr>
          <p:cNvSpPr>
            <a:spLocks noGrp="1"/>
          </p:cNvSpPr>
          <p:nvPr>
            <p:ph type="title"/>
          </p:nvPr>
        </p:nvSpPr>
        <p:spPr/>
        <p:txBody>
          <a:bodyPr/>
          <a:lstStyle/>
          <a:p>
            <a:r>
              <a:rPr lang="en-US"/>
              <a:t>What is Integrated</a:t>
            </a:r>
          </a:p>
        </p:txBody>
      </p:sp>
      <p:sp>
        <p:nvSpPr>
          <p:cNvPr id="5" name="Text Placeholder 4">
            <a:extLst>
              <a:ext uri="{FF2B5EF4-FFF2-40B4-BE49-F238E27FC236}">
                <a16:creationId xmlns:a16="http://schemas.microsoft.com/office/drawing/2014/main" id="{690F3D78-BF96-1891-18E8-A8BFD1F61B53}"/>
              </a:ext>
            </a:extLst>
          </p:cNvPr>
          <p:cNvSpPr>
            <a:spLocks noGrp="1"/>
          </p:cNvSpPr>
          <p:nvPr>
            <p:ph type="body" sz="quarter" idx="10"/>
          </p:nvPr>
        </p:nvSpPr>
        <p:spPr/>
        <p:txBody>
          <a:bodyPr/>
          <a:lstStyle/>
          <a:p>
            <a:pPr marL="285750" indent="-285750">
              <a:buFont typeface="Arial" panose="020B0604020202020204" pitchFamily="34" charset="0"/>
              <a:buChar char="•"/>
            </a:pPr>
            <a:r>
              <a:rPr lang="en-US"/>
              <a:t>On a monthly basis, Vital Incite integrates the following clinic files:</a:t>
            </a:r>
          </a:p>
          <a:p>
            <a:pPr marL="517525" lvl="1" indent="-285750"/>
            <a:r>
              <a:rPr lang="en-US"/>
              <a:t>Medical Services File</a:t>
            </a:r>
          </a:p>
          <a:p>
            <a:pPr marL="517525" lvl="1" indent="-285750"/>
            <a:r>
              <a:rPr lang="en-US"/>
              <a:t>Rx Dispensed File</a:t>
            </a:r>
          </a:p>
          <a:p>
            <a:pPr marL="682625" lvl="2" indent="-285750"/>
            <a:r>
              <a:rPr lang="en-US"/>
              <a:t>Onsite pharmacy and mail order</a:t>
            </a:r>
          </a:p>
          <a:p>
            <a:pPr marL="517525" lvl="1" indent="-285750"/>
            <a:r>
              <a:rPr lang="en-US"/>
              <a:t>Labs and Vitals File(s)</a:t>
            </a:r>
          </a:p>
          <a:p>
            <a:pPr marL="517525" lvl="1" indent="-285750"/>
            <a:r>
              <a:rPr lang="en-US"/>
              <a:t>Additional Programs/Services File(s)</a:t>
            </a:r>
          </a:p>
          <a:p>
            <a:pPr marL="517525" lvl="1" indent="-285750"/>
            <a:r>
              <a:rPr lang="en-US"/>
              <a:t>Invoices</a:t>
            </a:r>
          </a:p>
          <a:p>
            <a:pPr lvl="1" indent="0">
              <a:buNone/>
            </a:pPr>
            <a:endParaRPr lang="en-US"/>
          </a:p>
          <a:p>
            <a:pPr marL="285750" indent="-285750"/>
            <a:endParaRPr lang="en-US"/>
          </a:p>
        </p:txBody>
      </p:sp>
      <p:sp>
        <p:nvSpPr>
          <p:cNvPr id="2" name="Rectangle 1">
            <a:extLst>
              <a:ext uri="{FF2B5EF4-FFF2-40B4-BE49-F238E27FC236}">
                <a16:creationId xmlns:a16="http://schemas.microsoft.com/office/drawing/2014/main" id="{913C33FA-0C34-7082-2CF1-3F313667EB5A}"/>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1193760A-4586-1468-97AD-49F4C59A3F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672F6265-A1FD-DDDF-8FFE-60254E5204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1436259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7A772-5732-A83F-89C3-35A81BEEB1E3}"/>
              </a:ext>
            </a:extLst>
          </p:cNvPr>
          <p:cNvSpPr>
            <a:spLocks noGrp="1"/>
          </p:cNvSpPr>
          <p:nvPr>
            <p:ph type="title"/>
          </p:nvPr>
        </p:nvSpPr>
        <p:spPr/>
        <p:txBody>
          <a:bodyPr/>
          <a:lstStyle/>
          <a:p>
            <a:r>
              <a:rPr lang="en-US"/>
              <a:t>Vital Incite Clinic Reporting</a:t>
            </a:r>
          </a:p>
        </p:txBody>
      </p:sp>
      <p:sp>
        <p:nvSpPr>
          <p:cNvPr id="3" name="Text Placeholder 2">
            <a:extLst>
              <a:ext uri="{FF2B5EF4-FFF2-40B4-BE49-F238E27FC236}">
                <a16:creationId xmlns:a16="http://schemas.microsoft.com/office/drawing/2014/main" id="{E7BF6583-A758-1885-F211-6A57F0D12339}"/>
              </a:ext>
            </a:extLst>
          </p:cNvPr>
          <p:cNvSpPr>
            <a:spLocks noGrp="1"/>
          </p:cNvSpPr>
          <p:nvPr>
            <p:ph type="body" sz="quarter" idx="10"/>
          </p:nvPr>
        </p:nvSpPr>
        <p:spPr/>
        <p:txBody>
          <a:bodyPr/>
          <a:lstStyle/>
          <a:p>
            <a:r>
              <a:rPr lang="en-US"/>
              <a:t>Guidance Report</a:t>
            </a:r>
          </a:p>
          <a:p>
            <a:pPr lvl="1"/>
            <a:r>
              <a:rPr lang="en-US"/>
              <a:t>Engagement and cost</a:t>
            </a:r>
          </a:p>
          <a:p>
            <a:pPr lvl="1"/>
            <a:r>
              <a:rPr lang="en-US"/>
              <a:t>Care coordination</a:t>
            </a:r>
          </a:p>
          <a:p>
            <a:pPr lvl="1"/>
            <a:r>
              <a:rPr lang="en-US"/>
              <a:t>Diabetes management</a:t>
            </a:r>
          </a:p>
          <a:p>
            <a:pPr lvl="1"/>
            <a:r>
              <a:rPr lang="en-US"/>
              <a:t>Hypertension management</a:t>
            </a:r>
          </a:p>
          <a:p>
            <a:pPr lvl="1"/>
            <a:r>
              <a:rPr lang="en-US"/>
              <a:t>Future Cost Drivers</a:t>
            </a:r>
          </a:p>
          <a:p>
            <a:pPr lvl="1"/>
            <a:r>
              <a:rPr lang="en-US"/>
              <a:t>Biometrics</a:t>
            </a:r>
          </a:p>
          <a:p>
            <a:r>
              <a:rPr lang="en-US"/>
              <a:t>Performance Guarantees</a:t>
            </a:r>
          </a:p>
          <a:p>
            <a:r>
              <a:rPr lang="en-US"/>
              <a:t>Capacity</a:t>
            </a:r>
          </a:p>
          <a:p>
            <a:r>
              <a:rPr lang="en-US"/>
              <a:t>Outreach lists</a:t>
            </a:r>
          </a:p>
          <a:p>
            <a:r>
              <a:rPr lang="en-US" err="1"/>
              <a:t>Adhoc</a:t>
            </a:r>
            <a:r>
              <a:rPr lang="en-US"/>
              <a:t> reports</a:t>
            </a:r>
          </a:p>
          <a:p>
            <a:pPr lvl="1"/>
            <a:endParaRPr lang="en-US"/>
          </a:p>
        </p:txBody>
      </p:sp>
      <p:sp>
        <p:nvSpPr>
          <p:cNvPr id="5" name="Content Placeholder 4">
            <a:extLst>
              <a:ext uri="{FF2B5EF4-FFF2-40B4-BE49-F238E27FC236}">
                <a16:creationId xmlns:a16="http://schemas.microsoft.com/office/drawing/2014/main" id="{B33E2A7A-FEE3-CD06-D207-CCB93CB21665}"/>
              </a:ext>
            </a:extLst>
          </p:cNvPr>
          <p:cNvSpPr>
            <a:spLocks noGrp="1"/>
          </p:cNvSpPr>
          <p:nvPr>
            <p:ph sz="quarter" idx="12"/>
          </p:nvPr>
        </p:nvSpPr>
        <p:spPr>
          <a:xfrm>
            <a:off x="4389120" y="1471808"/>
            <a:ext cx="7132320" cy="4700392"/>
          </a:xfrm>
          <a:solidFill>
            <a:schemeClr val="accent1"/>
          </a:solidFill>
        </p:spPr>
        <p:txBody>
          <a:bodyPr/>
          <a:lstStyle/>
          <a:p>
            <a:endParaRPr lang="en-US"/>
          </a:p>
        </p:txBody>
      </p:sp>
      <p:pic>
        <p:nvPicPr>
          <p:cNvPr id="7" name="Picture 6">
            <a:extLst>
              <a:ext uri="{FF2B5EF4-FFF2-40B4-BE49-F238E27FC236}">
                <a16:creationId xmlns:a16="http://schemas.microsoft.com/office/drawing/2014/main" id="{CBFEA3D3-C67A-F4B7-809F-E3B845093273}"/>
              </a:ext>
            </a:extLst>
          </p:cNvPr>
          <p:cNvPicPr>
            <a:picLocks noChangeAspect="1"/>
          </p:cNvPicPr>
          <p:nvPr/>
        </p:nvPicPr>
        <p:blipFill>
          <a:blip r:embed="rId3"/>
          <a:stretch>
            <a:fillRect/>
          </a:stretch>
        </p:blipFill>
        <p:spPr>
          <a:xfrm>
            <a:off x="4389120" y="1471808"/>
            <a:ext cx="4317729" cy="2805830"/>
          </a:xfrm>
          <a:prstGeom prst="rect">
            <a:avLst/>
          </a:prstGeom>
        </p:spPr>
      </p:pic>
      <p:pic>
        <p:nvPicPr>
          <p:cNvPr id="11" name="Picture 10">
            <a:extLst>
              <a:ext uri="{FF2B5EF4-FFF2-40B4-BE49-F238E27FC236}">
                <a16:creationId xmlns:a16="http://schemas.microsoft.com/office/drawing/2014/main" id="{03C69DEA-4D52-64D5-A3BF-B90CA4BE5D54}"/>
              </a:ext>
            </a:extLst>
          </p:cNvPr>
          <p:cNvPicPr>
            <a:picLocks noChangeAspect="1"/>
          </p:cNvPicPr>
          <p:nvPr/>
        </p:nvPicPr>
        <p:blipFill>
          <a:blip r:embed="rId4"/>
          <a:stretch>
            <a:fillRect/>
          </a:stretch>
        </p:blipFill>
        <p:spPr>
          <a:xfrm>
            <a:off x="5586609" y="2164810"/>
            <a:ext cx="5731189" cy="2805831"/>
          </a:xfrm>
          <a:prstGeom prst="rect">
            <a:avLst/>
          </a:prstGeom>
        </p:spPr>
      </p:pic>
      <p:pic>
        <p:nvPicPr>
          <p:cNvPr id="13" name="Picture 12">
            <a:extLst>
              <a:ext uri="{FF2B5EF4-FFF2-40B4-BE49-F238E27FC236}">
                <a16:creationId xmlns:a16="http://schemas.microsoft.com/office/drawing/2014/main" id="{0CDE6CF5-CD45-D0A2-A85D-68CD022111A3}"/>
              </a:ext>
            </a:extLst>
          </p:cNvPr>
          <p:cNvPicPr>
            <a:picLocks noChangeAspect="1"/>
          </p:cNvPicPr>
          <p:nvPr/>
        </p:nvPicPr>
        <p:blipFill>
          <a:blip r:embed="rId5"/>
          <a:stretch>
            <a:fillRect/>
          </a:stretch>
        </p:blipFill>
        <p:spPr>
          <a:xfrm>
            <a:off x="6400778" y="3576181"/>
            <a:ext cx="5120661" cy="2524934"/>
          </a:xfrm>
          <a:prstGeom prst="rect">
            <a:avLst/>
          </a:prstGeom>
        </p:spPr>
      </p:pic>
      <p:sp>
        <p:nvSpPr>
          <p:cNvPr id="6" name="Rectangle 5">
            <a:extLst>
              <a:ext uri="{FF2B5EF4-FFF2-40B4-BE49-F238E27FC236}">
                <a16:creationId xmlns:a16="http://schemas.microsoft.com/office/drawing/2014/main" id="{0D578CE4-3813-B938-702B-B0DF0BE0B410}"/>
              </a:ext>
            </a:extLst>
          </p:cNvPr>
          <p:cNvSpPr/>
          <p:nvPr/>
        </p:nvSpPr>
        <p:spPr>
          <a:xfrm>
            <a:off x="109885" y="6385574"/>
            <a:ext cx="2170228" cy="4733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9" name="Picture 8" descr="A blue and white logo&#10;&#10;Description automatically generated">
            <a:extLst>
              <a:ext uri="{FF2B5EF4-FFF2-40B4-BE49-F238E27FC236}">
                <a16:creationId xmlns:a16="http://schemas.microsoft.com/office/drawing/2014/main" id="{4D589F23-121D-0048-9ED0-E5CA062713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4266430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F5955-7729-0779-A245-935503DDEE0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7A1F893-825E-B6AD-999D-D2DCE2C05F0D}"/>
              </a:ext>
            </a:extLst>
          </p:cNvPr>
          <p:cNvSpPr>
            <a:spLocks noGrp="1"/>
          </p:cNvSpPr>
          <p:nvPr>
            <p:ph type="title"/>
          </p:nvPr>
        </p:nvSpPr>
        <p:spPr/>
        <p:txBody>
          <a:bodyPr/>
          <a:lstStyle/>
          <a:p>
            <a:r>
              <a:rPr lang="en-US"/>
              <a:t>Contracting for Direct Primary Care</a:t>
            </a:r>
          </a:p>
        </p:txBody>
      </p:sp>
      <p:sp>
        <p:nvSpPr>
          <p:cNvPr id="5" name="Text Placeholder 4">
            <a:extLst>
              <a:ext uri="{FF2B5EF4-FFF2-40B4-BE49-F238E27FC236}">
                <a16:creationId xmlns:a16="http://schemas.microsoft.com/office/drawing/2014/main" id="{FD2B05F7-F5ED-3A15-3DD1-CECD33EFF5A8}"/>
              </a:ext>
            </a:extLst>
          </p:cNvPr>
          <p:cNvSpPr>
            <a:spLocks noGrp="1"/>
          </p:cNvSpPr>
          <p:nvPr>
            <p:ph type="body" sz="quarter" idx="10"/>
          </p:nvPr>
        </p:nvSpPr>
        <p:spPr>
          <a:xfrm>
            <a:off x="548640" y="1417319"/>
            <a:ext cx="10972800" cy="4754881"/>
          </a:xfrm>
        </p:spPr>
        <p:txBody>
          <a:bodyPr/>
          <a:lstStyle/>
          <a:p>
            <a:pPr marL="285750" indent="-285750">
              <a:spcAft>
                <a:spcPts val="0"/>
              </a:spcAft>
              <a:buFont typeface="Arial" panose="020B0604020202020204" pitchFamily="34" charset="0"/>
              <a:buChar char="•"/>
            </a:pPr>
            <a:r>
              <a:rPr lang="en-US"/>
              <a:t>Vital Incite can:</a:t>
            </a:r>
          </a:p>
          <a:p>
            <a:pPr marL="517525" lvl="1" indent="-285750">
              <a:lnSpc>
                <a:spcPct val="150000"/>
              </a:lnSpc>
              <a:spcAft>
                <a:spcPts val="0"/>
              </a:spcAft>
            </a:pPr>
            <a:r>
              <a:rPr lang="en-US"/>
              <a:t>Identify high-quality, low-cost provider based on group’s data.</a:t>
            </a:r>
          </a:p>
          <a:p>
            <a:pPr marL="517525" lvl="1" indent="-285750">
              <a:lnSpc>
                <a:spcPct val="150000"/>
              </a:lnSpc>
              <a:spcAft>
                <a:spcPts val="0"/>
              </a:spcAft>
            </a:pPr>
            <a:r>
              <a:rPr lang="en-US"/>
              <a:t>Support the contract process with a provider/provider group for direct primary care.</a:t>
            </a:r>
          </a:p>
          <a:p>
            <a:pPr marL="517525" lvl="1" indent="-285750">
              <a:lnSpc>
                <a:spcPct val="150000"/>
              </a:lnSpc>
              <a:spcAft>
                <a:spcPts val="0"/>
              </a:spcAft>
            </a:pPr>
            <a:r>
              <a:rPr lang="en-US"/>
              <a:t>Work with the carrier and provider to negotiate rates/fee schedule.</a:t>
            </a:r>
          </a:p>
          <a:p>
            <a:pPr marL="517525" lvl="1" indent="-285750">
              <a:lnSpc>
                <a:spcPct val="150000"/>
              </a:lnSpc>
              <a:spcAft>
                <a:spcPts val="0"/>
              </a:spcAft>
            </a:pPr>
            <a:r>
              <a:rPr lang="en-US"/>
              <a:t>Set goals to evaluate outcomes of contract.</a:t>
            </a:r>
          </a:p>
          <a:p>
            <a:pPr marL="517525" lvl="1" indent="-285750">
              <a:lnSpc>
                <a:spcPct val="150000"/>
              </a:lnSpc>
              <a:spcAft>
                <a:spcPts val="0"/>
              </a:spcAft>
            </a:pPr>
            <a:r>
              <a:rPr lang="en-US"/>
              <a:t>Provide reporting on the partnership and identify opportunities to improve.</a:t>
            </a:r>
          </a:p>
          <a:p>
            <a:pPr marL="285750" indent="-285750">
              <a:spcAft>
                <a:spcPts val="0"/>
              </a:spcAft>
              <a:buFont typeface="Arial" panose="020B0604020202020204" pitchFamily="34" charset="0"/>
              <a:buChar char="•"/>
            </a:pPr>
            <a:endParaRPr lang="en-US"/>
          </a:p>
          <a:p>
            <a:pPr marL="285750" indent="-285750"/>
            <a:endParaRPr lang="en-US"/>
          </a:p>
          <a:p>
            <a:pPr marL="517525" lvl="1" indent="-285750"/>
            <a:endParaRPr lang="en-US"/>
          </a:p>
          <a:p>
            <a:pPr marL="285750" indent="-285750"/>
            <a:endParaRPr lang="en-US"/>
          </a:p>
        </p:txBody>
      </p:sp>
      <p:sp>
        <p:nvSpPr>
          <p:cNvPr id="2" name="Rectangle 1">
            <a:extLst>
              <a:ext uri="{FF2B5EF4-FFF2-40B4-BE49-F238E27FC236}">
                <a16:creationId xmlns:a16="http://schemas.microsoft.com/office/drawing/2014/main" id="{E3448A8D-F981-B8D9-96C9-3EC2A963C3A5}"/>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8D7C6DBB-1F29-7772-60D3-DD1C2668C6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060C7E65-CD5D-2F3F-943F-853111FF03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785674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51EC5-BD2F-00BB-99BC-FF8E4011257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3B21857-72E2-8270-AE31-E8B5BC4BDEE3}"/>
              </a:ext>
            </a:extLst>
          </p:cNvPr>
          <p:cNvSpPr>
            <a:spLocks noGrp="1"/>
          </p:cNvSpPr>
          <p:nvPr>
            <p:ph type="title"/>
          </p:nvPr>
        </p:nvSpPr>
        <p:spPr/>
        <p:txBody>
          <a:bodyPr/>
          <a:lstStyle/>
          <a:p>
            <a:r>
              <a:rPr lang="en-US"/>
              <a:t>Performance Management</a:t>
            </a:r>
          </a:p>
        </p:txBody>
      </p:sp>
      <p:sp>
        <p:nvSpPr>
          <p:cNvPr id="6" name="Text Placeholder 5">
            <a:extLst>
              <a:ext uri="{FF2B5EF4-FFF2-40B4-BE49-F238E27FC236}">
                <a16:creationId xmlns:a16="http://schemas.microsoft.com/office/drawing/2014/main" id="{1DC109C0-44BF-EC12-C6F9-6F17D5D752E5}"/>
              </a:ext>
            </a:extLst>
          </p:cNvPr>
          <p:cNvSpPr>
            <a:spLocks noGrp="1"/>
          </p:cNvSpPr>
          <p:nvPr>
            <p:ph type="body" idx="1"/>
          </p:nvPr>
        </p:nvSpPr>
        <p:spPr/>
        <p:txBody>
          <a:bodyPr/>
          <a:lstStyle/>
          <a:p>
            <a:r>
              <a:rPr lang="en-US"/>
              <a:t>Creating Performance Guarantees and Goals to ensure the clinic is operating effectively</a:t>
            </a:r>
            <a:endParaRPr lang="la-Latn"/>
          </a:p>
        </p:txBody>
      </p:sp>
    </p:spTree>
    <p:extLst>
      <p:ext uri="{BB962C8B-B14F-4D97-AF65-F5344CB8AC3E}">
        <p14:creationId xmlns:p14="http://schemas.microsoft.com/office/powerpoint/2010/main" val="24037479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844E2E6-8AC0-4018-8CC6-D3F768995004}"/>
              </a:ext>
            </a:extLst>
          </p:cNvPr>
          <p:cNvSpPr>
            <a:spLocks noGrp="1"/>
          </p:cNvSpPr>
          <p:nvPr>
            <p:ph type="body" sz="quarter" idx="12"/>
          </p:nvPr>
        </p:nvSpPr>
        <p:spPr/>
        <p:txBody>
          <a:bodyPr/>
          <a:lstStyle/>
          <a:p>
            <a:r>
              <a:rPr lang="en-US"/>
              <a:t>Performance guarantees (PGs) are important to ensure clinic is operating effectively, having a positive impact on member health, and saving the health plan money. </a:t>
            </a:r>
          </a:p>
          <a:p>
            <a:endParaRPr lang="en-US"/>
          </a:p>
          <a:p>
            <a:r>
              <a:rPr lang="en-US"/>
              <a:t>Vital Incite can help negotiate and track performance guarantees. </a:t>
            </a:r>
            <a:endParaRPr lang="la-Latn"/>
          </a:p>
        </p:txBody>
      </p:sp>
      <p:sp>
        <p:nvSpPr>
          <p:cNvPr id="6" name="Title 5">
            <a:extLst>
              <a:ext uri="{FF2B5EF4-FFF2-40B4-BE49-F238E27FC236}">
                <a16:creationId xmlns:a16="http://schemas.microsoft.com/office/drawing/2014/main" id="{8CE89E7D-59F4-4479-9AEC-753A61D81B1D}"/>
              </a:ext>
            </a:extLst>
          </p:cNvPr>
          <p:cNvSpPr>
            <a:spLocks noGrp="1"/>
          </p:cNvSpPr>
          <p:nvPr>
            <p:ph type="title"/>
          </p:nvPr>
        </p:nvSpPr>
        <p:spPr/>
        <p:txBody>
          <a:bodyPr/>
          <a:lstStyle/>
          <a:p>
            <a:r>
              <a:rPr lang="en-US"/>
              <a:t>Performance Guarantees</a:t>
            </a:r>
          </a:p>
        </p:txBody>
      </p:sp>
      <p:sp>
        <p:nvSpPr>
          <p:cNvPr id="7" name="Text Placeholder 6">
            <a:extLst>
              <a:ext uri="{FF2B5EF4-FFF2-40B4-BE49-F238E27FC236}">
                <a16:creationId xmlns:a16="http://schemas.microsoft.com/office/drawing/2014/main" id="{17B90AB3-F1A6-4985-877E-7BF3FB4FDE56}"/>
              </a:ext>
            </a:extLst>
          </p:cNvPr>
          <p:cNvSpPr>
            <a:spLocks noGrp="1"/>
          </p:cNvSpPr>
          <p:nvPr>
            <p:ph type="body" sz="quarter" idx="11"/>
          </p:nvPr>
        </p:nvSpPr>
        <p:spPr>
          <a:xfrm>
            <a:off x="548640" y="2597254"/>
            <a:ext cx="10972800" cy="1737270"/>
          </a:xfrm>
        </p:spPr>
        <p:txBody>
          <a:bodyPr/>
          <a:lstStyle/>
          <a:p>
            <a:r>
              <a:rPr lang="en-US" b="1"/>
              <a:t>Year 1 Performance Guarantees</a:t>
            </a:r>
          </a:p>
          <a:p>
            <a:pPr lvl="1"/>
            <a:r>
              <a:rPr lang="en-US"/>
              <a:t>Focus on engagement, care coordination, and chronic condition control</a:t>
            </a:r>
          </a:p>
          <a:p>
            <a:r>
              <a:rPr lang="en-US" b="1"/>
              <a:t>Year 2 and Onward</a:t>
            </a:r>
          </a:p>
          <a:p>
            <a:pPr lvl="1"/>
            <a:r>
              <a:rPr lang="en-US"/>
              <a:t>Focus on retention of participants, care coordination, chronic condition management (biometric outcomes), and pharmacy management</a:t>
            </a:r>
            <a:endParaRPr lang="la-Latn"/>
          </a:p>
          <a:p>
            <a:endParaRPr lang="en-US"/>
          </a:p>
        </p:txBody>
      </p:sp>
      <p:sp>
        <p:nvSpPr>
          <p:cNvPr id="2" name="Rectangle 1">
            <a:extLst>
              <a:ext uri="{FF2B5EF4-FFF2-40B4-BE49-F238E27FC236}">
                <a16:creationId xmlns:a16="http://schemas.microsoft.com/office/drawing/2014/main" id="{C625AC5C-EC14-30EC-B77A-7126D7BF0347}"/>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CF0A7061-8831-F373-1199-747022A809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4" name="Picture 3" descr="A blue and green cube with letters on it&#10;&#10;Description automatically generated">
            <a:extLst>
              <a:ext uri="{FF2B5EF4-FFF2-40B4-BE49-F238E27FC236}">
                <a16:creationId xmlns:a16="http://schemas.microsoft.com/office/drawing/2014/main" id="{798405B3-AE78-0F77-A426-8B0DF4C231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3669100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249C8A8-30E8-4D67-BB9D-EFD203FD3CF3}"/>
              </a:ext>
            </a:extLst>
          </p:cNvPr>
          <p:cNvSpPr>
            <a:spLocks noGrp="1"/>
          </p:cNvSpPr>
          <p:nvPr>
            <p:ph type="title"/>
          </p:nvPr>
        </p:nvSpPr>
        <p:spPr/>
        <p:txBody>
          <a:bodyPr/>
          <a:lstStyle/>
          <a:p>
            <a:r>
              <a:rPr lang="en-US"/>
              <a:t>Clinic Outcomes</a:t>
            </a:r>
          </a:p>
        </p:txBody>
      </p:sp>
      <p:sp>
        <p:nvSpPr>
          <p:cNvPr id="6" name="Text Placeholder 5">
            <a:extLst>
              <a:ext uri="{FF2B5EF4-FFF2-40B4-BE49-F238E27FC236}">
                <a16:creationId xmlns:a16="http://schemas.microsoft.com/office/drawing/2014/main" id="{B54AF5E1-953F-4868-B425-EC9388D0D2F8}"/>
              </a:ext>
            </a:extLst>
          </p:cNvPr>
          <p:cNvSpPr>
            <a:spLocks noGrp="1"/>
          </p:cNvSpPr>
          <p:nvPr>
            <p:ph type="body" idx="1"/>
          </p:nvPr>
        </p:nvSpPr>
        <p:spPr/>
        <p:txBody>
          <a:bodyPr/>
          <a:lstStyle/>
          <a:p>
            <a:r>
              <a:rPr lang="en-US"/>
              <a:t>Evaluating cost and health impact</a:t>
            </a:r>
            <a:endParaRPr lang="la-Latn"/>
          </a:p>
        </p:txBody>
      </p:sp>
    </p:spTree>
    <p:extLst>
      <p:ext uri="{BB962C8B-B14F-4D97-AF65-F5344CB8AC3E}">
        <p14:creationId xmlns:p14="http://schemas.microsoft.com/office/powerpoint/2010/main" val="2232113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29FB4-B0D7-0990-1510-33A7A07C76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795639-7158-B3CE-8A6C-C94823101108}"/>
              </a:ext>
            </a:extLst>
          </p:cNvPr>
          <p:cNvSpPr>
            <a:spLocks noGrp="1"/>
          </p:cNvSpPr>
          <p:nvPr>
            <p:ph type="title"/>
          </p:nvPr>
        </p:nvSpPr>
        <p:spPr/>
        <p:txBody>
          <a:bodyPr/>
          <a:lstStyle/>
          <a:p>
            <a:r>
              <a:rPr lang="en-US"/>
              <a:t>Vital Incite Book of Business</a:t>
            </a:r>
          </a:p>
        </p:txBody>
      </p:sp>
      <p:sp>
        <p:nvSpPr>
          <p:cNvPr id="3" name="Content Placeholder 2">
            <a:extLst>
              <a:ext uri="{FF2B5EF4-FFF2-40B4-BE49-F238E27FC236}">
                <a16:creationId xmlns:a16="http://schemas.microsoft.com/office/drawing/2014/main" id="{A9E2BC02-CB5A-A279-CB42-BCFA86B70C62}"/>
              </a:ext>
            </a:extLst>
          </p:cNvPr>
          <p:cNvSpPr>
            <a:spLocks noGrp="1"/>
          </p:cNvSpPr>
          <p:nvPr>
            <p:ph idx="4294967295"/>
          </p:nvPr>
        </p:nvSpPr>
        <p:spPr>
          <a:xfrm>
            <a:off x="563880" y="1731523"/>
            <a:ext cx="10988040" cy="4182863"/>
          </a:xfrm>
        </p:spPr>
        <p:txBody>
          <a:bodyPr vert="horz" lIns="0" tIns="45720" rIns="0" bIns="45720" rtlCol="0" anchor="t">
            <a:noAutofit/>
          </a:bodyPr>
          <a:lstStyle/>
          <a:p>
            <a:r>
              <a:rPr lang="en-US"/>
              <a:t>59 Groups with Clinics</a:t>
            </a:r>
          </a:p>
          <a:p>
            <a:r>
              <a:rPr lang="en-US"/>
              <a:t>1,352 Average Employee Population </a:t>
            </a:r>
          </a:p>
          <a:p>
            <a:r>
              <a:rPr lang="en-US"/>
              <a:t>79,782 Employee Lives total</a:t>
            </a:r>
          </a:p>
          <a:p>
            <a:r>
              <a:rPr lang="en-US"/>
              <a:t>18 Clinic Vendors</a:t>
            </a:r>
            <a:endParaRPr lang="la-Latn"/>
          </a:p>
          <a:p>
            <a:pPr marL="229870" lvl="1" indent="0">
              <a:buNone/>
            </a:pPr>
            <a:endParaRPr lang="en-US"/>
          </a:p>
          <a:p>
            <a:pPr marL="1144270" lvl="4" indent="-229870"/>
            <a:endParaRPr lang="la-Latn"/>
          </a:p>
        </p:txBody>
      </p:sp>
      <p:sp>
        <p:nvSpPr>
          <p:cNvPr id="4" name="Rectangle 3">
            <a:extLst>
              <a:ext uri="{FF2B5EF4-FFF2-40B4-BE49-F238E27FC236}">
                <a16:creationId xmlns:a16="http://schemas.microsoft.com/office/drawing/2014/main" id="{6815F2C6-EB8F-2D24-44FF-990F4C8293B3}"/>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36565914-9656-15B7-9E55-66F83FF4AF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F4BE75C9-B7E5-CE88-4831-62454EF299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9" name="Chart 8">
            <a:extLst>
              <a:ext uri="{FF2B5EF4-FFF2-40B4-BE49-F238E27FC236}">
                <a16:creationId xmlns:a16="http://schemas.microsoft.com/office/drawing/2014/main" id="{21717D8C-A6DE-3F4F-FE1A-5F677DFC202F}"/>
              </a:ext>
            </a:extLst>
          </p:cNvPr>
          <p:cNvGraphicFramePr/>
          <p:nvPr/>
        </p:nvGraphicFramePr>
        <p:xfrm>
          <a:off x="5114612" y="943613"/>
          <a:ext cx="6742444" cy="488443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756031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260FF-8D32-D0B7-9A16-D9484B370C4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7F021CC-7825-660D-3181-5CF87B56CFFE}"/>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4" name="Picture 3" descr="A blue and white logo&#10;&#10;Description automatically generated">
            <a:extLst>
              <a:ext uri="{FF2B5EF4-FFF2-40B4-BE49-F238E27FC236}">
                <a16:creationId xmlns:a16="http://schemas.microsoft.com/office/drawing/2014/main" id="{3471BC8E-C8E0-AEBE-311A-C87A821398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885"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5E28EB17-5B7A-43DD-1B67-4DF00BAFC9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pic>
        <p:nvPicPr>
          <p:cNvPr id="7" name="Picture 6">
            <a:extLst>
              <a:ext uri="{FF2B5EF4-FFF2-40B4-BE49-F238E27FC236}">
                <a16:creationId xmlns:a16="http://schemas.microsoft.com/office/drawing/2014/main" id="{9BE928F8-E0BA-01F1-C709-267CBAA58A6F}"/>
              </a:ext>
            </a:extLst>
          </p:cNvPr>
          <p:cNvPicPr>
            <a:picLocks noChangeAspect="1"/>
          </p:cNvPicPr>
          <p:nvPr/>
        </p:nvPicPr>
        <p:blipFill>
          <a:blip r:embed="rId5"/>
          <a:srcRect l="3051" t="14436" r="3182" b="1343"/>
          <a:stretch/>
        </p:blipFill>
        <p:spPr>
          <a:xfrm>
            <a:off x="1518863" y="746619"/>
            <a:ext cx="8920515" cy="5587241"/>
          </a:xfrm>
          <a:prstGeom prst="rect">
            <a:avLst/>
          </a:prstGeom>
        </p:spPr>
      </p:pic>
      <p:sp>
        <p:nvSpPr>
          <p:cNvPr id="8" name="Rectangle 7">
            <a:extLst>
              <a:ext uri="{FF2B5EF4-FFF2-40B4-BE49-F238E27FC236}">
                <a16:creationId xmlns:a16="http://schemas.microsoft.com/office/drawing/2014/main" id="{04A3146B-2DFB-7526-81AC-19EF8891937F}"/>
              </a:ext>
            </a:extLst>
          </p:cNvPr>
          <p:cNvSpPr/>
          <p:nvPr/>
        </p:nvSpPr>
        <p:spPr>
          <a:xfrm>
            <a:off x="7441660" y="5068111"/>
            <a:ext cx="2480553" cy="340468"/>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3" name="TextBox 2">
            <a:extLst>
              <a:ext uri="{FF2B5EF4-FFF2-40B4-BE49-F238E27FC236}">
                <a16:creationId xmlns:a16="http://schemas.microsoft.com/office/drawing/2014/main" id="{027C4FA7-6233-59E1-A2AD-01EBD2354F51}"/>
              </a:ext>
            </a:extLst>
          </p:cNvPr>
          <p:cNvSpPr txBox="1"/>
          <p:nvPr/>
        </p:nvSpPr>
        <p:spPr>
          <a:xfrm>
            <a:off x="176168" y="0"/>
            <a:ext cx="112706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30406"/>
                </a:solidFill>
                <a:effectLst/>
                <a:uLnTx/>
                <a:uFillTx/>
                <a:latin typeface="Cormorant Garamond"/>
                <a:ea typeface="+mn-ea"/>
                <a:cs typeface="+mn-cs"/>
              </a:rPr>
              <a:t>Engagement- Clinic Primary Care</a:t>
            </a:r>
          </a:p>
        </p:txBody>
      </p:sp>
    </p:spTree>
    <p:extLst>
      <p:ext uri="{BB962C8B-B14F-4D97-AF65-F5344CB8AC3E}">
        <p14:creationId xmlns:p14="http://schemas.microsoft.com/office/powerpoint/2010/main" val="4129433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0F99E-BBA2-1381-AC54-167C990A9D7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DCFF999-BDED-7502-93EC-12C6F898B4A1}"/>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4" name="Picture 3" descr="A blue and white logo&#10;&#10;Description automatically generated">
            <a:extLst>
              <a:ext uri="{FF2B5EF4-FFF2-40B4-BE49-F238E27FC236}">
                <a16:creationId xmlns:a16="http://schemas.microsoft.com/office/drawing/2014/main" id="{89076FA4-BE41-B883-6D76-46D690D015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BF8199BC-1667-018A-7F5D-D901B0939D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pic>
        <p:nvPicPr>
          <p:cNvPr id="7" name="Picture 6">
            <a:extLst>
              <a:ext uri="{FF2B5EF4-FFF2-40B4-BE49-F238E27FC236}">
                <a16:creationId xmlns:a16="http://schemas.microsoft.com/office/drawing/2014/main" id="{2A9C6758-2027-4E7E-399E-E65B0F147BB5}"/>
              </a:ext>
            </a:extLst>
          </p:cNvPr>
          <p:cNvPicPr>
            <a:picLocks noChangeAspect="1"/>
          </p:cNvPicPr>
          <p:nvPr/>
        </p:nvPicPr>
        <p:blipFill>
          <a:blip r:embed="rId5"/>
          <a:srcRect t="9315"/>
          <a:stretch/>
        </p:blipFill>
        <p:spPr>
          <a:xfrm>
            <a:off x="1430230" y="666925"/>
            <a:ext cx="9050818" cy="5596739"/>
          </a:xfrm>
          <a:prstGeom prst="rect">
            <a:avLst/>
          </a:prstGeom>
        </p:spPr>
      </p:pic>
      <p:sp>
        <p:nvSpPr>
          <p:cNvPr id="8" name="Oval 7">
            <a:extLst>
              <a:ext uri="{FF2B5EF4-FFF2-40B4-BE49-F238E27FC236}">
                <a16:creationId xmlns:a16="http://schemas.microsoft.com/office/drawing/2014/main" id="{19F525A0-0565-9B35-4731-CD063E7BED31}"/>
              </a:ext>
            </a:extLst>
          </p:cNvPr>
          <p:cNvSpPr/>
          <p:nvPr/>
        </p:nvSpPr>
        <p:spPr>
          <a:xfrm>
            <a:off x="2642616" y="3941064"/>
            <a:ext cx="713232" cy="365760"/>
          </a:xfrm>
          <a:prstGeom prst="ellipse">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0" name="Rectangle 19">
            <a:extLst>
              <a:ext uri="{FF2B5EF4-FFF2-40B4-BE49-F238E27FC236}">
                <a16:creationId xmlns:a16="http://schemas.microsoft.com/office/drawing/2014/main" id="{869378B3-47C2-D080-BE4B-66F2F9216289}"/>
              </a:ext>
            </a:extLst>
          </p:cNvPr>
          <p:cNvSpPr/>
          <p:nvPr/>
        </p:nvSpPr>
        <p:spPr>
          <a:xfrm>
            <a:off x="7831741" y="4392362"/>
            <a:ext cx="777328" cy="132053"/>
          </a:xfrm>
          <a:prstGeom prst="rect">
            <a:avLst/>
          </a:prstGeom>
          <a:solidFill>
            <a:srgbClr val="006CB0"/>
          </a:solidFill>
          <a:ln>
            <a:solidFill>
              <a:srgbClr val="006C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3" name="TextBox 12">
            <a:extLst>
              <a:ext uri="{FF2B5EF4-FFF2-40B4-BE49-F238E27FC236}">
                <a16:creationId xmlns:a16="http://schemas.microsoft.com/office/drawing/2014/main" id="{65E1B07E-5E66-8CCE-4E4F-BDC5AE864715}"/>
              </a:ext>
            </a:extLst>
          </p:cNvPr>
          <p:cNvSpPr txBox="1"/>
          <p:nvPr/>
        </p:nvSpPr>
        <p:spPr>
          <a:xfrm>
            <a:off x="7793433" y="4335277"/>
            <a:ext cx="943266"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2,321 (40%)</a:t>
            </a:r>
          </a:p>
        </p:txBody>
      </p:sp>
      <p:sp>
        <p:nvSpPr>
          <p:cNvPr id="9" name="Oval 8">
            <a:extLst>
              <a:ext uri="{FF2B5EF4-FFF2-40B4-BE49-F238E27FC236}">
                <a16:creationId xmlns:a16="http://schemas.microsoft.com/office/drawing/2014/main" id="{EC9C8ACC-C7B5-8A4D-5825-78A87DBF6C28}"/>
              </a:ext>
            </a:extLst>
          </p:cNvPr>
          <p:cNvSpPr/>
          <p:nvPr/>
        </p:nvSpPr>
        <p:spPr>
          <a:xfrm>
            <a:off x="7766137" y="4275509"/>
            <a:ext cx="864623" cy="365760"/>
          </a:xfrm>
          <a:prstGeom prst="ellipse">
            <a:avLst/>
          </a:prstGeom>
          <a:noFill/>
          <a:ln w="28575">
            <a:solidFill>
              <a:srgbClr val="F1E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8" name="Rectangle 17">
            <a:extLst>
              <a:ext uri="{FF2B5EF4-FFF2-40B4-BE49-F238E27FC236}">
                <a16:creationId xmlns:a16="http://schemas.microsoft.com/office/drawing/2014/main" id="{C4D4D2B8-9D5F-3ABB-C821-2C76AE812F03}"/>
              </a:ext>
            </a:extLst>
          </p:cNvPr>
          <p:cNvSpPr/>
          <p:nvPr/>
        </p:nvSpPr>
        <p:spPr>
          <a:xfrm>
            <a:off x="5234242" y="3842623"/>
            <a:ext cx="763950" cy="126506"/>
          </a:xfrm>
          <a:prstGeom prst="rect">
            <a:avLst/>
          </a:prstGeom>
          <a:solidFill>
            <a:srgbClr val="006CB0"/>
          </a:solidFill>
          <a:ln>
            <a:solidFill>
              <a:srgbClr val="006C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1" name="TextBox 10">
            <a:extLst>
              <a:ext uri="{FF2B5EF4-FFF2-40B4-BE49-F238E27FC236}">
                <a16:creationId xmlns:a16="http://schemas.microsoft.com/office/drawing/2014/main" id="{F1DA5A85-0D60-8BC8-D2E5-D3027BC7E2B2}"/>
              </a:ext>
            </a:extLst>
          </p:cNvPr>
          <p:cNvSpPr txBox="1"/>
          <p:nvPr/>
        </p:nvSpPr>
        <p:spPr>
          <a:xfrm>
            <a:off x="5139086" y="3775363"/>
            <a:ext cx="943266"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12,906 (71%)</a:t>
            </a:r>
          </a:p>
        </p:txBody>
      </p:sp>
      <p:sp>
        <p:nvSpPr>
          <p:cNvPr id="10" name="Oval 9">
            <a:extLst>
              <a:ext uri="{FF2B5EF4-FFF2-40B4-BE49-F238E27FC236}">
                <a16:creationId xmlns:a16="http://schemas.microsoft.com/office/drawing/2014/main" id="{867ADB97-C4C6-914F-2DDA-F594BC3D1A1A}"/>
              </a:ext>
            </a:extLst>
          </p:cNvPr>
          <p:cNvSpPr/>
          <p:nvPr/>
        </p:nvSpPr>
        <p:spPr>
          <a:xfrm>
            <a:off x="5170926" y="3720223"/>
            <a:ext cx="849368" cy="365760"/>
          </a:xfrm>
          <a:prstGeom prst="ellipse">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6" name="Rectangle 15">
            <a:extLst>
              <a:ext uri="{FF2B5EF4-FFF2-40B4-BE49-F238E27FC236}">
                <a16:creationId xmlns:a16="http://schemas.microsoft.com/office/drawing/2014/main" id="{B57A1A4A-EA17-2864-76D2-B775971CC857}"/>
              </a:ext>
            </a:extLst>
          </p:cNvPr>
          <p:cNvSpPr/>
          <p:nvPr/>
        </p:nvSpPr>
        <p:spPr>
          <a:xfrm>
            <a:off x="2651581" y="4641269"/>
            <a:ext cx="713232" cy="158950"/>
          </a:xfrm>
          <a:prstGeom prst="rect">
            <a:avLst/>
          </a:prstGeom>
          <a:solidFill>
            <a:srgbClr val="006CB0"/>
          </a:solidFill>
          <a:ln>
            <a:solidFill>
              <a:srgbClr val="006C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7" name="Rectangle 16">
            <a:extLst>
              <a:ext uri="{FF2B5EF4-FFF2-40B4-BE49-F238E27FC236}">
                <a16:creationId xmlns:a16="http://schemas.microsoft.com/office/drawing/2014/main" id="{D76364E7-AB88-D958-6555-2C856D776170}"/>
              </a:ext>
            </a:extLst>
          </p:cNvPr>
          <p:cNvSpPr/>
          <p:nvPr/>
        </p:nvSpPr>
        <p:spPr>
          <a:xfrm>
            <a:off x="3927002" y="4641269"/>
            <a:ext cx="777328" cy="132053"/>
          </a:xfrm>
          <a:prstGeom prst="rect">
            <a:avLst/>
          </a:prstGeom>
          <a:solidFill>
            <a:srgbClr val="006CB0"/>
          </a:solidFill>
          <a:ln>
            <a:solidFill>
              <a:srgbClr val="006C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9" name="Rectangle 18">
            <a:extLst>
              <a:ext uri="{FF2B5EF4-FFF2-40B4-BE49-F238E27FC236}">
                <a16:creationId xmlns:a16="http://schemas.microsoft.com/office/drawing/2014/main" id="{78CB671C-410C-4CC7-2341-71DA11CE5A0E}"/>
              </a:ext>
            </a:extLst>
          </p:cNvPr>
          <p:cNvSpPr/>
          <p:nvPr/>
        </p:nvSpPr>
        <p:spPr>
          <a:xfrm>
            <a:off x="6529784" y="3900140"/>
            <a:ext cx="777328" cy="132053"/>
          </a:xfrm>
          <a:prstGeom prst="rect">
            <a:avLst/>
          </a:prstGeom>
          <a:solidFill>
            <a:srgbClr val="006CB0"/>
          </a:solidFill>
          <a:ln>
            <a:solidFill>
              <a:srgbClr val="006C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6" name="TextBox 5">
            <a:extLst>
              <a:ext uri="{FF2B5EF4-FFF2-40B4-BE49-F238E27FC236}">
                <a16:creationId xmlns:a16="http://schemas.microsoft.com/office/drawing/2014/main" id="{75660B3D-A780-8765-56E2-7F72C893F8D9}"/>
              </a:ext>
            </a:extLst>
          </p:cNvPr>
          <p:cNvSpPr txBox="1"/>
          <p:nvPr/>
        </p:nvSpPr>
        <p:spPr>
          <a:xfrm>
            <a:off x="3864946" y="4591287"/>
            <a:ext cx="943266"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2,989 (25%)</a:t>
            </a:r>
          </a:p>
        </p:txBody>
      </p:sp>
      <p:sp>
        <p:nvSpPr>
          <p:cNvPr id="12" name="TextBox 11">
            <a:extLst>
              <a:ext uri="{FF2B5EF4-FFF2-40B4-BE49-F238E27FC236}">
                <a16:creationId xmlns:a16="http://schemas.microsoft.com/office/drawing/2014/main" id="{C791D747-2AC3-8B45-4A48-2CFF4DF89E6D}"/>
              </a:ext>
            </a:extLst>
          </p:cNvPr>
          <p:cNvSpPr txBox="1"/>
          <p:nvPr/>
        </p:nvSpPr>
        <p:spPr>
          <a:xfrm>
            <a:off x="6446815" y="3792983"/>
            <a:ext cx="943266"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15,805 (67%)</a:t>
            </a:r>
          </a:p>
        </p:txBody>
      </p:sp>
      <p:sp>
        <p:nvSpPr>
          <p:cNvPr id="3" name="TextBox 2">
            <a:extLst>
              <a:ext uri="{FF2B5EF4-FFF2-40B4-BE49-F238E27FC236}">
                <a16:creationId xmlns:a16="http://schemas.microsoft.com/office/drawing/2014/main" id="{4B1F1503-B3C3-9E7B-ECE8-66F9AFB12ABC}"/>
              </a:ext>
            </a:extLst>
          </p:cNvPr>
          <p:cNvSpPr txBox="1"/>
          <p:nvPr/>
        </p:nvSpPr>
        <p:spPr>
          <a:xfrm>
            <a:off x="2590354" y="4605409"/>
            <a:ext cx="943266"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1,216 (25%)</a:t>
            </a:r>
          </a:p>
        </p:txBody>
      </p:sp>
      <p:sp>
        <p:nvSpPr>
          <p:cNvPr id="21" name="Rectangle 20">
            <a:extLst>
              <a:ext uri="{FF2B5EF4-FFF2-40B4-BE49-F238E27FC236}">
                <a16:creationId xmlns:a16="http://schemas.microsoft.com/office/drawing/2014/main" id="{761E529B-0E45-F69C-9BC5-D5EC61215FF2}"/>
              </a:ext>
            </a:extLst>
          </p:cNvPr>
          <p:cNvSpPr/>
          <p:nvPr/>
        </p:nvSpPr>
        <p:spPr>
          <a:xfrm>
            <a:off x="9129459" y="4395226"/>
            <a:ext cx="777328" cy="210183"/>
          </a:xfrm>
          <a:prstGeom prst="rect">
            <a:avLst/>
          </a:prstGeom>
          <a:solidFill>
            <a:srgbClr val="006CB0"/>
          </a:solidFill>
          <a:ln>
            <a:solidFill>
              <a:srgbClr val="006C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5" name="TextBox 14">
            <a:extLst>
              <a:ext uri="{FF2B5EF4-FFF2-40B4-BE49-F238E27FC236}">
                <a16:creationId xmlns:a16="http://schemas.microsoft.com/office/drawing/2014/main" id="{45820491-749A-E96E-82C2-323DC6F16511}"/>
              </a:ext>
            </a:extLst>
          </p:cNvPr>
          <p:cNvSpPr txBox="1"/>
          <p:nvPr/>
        </p:nvSpPr>
        <p:spPr>
          <a:xfrm>
            <a:off x="9084271" y="4354757"/>
            <a:ext cx="943266"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3,034 (38%)</a:t>
            </a:r>
          </a:p>
        </p:txBody>
      </p:sp>
      <p:sp>
        <p:nvSpPr>
          <p:cNvPr id="14" name="TextBox 13">
            <a:extLst>
              <a:ext uri="{FF2B5EF4-FFF2-40B4-BE49-F238E27FC236}">
                <a16:creationId xmlns:a16="http://schemas.microsoft.com/office/drawing/2014/main" id="{B3DBAF6F-747E-C9B7-D705-7E521CC57F74}"/>
              </a:ext>
            </a:extLst>
          </p:cNvPr>
          <p:cNvSpPr txBox="1"/>
          <p:nvPr/>
        </p:nvSpPr>
        <p:spPr>
          <a:xfrm>
            <a:off x="188751" y="0"/>
            <a:ext cx="1127060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30406"/>
                </a:solidFill>
                <a:effectLst/>
                <a:uLnTx/>
                <a:uFillTx/>
                <a:latin typeface="Cormorant Garamond"/>
                <a:ea typeface="+mn-ea"/>
                <a:cs typeface="+mn-cs"/>
              </a:rPr>
              <a:t>Resource Utilization Band Migration- </a:t>
            </a:r>
            <a:r>
              <a:rPr kumimoji="0" lang="en-US" sz="3200" b="0" i="0" u="none" strike="noStrike" kern="1200" cap="none" spc="0" normalizeH="0" baseline="0" noProof="0">
                <a:ln>
                  <a:noFill/>
                </a:ln>
                <a:solidFill>
                  <a:srgbClr val="030406"/>
                </a:solidFill>
                <a:effectLst/>
                <a:uLnTx/>
                <a:uFillTx/>
                <a:latin typeface="Cormorant Garamond"/>
                <a:ea typeface="+mn-ea"/>
                <a:cs typeface="+mn-cs"/>
              </a:rPr>
              <a:t>Clinic Primary Care</a:t>
            </a:r>
            <a:endParaRPr kumimoji="0" lang="en-US" sz="3600" b="0" i="0" u="none" strike="noStrike" kern="1200" cap="none" spc="0" normalizeH="0" baseline="0" noProof="0">
              <a:ln>
                <a:noFill/>
              </a:ln>
              <a:solidFill>
                <a:srgbClr val="030406"/>
              </a:solidFill>
              <a:effectLst/>
              <a:uLnTx/>
              <a:uFillTx/>
              <a:latin typeface="Cormorant Garamond"/>
              <a:ea typeface="+mn-ea"/>
              <a:cs typeface="+mn-cs"/>
            </a:endParaRPr>
          </a:p>
        </p:txBody>
      </p:sp>
    </p:spTree>
    <p:extLst>
      <p:ext uri="{BB962C8B-B14F-4D97-AF65-F5344CB8AC3E}">
        <p14:creationId xmlns:p14="http://schemas.microsoft.com/office/powerpoint/2010/main" val="1088670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4BF2C-1894-9168-26BD-68CFCAE49C06}"/>
              </a:ext>
            </a:extLst>
          </p:cNvPr>
          <p:cNvSpPr>
            <a:spLocks noGrp="1"/>
          </p:cNvSpPr>
          <p:nvPr>
            <p:ph type="title"/>
          </p:nvPr>
        </p:nvSpPr>
        <p:spPr>
          <a:xfrm>
            <a:off x="548640" y="228600"/>
            <a:ext cx="10972800" cy="1097280"/>
          </a:xfrm>
        </p:spPr>
        <p:txBody>
          <a:bodyPr anchor="b">
            <a:normAutofit/>
          </a:bodyPr>
          <a:lstStyle/>
          <a:p>
            <a:r>
              <a:rPr lang="en-US"/>
              <a:t>Onsite Clinic Outcomes</a:t>
            </a:r>
          </a:p>
        </p:txBody>
      </p:sp>
      <p:graphicFrame>
        <p:nvGraphicFramePr>
          <p:cNvPr id="19" name="Text Placeholder 2">
            <a:extLst>
              <a:ext uri="{FF2B5EF4-FFF2-40B4-BE49-F238E27FC236}">
                <a16:creationId xmlns:a16="http://schemas.microsoft.com/office/drawing/2014/main" id="{833A7E6A-2FA4-7B76-63DA-1BE52F50EE82}"/>
              </a:ext>
            </a:extLst>
          </p:cNvPr>
          <p:cNvGraphicFramePr/>
          <p:nvPr/>
        </p:nvGraphicFramePr>
        <p:xfrm>
          <a:off x="397915" y="426550"/>
          <a:ext cx="10972800" cy="448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 name="Text Placeholder 2">
            <a:extLst>
              <a:ext uri="{FF2B5EF4-FFF2-40B4-BE49-F238E27FC236}">
                <a16:creationId xmlns:a16="http://schemas.microsoft.com/office/drawing/2014/main" id="{38885F96-9286-D7AB-114C-4F9391B29B08}"/>
              </a:ext>
            </a:extLst>
          </p:cNvPr>
          <p:cNvGraphicFramePr/>
          <p:nvPr/>
        </p:nvGraphicFramePr>
        <p:xfrm>
          <a:off x="397915" y="2864780"/>
          <a:ext cx="10972800" cy="448056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TextBox 9">
            <a:extLst>
              <a:ext uri="{FF2B5EF4-FFF2-40B4-BE49-F238E27FC236}">
                <a16:creationId xmlns:a16="http://schemas.microsoft.com/office/drawing/2014/main" id="{F7C9143F-0587-8AAC-B357-B3C40E0237DD}"/>
              </a:ext>
            </a:extLst>
          </p:cNvPr>
          <p:cNvSpPr txBox="1"/>
          <p:nvPr/>
        </p:nvSpPr>
        <p:spPr>
          <a:xfrm>
            <a:off x="397915" y="1325880"/>
            <a:ext cx="52894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Care Coordination Outcomes</a:t>
            </a:r>
          </a:p>
        </p:txBody>
      </p:sp>
      <p:sp>
        <p:nvSpPr>
          <p:cNvPr id="13" name="TextBox 12">
            <a:extLst>
              <a:ext uri="{FF2B5EF4-FFF2-40B4-BE49-F238E27FC236}">
                <a16:creationId xmlns:a16="http://schemas.microsoft.com/office/drawing/2014/main" id="{52C33114-F058-F4EC-38D8-DD26AA34A9AB}"/>
              </a:ext>
            </a:extLst>
          </p:cNvPr>
          <p:cNvSpPr txBox="1"/>
          <p:nvPr/>
        </p:nvSpPr>
        <p:spPr>
          <a:xfrm>
            <a:off x="397915" y="3739159"/>
            <a:ext cx="528945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Hypertension and Diabetes Outcomes</a:t>
            </a:r>
          </a:p>
        </p:txBody>
      </p:sp>
      <p:sp>
        <p:nvSpPr>
          <p:cNvPr id="26" name="Rectangle 25">
            <a:extLst>
              <a:ext uri="{FF2B5EF4-FFF2-40B4-BE49-F238E27FC236}">
                <a16:creationId xmlns:a16="http://schemas.microsoft.com/office/drawing/2014/main" id="{23110C68-79AC-F437-91D6-67E6A069627C}"/>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28" name="Picture 27" descr="A blue and white logo&#10;&#10;Description automatically generated">
            <a:extLst>
              <a:ext uri="{FF2B5EF4-FFF2-40B4-BE49-F238E27FC236}">
                <a16:creationId xmlns:a16="http://schemas.microsoft.com/office/drawing/2014/main" id="{7CB21424-76AD-3C52-4EFF-ED1047AFFD2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30" name="Picture 29" descr="A blue and green cube with letters on it&#10;&#10;Description automatically generated">
            <a:extLst>
              <a:ext uri="{FF2B5EF4-FFF2-40B4-BE49-F238E27FC236}">
                <a16:creationId xmlns:a16="http://schemas.microsoft.com/office/drawing/2014/main" id="{3AC93ED2-2C1F-A0A2-A417-53C1CA7C24F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2877969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FF8586A-C5AE-CB1F-55CE-16063ED86D9B}"/>
              </a:ext>
            </a:extLst>
          </p:cNvPr>
          <p:cNvGrpSpPr/>
          <p:nvPr/>
        </p:nvGrpSpPr>
        <p:grpSpPr>
          <a:xfrm>
            <a:off x="769213" y="1448976"/>
            <a:ext cx="10008114" cy="2152761"/>
            <a:chOff x="769213" y="1448976"/>
            <a:chExt cx="10008114" cy="2152761"/>
          </a:xfrm>
        </p:grpSpPr>
        <p:grpSp>
          <p:nvGrpSpPr>
            <p:cNvPr id="5" name="Group 4">
              <a:extLst>
                <a:ext uri="{FF2B5EF4-FFF2-40B4-BE49-F238E27FC236}">
                  <a16:creationId xmlns:a16="http://schemas.microsoft.com/office/drawing/2014/main" id="{2ECFD0C2-CF4C-8792-49C1-A57D4F1D1A3F}"/>
                </a:ext>
              </a:extLst>
            </p:cNvPr>
            <p:cNvGrpSpPr/>
            <p:nvPr/>
          </p:nvGrpSpPr>
          <p:grpSpPr>
            <a:xfrm>
              <a:off x="769213" y="1448976"/>
              <a:ext cx="10008114" cy="2152761"/>
              <a:chOff x="769213" y="1448976"/>
              <a:chExt cx="10008114" cy="2152761"/>
            </a:xfrm>
          </p:grpSpPr>
          <p:pic>
            <p:nvPicPr>
              <p:cNvPr id="7" name="Picture 6">
                <a:extLst>
                  <a:ext uri="{FF2B5EF4-FFF2-40B4-BE49-F238E27FC236}">
                    <a16:creationId xmlns:a16="http://schemas.microsoft.com/office/drawing/2014/main" id="{61E64E6B-C541-D9BF-0539-7C523D17F137}"/>
                  </a:ext>
                </a:extLst>
              </p:cNvPr>
              <p:cNvPicPr>
                <a:picLocks noChangeAspect="1"/>
              </p:cNvPicPr>
              <p:nvPr/>
            </p:nvPicPr>
            <p:blipFill>
              <a:blip r:embed="rId3"/>
              <a:stretch>
                <a:fillRect/>
              </a:stretch>
            </p:blipFill>
            <p:spPr>
              <a:xfrm>
                <a:off x="769213" y="1448976"/>
                <a:ext cx="10008114" cy="2152761"/>
              </a:xfrm>
              <a:prstGeom prst="rect">
                <a:avLst/>
              </a:prstGeom>
            </p:spPr>
          </p:pic>
          <p:sp>
            <p:nvSpPr>
              <p:cNvPr id="3" name="Rectangle 2">
                <a:extLst>
                  <a:ext uri="{FF2B5EF4-FFF2-40B4-BE49-F238E27FC236}">
                    <a16:creationId xmlns:a16="http://schemas.microsoft.com/office/drawing/2014/main" id="{CF4F940C-050E-9482-103A-C972F89EB5EC}"/>
                  </a:ext>
                </a:extLst>
              </p:cNvPr>
              <p:cNvSpPr/>
              <p:nvPr/>
            </p:nvSpPr>
            <p:spPr>
              <a:xfrm>
                <a:off x="1064712" y="3018773"/>
                <a:ext cx="9212893" cy="18789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grpSp>
        <p:sp>
          <p:nvSpPr>
            <p:cNvPr id="2" name="Rectangle 1">
              <a:extLst>
                <a:ext uri="{FF2B5EF4-FFF2-40B4-BE49-F238E27FC236}">
                  <a16:creationId xmlns:a16="http://schemas.microsoft.com/office/drawing/2014/main" id="{8D55841F-8EA4-C121-3C6D-5242FA125CB2}"/>
                </a:ext>
              </a:extLst>
            </p:cNvPr>
            <p:cNvSpPr/>
            <p:nvPr/>
          </p:nvSpPr>
          <p:spPr>
            <a:xfrm>
              <a:off x="1064712" y="2905125"/>
              <a:ext cx="9212893" cy="2015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grpSp>
      <p:sp>
        <p:nvSpPr>
          <p:cNvPr id="4" name="Title 3">
            <a:extLst>
              <a:ext uri="{FF2B5EF4-FFF2-40B4-BE49-F238E27FC236}">
                <a16:creationId xmlns:a16="http://schemas.microsoft.com/office/drawing/2014/main" id="{97CEB72F-1E82-07B6-B1D1-AFD369FED642}"/>
              </a:ext>
            </a:extLst>
          </p:cNvPr>
          <p:cNvSpPr>
            <a:spLocks noGrp="1"/>
          </p:cNvSpPr>
          <p:nvPr>
            <p:ph type="title"/>
          </p:nvPr>
        </p:nvSpPr>
        <p:spPr/>
        <p:txBody>
          <a:bodyPr/>
          <a:lstStyle/>
          <a:p>
            <a:r>
              <a:rPr lang="en-US"/>
              <a:t>Provider Attribution and Outcomes</a:t>
            </a:r>
          </a:p>
        </p:txBody>
      </p:sp>
      <p:pic>
        <p:nvPicPr>
          <p:cNvPr id="9" name="Picture 8">
            <a:extLst>
              <a:ext uri="{FF2B5EF4-FFF2-40B4-BE49-F238E27FC236}">
                <a16:creationId xmlns:a16="http://schemas.microsoft.com/office/drawing/2014/main" id="{68CFEBFD-584C-7958-97AE-9A2DAE617E40}"/>
              </a:ext>
            </a:extLst>
          </p:cNvPr>
          <p:cNvPicPr>
            <a:picLocks noChangeAspect="1"/>
          </p:cNvPicPr>
          <p:nvPr/>
        </p:nvPicPr>
        <p:blipFill>
          <a:blip r:embed="rId4"/>
          <a:stretch>
            <a:fillRect/>
          </a:stretch>
        </p:blipFill>
        <p:spPr>
          <a:xfrm>
            <a:off x="788264" y="3601737"/>
            <a:ext cx="9989063" cy="2025754"/>
          </a:xfrm>
          <a:prstGeom prst="rect">
            <a:avLst/>
          </a:prstGeom>
        </p:spPr>
      </p:pic>
      <p:sp>
        <p:nvSpPr>
          <p:cNvPr id="11" name="Rectangle 10">
            <a:extLst>
              <a:ext uri="{FF2B5EF4-FFF2-40B4-BE49-F238E27FC236}">
                <a16:creationId xmlns:a16="http://schemas.microsoft.com/office/drawing/2014/main" id="{5DE04B52-A52D-3D35-B3C2-9249C098C30C}"/>
              </a:ext>
            </a:extLst>
          </p:cNvPr>
          <p:cNvSpPr/>
          <p:nvPr/>
        </p:nvSpPr>
        <p:spPr>
          <a:xfrm>
            <a:off x="3978560" y="2594361"/>
            <a:ext cx="1200952" cy="136313"/>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6" name="Rectangle 5">
            <a:extLst>
              <a:ext uri="{FF2B5EF4-FFF2-40B4-BE49-F238E27FC236}">
                <a16:creationId xmlns:a16="http://schemas.microsoft.com/office/drawing/2014/main" id="{3FE915BC-C231-AE3C-6444-6AE710542303}"/>
              </a:ext>
            </a:extLst>
          </p:cNvPr>
          <p:cNvSpPr/>
          <p:nvPr/>
        </p:nvSpPr>
        <p:spPr>
          <a:xfrm>
            <a:off x="8471228" y="2594361"/>
            <a:ext cx="603879" cy="136313"/>
          </a:xfrm>
          <a:prstGeom prst="rect">
            <a:avLst/>
          </a:prstGeom>
          <a:noFill/>
          <a:ln w="190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2" name="Rectangle 11">
            <a:extLst>
              <a:ext uri="{FF2B5EF4-FFF2-40B4-BE49-F238E27FC236}">
                <a16:creationId xmlns:a16="http://schemas.microsoft.com/office/drawing/2014/main" id="{2FD36D89-C155-F096-0015-E4266A4FB1D5}"/>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4" name="Picture 13" descr="A blue and white logo&#10;&#10;Description automatically generated">
            <a:extLst>
              <a:ext uri="{FF2B5EF4-FFF2-40B4-BE49-F238E27FC236}">
                <a16:creationId xmlns:a16="http://schemas.microsoft.com/office/drawing/2014/main" id="{1F0FA237-6405-DA8E-4F4F-B6375735DA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16" name="Picture 15" descr="A blue and green cube with letters on it&#10;&#10;Description automatically generated">
            <a:extLst>
              <a:ext uri="{FF2B5EF4-FFF2-40B4-BE49-F238E27FC236}">
                <a16:creationId xmlns:a16="http://schemas.microsoft.com/office/drawing/2014/main" id="{D25876AC-C9D0-6547-64ED-562FC0C81E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1565709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6759D-7E4B-0AE5-8D29-17507BDCD5E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110CAAA-DA6A-2AF3-1A07-5F00C12355AB}"/>
              </a:ext>
            </a:extLst>
          </p:cNvPr>
          <p:cNvSpPr>
            <a:spLocks noGrp="1"/>
          </p:cNvSpPr>
          <p:nvPr>
            <p:ph type="title"/>
          </p:nvPr>
        </p:nvSpPr>
        <p:spPr/>
        <p:txBody>
          <a:bodyPr/>
          <a:lstStyle/>
          <a:p>
            <a:r>
              <a:rPr lang="en-US"/>
              <a:t>Provider Attribution and Chronic Conditions</a:t>
            </a:r>
          </a:p>
        </p:txBody>
      </p:sp>
      <p:graphicFrame>
        <p:nvGraphicFramePr>
          <p:cNvPr id="10" name="Table 9">
            <a:extLst>
              <a:ext uri="{FF2B5EF4-FFF2-40B4-BE49-F238E27FC236}">
                <a16:creationId xmlns:a16="http://schemas.microsoft.com/office/drawing/2014/main" id="{B1A6FB56-2F3A-4E20-16B0-78C28657962B}"/>
              </a:ext>
            </a:extLst>
          </p:cNvPr>
          <p:cNvGraphicFramePr>
            <a:graphicFrameLocks noGrp="1"/>
          </p:cNvGraphicFramePr>
          <p:nvPr/>
        </p:nvGraphicFramePr>
        <p:xfrm>
          <a:off x="588693" y="2110482"/>
          <a:ext cx="10972802" cy="1056171"/>
        </p:xfrm>
        <a:graphic>
          <a:graphicData uri="http://schemas.openxmlformats.org/drawingml/2006/table">
            <a:tbl>
              <a:tblPr>
                <a:tableStyleId>{073A0DAA-6AF3-43AB-8588-CEC1D06C72B9}</a:tableStyleId>
              </a:tblPr>
              <a:tblGrid>
                <a:gridCol w="1277685">
                  <a:extLst>
                    <a:ext uri="{9D8B030D-6E8A-4147-A177-3AD203B41FA5}">
                      <a16:colId xmlns:a16="http://schemas.microsoft.com/office/drawing/2014/main" val="3981893926"/>
                    </a:ext>
                  </a:extLst>
                </a:gridCol>
                <a:gridCol w="1152395">
                  <a:extLst>
                    <a:ext uri="{9D8B030D-6E8A-4147-A177-3AD203B41FA5}">
                      <a16:colId xmlns:a16="http://schemas.microsoft.com/office/drawing/2014/main" val="1630365081"/>
                    </a:ext>
                  </a:extLst>
                </a:gridCol>
                <a:gridCol w="995819">
                  <a:extLst>
                    <a:ext uri="{9D8B030D-6E8A-4147-A177-3AD203B41FA5}">
                      <a16:colId xmlns:a16="http://schemas.microsoft.com/office/drawing/2014/main" val="3295815131"/>
                    </a:ext>
                  </a:extLst>
                </a:gridCol>
                <a:gridCol w="801666">
                  <a:extLst>
                    <a:ext uri="{9D8B030D-6E8A-4147-A177-3AD203B41FA5}">
                      <a16:colId xmlns:a16="http://schemas.microsoft.com/office/drawing/2014/main" val="1833738496"/>
                    </a:ext>
                  </a:extLst>
                </a:gridCol>
                <a:gridCol w="1077238">
                  <a:extLst>
                    <a:ext uri="{9D8B030D-6E8A-4147-A177-3AD203B41FA5}">
                      <a16:colId xmlns:a16="http://schemas.microsoft.com/office/drawing/2014/main" val="331700716"/>
                    </a:ext>
                  </a:extLst>
                </a:gridCol>
                <a:gridCol w="1158657">
                  <a:extLst>
                    <a:ext uri="{9D8B030D-6E8A-4147-A177-3AD203B41FA5}">
                      <a16:colId xmlns:a16="http://schemas.microsoft.com/office/drawing/2014/main" val="2392714220"/>
                    </a:ext>
                  </a:extLst>
                </a:gridCol>
                <a:gridCol w="1089765">
                  <a:extLst>
                    <a:ext uri="{9D8B030D-6E8A-4147-A177-3AD203B41FA5}">
                      <a16:colId xmlns:a16="http://schemas.microsoft.com/office/drawing/2014/main" val="3891647680"/>
                    </a:ext>
                  </a:extLst>
                </a:gridCol>
                <a:gridCol w="1459282">
                  <a:extLst>
                    <a:ext uri="{9D8B030D-6E8A-4147-A177-3AD203B41FA5}">
                      <a16:colId xmlns:a16="http://schemas.microsoft.com/office/drawing/2014/main" val="255043203"/>
                    </a:ext>
                  </a:extLst>
                </a:gridCol>
                <a:gridCol w="1960295">
                  <a:extLst>
                    <a:ext uri="{9D8B030D-6E8A-4147-A177-3AD203B41FA5}">
                      <a16:colId xmlns:a16="http://schemas.microsoft.com/office/drawing/2014/main" val="3452307298"/>
                    </a:ext>
                  </a:extLst>
                </a:gridCol>
              </a:tblGrid>
              <a:tr h="472568">
                <a:tc>
                  <a:txBody>
                    <a:bodyPr/>
                    <a:lstStyle/>
                    <a:p>
                      <a:pPr algn="l" fontAlgn="ctr"/>
                      <a:r>
                        <a:rPr lang="en-US" sz="1100" u="none" strike="noStrike">
                          <a:effectLst/>
                        </a:rPr>
                        <a:t> </a:t>
                      </a:r>
                      <a:endParaRPr lang="en-US" sz="1100" b="0" i="0" u="none" strike="noStrike">
                        <a:solidFill>
                          <a:srgbClr val="404040"/>
                        </a:solidFill>
                        <a:effectLst/>
                        <a:latin typeface="Arial" panose="020B0604020202020204" pitchFamily="34" charset="0"/>
                      </a:endParaRPr>
                    </a:p>
                  </a:txBody>
                  <a:tcPr marL="0" marR="0" marT="0" marB="0" anchor="ctr">
                    <a:solidFill>
                      <a:schemeClr val="bg1"/>
                    </a:solidFill>
                  </a:tcPr>
                </a:tc>
                <a:tc>
                  <a:txBody>
                    <a:bodyPr/>
                    <a:lstStyle/>
                    <a:p>
                      <a:pPr algn="ctr" fontAlgn="ctr"/>
                      <a:r>
                        <a:rPr lang="en-US" sz="1100" u="none" strike="noStrike">
                          <a:effectLst/>
                        </a:rPr>
                        <a:t>Member Count</a:t>
                      </a:r>
                      <a:endParaRPr lang="en-US" sz="1100" b="0" i="0" u="none" strike="noStrike">
                        <a:solidFill>
                          <a:srgbClr val="404040"/>
                        </a:solidFill>
                        <a:effectLst/>
                        <a:latin typeface="Arial" panose="020B0604020202020204" pitchFamily="34" charset="0"/>
                      </a:endParaRPr>
                    </a:p>
                  </a:txBody>
                  <a:tcPr marL="0" marR="0" marT="0" marB="0" anchor="ctr">
                    <a:solidFill>
                      <a:schemeClr val="bg1"/>
                    </a:solidFill>
                  </a:tcPr>
                </a:tc>
                <a:tc>
                  <a:txBody>
                    <a:bodyPr/>
                    <a:lstStyle/>
                    <a:p>
                      <a:pPr algn="ctr" fontAlgn="ctr"/>
                      <a:r>
                        <a:rPr lang="en-US" sz="1100" u="none" strike="noStrike">
                          <a:effectLst/>
                        </a:rPr>
                        <a:t>Cost Per Unit Risk</a:t>
                      </a:r>
                      <a:endParaRPr lang="en-US" sz="1100" b="0" i="0" u="none" strike="noStrike">
                        <a:solidFill>
                          <a:srgbClr val="404040"/>
                        </a:solidFill>
                        <a:effectLst/>
                        <a:latin typeface="Arial" panose="020B0604020202020204" pitchFamily="34" charset="0"/>
                      </a:endParaRPr>
                    </a:p>
                  </a:txBody>
                  <a:tcPr marL="0" marR="0" marT="0" marB="0" anchor="ctr">
                    <a:solidFill>
                      <a:schemeClr val="bg1"/>
                    </a:solidFill>
                  </a:tcPr>
                </a:tc>
                <a:tc>
                  <a:txBody>
                    <a:bodyPr/>
                    <a:lstStyle/>
                    <a:p>
                      <a:pPr algn="ctr" fontAlgn="ctr"/>
                      <a:r>
                        <a:rPr lang="en-US" sz="1100" u="none" strike="noStrike">
                          <a:effectLst/>
                        </a:rPr>
                        <a:t>Average Risk</a:t>
                      </a:r>
                      <a:endParaRPr lang="en-US" sz="1100" b="0" i="0" u="none" strike="noStrike">
                        <a:solidFill>
                          <a:srgbClr val="404040"/>
                        </a:solidFill>
                        <a:effectLst/>
                        <a:latin typeface="Arial" panose="020B0604020202020204" pitchFamily="34" charset="0"/>
                      </a:endParaRPr>
                    </a:p>
                  </a:txBody>
                  <a:tcPr marL="0" marR="0" marT="0" marB="0" anchor="ctr">
                    <a:solidFill>
                      <a:schemeClr val="bg1"/>
                    </a:solidFill>
                  </a:tcPr>
                </a:tc>
                <a:tc>
                  <a:txBody>
                    <a:bodyPr/>
                    <a:lstStyle/>
                    <a:p>
                      <a:pPr algn="ctr" fontAlgn="ctr"/>
                      <a:r>
                        <a:rPr lang="en-US" sz="1100" u="none" strike="noStrike">
                          <a:effectLst/>
                        </a:rPr>
                        <a:t>% Improvement Mod - VHR</a:t>
                      </a:r>
                      <a:endParaRPr lang="en-US" sz="1100" b="0" i="0" u="none" strike="noStrike">
                        <a:solidFill>
                          <a:srgbClr val="404040"/>
                        </a:solidFill>
                        <a:effectLst/>
                        <a:latin typeface="Arial" panose="020B0604020202020204" pitchFamily="34" charset="0"/>
                      </a:endParaRPr>
                    </a:p>
                  </a:txBody>
                  <a:tcPr marL="0" marR="0" marT="0" marB="0" anchor="ctr">
                    <a:solidFill>
                      <a:schemeClr val="bg1"/>
                    </a:solidFill>
                  </a:tcPr>
                </a:tc>
                <a:tc>
                  <a:txBody>
                    <a:bodyPr/>
                    <a:lstStyle/>
                    <a:p>
                      <a:pPr algn="ctr" fontAlgn="ctr"/>
                      <a:r>
                        <a:rPr lang="en-US" sz="1100" u="none" strike="noStrike">
                          <a:effectLst/>
                        </a:rPr>
                        <a:t>% &gt;=1 ER Visit</a:t>
                      </a:r>
                      <a:endParaRPr lang="en-US" sz="1100" b="0" i="0" u="none" strike="noStrike">
                        <a:solidFill>
                          <a:srgbClr val="404040"/>
                        </a:solidFill>
                        <a:effectLst/>
                        <a:latin typeface="Arial" panose="020B0604020202020204" pitchFamily="34" charset="0"/>
                      </a:endParaRPr>
                    </a:p>
                  </a:txBody>
                  <a:tcPr marL="0" marR="0" marT="0" marB="0" anchor="ctr">
                    <a:solidFill>
                      <a:schemeClr val="bg1"/>
                    </a:solidFill>
                  </a:tcPr>
                </a:tc>
                <a:tc>
                  <a:txBody>
                    <a:bodyPr/>
                    <a:lstStyle/>
                    <a:p>
                      <a:pPr algn="ctr" fontAlgn="ctr"/>
                      <a:r>
                        <a:rPr lang="en-US" sz="1100" u="none" strike="noStrike">
                          <a:effectLst/>
                        </a:rPr>
                        <a:t>% ER Visits Non-Emergent</a:t>
                      </a:r>
                      <a:endParaRPr lang="en-US" sz="1100" b="0" i="0" u="none" strike="noStrike">
                        <a:solidFill>
                          <a:srgbClr val="404040"/>
                        </a:solidFill>
                        <a:effectLst/>
                        <a:latin typeface="Arial" panose="020B0604020202020204" pitchFamily="34" charset="0"/>
                      </a:endParaRPr>
                    </a:p>
                  </a:txBody>
                  <a:tcPr marL="0" marR="0" marT="0" marB="0" anchor="ctr">
                    <a:solidFill>
                      <a:schemeClr val="bg1"/>
                    </a:solidFill>
                  </a:tcPr>
                </a:tc>
                <a:tc>
                  <a:txBody>
                    <a:bodyPr/>
                    <a:lstStyle/>
                    <a:p>
                      <a:pPr algn="ctr" fontAlgn="ctr"/>
                      <a:r>
                        <a:rPr lang="en-US" sz="1100" u="none" strike="noStrike">
                          <a:effectLst/>
                        </a:rPr>
                        <a:t>% ER Visits Emergent- Primary Care Treatable</a:t>
                      </a:r>
                      <a:endParaRPr lang="en-US" sz="1100" b="0" i="0" u="none" strike="noStrike">
                        <a:solidFill>
                          <a:srgbClr val="404040"/>
                        </a:solidFill>
                        <a:effectLst/>
                        <a:latin typeface="Arial" panose="020B0604020202020204" pitchFamily="34" charset="0"/>
                      </a:endParaRPr>
                    </a:p>
                  </a:txBody>
                  <a:tcPr marL="0" marR="0" marT="0" marB="0" anchor="ctr">
                    <a:solidFill>
                      <a:schemeClr val="bg1"/>
                    </a:solidFill>
                  </a:tcPr>
                </a:tc>
                <a:tc>
                  <a:txBody>
                    <a:bodyPr/>
                    <a:lstStyle/>
                    <a:p>
                      <a:pPr algn="ctr" fontAlgn="ctr"/>
                      <a:r>
                        <a:rPr lang="en-US" sz="1100" u="none" strike="noStrike">
                          <a:effectLst/>
                        </a:rPr>
                        <a:t>% of Uncontrolled HTN Improved to Controlled</a:t>
                      </a:r>
                      <a:endParaRPr lang="en-US" sz="1100" b="0" i="0" u="none" strike="noStrike">
                        <a:solidFill>
                          <a:srgbClr val="404040"/>
                        </a:solidFill>
                        <a:effectLst/>
                        <a:latin typeface="Arial" panose="020B0604020202020204" pitchFamily="34" charset="0"/>
                      </a:endParaRPr>
                    </a:p>
                  </a:txBody>
                  <a:tcPr marL="0" marR="0" marT="0" marB="0" anchor="ctr">
                    <a:solidFill>
                      <a:schemeClr val="bg1"/>
                    </a:solidFill>
                  </a:tcPr>
                </a:tc>
                <a:extLst>
                  <a:ext uri="{0D108BD9-81ED-4DB2-BD59-A6C34878D82A}">
                    <a16:rowId xmlns:a16="http://schemas.microsoft.com/office/drawing/2014/main" val="3695543340"/>
                  </a:ext>
                </a:extLst>
              </a:tr>
              <a:tr h="184417">
                <a:tc>
                  <a:txBody>
                    <a:bodyPr/>
                    <a:lstStyle/>
                    <a:p>
                      <a:pPr algn="l" fontAlgn="t"/>
                      <a:r>
                        <a:rPr lang="en-US" sz="1100" u="none" strike="noStrike">
                          <a:effectLst/>
                        </a:rPr>
                        <a:t>Other Provider</a:t>
                      </a:r>
                      <a:endParaRPr lang="en-US" sz="1100" b="0" i="0" u="none" strike="noStrike">
                        <a:solidFill>
                          <a:srgbClr val="404040"/>
                        </a:solidFill>
                        <a:effectLst/>
                        <a:latin typeface="Arial" panose="020B0604020202020204" pitchFamily="34" charset="0"/>
                      </a:endParaRPr>
                    </a:p>
                  </a:txBody>
                  <a:tcPr marL="0" marR="0" marT="0" marB="0"/>
                </a:tc>
                <a:tc>
                  <a:txBody>
                    <a:bodyPr/>
                    <a:lstStyle/>
                    <a:p>
                      <a:pPr algn="ctr" fontAlgn="t"/>
                      <a:r>
                        <a:rPr lang="en-US" sz="1100" u="none" strike="noStrike">
                          <a:effectLst/>
                        </a:rPr>
                        <a:t>11,861</a:t>
                      </a:r>
                      <a:endParaRPr lang="en-US" sz="1100" b="0" i="0" u="none" strike="noStrike">
                        <a:solidFill>
                          <a:srgbClr val="404040"/>
                        </a:solidFill>
                        <a:effectLst/>
                        <a:latin typeface="Arial" panose="020B0604020202020204" pitchFamily="34" charset="0"/>
                      </a:endParaRPr>
                    </a:p>
                  </a:txBody>
                  <a:tcPr marL="0" marR="0" marT="0" marB="0"/>
                </a:tc>
                <a:tc>
                  <a:txBody>
                    <a:bodyPr/>
                    <a:lstStyle/>
                    <a:p>
                      <a:pPr algn="ctr" fontAlgn="t"/>
                      <a:r>
                        <a:rPr lang="en-US" sz="1100" u="none" strike="noStrike">
                          <a:effectLst/>
                        </a:rPr>
                        <a:t>$4,929</a:t>
                      </a:r>
                      <a:endParaRPr lang="en-US" sz="1100" b="0" i="0" u="none" strike="noStrike">
                        <a:solidFill>
                          <a:srgbClr val="404040"/>
                        </a:solidFill>
                        <a:effectLst/>
                        <a:latin typeface="Arial" panose="020B0604020202020204" pitchFamily="34" charset="0"/>
                      </a:endParaRPr>
                    </a:p>
                  </a:txBody>
                  <a:tcPr marL="0" marR="0" marT="0" marB="0"/>
                </a:tc>
                <a:tc>
                  <a:txBody>
                    <a:bodyPr/>
                    <a:lstStyle/>
                    <a:p>
                      <a:pPr algn="ctr" fontAlgn="t"/>
                      <a:r>
                        <a:rPr lang="en-US" sz="1100" u="none" strike="noStrike">
                          <a:effectLst/>
                        </a:rPr>
                        <a:t>3.24</a:t>
                      </a:r>
                      <a:endParaRPr lang="en-US" sz="1100" b="0" i="0" u="none" strike="noStrike">
                        <a:solidFill>
                          <a:srgbClr val="404040"/>
                        </a:solidFill>
                        <a:effectLst/>
                        <a:latin typeface="Arial" panose="020B0604020202020204" pitchFamily="34" charset="0"/>
                      </a:endParaRPr>
                    </a:p>
                  </a:txBody>
                  <a:tcPr marL="0" marR="0" marT="0" marB="0"/>
                </a:tc>
                <a:tc>
                  <a:txBody>
                    <a:bodyPr/>
                    <a:lstStyle/>
                    <a:p>
                      <a:pPr algn="ctr" fontAlgn="t"/>
                      <a:r>
                        <a:rPr lang="en-US" sz="1100" u="none" strike="noStrike">
                          <a:effectLst/>
                        </a:rPr>
                        <a:t>9%</a:t>
                      </a:r>
                      <a:endParaRPr lang="en-US" sz="1100" b="0" i="0" u="none" strike="noStrike">
                        <a:solidFill>
                          <a:srgbClr val="404040"/>
                        </a:solidFill>
                        <a:effectLst/>
                        <a:latin typeface="Arial" panose="020B0604020202020204" pitchFamily="34" charset="0"/>
                      </a:endParaRPr>
                    </a:p>
                  </a:txBody>
                  <a:tcPr marL="0" marR="0" marT="0" marB="0"/>
                </a:tc>
                <a:tc>
                  <a:txBody>
                    <a:bodyPr/>
                    <a:lstStyle/>
                    <a:p>
                      <a:pPr algn="ctr" fontAlgn="t"/>
                      <a:r>
                        <a:rPr lang="en-US" sz="1100" u="none" strike="noStrike">
                          <a:effectLst/>
                        </a:rPr>
                        <a:t>19%</a:t>
                      </a:r>
                      <a:endParaRPr lang="en-US" sz="1100" b="0" i="0" u="none" strike="noStrike">
                        <a:solidFill>
                          <a:srgbClr val="404040"/>
                        </a:solidFill>
                        <a:effectLst/>
                        <a:latin typeface="Arial" panose="020B0604020202020204" pitchFamily="34" charset="0"/>
                      </a:endParaRPr>
                    </a:p>
                  </a:txBody>
                  <a:tcPr marL="0" marR="0" marT="0" marB="0"/>
                </a:tc>
                <a:tc>
                  <a:txBody>
                    <a:bodyPr/>
                    <a:lstStyle/>
                    <a:p>
                      <a:pPr algn="ctr" fontAlgn="t"/>
                      <a:r>
                        <a:rPr lang="en-US" sz="1100" u="none" strike="noStrike">
                          <a:effectLst/>
                        </a:rPr>
                        <a:t>31%</a:t>
                      </a:r>
                      <a:endParaRPr lang="en-US" sz="1100" b="0" i="0" u="none" strike="noStrike">
                        <a:solidFill>
                          <a:srgbClr val="404040"/>
                        </a:solidFill>
                        <a:effectLst/>
                        <a:latin typeface="Arial" panose="020B0604020202020204" pitchFamily="34" charset="0"/>
                      </a:endParaRPr>
                    </a:p>
                  </a:txBody>
                  <a:tcPr marL="0" marR="0" marT="0" marB="0"/>
                </a:tc>
                <a:tc>
                  <a:txBody>
                    <a:bodyPr/>
                    <a:lstStyle/>
                    <a:p>
                      <a:pPr algn="ctr" fontAlgn="t"/>
                      <a:r>
                        <a:rPr lang="en-US" sz="1100" u="none" strike="noStrike">
                          <a:effectLst/>
                        </a:rPr>
                        <a:t>42%</a:t>
                      </a:r>
                      <a:endParaRPr lang="en-US" sz="1100" b="0" i="0" u="none" strike="noStrike">
                        <a:solidFill>
                          <a:srgbClr val="404040"/>
                        </a:solidFill>
                        <a:effectLst/>
                        <a:latin typeface="Arial" panose="020B0604020202020204" pitchFamily="34" charset="0"/>
                      </a:endParaRPr>
                    </a:p>
                  </a:txBody>
                  <a:tcPr marL="0" marR="0" marT="0" marB="0"/>
                </a:tc>
                <a:tc>
                  <a:txBody>
                    <a:bodyPr/>
                    <a:lstStyle/>
                    <a:p>
                      <a:pPr algn="ctr" fontAlgn="t"/>
                      <a:r>
                        <a:rPr lang="en-US" sz="1100" u="none" strike="noStrike">
                          <a:effectLst/>
                        </a:rPr>
                        <a:t>23%</a:t>
                      </a:r>
                      <a:endParaRPr lang="en-US" sz="1100" b="0" i="0" u="none" strike="noStrike">
                        <a:solidFill>
                          <a:srgbClr val="404040"/>
                        </a:solidFill>
                        <a:effectLst/>
                        <a:latin typeface="Arial" panose="020B0604020202020204" pitchFamily="34" charset="0"/>
                      </a:endParaRPr>
                    </a:p>
                  </a:txBody>
                  <a:tcPr marL="0" marR="0" marT="0" marB="0"/>
                </a:tc>
                <a:extLst>
                  <a:ext uri="{0D108BD9-81ED-4DB2-BD59-A6C34878D82A}">
                    <a16:rowId xmlns:a16="http://schemas.microsoft.com/office/drawing/2014/main" val="626316610"/>
                  </a:ext>
                </a:extLst>
              </a:tr>
              <a:tr h="184417">
                <a:tc>
                  <a:txBody>
                    <a:bodyPr/>
                    <a:lstStyle/>
                    <a:p>
                      <a:pPr algn="l" fontAlgn="t"/>
                      <a:r>
                        <a:rPr lang="en-US" sz="1100" u="none" strike="noStrike">
                          <a:effectLst/>
                        </a:rPr>
                        <a:t>Clinic</a:t>
                      </a:r>
                      <a:endParaRPr lang="en-US" sz="1100" b="0" i="0" u="none" strike="noStrike">
                        <a:solidFill>
                          <a:srgbClr val="404040"/>
                        </a:solidFill>
                        <a:effectLst/>
                        <a:latin typeface="Arial" panose="020B0604020202020204" pitchFamily="34" charset="0"/>
                      </a:endParaRPr>
                    </a:p>
                  </a:txBody>
                  <a:tcPr marL="0" marR="0" marT="0" marB="0">
                    <a:solidFill>
                      <a:schemeClr val="bg1"/>
                    </a:solidFill>
                  </a:tcPr>
                </a:tc>
                <a:tc>
                  <a:txBody>
                    <a:bodyPr/>
                    <a:lstStyle/>
                    <a:p>
                      <a:pPr algn="ctr" fontAlgn="t"/>
                      <a:r>
                        <a:rPr lang="en-US" sz="1100" u="none" strike="noStrike">
                          <a:effectLst/>
                        </a:rPr>
                        <a:t>5,607</a:t>
                      </a:r>
                      <a:endParaRPr lang="en-US" sz="1100" b="0" i="0" u="none" strike="noStrike">
                        <a:solidFill>
                          <a:srgbClr val="404040"/>
                        </a:solidFill>
                        <a:effectLst/>
                        <a:latin typeface="Arial" panose="020B0604020202020204" pitchFamily="34" charset="0"/>
                      </a:endParaRPr>
                    </a:p>
                  </a:txBody>
                  <a:tcPr marL="0" marR="0" marT="0" marB="0">
                    <a:solidFill>
                      <a:schemeClr val="bg1"/>
                    </a:solidFill>
                  </a:tcPr>
                </a:tc>
                <a:tc>
                  <a:txBody>
                    <a:bodyPr/>
                    <a:lstStyle/>
                    <a:p>
                      <a:pPr algn="ctr" fontAlgn="t"/>
                      <a:r>
                        <a:rPr lang="en-US" sz="1100" u="none" strike="noStrike">
                          <a:effectLst/>
                        </a:rPr>
                        <a:t>$4,899</a:t>
                      </a:r>
                      <a:endParaRPr lang="en-US" sz="1100" b="0" i="0" u="none" strike="noStrike">
                        <a:solidFill>
                          <a:srgbClr val="404040"/>
                        </a:solidFill>
                        <a:effectLst/>
                        <a:latin typeface="Arial" panose="020B0604020202020204" pitchFamily="34" charset="0"/>
                      </a:endParaRPr>
                    </a:p>
                  </a:txBody>
                  <a:tcPr marL="0" marR="0" marT="0" marB="0">
                    <a:solidFill>
                      <a:schemeClr val="bg1"/>
                    </a:solidFill>
                  </a:tcPr>
                </a:tc>
                <a:tc>
                  <a:txBody>
                    <a:bodyPr/>
                    <a:lstStyle/>
                    <a:p>
                      <a:pPr algn="ctr" fontAlgn="t"/>
                      <a:r>
                        <a:rPr lang="en-US" sz="1100" u="none" strike="noStrike">
                          <a:effectLst/>
                        </a:rPr>
                        <a:t>2.44</a:t>
                      </a:r>
                      <a:endParaRPr lang="en-US" sz="1100" b="0" i="0" u="none" strike="noStrike">
                        <a:solidFill>
                          <a:srgbClr val="404040"/>
                        </a:solidFill>
                        <a:effectLst/>
                        <a:latin typeface="Arial" panose="020B0604020202020204" pitchFamily="34" charset="0"/>
                      </a:endParaRPr>
                    </a:p>
                  </a:txBody>
                  <a:tcPr marL="0" marR="0" marT="0" marB="0">
                    <a:solidFill>
                      <a:schemeClr val="bg1"/>
                    </a:solidFill>
                  </a:tcPr>
                </a:tc>
                <a:tc>
                  <a:txBody>
                    <a:bodyPr/>
                    <a:lstStyle/>
                    <a:p>
                      <a:pPr algn="ctr" fontAlgn="t"/>
                      <a:r>
                        <a:rPr lang="en-US" sz="1100" u="none" strike="noStrike">
                          <a:effectLst/>
                        </a:rPr>
                        <a:t>9%</a:t>
                      </a:r>
                      <a:endParaRPr lang="en-US" sz="1100" b="0" i="0" u="none" strike="noStrike">
                        <a:solidFill>
                          <a:srgbClr val="404040"/>
                        </a:solidFill>
                        <a:effectLst/>
                        <a:latin typeface="Arial" panose="020B0604020202020204" pitchFamily="34" charset="0"/>
                      </a:endParaRPr>
                    </a:p>
                  </a:txBody>
                  <a:tcPr marL="0" marR="0" marT="0" marB="0">
                    <a:solidFill>
                      <a:schemeClr val="bg1"/>
                    </a:solidFill>
                  </a:tcPr>
                </a:tc>
                <a:tc>
                  <a:txBody>
                    <a:bodyPr/>
                    <a:lstStyle/>
                    <a:p>
                      <a:pPr algn="ctr" fontAlgn="t"/>
                      <a:r>
                        <a:rPr lang="en-US" sz="1100" u="none" strike="noStrike">
                          <a:effectLst/>
                        </a:rPr>
                        <a:t>16%</a:t>
                      </a:r>
                      <a:endParaRPr lang="en-US" sz="1100" b="0" i="0" u="none" strike="noStrike">
                        <a:solidFill>
                          <a:srgbClr val="404040"/>
                        </a:solidFill>
                        <a:effectLst/>
                        <a:latin typeface="Arial" panose="020B0604020202020204" pitchFamily="34" charset="0"/>
                      </a:endParaRPr>
                    </a:p>
                  </a:txBody>
                  <a:tcPr marL="0" marR="0" marT="0" marB="0">
                    <a:solidFill>
                      <a:schemeClr val="bg1"/>
                    </a:solidFill>
                  </a:tcPr>
                </a:tc>
                <a:tc>
                  <a:txBody>
                    <a:bodyPr/>
                    <a:lstStyle/>
                    <a:p>
                      <a:pPr algn="ctr" fontAlgn="t"/>
                      <a:r>
                        <a:rPr lang="en-US" sz="1100" u="none" strike="noStrike">
                          <a:effectLst/>
                        </a:rPr>
                        <a:t>32%</a:t>
                      </a:r>
                      <a:endParaRPr lang="en-US" sz="1100" b="0" i="0" u="none" strike="noStrike">
                        <a:solidFill>
                          <a:srgbClr val="404040"/>
                        </a:solidFill>
                        <a:effectLst/>
                        <a:latin typeface="Arial" panose="020B0604020202020204" pitchFamily="34" charset="0"/>
                      </a:endParaRPr>
                    </a:p>
                  </a:txBody>
                  <a:tcPr marL="0" marR="0" marT="0" marB="0">
                    <a:solidFill>
                      <a:schemeClr val="bg1"/>
                    </a:solidFill>
                  </a:tcPr>
                </a:tc>
                <a:tc>
                  <a:txBody>
                    <a:bodyPr/>
                    <a:lstStyle/>
                    <a:p>
                      <a:pPr algn="ctr" fontAlgn="t"/>
                      <a:r>
                        <a:rPr lang="en-US" sz="1100" u="none" strike="noStrike">
                          <a:effectLst/>
                        </a:rPr>
                        <a:t>40%</a:t>
                      </a:r>
                      <a:endParaRPr lang="en-US" sz="1100" b="0" i="0" u="none" strike="noStrike">
                        <a:solidFill>
                          <a:srgbClr val="404040"/>
                        </a:solidFill>
                        <a:effectLst/>
                        <a:latin typeface="Arial" panose="020B0604020202020204" pitchFamily="34" charset="0"/>
                      </a:endParaRPr>
                    </a:p>
                  </a:txBody>
                  <a:tcPr marL="0" marR="0" marT="0" marB="0">
                    <a:solidFill>
                      <a:schemeClr val="bg1"/>
                    </a:solidFill>
                  </a:tcPr>
                </a:tc>
                <a:tc>
                  <a:txBody>
                    <a:bodyPr/>
                    <a:lstStyle/>
                    <a:p>
                      <a:pPr algn="ctr" fontAlgn="t"/>
                      <a:r>
                        <a:rPr lang="en-US" sz="1100" u="none" strike="noStrike">
                          <a:effectLst/>
                        </a:rPr>
                        <a:t>30%</a:t>
                      </a:r>
                      <a:endParaRPr lang="en-US" sz="1100" b="0" i="0" u="none" strike="noStrike">
                        <a:solidFill>
                          <a:srgbClr val="404040"/>
                        </a:solidFill>
                        <a:effectLst/>
                        <a:latin typeface="Arial" panose="020B0604020202020204" pitchFamily="34" charset="0"/>
                      </a:endParaRPr>
                    </a:p>
                  </a:txBody>
                  <a:tcPr marL="0" marR="0" marT="0" marB="0">
                    <a:solidFill>
                      <a:schemeClr val="bg1"/>
                    </a:solidFill>
                  </a:tcPr>
                </a:tc>
                <a:extLst>
                  <a:ext uri="{0D108BD9-81ED-4DB2-BD59-A6C34878D82A}">
                    <a16:rowId xmlns:a16="http://schemas.microsoft.com/office/drawing/2014/main" val="2277378406"/>
                  </a:ext>
                </a:extLst>
              </a:tr>
              <a:tr h="184417">
                <a:tc>
                  <a:txBody>
                    <a:bodyPr/>
                    <a:lstStyle/>
                    <a:p>
                      <a:pPr algn="l" fontAlgn="t"/>
                      <a:r>
                        <a:rPr lang="en-US" sz="1100" u="none" strike="noStrike">
                          <a:effectLst/>
                        </a:rPr>
                        <a:t>Not Attributed</a:t>
                      </a:r>
                      <a:endParaRPr lang="en-US" sz="1100" b="0" i="0" u="none" strike="noStrike">
                        <a:solidFill>
                          <a:srgbClr val="40404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t"/>
                      <a:r>
                        <a:rPr lang="en-US" sz="1100" u="none" strike="noStrike">
                          <a:effectLst/>
                        </a:rPr>
                        <a:t>453</a:t>
                      </a:r>
                      <a:endParaRPr lang="en-US" sz="1100" b="0" i="0" u="none" strike="noStrike">
                        <a:solidFill>
                          <a:srgbClr val="40404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t"/>
                      <a:r>
                        <a:rPr lang="en-US" sz="1100" u="none" strike="noStrike">
                          <a:effectLst/>
                        </a:rPr>
                        <a:t>$6,510</a:t>
                      </a:r>
                      <a:endParaRPr lang="en-US" sz="1100" b="0" i="0" u="none" strike="noStrike">
                        <a:solidFill>
                          <a:srgbClr val="40404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t"/>
                      <a:r>
                        <a:rPr lang="en-US" sz="1100" u="none" strike="noStrike">
                          <a:effectLst/>
                        </a:rPr>
                        <a:t>1.08</a:t>
                      </a:r>
                      <a:endParaRPr lang="en-US" sz="1100" b="0" i="0" u="none" strike="noStrike">
                        <a:solidFill>
                          <a:srgbClr val="40404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t"/>
                      <a:r>
                        <a:rPr lang="en-US" sz="1100" u="none" strike="noStrike">
                          <a:effectLst/>
                        </a:rPr>
                        <a:t>10%</a:t>
                      </a:r>
                      <a:endParaRPr lang="en-US" sz="1100" b="0" i="0" u="none" strike="noStrike">
                        <a:solidFill>
                          <a:srgbClr val="40404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t"/>
                      <a:r>
                        <a:rPr lang="en-US" sz="1100" u="none" strike="noStrike">
                          <a:effectLst/>
                        </a:rPr>
                        <a:t>10%</a:t>
                      </a:r>
                      <a:endParaRPr lang="en-US" sz="1100" b="0" i="0" u="none" strike="noStrike">
                        <a:solidFill>
                          <a:srgbClr val="40404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t"/>
                      <a:r>
                        <a:rPr lang="en-US" sz="1100" u="none" strike="noStrike">
                          <a:effectLst/>
                        </a:rPr>
                        <a:t>34%</a:t>
                      </a:r>
                      <a:endParaRPr lang="en-US" sz="1100" b="0" i="0" u="none" strike="noStrike">
                        <a:solidFill>
                          <a:srgbClr val="40404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t"/>
                      <a:r>
                        <a:rPr lang="en-US" sz="1100" u="none" strike="noStrike">
                          <a:effectLst/>
                        </a:rPr>
                        <a:t>40%</a:t>
                      </a:r>
                      <a:endParaRPr lang="en-US" sz="1100" b="0" i="0" u="none" strike="noStrike">
                        <a:solidFill>
                          <a:srgbClr val="404040"/>
                        </a:solidFill>
                        <a:effectLst/>
                        <a:latin typeface="Arial" panose="020B0604020202020204" pitchFamily="34" charset="0"/>
                      </a:endParaRPr>
                    </a:p>
                  </a:txBody>
                  <a:tcPr marL="0" marR="0" marT="0" marB="0" anchor="ctr">
                    <a:solidFill>
                      <a:schemeClr val="bg1">
                        <a:lumMod val="95000"/>
                      </a:schemeClr>
                    </a:solidFill>
                  </a:tcPr>
                </a:tc>
                <a:tc>
                  <a:txBody>
                    <a:bodyPr/>
                    <a:lstStyle/>
                    <a:p>
                      <a:pPr algn="ctr" fontAlgn="t"/>
                      <a:r>
                        <a:rPr lang="en-US" sz="1100" u="none" strike="noStrike">
                          <a:effectLst/>
                        </a:rPr>
                        <a:t> </a:t>
                      </a:r>
                      <a:endParaRPr lang="en-US" sz="1100" b="0" i="0" u="none" strike="noStrike">
                        <a:solidFill>
                          <a:srgbClr val="404040"/>
                        </a:solidFill>
                        <a:effectLst/>
                        <a:latin typeface="Arial" panose="020B0604020202020204" pitchFamily="34" charset="0"/>
                      </a:endParaRPr>
                    </a:p>
                  </a:txBody>
                  <a:tcPr marL="0" marR="0" marT="0" marB="0" anchor="ctr">
                    <a:solidFill>
                      <a:schemeClr val="bg1">
                        <a:lumMod val="95000"/>
                      </a:schemeClr>
                    </a:solidFill>
                  </a:tcPr>
                </a:tc>
                <a:extLst>
                  <a:ext uri="{0D108BD9-81ED-4DB2-BD59-A6C34878D82A}">
                    <a16:rowId xmlns:a16="http://schemas.microsoft.com/office/drawing/2014/main" val="1991169549"/>
                  </a:ext>
                </a:extLst>
              </a:tr>
            </a:tbl>
          </a:graphicData>
        </a:graphic>
      </p:graphicFrame>
      <p:sp>
        <p:nvSpPr>
          <p:cNvPr id="12" name="Rectangle: Rounded Corners 11">
            <a:extLst>
              <a:ext uri="{FF2B5EF4-FFF2-40B4-BE49-F238E27FC236}">
                <a16:creationId xmlns:a16="http://schemas.microsoft.com/office/drawing/2014/main" id="{7A7E98E0-7F2A-4D82-929C-A8C559F659E8}"/>
              </a:ext>
            </a:extLst>
          </p:cNvPr>
          <p:cNvSpPr/>
          <p:nvPr/>
        </p:nvSpPr>
        <p:spPr>
          <a:xfrm>
            <a:off x="376114" y="1529072"/>
            <a:ext cx="11366834" cy="1872420"/>
          </a:xfrm>
          <a:prstGeom prst="roundRect">
            <a:avLst/>
          </a:prstGeom>
          <a:noFill/>
          <a:ln w="190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3" name="TextBox 12">
            <a:extLst>
              <a:ext uri="{FF2B5EF4-FFF2-40B4-BE49-F238E27FC236}">
                <a16:creationId xmlns:a16="http://schemas.microsoft.com/office/drawing/2014/main" id="{1A8B866F-ED02-B1D1-F529-CF21557D5E89}"/>
              </a:ext>
            </a:extLst>
          </p:cNvPr>
          <p:cNvSpPr txBox="1"/>
          <p:nvPr/>
        </p:nvSpPr>
        <p:spPr>
          <a:xfrm>
            <a:off x="588693" y="1666360"/>
            <a:ext cx="60876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Provider Attribution- Members with Hypertension</a:t>
            </a:r>
          </a:p>
        </p:txBody>
      </p:sp>
      <p:sp>
        <p:nvSpPr>
          <p:cNvPr id="14" name="Rectangle 13">
            <a:extLst>
              <a:ext uri="{FF2B5EF4-FFF2-40B4-BE49-F238E27FC236}">
                <a16:creationId xmlns:a16="http://schemas.microsoft.com/office/drawing/2014/main" id="{8B30A12A-6C87-A484-22AD-3A865B0E972A}"/>
              </a:ext>
            </a:extLst>
          </p:cNvPr>
          <p:cNvSpPr/>
          <p:nvPr/>
        </p:nvSpPr>
        <p:spPr>
          <a:xfrm>
            <a:off x="3112718" y="2813294"/>
            <a:ext cx="1634646" cy="152276"/>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5" name="Rectangle 14">
            <a:extLst>
              <a:ext uri="{FF2B5EF4-FFF2-40B4-BE49-F238E27FC236}">
                <a16:creationId xmlns:a16="http://schemas.microsoft.com/office/drawing/2014/main" id="{C53DC855-ECEC-68BB-9C40-E0F3CDDB9BF4}"/>
              </a:ext>
            </a:extLst>
          </p:cNvPr>
          <p:cNvSpPr/>
          <p:nvPr/>
        </p:nvSpPr>
        <p:spPr>
          <a:xfrm>
            <a:off x="6146104" y="2813294"/>
            <a:ext cx="624214" cy="152276"/>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6" name="Rectangle 15">
            <a:extLst>
              <a:ext uri="{FF2B5EF4-FFF2-40B4-BE49-F238E27FC236}">
                <a16:creationId xmlns:a16="http://schemas.microsoft.com/office/drawing/2014/main" id="{8FAD3301-0A16-5B47-14C7-95F618D038D3}"/>
              </a:ext>
            </a:extLst>
          </p:cNvPr>
          <p:cNvSpPr/>
          <p:nvPr/>
        </p:nvSpPr>
        <p:spPr>
          <a:xfrm>
            <a:off x="10277699" y="2803769"/>
            <a:ext cx="624214" cy="152276"/>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7" name="Rectangle: Rounded Corners 16">
            <a:extLst>
              <a:ext uri="{FF2B5EF4-FFF2-40B4-BE49-F238E27FC236}">
                <a16:creationId xmlns:a16="http://schemas.microsoft.com/office/drawing/2014/main" id="{CCDD9487-45EA-8180-9681-7CD747CAFC1B}"/>
              </a:ext>
            </a:extLst>
          </p:cNvPr>
          <p:cNvSpPr/>
          <p:nvPr/>
        </p:nvSpPr>
        <p:spPr>
          <a:xfrm>
            <a:off x="376114" y="3801262"/>
            <a:ext cx="11366833" cy="1872420"/>
          </a:xfrm>
          <a:prstGeom prst="roundRect">
            <a:avLst/>
          </a:prstGeom>
          <a:noFill/>
          <a:ln w="190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8" name="TextBox 17">
            <a:extLst>
              <a:ext uri="{FF2B5EF4-FFF2-40B4-BE49-F238E27FC236}">
                <a16:creationId xmlns:a16="http://schemas.microsoft.com/office/drawing/2014/main" id="{8A7F1F16-749A-50DF-A0F0-C691D2139B00}"/>
              </a:ext>
            </a:extLst>
          </p:cNvPr>
          <p:cNvSpPr txBox="1"/>
          <p:nvPr/>
        </p:nvSpPr>
        <p:spPr>
          <a:xfrm>
            <a:off x="588693" y="3913225"/>
            <a:ext cx="6087649" cy="4062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Provider Attribution- Members with Diabetes</a:t>
            </a:r>
          </a:p>
        </p:txBody>
      </p:sp>
      <p:graphicFrame>
        <p:nvGraphicFramePr>
          <p:cNvPr id="19" name="Table 18">
            <a:extLst>
              <a:ext uri="{FF2B5EF4-FFF2-40B4-BE49-F238E27FC236}">
                <a16:creationId xmlns:a16="http://schemas.microsoft.com/office/drawing/2014/main" id="{2521B225-D2AC-2966-D807-729780F2492A}"/>
              </a:ext>
            </a:extLst>
          </p:cNvPr>
          <p:cNvGraphicFramePr>
            <a:graphicFrameLocks noGrp="1"/>
          </p:cNvGraphicFramePr>
          <p:nvPr/>
        </p:nvGraphicFramePr>
        <p:xfrm>
          <a:off x="588693" y="4305776"/>
          <a:ext cx="10972802" cy="1005840"/>
        </p:xfrm>
        <a:graphic>
          <a:graphicData uri="http://schemas.openxmlformats.org/drawingml/2006/table">
            <a:tbl>
              <a:tblPr>
                <a:tableStyleId>{073A0DAA-6AF3-43AB-8588-CEC1D06C72B9}</a:tableStyleId>
              </a:tblPr>
              <a:tblGrid>
                <a:gridCol w="1277685">
                  <a:extLst>
                    <a:ext uri="{9D8B030D-6E8A-4147-A177-3AD203B41FA5}">
                      <a16:colId xmlns:a16="http://schemas.microsoft.com/office/drawing/2014/main" val="3981893926"/>
                    </a:ext>
                  </a:extLst>
                </a:gridCol>
                <a:gridCol w="1152395">
                  <a:extLst>
                    <a:ext uri="{9D8B030D-6E8A-4147-A177-3AD203B41FA5}">
                      <a16:colId xmlns:a16="http://schemas.microsoft.com/office/drawing/2014/main" val="1630365081"/>
                    </a:ext>
                  </a:extLst>
                </a:gridCol>
                <a:gridCol w="995819">
                  <a:extLst>
                    <a:ext uri="{9D8B030D-6E8A-4147-A177-3AD203B41FA5}">
                      <a16:colId xmlns:a16="http://schemas.microsoft.com/office/drawing/2014/main" val="3295815131"/>
                    </a:ext>
                  </a:extLst>
                </a:gridCol>
                <a:gridCol w="801666">
                  <a:extLst>
                    <a:ext uri="{9D8B030D-6E8A-4147-A177-3AD203B41FA5}">
                      <a16:colId xmlns:a16="http://schemas.microsoft.com/office/drawing/2014/main" val="1833738496"/>
                    </a:ext>
                  </a:extLst>
                </a:gridCol>
                <a:gridCol w="1077238">
                  <a:extLst>
                    <a:ext uri="{9D8B030D-6E8A-4147-A177-3AD203B41FA5}">
                      <a16:colId xmlns:a16="http://schemas.microsoft.com/office/drawing/2014/main" val="331700716"/>
                    </a:ext>
                  </a:extLst>
                </a:gridCol>
                <a:gridCol w="1158657">
                  <a:extLst>
                    <a:ext uri="{9D8B030D-6E8A-4147-A177-3AD203B41FA5}">
                      <a16:colId xmlns:a16="http://schemas.microsoft.com/office/drawing/2014/main" val="2392714220"/>
                    </a:ext>
                  </a:extLst>
                </a:gridCol>
                <a:gridCol w="1089765">
                  <a:extLst>
                    <a:ext uri="{9D8B030D-6E8A-4147-A177-3AD203B41FA5}">
                      <a16:colId xmlns:a16="http://schemas.microsoft.com/office/drawing/2014/main" val="3891647680"/>
                    </a:ext>
                  </a:extLst>
                </a:gridCol>
                <a:gridCol w="1459282">
                  <a:extLst>
                    <a:ext uri="{9D8B030D-6E8A-4147-A177-3AD203B41FA5}">
                      <a16:colId xmlns:a16="http://schemas.microsoft.com/office/drawing/2014/main" val="255043203"/>
                    </a:ext>
                  </a:extLst>
                </a:gridCol>
                <a:gridCol w="1960295">
                  <a:extLst>
                    <a:ext uri="{9D8B030D-6E8A-4147-A177-3AD203B41FA5}">
                      <a16:colId xmlns:a16="http://schemas.microsoft.com/office/drawing/2014/main" val="3452307298"/>
                    </a:ext>
                  </a:extLst>
                </a:gridCol>
              </a:tblGrid>
              <a:tr h="328200">
                <a:tc>
                  <a:txBody>
                    <a:bodyPr/>
                    <a:lstStyle/>
                    <a:p>
                      <a:pPr algn="l" fontAlgn="ctr"/>
                      <a:r>
                        <a:rPr lang="en-US" sz="1100" b="0" i="0" u="none" strike="noStrike">
                          <a:solidFill>
                            <a:srgbClr val="404040"/>
                          </a:solidFill>
                          <a:effectLst/>
                          <a:latin typeface="+mn-lt"/>
                        </a:rPr>
                        <a:t> </a:t>
                      </a:r>
                    </a:p>
                  </a:txBody>
                  <a:tcPr marL="0" marR="0" marT="0" marB="0" anchor="ctr">
                    <a:solidFill>
                      <a:schemeClr val="bg1"/>
                    </a:solidFill>
                  </a:tcPr>
                </a:tc>
                <a:tc>
                  <a:txBody>
                    <a:bodyPr/>
                    <a:lstStyle/>
                    <a:p>
                      <a:pPr algn="ctr" fontAlgn="ctr"/>
                      <a:r>
                        <a:rPr lang="en-US" sz="1100" b="0" i="0" u="none" strike="noStrike">
                          <a:solidFill>
                            <a:srgbClr val="404040"/>
                          </a:solidFill>
                          <a:effectLst/>
                          <a:latin typeface="+mn-lt"/>
                        </a:rPr>
                        <a:t>Member Count</a:t>
                      </a:r>
                    </a:p>
                  </a:txBody>
                  <a:tcPr marL="0" marR="0" marT="0" marB="0" anchor="ctr">
                    <a:solidFill>
                      <a:schemeClr val="bg1"/>
                    </a:solidFill>
                  </a:tcPr>
                </a:tc>
                <a:tc>
                  <a:txBody>
                    <a:bodyPr/>
                    <a:lstStyle/>
                    <a:p>
                      <a:pPr algn="ctr" fontAlgn="ctr"/>
                      <a:r>
                        <a:rPr lang="en-US" sz="1100" b="0" i="0" u="none" strike="noStrike">
                          <a:solidFill>
                            <a:srgbClr val="404040"/>
                          </a:solidFill>
                          <a:effectLst/>
                          <a:latin typeface="+mn-lt"/>
                        </a:rPr>
                        <a:t>Cost Per Unit Risk</a:t>
                      </a:r>
                    </a:p>
                  </a:txBody>
                  <a:tcPr marL="0" marR="0" marT="0" marB="0" anchor="ctr">
                    <a:solidFill>
                      <a:schemeClr val="bg1"/>
                    </a:solidFill>
                  </a:tcPr>
                </a:tc>
                <a:tc>
                  <a:txBody>
                    <a:bodyPr/>
                    <a:lstStyle/>
                    <a:p>
                      <a:pPr algn="ctr" fontAlgn="ctr"/>
                      <a:r>
                        <a:rPr lang="en-US" sz="1100" b="0" i="0" u="none" strike="noStrike">
                          <a:solidFill>
                            <a:srgbClr val="404040"/>
                          </a:solidFill>
                          <a:effectLst/>
                          <a:latin typeface="+mn-lt"/>
                        </a:rPr>
                        <a:t>Average Risk</a:t>
                      </a:r>
                    </a:p>
                  </a:txBody>
                  <a:tcPr marL="0" marR="0" marT="0" marB="0" anchor="ctr">
                    <a:solidFill>
                      <a:schemeClr val="bg1"/>
                    </a:solidFill>
                  </a:tcPr>
                </a:tc>
                <a:tc>
                  <a:txBody>
                    <a:bodyPr/>
                    <a:lstStyle/>
                    <a:p>
                      <a:pPr algn="ctr" fontAlgn="ctr"/>
                      <a:r>
                        <a:rPr lang="en-US" sz="1100" b="0" i="0" u="none" strike="noStrike">
                          <a:solidFill>
                            <a:srgbClr val="404040"/>
                          </a:solidFill>
                          <a:effectLst/>
                          <a:latin typeface="+mn-lt"/>
                        </a:rPr>
                        <a:t>% Improvement Mod - VHR</a:t>
                      </a:r>
                    </a:p>
                  </a:txBody>
                  <a:tcPr marL="0" marR="0" marT="0" marB="0" anchor="ctr">
                    <a:solidFill>
                      <a:schemeClr val="bg1"/>
                    </a:solidFill>
                  </a:tcPr>
                </a:tc>
                <a:tc>
                  <a:txBody>
                    <a:bodyPr/>
                    <a:lstStyle/>
                    <a:p>
                      <a:pPr algn="ctr" fontAlgn="ctr"/>
                      <a:r>
                        <a:rPr lang="en-US" sz="1100" b="0" i="0" u="none" strike="noStrike">
                          <a:solidFill>
                            <a:srgbClr val="404040"/>
                          </a:solidFill>
                          <a:effectLst/>
                          <a:latin typeface="+mn-lt"/>
                        </a:rPr>
                        <a:t>% &gt;=1 ER Visit</a:t>
                      </a:r>
                    </a:p>
                  </a:txBody>
                  <a:tcPr marL="0" marR="0" marT="0" marB="0" anchor="ctr">
                    <a:solidFill>
                      <a:schemeClr val="bg1"/>
                    </a:solidFill>
                  </a:tcPr>
                </a:tc>
                <a:tc>
                  <a:txBody>
                    <a:bodyPr/>
                    <a:lstStyle/>
                    <a:p>
                      <a:pPr algn="ctr" fontAlgn="ctr"/>
                      <a:r>
                        <a:rPr lang="en-US" sz="1100" b="0" i="0" u="none" strike="noStrike">
                          <a:solidFill>
                            <a:srgbClr val="404040"/>
                          </a:solidFill>
                          <a:effectLst/>
                          <a:latin typeface="+mn-lt"/>
                        </a:rPr>
                        <a:t>% ER Visits Non-Emergent</a:t>
                      </a:r>
                    </a:p>
                  </a:txBody>
                  <a:tcPr marL="0" marR="0" marT="0" marB="0" anchor="ctr">
                    <a:solidFill>
                      <a:schemeClr val="bg1"/>
                    </a:solidFill>
                  </a:tcPr>
                </a:tc>
                <a:tc>
                  <a:txBody>
                    <a:bodyPr/>
                    <a:lstStyle/>
                    <a:p>
                      <a:pPr algn="ctr" fontAlgn="ctr"/>
                      <a:r>
                        <a:rPr lang="en-US" sz="1100" b="0" i="0" u="none" strike="noStrike">
                          <a:solidFill>
                            <a:srgbClr val="404040"/>
                          </a:solidFill>
                          <a:effectLst/>
                          <a:latin typeface="+mn-lt"/>
                        </a:rPr>
                        <a:t>% ER Visits Emergent- Primary Care Treatable</a:t>
                      </a:r>
                    </a:p>
                  </a:txBody>
                  <a:tcPr marL="0" marR="0" marT="0" marB="0" anchor="ctr">
                    <a:solidFill>
                      <a:schemeClr val="bg1"/>
                    </a:solidFill>
                  </a:tcPr>
                </a:tc>
                <a:tc>
                  <a:txBody>
                    <a:bodyPr/>
                    <a:lstStyle/>
                    <a:p>
                      <a:pPr algn="ctr" fontAlgn="ctr"/>
                      <a:r>
                        <a:rPr lang="en-US" sz="1100" b="0" i="0" u="none" strike="noStrike">
                          <a:solidFill>
                            <a:srgbClr val="404040"/>
                          </a:solidFill>
                          <a:effectLst/>
                          <a:latin typeface="+mn-lt"/>
                        </a:rPr>
                        <a:t>% of Diabetics &gt; 7 Improved by 1%+</a:t>
                      </a:r>
                    </a:p>
                  </a:txBody>
                  <a:tcPr marL="0" marR="0" marT="0" marB="0" anchor="ctr">
                    <a:solidFill>
                      <a:schemeClr val="bg1"/>
                    </a:solidFill>
                  </a:tcPr>
                </a:tc>
                <a:extLst>
                  <a:ext uri="{0D108BD9-81ED-4DB2-BD59-A6C34878D82A}">
                    <a16:rowId xmlns:a16="http://schemas.microsoft.com/office/drawing/2014/main" val="3695543340"/>
                  </a:ext>
                </a:extLst>
              </a:tr>
              <a:tr h="128078">
                <a:tc>
                  <a:txBody>
                    <a:bodyPr/>
                    <a:lstStyle/>
                    <a:p>
                      <a:pPr algn="l" fontAlgn="t"/>
                      <a:r>
                        <a:rPr lang="en-US" sz="1100" b="0" i="0" u="none" strike="noStrike">
                          <a:solidFill>
                            <a:srgbClr val="404040"/>
                          </a:solidFill>
                          <a:effectLst/>
                          <a:latin typeface="+mn-lt"/>
                        </a:rPr>
                        <a:t>Other Provider</a:t>
                      </a:r>
                    </a:p>
                  </a:txBody>
                  <a:tcPr marL="0" marR="0" marT="0" marB="0" anchor="ctr"/>
                </a:tc>
                <a:tc>
                  <a:txBody>
                    <a:bodyPr/>
                    <a:lstStyle/>
                    <a:p>
                      <a:pPr algn="ctr" fontAlgn="t"/>
                      <a:r>
                        <a:rPr lang="en-US" sz="1100" b="0" i="0" u="none" strike="noStrike">
                          <a:solidFill>
                            <a:srgbClr val="404040"/>
                          </a:solidFill>
                          <a:effectLst/>
                          <a:latin typeface="+mn-lt"/>
                        </a:rPr>
                        <a:t>5,787</a:t>
                      </a:r>
                    </a:p>
                  </a:txBody>
                  <a:tcPr marL="0" marR="0" marT="0" marB="0" anchor="ctr"/>
                </a:tc>
                <a:tc>
                  <a:txBody>
                    <a:bodyPr/>
                    <a:lstStyle/>
                    <a:p>
                      <a:pPr algn="ctr" fontAlgn="t"/>
                      <a:r>
                        <a:rPr lang="en-US" sz="1100" b="0" i="0" u="none" strike="noStrike">
                          <a:solidFill>
                            <a:srgbClr val="404040"/>
                          </a:solidFill>
                          <a:effectLst/>
                          <a:latin typeface="+mn-lt"/>
                        </a:rPr>
                        <a:t>$5,403</a:t>
                      </a:r>
                    </a:p>
                  </a:txBody>
                  <a:tcPr marL="0" marR="0" marT="0" marB="0" anchor="ctr"/>
                </a:tc>
                <a:tc>
                  <a:txBody>
                    <a:bodyPr/>
                    <a:lstStyle/>
                    <a:p>
                      <a:pPr algn="ctr" fontAlgn="t"/>
                      <a:r>
                        <a:rPr lang="en-US" sz="1100" b="0" i="0" u="none" strike="noStrike">
                          <a:solidFill>
                            <a:srgbClr val="404040"/>
                          </a:solidFill>
                          <a:effectLst/>
                          <a:latin typeface="+mn-lt"/>
                        </a:rPr>
                        <a:t>3.77</a:t>
                      </a:r>
                    </a:p>
                  </a:txBody>
                  <a:tcPr marL="0" marR="0" marT="0" marB="0" anchor="ctr"/>
                </a:tc>
                <a:tc>
                  <a:txBody>
                    <a:bodyPr/>
                    <a:lstStyle/>
                    <a:p>
                      <a:pPr algn="ctr" fontAlgn="t"/>
                      <a:r>
                        <a:rPr lang="en-US" sz="1100" b="0" i="0" u="none" strike="noStrike">
                          <a:solidFill>
                            <a:srgbClr val="404040"/>
                          </a:solidFill>
                          <a:effectLst/>
                          <a:latin typeface="+mn-lt"/>
                        </a:rPr>
                        <a:t>9%</a:t>
                      </a:r>
                    </a:p>
                  </a:txBody>
                  <a:tcPr marL="0" marR="0" marT="0" marB="0" anchor="ctr"/>
                </a:tc>
                <a:tc>
                  <a:txBody>
                    <a:bodyPr/>
                    <a:lstStyle/>
                    <a:p>
                      <a:pPr algn="ctr" fontAlgn="t"/>
                      <a:r>
                        <a:rPr lang="en-US" sz="1100" b="0" i="0" u="none" strike="noStrike">
                          <a:solidFill>
                            <a:srgbClr val="404040"/>
                          </a:solidFill>
                          <a:effectLst/>
                          <a:latin typeface="+mn-lt"/>
                        </a:rPr>
                        <a:t>18%</a:t>
                      </a:r>
                    </a:p>
                  </a:txBody>
                  <a:tcPr marL="0" marR="0" marT="0" marB="0" anchor="ctr"/>
                </a:tc>
                <a:tc>
                  <a:txBody>
                    <a:bodyPr/>
                    <a:lstStyle/>
                    <a:p>
                      <a:pPr algn="ctr" fontAlgn="t"/>
                      <a:r>
                        <a:rPr lang="en-US" sz="1100" b="0" i="0" u="none" strike="noStrike">
                          <a:solidFill>
                            <a:srgbClr val="404040"/>
                          </a:solidFill>
                          <a:effectLst/>
                          <a:latin typeface="+mn-lt"/>
                        </a:rPr>
                        <a:t>30%</a:t>
                      </a:r>
                    </a:p>
                  </a:txBody>
                  <a:tcPr marL="0" marR="0" marT="0" marB="0" anchor="ctr"/>
                </a:tc>
                <a:tc>
                  <a:txBody>
                    <a:bodyPr/>
                    <a:lstStyle/>
                    <a:p>
                      <a:pPr algn="ctr" fontAlgn="t"/>
                      <a:r>
                        <a:rPr lang="en-US" sz="1100" b="0" i="0" u="none" strike="noStrike">
                          <a:solidFill>
                            <a:srgbClr val="404040"/>
                          </a:solidFill>
                          <a:effectLst/>
                          <a:latin typeface="+mn-lt"/>
                        </a:rPr>
                        <a:t>46%</a:t>
                      </a:r>
                    </a:p>
                  </a:txBody>
                  <a:tcPr marL="0" marR="0" marT="0" marB="0" anchor="ctr"/>
                </a:tc>
                <a:tc>
                  <a:txBody>
                    <a:bodyPr/>
                    <a:lstStyle/>
                    <a:p>
                      <a:pPr algn="ctr" fontAlgn="t"/>
                      <a:r>
                        <a:rPr lang="en-US" sz="1100" b="0" i="0" u="none" strike="noStrike">
                          <a:solidFill>
                            <a:srgbClr val="404040"/>
                          </a:solidFill>
                          <a:effectLst/>
                          <a:latin typeface="+mn-lt"/>
                        </a:rPr>
                        <a:t>8%</a:t>
                      </a:r>
                    </a:p>
                  </a:txBody>
                  <a:tcPr marL="0" marR="0" marT="0" marB="0" anchor="ctr"/>
                </a:tc>
                <a:extLst>
                  <a:ext uri="{0D108BD9-81ED-4DB2-BD59-A6C34878D82A}">
                    <a16:rowId xmlns:a16="http://schemas.microsoft.com/office/drawing/2014/main" val="626316610"/>
                  </a:ext>
                </a:extLst>
              </a:tr>
              <a:tr h="128078">
                <a:tc>
                  <a:txBody>
                    <a:bodyPr/>
                    <a:lstStyle/>
                    <a:p>
                      <a:pPr algn="l" fontAlgn="t"/>
                      <a:r>
                        <a:rPr lang="en-US" sz="1100" b="0" i="0" u="none" strike="noStrike">
                          <a:solidFill>
                            <a:srgbClr val="404040"/>
                          </a:solidFill>
                          <a:effectLst/>
                          <a:latin typeface="+mn-lt"/>
                        </a:rPr>
                        <a:t>Clinic</a:t>
                      </a:r>
                    </a:p>
                  </a:txBody>
                  <a:tcPr marL="0" marR="0" marT="0" marB="0" anchor="ctr">
                    <a:solidFill>
                      <a:schemeClr val="bg1"/>
                    </a:solidFill>
                  </a:tcPr>
                </a:tc>
                <a:tc>
                  <a:txBody>
                    <a:bodyPr/>
                    <a:lstStyle/>
                    <a:p>
                      <a:pPr algn="ctr" fontAlgn="t"/>
                      <a:r>
                        <a:rPr lang="en-US" sz="1100" b="0" i="0" u="none" strike="noStrike">
                          <a:solidFill>
                            <a:srgbClr val="404040"/>
                          </a:solidFill>
                          <a:effectLst/>
                          <a:latin typeface="+mn-lt"/>
                        </a:rPr>
                        <a:t>2,749</a:t>
                      </a:r>
                    </a:p>
                  </a:txBody>
                  <a:tcPr marL="0" marR="0" marT="0" marB="0" anchor="ctr">
                    <a:solidFill>
                      <a:schemeClr val="bg1"/>
                    </a:solidFill>
                  </a:tcPr>
                </a:tc>
                <a:tc>
                  <a:txBody>
                    <a:bodyPr/>
                    <a:lstStyle/>
                    <a:p>
                      <a:pPr algn="ctr" fontAlgn="t"/>
                      <a:r>
                        <a:rPr lang="en-US" sz="1100" b="0" i="0" u="none" strike="noStrike">
                          <a:solidFill>
                            <a:srgbClr val="404040"/>
                          </a:solidFill>
                          <a:effectLst/>
                          <a:latin typeface="+mn-lt"/>
                        </a:rPr>
                        <a:t>$5,392</a:t>
                      </a:r>
                    </a:p>
                  </a:txBody>
                  <a:tcPr marL="0" marR="0" marT="0" marB="0" anchor="ctr">
                    <a:solidFill>
                      <a:schemeClr val="bg1"/>
                    </a:solidFill>
                  </a:tcPr>
                </a:tc>
                <a:tc>
                  <a:txBody>
                    <a:bodyPr/>
                    <a:lstStyle/>
                    <a:p>
                      <a:pPr algn="ctr" fontAlgn="t"/>
                      <a:r>
                        <a:rPr lang="en-US" sz="1100" b="0" i="0" u="none" strike="noStrike">
                          <a:solidFill>
                            <a:srgbClr val="404040"/>
                          </a:solidFill>
                          <a:effectLst/>
                          <a:latin typeface="+mn-lt"/>
                        </a:rPr>
                        <a:t>2.78</a:t>
                      </a:r>
                    </a:p>
                  </a:txBody>
                  <a:tcPr marL="0" marR="0" marT="0" marB="0" anchor="ctr">
                    <a:solidFill>
                      <a:schemeClr val="bg1"/>
                    </a:solidFill>
                  </a:tcPr>
                </a:tc>
                <a:tc>
                  <a:txBody>
                    <a:bodyPr/>
                    <a:lstStyle/>
                    <a:p>
                      <a:pPr algn="ctr" fontAlgn="t"/>
                      <a:r>
                        <a:rPr lang="en-US" sz="1100" b="0" i="0" u="none" strike="noStrike">
                          <a:solidFill>
                            <a:srgbClr val="404040"/>
                          </a:solidFill>
                          <a:effectLst/>
                          <a:latin typeface="+mn-lt"/>
                        </a:rPr>
                        <a:t>9%</a:t>
                      </a:r>
                    </a:p>
                  </a:txBody>
                  <a:tcPr marL="0" marR="0" marT="0" marB="0" anchor="ctr">
                    <a:solidFill>
                      <a:schemeClr val="bg1"/>
                    </a:solidFill>
                  </a:tcPr>
                </a:tc>
                <a:tc>
                  <a:txBody>
                    <a:bodyPr/>
                    <a:lstStyle/>
                    <a:p>
                      <a:pPr algn="ctr" fontAlgn="t"/>
                      <a:r>
                        <a:rPr lang="en-US" sz="1100" b="0" i="0" u="none" strike="noStrike">
                          <a:solidFill>
                            <a:srgbClr val="404040"/>
                          </a:solidFill>
                          <a:effectLst/>
                          <a:latin typeface="+mn-lt"/>
                        </a:rPr>
                        <a:t>15%</a:t>
                      </a:r>
                    </a:p>
                  </a:txBody>
                  <a:tcPr marL="0" marR="0" marT="0" marB="0" anchor="ctr">
                    <a:solidFill>
                      <a:schemeClr val="bg1"/>
                    </a:solidFill>
                  </a:tcPr>
                </a:tc>
                <a:tc>
                  <a:txBody>
                    <a:bodyPr/>
                    <a:lstStyle/>
                    <a:p>
                      <a:pPr algn="ctr" fontAlgn="t"/>
                      <a:r>
                        <a:rPr lang="en-US" sz="1100" b="0" i="0" u="none" strike="noStrike">
                          <a:solidFill>
                            <a:srgbClr val="404040"/>
                          </a:solidFill>
                          <a:effectLst/>
                          <a:latin typeface="+mn-lt"/>
                        </a:rPr>
                        <a:t>36%</a:t>
                      </a:r>
                    </a:p>
                  </a:txBody>
                  <a:tcPr marL="0" marR="0" marT="0" marB="0" anchor="ctr">
                    <a:solidFill>
                      <a:schemeClr val="bg1"/>
                    </a:solidFill>
                  </a:tcPr>
                </a:tc>
                <a:tc>
                  <a:txBody>
                    <a:bodyPr/>
                    <a:lstStyle/>
                    <a:p>
                      <a:pPr algn="ctr" fontAlgn="t"/>
                      <a:r>
                        <a:rPr lang="en-US" sz="1100" b="0" i="0" u="none" strike="noStrike">
                          <a:solidFill>
                            <a:srgbClr val="404040"/>
                          </a:solidFill>
                          <a:effectLst/>
                          <a:latin typeface="+mn-lt"/>
                        </a:rPr>
                        <a:t>38%</a:t>
                      </a:r>
                    </a:p>
                  </a:txBody>
                  <a:tcPr marL="0" marR="0" marT="0" marB="0" anchor="ctr">
                    <a:solidFill>
                      <a:schemeClr val="bg1"/>
                    </a:solidFill>
                  </a:tcPr>
                </a:tc>
                <a:tc>
                  <a:txBody>
                    <a:bodyPr/>
                    <a:lstStyle/>
                    <a:p>
                      <a:pPr algn="ctr" fontAlgn="t"/>
                      <a:r>
                        <a:rPr lang="en-US" sz="1100" b="0" i="0" u="none" strike="noStrike">
                          <a:solidFill>
                            <a:srgbClr val="404040"/>
                          </a:solidFill>
                          <a:effectLst/>
                          <a:latin typeface="+mn-lt"/>
                        </a:rPr>
                        <a:t>11%</a:t>
                      </a:r>
                    </a:p>
                  </a:txBody>
                  <a:tcPr marL="0" marR="0" marT="0" marB="0" anchor="ctr">
                    <a:solidFill>
                      <a:schemeClr val="bg1"/>
                    </a:solidFill>
                  </a:tcPr>
                </a:tc>
                <a:extLst>
                  <a:ext uri="{0D108BD9-81ED-4DB2-BD59-A6C34878D82A}">
                    <a16:rowId xmlns:a16="http://schemas.microsoft.com/office/drawing/2014/main" val="2277378406"/>
                  </a:ext>
                </a:extLst>
              </a:tr>
              <a:tr h="128078">
                <a:tc>
                  <a:txBody>
                    <a:bodyPr/>
                    <a:lstStyle/>
                    <a:p>
                      <a:pPr algn="l" fontAlgn="t"/>
                      <a:r>
                        <a:rPr lang="en-US" sz="1100" b="0" i="0" u="none" strike="noStrike">
                          <a:solidFill>
                            <a:srgbClr val="404040"/>
                          </a:solidFill>
                          <a:effectLst/>
                          <a:latin typeface="+mn-lt"/>
                        </a:rPr>
                        <a:t>Not Attributed</a:t>
                      </a:r>
                    </a:p>
                  </a:txBody>
                  <a:tcPr marL="0" marR="0" marT="0" marB="0" anchor="ctr">
                    <a:solidFill>
                      <a:schemeClr val="bg1">
                        <a:lumMod val="95000"/>
                      </a:schemeClr>
                    </a:solidFill>
                  </a:tcPr>
                </a:tc>
                <a:tc>
                  <a:txBody>
                    <a:bodyPr/>
                    <a:lstStyle/>
                    <a:p>
                      <a:pPr algn="ctr" fontAlgn="t"/>
                      <a:r>
                        <a:rPr lang="en-US" sz="1100" b="0" i="0" u="none" strike="noStrike">
                          <a:solidFill>
                            <a:srgbClr val="404040"/>
                          </a:solidFill>
                          <a:effectLst/>
                          <a:latin typeface="+mn-lt"/>
                        </a:rPr>
                        <a:t>165</a:t>
                      </a:r>
                    </a:p>
                  </a:txBody>
                  <a:tcPr marL="0" marR="0" marT="0" marB="0" anchor="ctr">
                    <a:solidFill>
                      <a:schemeClr val="bg1">
                        <a:lumMod val="95000"/>
                      </a:schemeClr>
                    </a:solidFill>
                  </a:tcPr>
                </a:tc>
                <a:tc>
                  <a:txBody>
                    <a:bodyPr/>
                    <a:lstStyle/>
                    <a:p>
                      <a:pPr algn="ctr" fontAlgn="t"/>
                      <a:r>
                        <a:rPr lang="en-US" sz="1100" b="0" i="0" u="none" strike="noStrike">
                          <a:solidFill>
                            <a:srgbClr val="404040"/>
                          </a:solidFill>
                          <a:effectLst/>
                          <a:latin typeface="+mn-lt"/>
                        </a:rPr>
                        <a:t>$9,285</a:t>
                      </a:r>
                    </a:p>
                  </a:txBody>
                  <a:tcPr marL="0" marR="0" marT="0" marB="0" anchor="ctr">
                    <a:solidFill>
                      <a:schemeClr val="bg1">
                        <a:lumMod val="95000"/>
                      </a:schemeClr>
                    </a:solidFill>
                  </a:tcPr>
                </a:tc>
                <a:tc>
                  <a:txBody>
                    <a:bodyPr/>
                    <a:lstStyle/>
                    <a:p>
                      <a:pPr algn="ctr" fontAlgn="t"/>
                      <a:r>
                        <a:rPr lang="en-US" sz="1100" b="0" i="0" u="none" strike="noStrike">
                          <a:solidFill>
                            <a:srgbClr val="404040"/>
                          </a:solidFill>
                          <a:effectLst/>
                          <a:latin typeface="+mn-lt"/>
                        </a:rPr>
                        <a:t>1.45</a:t>
                      </a:r>
                    </a:p>
                  </a:txBody>
                  <a:tcPr marL="0" marR="0" marT="0" marB="0" anchor="ctr">
                    <a:solidFill>
                      <a:schemeClr val="bg1">
                        <a:lumMod val="95000"/>
                      </a:schemeClr>
                    </a:solidFill>
                  </a:tcPr>
                </a:tc>
                <a:tc>
                  <a:txBody>
                    <a:bodyPr/>
                    <a:lstStyle/>
                    <a:p>
                      <a:pPr algn="ctr" fontAlgn="t"/>
                      <a:r>
                        <a:rPr lang="en-US" sz="1100" b="0" i="0" u="none" strike="noStrike">
                          <a:solidFill>
                            <a:srgbClr val="404040"/>
                          </a:solidFill>
                          <a:effectLst/>
                          <a:latin typeface="+mn-lt"/>
                        </a:rPr>
                        <a:t>11%</a:t>
                      </a:r>
                    </a:p>
                  </a:txBody>
                  <a:tcPr marL="0" marR="0" marT="0" marB="0" anchor="ctr">
                    <a:solidFill>
                      <a:schemeClr val="bg1">
                        <a:lumMod val="95000"/>
                      </a:schemeClr>
                    </a:solidFill>
                  </a:tcPr>
                </a:tc>
                <a:tc>
                  <a:txBody>
                    <a:bodyPr/>
                    <a:lstStyle/>
                    <a:p>
                      <a:pPr algn="ctr" fontAlgn="t"/>
                      <a:r>
                        <a:rPr lang="en-US" sz="1100" b="0" i="0" u="none" strike="noStrike">
                          <a:solidFill>
                            <a:srgbClr val="404040"/>
                          </a:solidFill>
                          <a:effectLst/>
                          <a:latin typeface="+mn-lt"/>
                        </a:rPr>
                        <a:t>10%</a:t>
                      </a:r>
                    </a:p>
                  </a:txBody>
                  <a:tcPr marL="0" marR="0" marT="0" marB="0" anchor="ctr">
                    <a:solidFill>
                      <a:schemeClr val="bg1">
                        <a:lumMod val="95000"/>
                      </a:schemeClr>
                    </a:solidFill>
                  </a:tcPr>
                </a:tc>
                <a:tc>
                  <a:txBody>
                    <a:bodyPr/>
                    <a:lstStyle/>
                    <a:p>
                      <a:pPr algn="ctr" fontAlgn="t"/>
                      <a:r>
                        <a:rPr lang="en-US" sz="1100" b="0" i="0" u="none" strike="noStrike">
                          <a:solidFill>
                            <a:srgbClr val="404040"/>
                          </a:solidFill>
                          <a:effectLst/>
                          <a:latin typeface="+mn-lt"/>
                        </a:rPr>
                        <a:t>26%</a:t>
                      </a:r>
                    </a:p>
                  </a:txBody>
                  <a:tcPr marL="0" marR="0" marT="0" marB="0" anchor="ctr">
                    <a:solidFill>
                      <a:schemeClr val="bg1">
                        <a:lumMod val="95000"/>
                      </a:schemeClr>
                    </a:solidFill>
                  </a:tcPr>
                </a:tc>
                <a:tc>
                  <a:txBody>
                    <a:bodyPr/>
                    <a:lstStyle/>
                    <a:p>
                      <a:pPr algn="ctr" fontAlgn="t"/>
                      <a:r>
                        <a:rPr lang="en-US" sz="1100" b="0" i="0" u="none" strike="noStrike">
                          <a:solidFill>
                            <a:srgbClr val="404040"/>
                          </a:solidFill>
                          <a:effectLst/>
                          <a:latin typeface="+mn-lt"/>
                        </a:rPr>
                        <a:t>43%</a:t>
                      </a:r>
                    </a:p>
                  </a:txBody>
                  <a:tcPr marL="0" marR="0" marT="0" marB="0" anchor="ctr">
                    <a:solidFill>
                      <a:schemeClr val="bg1">
                        <a:lumMod val="95000"/>
                      </a:schemeClr>
                    </a:solidFill>
                  </a:tcPr>
                </a:tc>
                <a:tc>
                  <a:txBody>
                    <a:bodyPr/>
                    <a:lstStyle/>
                    <a:p>
                      <a:pPr algn="ctr" fontAlgn="t"/>
                      <a:r>
                        <a:rPr lang="en-US" sz="1100" b="0" i="0" u="none" strike="noStrike">
                          <a:solidFill>
                            <a:srgbClr val="404040"/>
                          </a:solidFill>
                          <a:effectLst/>
                          <a:latin typeface="+mn-lt"/>
                        </a:rPr>
                        <a:t>29%</a:t>
                      </a:r>
                    </a:p>
                  </a:txBody>
                  <a:tcPr marL="0" marR="0" marT="0" marB="0" anchor="ctr">
                    <a:solidFill>
                      <a:schemeClr val="bg1">
                        <a:lumMod val="95000"/>
                      </a:schemeClr>
                    </a:solidFill>
                  </a:tcPr>
                </a:tc>
                <a:extLst>
                  <a:ext uri="{0D108BD9-81ED-4DB2-BD59-A6C34878D82A}">
                    <a16:rowId xmlns:a16="http://schemas.microsoft.com/office/drawing/2014/main" val="1991169549"/>
                  </a:ext>
                </a:extLst>
              </a:tr>
            </a:tbl>
          </a:graphicData>
        </a:graphic>
      </p:graphicFrame>
      <p:sp>
        <p:nvSpPr>
          <p:cNvPr id="20" name="Rectangle 19">
            <a:extLst>
              <a:ext uri="{FF2B5EF4-FFF2-40B4-BE49-F238E27FC236}">
                <a16:creationId xmlns:a16="http://schemas.microsoft.com/office/drawing/2014/main" id="{104F3102-EDCB-E921-A6BF-D5D9C583354B}"/>
              </a:ext>
            </a:extLst>
          </p:cNvPr>
          <p:cNvSpPr/>
          <p:nvPr/>
        </p:nvSpPr>
        <p:spPr>
          <a:xfrm>
            <a:off x="3162822" y="4803467"/>
            <a:ext cx="1584542" cy="178818"/>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1" name="Rectangle 20">
            <a:extLst>
              <a:ext uri="{FF2B5EF4-FFF2-40B4-BE49-F238E27FC236}">
                <a16:creationId xmlns:a16="http://schemas.microsoft.com/office/drawing/2014/main" id="{657C0C40-238C-E77E-DA7C-8A510E4E3148}"/>
              </a:ext>
            </a:extLst>
          </p:cNvPr>
          <p:cNvSpPr/>
          <p:nvPr/>
        </p:nvSpPr>
        <p:spPr>
          <a:xfrm>
            <a:off x="6111657" y="4803467"/>
            <a:ext cx="693107" cy="150958"/>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2" name="Rectangle 21">
            <a:extLst>
              <a:ext uri="{FF2B5EF4-FFF2-40B4-BE49-F238E27FC236}">
                <a16:creationId xmlns:a16="http://schemas.microsoft.com/office/drawing/2014/main" id="{ADD482D0-557D-3C21-CAF1-BB8DB1054162}"/>
              </a:ext>
            </a:extLst>
          </p:cNvPr>
          <p:cNvSpPr/>
          <p:nvPr/>
        </p:nvSpPr>
        <p:spPr>
          <a:xfrm>
            <a:off x="10208806" y="4832036"/>
            <a:ext cx="693107" cy="130490"/>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3" name="Rectangle 2">
            <a:extLst>
              <a:ext uri="{FF2B5EF4-FFF2-40B4-BE49-F238E27FC236}">
                <a16:creationId xmlns:a16="http://schemas.microsoft.com/office/drawing/2014/main" id="{6A7BE696-2FE9-222B-3934-FDD674291CB0}"/>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0F08B7AA-B1D2-63AE-438E-9599347EBD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8" name="Picture 7" descr="A blue and green cube with letters on it&#10;&#10;Description automatically generated">
            <a:extLst>
              <a:ext uri="{FF2B5EF4-FFF2-40B4-BE49-F238E27FC236}">
                <a16:creationId xmlns:a16="http://schemas.microsoft.com/office/drawing/2014/main" id="{A8744AEA-A063-79A4-2EEB-1A19F1751F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985941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F09A5-CE75-6497-F7E8-05BAAE31220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4D980DB-8D1C-D903-0C5F-E95CCECB5022}"/>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4" name="Picture 3" descr="A blue and white logo&#10;&#10;Description automatically generated">
            <a:extLst>
              <a:ext uri="{FF2B5EF4-FFF2-40B4-BE49-F238E27FC236}">
                <a16:creationId xmlns:a16="http://schemas.microsoft.com/office/drawing/2014/main" id="{CB2402F7-BA5F-2852-5129-EECCED0A97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046C4C37-AC27-C201-F396-AB24294E5B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6" name="Table 13">
            <a:extLst>
              <a:ext uri="{FF2B5EF4-FFF2-40B4-BE49-F238E27FC236}">
                <a16:creationId xmlns:a16="http://schemas.microsoft.com/office/drawing/2014/main" id="{9F279E60-B5A5-12EC-35DB-A91DCD1519CF}"/>
              </a:ext>
            </a:extLst>
          </p:cNvPr>
          <p:cNvGraphicFramePr>
            <a:graphicFrameLocks noGrp="1"/>
          </p:cNvGraphicFramePr>
          <p:nvPr/>
        </p:nvGraphicFramePr>
        <p:xfrm>
          <a:off x="608778" y="1828279"/>
          <a:ext cx="10912662" cy="2627431"/>
        </p:xfrm>
        <a:graphic>
          <a:graphicData uri="http://schemas.openxmlformats.org/drawingml/2006/table">
            <a:tbl>
              <a:tblPr firstRow="1" bandRow="1"/>
              <a:tblGrid>
                <a:gridCol w="2723957">
                  <a:extLst>
                    <a:ext uri="{9D8B030D-6E8A-4147-A177-3AD203B41FA5}">
                      <a16:colId xmlns:a16="http://schemas.microsoft.com/office/drawing/2014/main" val="4220542036"/>
                    </a:ext>
                  </a:extLst>
                </a:gridCol>
                <a:gridCol w="1974663">
                  <a:extLst>
                    <a:ext uri="{9D8B030D-6E8A-4147-A177-3AD203B41FA5}">
                      <a16:colId xmlns:a16="http://schemas.microsoft.com/office/drawing/2014/main" val="2700286291"/>
                    </a:ext>
                  </a:extLst>
                </a:gridCol>
                <a:gridCol w="2037599">
                  <a:extLst>
                    <a:ext uri="{9D8B030D-6E8A-4147-A177-3AD203B41FA5}">
                      <a16:colId xmlns:a16="http://schemas.microsoft.com/office/drawing/2014/main" val="3603794826"/>
                    </a:ext>
                  </a:extLst>
                </a:gridCol>
                <a:gridCol w="2100877">
                  <a:extLst>
                    <a:ext uri="{9D8B030D-6E8A-4147-A177-3AD203B41FA5}">
                      <a16:colId xmlns:a16="http://schemas.microsoft.com/office/drawing/2014/main" val="4092057156"/>
                    </a:ext>
                  </a:extLst>
                </a:gridCol>
                <a:gridCol w="2075566">
                  <a:extLst>
                    <a:ext uri="{9D8B030D-6E8A-4147-A177-3AD203B41FA5}">
                      <a16:colId xmlns:a16="http://schemas.microsoft.com/office/drawing/2014/main" val="2843752813"/>
                    </a:ext>
                  </a:extLst>
                </a:gridCol>
              </a:tblGrid>
              <a:tr h="396827">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endParaRPr lang="en-US" sz="1400" b="0">
                        <a:solidFill>
                          <a:srgbClr val="404040"/>
                        </a:solidFill>
                        <a:latin typeface="+mn-lt"/>
                        <a:cs typeface="Arial" panose="020B0604020202020204" pitchFamily="34" charset="0"/>
                      </a:endParaRPr>
                    </a:p>
                  </a:txBody>
                  <a:tcP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400" b="0">
                          <a:solidFill>
                            <a:srgbClr val="404040"/>
                          </a:solidFill>
                          <a:latin typeface="+mn-lt"/>
                          <a:cs typeface="Arial" panose="020B0604020202020204" pitchFamily="34" charset="0"/>
                        </a:rPr>
                        <a:t>Ascension</a:t>
                      </a:r>
                    </a:p>
                  </a:txBody>
                  <a:tcP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400" b="0">
                          <a:solidFill>
                            <a:srgbClr val="404040"/>
                          </a:solidFill>
                          <a:latin typeface="+mn-lt"/>
                          <a:cs typeface="Arial" panose="020B0604020202020204" pitchFamily="34" charset="0"/>
                        </a:rPr>
                        <a:t>One to One</a:t>
                      </a:r>
                    </a:p>
                  </a:txBody>
                  <a:tcP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400" b="0">
                          <a:solidFill>
                            <a:srgbClr val="404040"/>
                          </a:solidFill>
                          <a:latin typeface="+mn-lt"/>
                          <a:cs typeface="Arial" panose="020B0604020202020204" pitchFamily="34" charset="0"/>
                        </a:rPr>
                        <a:t>Marathon</a:t>
                      </a:r>
                    </a:p>
                  </a:txBody>
                  <a:tcP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400" b="0">
                          <a:solidFill>
                            <a:srgbClr val="404040"/>
                          </a:solidFill>
                          <a:latin typeface="+mn-lt"/>
                          <a:cs typeface="Arial" panose="020B0604020202020204" pitchFamily="34" charset="0"/>
                        </a:rPr>
                        <a:t>Premise</a:t>
                      </a:r>
                    </a:p>
                  </a:txBody>
                  <a:tcP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extLst>
                  <a:ext uri="{0D108BD9-81ED-4DB2-BD59-A6C34878D82A}">
                    <a16:rowId xmlns:a16="http://schemas.microsoft.com/office/drawing/2014/main" val="846829813"/>
                  </a:ext>
                </a:extLst>
              </a:tr>
              <a:tr h="243351">
                <a:tc>
                  <a:txBody>
                    <a:bodyPr/>
                    <a:lstStyle/>
                    <a:p>
                      <a:pPr algn="l" fontAlgn="t"/>
                      <a:r>
                        <a:rPr lang="en-US" sz="1400" b="0" i="0" u="none" strike="noStrike">
                          <a:solidFill>
                            <a:srgbClr val="404040"/>
                          </a:solidFill>
                          <a:effectLst/>
                          <a:latin typeface="+mn-lt"/>
                        </a:rPr>
                        <a:t>Member Count</a:t>
                      </a:r>
                    </a:p>
                  </a:txBody>
                  <a:tcPr marL="0" marR="0" marT="0" marB="0">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6,088</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9,440</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7,113</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3,619</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894124717"/>
                  </a:ext>
                </a:extLst>
              </a:tr>
              <a:tr h="283796">
                <a:tc>
                  <a:txBody>
                    <a:bodyPr/>
                    <a:lstStyle/>
                    <a:p>
                      <a:pPr algn="l" fontAlgn="t"/>
                      <a:r>
                        <a:rPr lang="en-US" sz="1400" b="0" i="0" u="none" strike="noStrike">
                          <a:solidFill>
                            <a:srgbClr val="404040"/>
                          </a:solidFill>
                          <a:effectLst/>
                          <a:latin typeface="+mn-lt"/>
                        </a:rPr>
                        <a:t>Concurrent Risk</a:t>
                      </a:r>
                    </a:p>
                  </a:txBody>
                  <a:tcPr marL="0" marR="0" marT="0" marB="0">
                    <a:lnL>
                      <a:noFill/>
                    </a:lnL>
                    <a:lnR>
                      <a:noFill/>
                    </a:lnR>
                    <a:lnT>
                      <a:noFill/>
                    </a:lnT>
                    <a:lnB>
                      <a:noFill/>
                    </a:lnB>
                    <a:lnTlToBr w="12700" cmpd="sng">
                      <a:noFill/>
                      <a:prstDash val="solid"/>
                    </a:lnTlToBr>
                    <a:lnBlToTr w="12700" cmpd="sng">
                      <a:noFill/>
                      <a:prstDash val="solid"/>
                    </a:lnBlToTr>
                    <a:solidFill>
                      <a:srgbClr val="D9D9D9">
                        <a:alpha val="20000"/>
                      </a:srgbClr>
                    </a:solidFill>
                  </a:tcPr>
                </a:tc>
                <a:tc>
                  <a:txBody>
                    <a:bodyPr/>
                    <a:lstStyle/>
                    <a:p>
                      <a:pPr algn="ctr" fontAlgn="t"/>
                      <a:r>
                        <a:rPr lang="en-US" sz="1400" b="0" i="0" u="none" strike="noStrike">
                          <a:solidFill>
                            <a:srgbClr val="404040"/>
                          </a:solidFill>
                          <a:effectLst/>
                          <a:latin typeface="+mn-lt"/>
                        </a:rPr>
                        <a:t>2.25</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tc>
                  <a:txBody>
                    <a:bodyPr/>
                    <a:lstStyle/>
                    <a:p>
                      <a:pPr algn="ctr" fontAlgn="t"/>
                      <a:r>
                        <a:rPr lang="en-US" sz="1400" b="0" i="0" u="none" strike="noStrike">
                          <a:solidFill>
                            <a:srgbClr val="404040"/>
                          </a:solidFill>
                          <a:effectLst/>
                          <a:latin typeface="+mn-lt"/>
                        </a:rPr>
                        <a:t>2.24</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tc>
                  <a:txBody>
                    <a:bodyPr/>
                    <a:lstStyle/>
                    <a:p>
                      <a:pPr algn="ctr" fontAlgn="t"/>
                      <a:r>
                        <a:rPr lang="en-US" sz="1400" b="0" i="0" u="none" strike="noStrike">
                          <a:solidFill>
                            <a:srgbClr val="404040"/>
                          </a:solidFill>
                          <a:effectLst/>
                          <a:latin typeface="+mn-lt"/>
                        </a:rPr>
                        <a:t>2.26</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tc>
                  <a:txBody>
                    <a:bodyPr/>
                    <a:lstStyle/>
                    <a:p>
                      <a:pPr algn="ctr" fontAlgn="t"/>
                      <a:r>
                        <a:rPr lang="en-US" sz="1400" b="0" i="0" u="none" strike="noStrike">
                          <a:solidFill>
                            <a:srgbClr val="404040"/>
                          </a:solidFill>
                          <a:effectLst/>
                          <a:latin typeface="+mn-lt"/>
                        </a:rPr>
                        <a:t>1.92</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extLst>
                  <a:ext uri="{0D108BD9-81ED-4DB2-BD59-A6C34878D82A}">
                    <a16:rowId xmlns:a16="http://schemas.microsoft.com/office/drawing/2014/main" val="1673553652"/>
                  </a:ext>
                </a:extLst>
              </a:tr>
              <a:tr h="243351">
                <a:tc>
                  <a:txBody>
                    <a:bodyPr/>
                    <a:lstStyle/>
                    <a:p>
                      <a:pPr algn="l" fontAlgn="t"/>
                      <a:r>
                        <a:rPr lang="en-US" sz="1400" b="0" i="0" u="none" strike="noStrike">
                          <a:solidFill>
                            <a:srgbClr val="404040"/>
                          </a:solidFill>
                          <a:effectLst/>
                          <a:latin typeface="+mn-lt"/>
                        </a:rPr>
                        <a:t>Prospective Risk</a:t>
                      </a: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1.82</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1.63</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1.82</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1.56</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882255010"/>
                  </a:ext>
                </a:extLst>
              </a:tr>
              <a:tr h="243351">
                <a:tc>
                  <a:txBody>
                    <a:bodyPr/>
                    <a:lstStyle/>
                    <a:p>
                      <a:pPr algn="l" fontAlgn="t"/>
                      <a:r>
                        <a:rPr lang="en-US" sz="1400" b="0" i="0" u="none" strike="noStrike">
                          <a:solidFill>
                            <a:srgbClr val="404040"/>
                          </a:solidFill>
                          <a:effectLst/>
                          <a:latin typeface="+mn-lt"/>
                        </a:rPr>
                        <a:t>Cost Per Unit Risk</a:t>
                      </a:r>
                    </a:p>
                  </a:txBody>
                  <a:tcPr marL="0" marR="0" marT="0" marB="0">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pPr algn="ctr" fontAlgn="t"/>
                      <a:r>
                        <a:rPr lang="en-US" sz="1400" b="0" i="0" u="none" strike="noStrike">
                          <a:solidFill>
                            <a:srgbClr val="404040"/>
                          </a:solidFill>
                          <a:effectLst/>
                          <a:latin typeface="+mn-lt"/>
                        </a:rPr>
                        <a:t>$5,057</a:t>
                      </a:r>
                    </a:p>
                  </a:txBody>
                  <a:tcPr marL="0" marR="0" marT="0"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pPr algn="ctr" fontAlgn="t"/>
                      <a:r>
                        <a:rPr lang="en-US" sz="1400" b="0" i="0" u="none" strike="noStrike">
                          <a:solidFill>
                            <a:srgbClr val="404040"/>
                          </a:solidFill>
                          <a:effectLst/>
                          <a:latin typeface="+mn-lt"/>
                        </a:rPr>
                        <a:t>$4,327</a:t>
                      </a:r>
                    </a:p>
                  </a:txBody>
                  <a:tcPr marL="0" marR="0" marT="0"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pPr algn="ctr" fontAlgn="t"/>
                      <a:r>
                        <a:rPr lang="en-US" sz="1400" b="0" i="0" u="none" strike="noStrike">
                          <a:solidFill>
                            <a:srgbClr val="404040"/>
                          </a:solidFill>
                          <a:effectLst/>
                          <a:latin typeface="+mn-lt"/>
                        </a:rPr>
                        <a:t>$5,257</a:t>
                      </a:r>
                    </a:p>
                  </a:txBody>
                  <a:tcPr marL="0" marR="0" marT="0"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pPr algn="ctr" fontAlgn="t"/>
                      <a:r>
                        <a:rPr lang="en-US" sz="1400" b="0" i="0" u="none" strike="noStrike">
                          <a:solidFill>
                            <a:srgbClr val="404040"/>
                          </a:solidFill>
                          <a:effectLst/>
                          <a:latin typeface="+mn-lt"/>
                        </a:rPr>
                        <a:t>$5,606</a:t>
                      </a:r>
                    </a:p>
                  </a:txBody>
                  <a:tcPr marL="0" marR="0" marT="0" marB="0" anchor="ctr">
                    <a:lnL>
                      <a:noFill/>
                    </a:lnL>
                    <a:lnR>
                      <a:noFill/>
                    </a:lnR>
                    <a:lnT>
                      <a:noFill/>
                    </a:lnT>
                    <a:lnB>
                      <a:noFill/>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1437643624"/>
                  </a:ext>
                </a:extLst>
              </a:tr>
              <a:tr h="243351">
                <a:tc>
                  <a:txBody>
                    <a:bodyPr/>
                    <a:lstStyle/>
                    <a:p>
                      <a:pPr algn="l" fontAlgn="t"/>
                      <a:r>
                        <a:rPr lang="en-US" sz="1400" b="0" i="0" u="none" strike="noStrike">
                          <a:solidFill>
                            <a:srgbClr val="404040"/>
                          </a:solidFill>
                          <a:effectLst/>
                          <a:latin typeface="+mn-lt"/>
                        </a:rPr>
                        <a:t>Plan Paid (Med &amp; Rx) PMPY</a:t>
                      </a: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$10,755</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$9,392</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$11,551</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$11,015</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708389214"/>
                  </a:ext>
                </a:extLst>
              </a:tr>
              <a:tr h="243351">
                <a:tc>
                  <a:txBody>
                    <a:bodyPr/>
                    <a:lstStyle/>
                    <a:p>
                      <a:pPr algn="l" fontAlgn="t"/>
                      <a:r>
                        <a:rPr lang="en-US" sz="1400" b="0" i="0" u="none" strike="noStrike">
                          <a:solidFill>
                            <a:srgbClr val="404040"/>
                          </a:solidFill>
                          <a:effectLst/>
                          <a:latin typeface="+mn-lt"/>
                        </a:rPr>
                        <a:t>No Generalist Seen</a:t>
                      </a:r>
                    </a:p>
                  </a:txBody>
                  <a:tcPr marL="0" marR="0" marT="0" marB="0">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pPr algn="ctr" fontAlgn="t"/>
                      <a:r>
                        <a:rPr lang="en-US" sz="1400" b="0" i="0" u="none" strike="noStrike">
                          <a:solidFill>
                            <a:srgbClr val="404040"/>
                          </a:solidFill>
                          <a:effectLst/>
                          <a:latin typeface="+mn-lt"/>
                        </a:rPr>
                        <a:t>6%</a:t>
                      </a:r>
                    </a:p>
                  </a:txBody>
                  <a:tcPr marL="0" marR="0" marT="0"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pPr algn="ctr" fontAlgn="t"/>
                      <a:r>
                        <a:rPr lang="en-US" sz="1400" b="0" i="0" u="none" strike="noStrike">
                          <a:solidFill>
                            <a:srgbClr val="404040"/>
                          </a:solidFill>
                          <a:effectLst/>
                          <a:latin typeface="+mn-lt"/>
                        </a:rPr>
                        <a:t>6%</a:t>
                      </a:r>
                    </a:p>
                  </a:txBody>
                  <a:tcPr marL="0" marR="0" marT="0"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pPr algn="ctr" fontAlgn="t"/>
                      <a:r>
                        <a:rPr lang="en-US" sz="1400" b="0" i="0" u="none" strike="noStrike">
                          <a:solidFill>
                            <a:srgbClr val="404040"/>
                          </a:solidFill>
                          <a:effectLst/>
                          <a:latin typeface="+mn-lt"/>
                        </a:rPr>
                        <a:t>6%</a:t>
                      </a:r>
                    </a:p>
                  </a:txBody>
                  <a:tcPr marL="0" marR="0" marT="0"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pPr algn="ctr" fontAlgn="t"/>
                      <a:r>
                        <a:rPr lang="en-US" sz="1400" b="0" i="0" u="none" strike="noStrike">
                          <a:solidFill>
                            <a:srgbClr val="404040"/>
                          </a:solidFill>
                          <a:effectLst/>
                          <a:latin typeface="+mn-lt"/>
                        </a:rPr>
                        <a:t>8%</a:t>
                      </a:r>
                    </a:p>
                  </a:txBody>
                  <a:tcPr marL="0" marR="0" marT="0" marB="0" anchor="ctr">
                    <a:lnL>
                      <a:noFill/>
                    </a:lnL>
                    <a:lnR>
                      <a:noFill/>
                    </a:lnR>
                    <a:lnT>
                      <a:noFill/>
                    </a:lnT>
                    <a:lnB>
                      <a:noFill/>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1378096826"/>
                  </a:ext>
                </a:extLst>
              </a:tr>
              <a:tr h="243351">
                <a:tc>
                  <a:txBody>
                    <a:bodyPr/>
                    <a:lstStyle/>
                    <a:p>
                      <a:pPr algn="l" fontAlgn="t"/>
                      <a:r>
                        <a:rPr lang="en-US" sz="1400" b="0" i="0" u="none" strike="noStrike">
                          <a:solidFill>
                            <a:srgbClr val="404040"/>
                          </a:solidFill>
                          <a:effectLst/>
                          <a:latin typeface="+mn-lt"/>
                        </a:rPr>
                        <a:t>ER Visits &gt;1</a:t>
                      </a: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12%</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11%</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13%</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8%</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576843686"/>
                  </a:ext>
                </a:extLst>
              </a:tr>
              <a:tr h="243351">
                <a:tc>
                  <a:txBody>
                    <a:bodyPr/>
                    <a:lstStyle/>
                    <a:p>
                      <a:pPr algn="l" fontAlgn="t"/>
                      <a:r>
                        <a:rPr lang="en-US" sz="1400" b="0" i="0" u="none" strike="noStrike">
                          <a:solidFill>
                            <a:srgbClr val="404040"/>
                          </a:solidFill>
                          <a:effectLst/>
                          <a:latin typeface="+mn-lt"/>
                        </a:rPr>
                        <a:t>Adult Physical Compliance</a:t>
                      </a:r>
                    </a:p>
                  </a:txBody>
                  <a:tcPr marL="0" marR="0" marT="0" marB="0">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pPr algn="ctr" fontAlgn="t"/>
                      <a:r>
                        <a:rPr lang="en-US" sz="1400" b="0" i="0" u="none" strike="noStrike">
                          <a:solidFill>
                            <a:srgbClr val="404040"/>
                          </a:solidFill>
                          <a:effectLst/>
                          <a:latin typeface="+mn-lt"/>
                        </a:rPr>
                        <a:t>72%</a:t>
                      </a:r>
                    </a:p>
                  </a:txBody>
                  <a:tcPr marL="0" marR="0" marT="0"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pPr algn="ctr" fontAlgn="t"/>
                      <a:r>
                        <a:rPr lang="en-US" sz="1400" b="0" i="0" u="none" strike="noStrike">
                          <a:solidFill>
                            <a:srgbClr val="404040"/>
                          </a:solidFill>
                          <a:effectLst/>
                          <a:latin typeface="+mn-lt"/>
                        </a:rPr>
                        <a:t>80%</a:t>
                      </a:r>
                    </a:p>
                  </a:txBody>
                  <a:tcPr marL="0" marR="0" marT="0"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pPr algn="ctr" fontAlgn="t"/>
                      <a:r>
                        <a:rPr lang="en-US" sz="1400" b="0" i="0" u="none" strike="noStrike">
                          <a:solidFill>
                            <a:srgbClr val="404040"/>
                          </a:solidFill>
                          <a:effectLst/>
                          <a:latin typeface="+mn-lt"/>
                        </a:rPr>
                        <a:t>79%</a:t>
                      </a:r>
                    </a:p>
                  </a:txBody>
                  <a:tcPr marL="0" marR="0" marT="0" marB="0" anchor="ctr">
                    <a:lnL>
                      <a:noFill/>
                    </a:lnL>
                    <a:lnR>
                      <a:noFill/>
                    </a:lnR>
                    <a:lnT>
                      <a:noFill/>
                    </a:lnT>
                    <a:lnB>
                      <a:noFill/>
                    </a:lnB>
                    <a:lnTlToBr w="12700" cmpd="sng">
                      <a:noFill/>
                      <a:prstDash val="solid"/>
                    </a:lnTlToBr>
                    <a:lnBlToTr w="12700" cmpd="sng">
                      <a:noFill/>
                      <a:prstDash val="solid"/>
                    </a:lnBlToTr>
                    <a:solidFill>
                      <a:srgbClr val="F7F7F7"/>
                    </a:solidFill>
                  </a:tcPr>
                </a:tc>
                <a:tc>
                  <a:txBody>
                    <a:bodyPr/>
                    <a:lstStyle/>
                    <a:p>
                      <a:pPr algn="ctr" fontAlgn="t"/>
                      <a:r>
                        <a:rPr lang="en-US" sz="1400" b="0" i="0" u="none" strike="noStrike">
                          <a:solidFill>
                            <a:srgbClr val="404040"/>
                          </a:solidFill>
                          <a:effectLst/>
                          <a:latin typeface="+mn-lt"/>
                        </a:rPr>
                        <a:t>63%</a:t>
                      </a:r>
                    </a:p>
                  </a:txBody>
                  <a:tcPr marL="0" marR="0" marT="0" marB="0" anchor="ctr">
                    <a:lnL>
                      <a:noFill/>
                    </a:lnL>
                    <a:lnR>
                      <a:noFill/>
                    </a:lnR>
                    <a:lnT>
                      <a:noFill/>
                    </a:lnT>
                    <a:lnB>
                      <a:noFill/>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3878304980"/>
                  </a:ext>
                </a:extLst>
              </a:tr>
              <a:tr h="243351">
                <a:tc>
                  <a:txBody>
                    <a:bodyPr/>
                    <a:lstStyle/>
                    <a:p>
                      <a:pPr algn="l" fontAlgn="t"/>
                      <a:r>
                        <a:rPr lang="en-US" sz="1400" b="0" i="0" u="none" strike="noStrike">
                          <a:solidFill>
                            <a:srgbClr val="404040"/>
                          </a:solidFill>
                          <a:effectLst/>
                          <a:latin typeface="+mn-lt"/>
                        </a:rPr>
                        <a:t>Mammogram Compliance</a:t>
                      </a:r>
                    </a:p>
                  </a:txBody>
                  <a:tcPr marL="0" marR="0" marT="0" marB="0">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68%</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63%</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64%</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64%</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987979106"/>
                  </a:ext>
                </a:extLst>
              </a:tr>
            </a:tbl>
          </a:graphicData>
        </a:graphic>
      </p:graphicFrame>
      <p:sp>
        <p:nvSpPr>
          <p:cNvPr id="17" name="TextBox 16">
            <a:extLst>
              <a:ext uri="{FF2B5EF4-FFF2-40B4-BE49-F238E27FC236}">
                <a16:creationId xmlns:a16="http://schemas.microsoft.com/office/drawing/2014/main" id="{0A6CE703-F338-477A-3711-3E7CDF91F114}"/>
              </a:ext>
            </a:extLst>
          </p:cNvPr>
          <p:cNvSpPr txBox="1"/>
          <p:nvPr/>
        </p:nvSpPr>
        <p:spPr>
          <a:xfrm>
            <a:off x="402684" y="519886"/>
            <a:ext cx="6213560"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30406"/>
                </a:solidFill>
                <a:effectLst/>
                <a:uLnTx/>
                <a:uFillTx/>
                <a:latin typeface="Cormorant Garamond"/>
                <a:ea typeface="+mn-ea"/>
                <a:cs typeface="+mn-cs"/>
              </a:rPr>
              <a:t>Vendor 2024 Cohort Comparison</a:t>
            </a:r>
          </a:p>
        </p:txBody>
      </p:sp>
      <p:sp>
        <p:nvSpPr>
          <p:cNvPr id="19" name="Rectangle 18">
            <a:extLst>
              <a:ext uri="{FF2B5EF4-FFF2-40B4-BE49-F238E27FC236}">
                <a16:creationId xmlns:a16="http://schemas.microsoft.com/office/drawing/2014/main" id="{34CB1219-45D6-F1DB-8F13-931FD6D63197}"/>
              </a:ext>
            </a:extLst>
          </p:cNvPr>
          <p:cNvSpPr/>
          <p:nvPr/>
        </p:nvSpPr>
        <p:spPr>
          <a:xfrm>
            <a:off x="5948126" y="2996697"/>
            <a:ext cx="787652" cy="441356"/>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6" name="Rectangle 25">
            <a:extLst>
              <a:ext uri="{FF2B5EF4-FFF2-40B4-BE49-F238E27FC236}">
                <a16:creationId xmlns:a16="http://schemas.microsoft.com/office/drawing/2014/main" id="{43FDC508-4FCF-5707-0F1E-B22CE4F5FCC9}"/>
              </a:ext>
            </a:extLst>
          </p:cNvPr>
          <p:cNvSpPr/>
          <p:nvPr/>
        </p:nvSpPr>
        <p:spPr>
          <a:xfrm>
            <a:off x="5948126" y="3963489"/>
            <a:ext cx="787652" cy="219212"/>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7" name="Rectangle 26">
            <a:extLst>
              <a:ext uri="{FF2B5EF4-FFF2-40B4-BE49-F238E27FC236}">
                <a16:creationId xmlns:a16="http://schemas.microsoft.com/office/drawing/2014/main" id="{F678A8CF-7E36-783E-6E46-28C48AE8178E}"/>
              </a:ext>
            </a:extLst>
          </p:cNvPr>
          <p:cNvSpPr/>
          <p:nvPr/>
        </p:nvSpPr>
        <p:spPr>
          <a:xfrm>
            <a:off x="3918640" y="4218392"/>
            <a:ext cx="787652" cy="219212"/>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8" name="Rectangle 27">
            <a:extLst>
              <a:ext uri="{FF2B5EF4-FFF2-40B4-BE49-F238E27FC236}">
                <a16:creationId xmlns:a16="http://schemas.microsoft.com/office/drawing/2014/main" id="{903FF9FC-36A5-CA16-FDE9-D9CB7500914C}"/>
              </a:ext>
            </a:extLst>
          </p:cNvPr>
          <p:cNvSpPr/>
          <p:nvPr/>
        </p:nvSpPr>
        <p:spPr>
          <a:xfrm>
            <a:off x="10114261" y="3726171"/>
            <a:ext cx="787652" cy="219212"/>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9" name="Rectangle 28">
            <a:extLst>
              <a:ext uri="{FF2B5EF4-FFF2-40B4-BE49-F238E27FC236}">
                <a16:creationId xmlns:a16="http://schemas.microsoft.com/office/drawing/2014/main" id="{13B0F6CC-68BC-0479-AD65-C96CEC664123}"/>
              </a:ext>
            </a:extLst>
          </p:cNvPr>
          <p:cNvSpPr/>
          <p:nvPr/>
        </p:nvSpPr>
        <p:spPr>
          <a:xfrm>
            <a:off x="10106748" y="2471596"/>
            <a:ext cx="787652" cy="507687"/>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Tree>
    <p:extLst>
      <p:ext uri="{BB962C8B-B14F-4D97-AF65-F5344CB8AC3E}">
        <p14:creationId xmlns:p14="http://schemas.microsoft.com/office/powerpoint/2010/main" val="2446459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7307F-2E88-62A9-8BE4-4FBDAE5339F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890F5A8-E3AA-8D8F-59ED-FB60FA932554}"/>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4" name="Picture 3" descr="A blue and white logo&#10;&#10;Description automatically generated">
            <a:extLst>
              <a:ext uri="{FF2B5EF4-FFF2-40B4-BE49-F238E27FC236}">
                <a16:creationId xmlns:a16="http://schemas.microsoft.com/office/drawing/2014/main" id="{2614C619-439F-6635-4749-DC6E678D97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221B96AA-6F71-40F7-03A5-0365A7EFE8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3" name="TextBox 2">
            <a:extLst>
              <a:ext uri="{FF2B5EF4-FFF2-40B4-BE49-F238E27FC236}">
                <a16:creationId xmlns:a16="http://schemas.microsoft.com/office/drawing/2014/main" id="{8B91BE25-ABFA-3411-CEA4-476C4E765C7E}"/>
              </a:ext>
            </a:extLst>
          </p:cNvPr>
          <p:cNvSpPr txBox="1"/>
          <p:nvPr/>
        </p:nvSpPr>
        <p:spPr>
          <a:xfrm>
            <a:off x="330256" y="384084"/>
            <a:ext cx="69846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30406"/>
                </a:solidFill>
                <a:effectLst/>
                <a:uLnTx/>
                <a:uFillTx/>
                <a:latin typeface="Cormorant Garamond"/>
                <a:ea typeface="+mn-ea"/>
                <a:cs typeface="+mn-cs"/>
              </a:rPr>
              <a:t>Risk Indexing in Clinic Cohort - 2024</a:t>
            </a:r>
          </a:p>
        </p:txBody>
      </p:sp>
      <p:graphicFrame>
        <p:nvGraphicFramePr>
          <p:cNvPr id="7" name="Table 13">
            <a:extLst>
              <a:ext uri="{FF2B5EF4-FFF2-40B4-BE49-F238E27FC236}">
                <a16:creationId xmlns:a16="http://schemas.microsoft.com/office/drawing/2014/main" id="{F23A7522-8A47-20C3-04EB-44C86B31A7FE}"/>
              </a:ext>
            </a:extLst>
          </p:cNvPr>
          <p:cNvGraphicFramePr>
            <a:graphicFrameLocks noGrp="1"/>
          </p:cNvGraphicFramePr>
          <p:nvPr/>
        </p:nvGraphicFramePr>
        <p:xfrm>
          <a:off x="4572594" y="3049697"/>
          <a:ext cx="6733581" cy="914400"/>
        </p:xfrm>
        <a:graphic>
          <a:graphicData uri="http://schemas.openxmlformats.org/drawingml/2006/table">
            <a:tbl>
              <a:tblPr firstRow="1" bandRow="1"/>
              <a:tblGrid>
                <a:gridCol w="1461608">
                  <a:extLst>
                    <a:ext uri="{9D8B030D-6E8A-4147-A177-3AD203B41FA5}">
                      <a16:colId xmlns:a16="http://schemas.microsoft.com/office/drawing/2014/main" val="658454064"/>
                    </a:ext>
                  </a:extLst>
                </a:gridCol>
                <a:gridCol w="805065">
                  <a:extLst>
                    <a:ext uri="{9D8B030D-6E8A-4147-A177-3AD203B41FA5}">
                      <a16:colId xmlns:a16="http://schemas.microsoft.com/office/drawing/2014/main" val="2700286291"/>
                    </a:ext>
                  </a:extLst>
                </a:gridCol>
                <a:gridCol w="1520045">
                  <a:extLst>
                    <a:ext uri="{9D8B030D-6E8A-4147-A177-3AD203B41FA5}">
                      <a16:colId xmlns:a16="http://schemas.microsoft.com/office/drawing/2014/main" val="2843752813"/>
                    </a:ext>
                  </a:extLst>
                </a:gridCol>
                <a:gridCol w="1386283">
                  <a:extLst>
                    <a:ext uri="{9D8B030D-6E8A-4147-A177-3AD203B41FA5}">
                      <a16:colId xmlns:a16="http://schemas.microsoft.com/office/drawing/2014/main" val="4291674269"/>
                    </a:ext>
                  </a:extLst>
                </a:gridCol>
                <a:gridCol w="1560580">
                  <a:extLst>
                    <a:ext uri="{9D8B030D-6E8A-4147-A177-3AD203B41FA5}">
                      <a16:colId xmlns:a16="http://schemas.microsoft.com/office/drawing/2014/main" val="474514989"/>
                    </a:ext>
                  </a:extLst>
                </a:gridCol>
              </a:tblGrid>
              <a:tr h="182880">
                <a:tc gridSpan="5">
                  <a:txBody>
                    <a:bodyPr/>
                    <a:lstStyle/>
                    <a:p>
                      <a:r>
                        <a:rPr lang="en-US" sz="1200" b="0">
                          <a:solidFill>
                            <a:schemeClr val="tx2"/>
                          </a:solidFill>
                          <a:latin typeface="+mn-lt"/>
                          <a:cs typeface="Arial" panose="020B0604020202020204" pitchFamily="34" charset="0"/>
                        </a:rPr>
                        <a:t>Concurrent Risk</a:t>
                      </a:r>
                    </a:p>
                  </a:txBody>
                  <a:tcPr>
                    <a:lnL>
                      <a:noFill/>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tc>
                <a:tc hMerge="1">
                  <a:txBody>
                    <a:bodyPr/>
                    <a:lstStyle/>
                    <a:p>
                      <a:endParaRPr lang="en-US" sz="1100" b="0">
                        <a:solidFill>
                          <a:srgbClr val="404040"/>
                        </a:solidFill>
                        <a:latin typeface="Arial" panose="020B0604020202020204" pitchFamily="34" charset="0"/>
                        <a:cs typeface="Arial" panose="020B0604020202020204" pitchFamily="34" charset="0"/>
                      </a:endParaRPr>
                    </a:p>
                  </a:txBody>
                  <a:tcPr>
                    <a:lnB w="12700" cap="flat" cmpd="sng" algn="ctr">
                      <a:solidFill>
                        <a:srgbClr val="D1D1D1"/>
                      </a:solidFill>
                      <a:prstDash val="solid"/>
                      <a:round/>
                      <a:headEnd type="none" w="med" len="med"/>
                      <a:tailEnd type="none" w="med" len="med"/>
                    </a:lnB>
                  </a:tcPr>
                </a:tc>
                <a:extLst>
                  <a:ext uri="{0D108BD9-81ED-4DB2-BD59-A6C34878D82A}">
                    <a16:rowId xmlns:a16="http://schemas.microsoft.com/office/drawing/2014/main" val="3652620946"/>
                  </a:ext>
                </a:extLst>
              </a:tr>
              <a:tr h="182880">
                <a:tc>
                  <a:txBody>
                    <a:bodyPr/>
                    <a:lstStyle/>
                    <a:p>
                      <a:endParaRPr lang="en-US" sz="1200" b="0">
                        <a:solidFill>
                          <a:srgbClr val="404040"/>
                        </a:solidFill>
                        <a:latin typeface="+mn-lt"/>
                        <a:cs typeface="Arial" panose="020B0604020202020204" pitchFamily="34" charset="0"/>
                      </a:endParaRPr>
                    </a:p>
                  </a:txBody>
                  <a:tcPr>
                    <a:lnL>
                      <a:noFill/>
                    </a:lnL>
                    <a:lnR>
                      <a:noFill/>
                    </a:lnR>
                    <a:lnT w="12700" cap="flat" cmpd="sng" algn="ctr">
                      <a:no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200" b="0">
                          <a:solidFill>
                            <a:srgbClr val="404040"/>
                          </a:solidFill>
                          <a:latin typeface="+mn-lt"/>
                          <a:cs typeface="Arial" panose="020B0604020202020204" pitchFamily="34" charset="0"/>
                        </a:rPr>
                        <a:t>Total</a:t>
                      </a:r>
                    </a:p>
                  </a:txBody>
                  <a:tcPr>
                    <a:lnL>
                      <a:noFill/>
                    </a:lnL>
                    <a:lnR>
                      <a:noFill/>
                    </a:lnR>
                    <a:lnT w="12700" cmpd="sng">
                      <a:noFill/>
                      <a:prstDash val="soli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200" b="0">
                          <a:solidFill>
                            <a:srgbClr val="404040"/>
                          </a:solidFill>
                          <a:latin typeface="+mn-lt"/>
                          <a:cs typeface="Arial" panose="020B0604020202020204" pitchFamily="34" charset="0"/>
                        </a:rPr>
                        <a:t>Moderate Risk</a:t>
                      </a:r>
                    </a:p>
                  </a:txBody>
                  <a:tcPr>
                    <a:lnL>
                      <a:noFill/>
                    </a:lnL>
                    <a:lnR>
                      <a:noFill/>
                    </a:lnR>
                    <a:lnT w="12700" cmpd="sng">
                      <a:noFill/>
                      <a:prstDash val="soli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200" b="0">
                          <a:solidFill>
                            <a:srgbClr val="404040"/>
                          </a:solidFill>
                          <a:latin typeface="+mn-lt"/>
                          <a:cs typeface="Arial" panose="020B0604020202020204" pitchFamily="34" charset="0"/>
                        </a:rPr>
                        <a:t>High Risk</a:t>
                      </a:r>
                    </a:p>
                  </a:txBody>
                  <a:tcPr>
                    <a:lnL>
                      <a:noFill/>
                    </a:lnL>
                    <a:lnR>
                      <a:noFill/>
                    </a:lnR>
                    <a:lnT w="12700" cap="flat" cmpd="sng" algn="ctr">
                      <a:no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200" b="0">
                          <a:solidFill>
                            <a:srgbClr val="404040"/>
                          </a:solidFill>
                          <a:latin typeface="+mn-lt"/>
                          <a:cs typeface="Arial" panose="020B0604020202020204" pitchFamily="34" charset="0"/>
                        </a:rPr>
                        <a:t>Very High Risk</a:t>
                      </a:r>
                    </a:p>
                  </a:txBody>
                  <a:tcPr>
                    <a:lnL>
                      <a:noFill/>
                    </a:lnL>
                    <a:lnR>
                      <a:noFill/>
                    </a:lnR>
                    <a:lnT w="12700" cap="flat" cmpd="sng" algn="ctr">
                      <a:no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extLst>
                  <a:ext uri="{0D108BD9-81ED-4DB2-BD59-A6C34878D82A}">
                    <a16:rowId xmlns:a16="http://schemas.microsoft.com/office/drawing/2014/main" val="846829813"/>
                  </a:ext>
                </a:extLst>
              </a:tr>
              <a:tr h="182880">
                <a:tc>
                  <a:txBody>
                    <a:bodyPr/>
                    <a:lstStyle/>
                    <a:p>
                      <a:pPr algn="l" fontAlgn="t"/>
                      <a:r>
                        <a:rPr lang="en-US" sz="1200" b="0" i="0" u="none" strike="noStrike">
                          <a:solidFill>
                            <a:srgbClr val="404040"/>
                          </a:solidFill>
                          <a:effectLst/>
                          <a:latin typeface="+mn-lt"/>
                        </a:rPr>
                        <a:t>Participants</a:t>
                      </a:r>
                    </a:p>
                  </a:txBody>
                  <a:tcPr marL="0" marR="0" marT="0" marB="0">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200" b="1" i="0" u="none" strike="noStrike">
                          <a:solidFill>
                            <a:srgbClr val="404040"/>
                          </a:solidFill>
                          <a:effectLst/>
                          <a:latin typeface="+mn-lt"/>
                        </a:rPr>
                        <a:t>2.06</a:t>
                      </a:r>
                    </a:p>
                  </a:txBody>
                  <a:tcPr marL="0" marR="0" marT="0" marB="0">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1.27</a:t>
                      </a:r>
                    </a:p>
                  </a:txBody>
                  <a:tcPr marL="0" marR="0" marT="0" marB="0">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4.03</a:t>
                      </a:r>
                    </a:p>
                  </a:txBody>
                  <a:tcPr marL="0" marR="0" marT="0" marB="0">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11.81</a:t>
                      </a:r>
                    </a:p>
                  </a:txBody>
                  <a:tcPr marL="0" marR="0" marT="0" marB="0">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8786205"/>
                  </a:ext>
                </a:extLst>
              </a:tr>
              <a:tr h="182880">
                <a:tc>
                  <a:txBody>
                    <a:bodyPr/>
                    <a:lstStyle/>
                    <a:p>
                      <a:pPr algn="l" fontAlgn="t"/>
                      <a:r>
                        <a:rPr lang="en-US" sz="1200" b="0" i="0" u="none" strike="noStrike">
                          <a:solidFill>
                            <a:srgbClr val="404040"/>
                          </a:solidFill>
                          <a:effectLst/>
                          <a:latin typeface="+mn-lt"/>
                        </a:rPr>
                        <a:t>Non-Participants</a:t>
                      </a:r>
                    </a:p>
                  </a:txBody>
                  <a:tcPr marL="0" marR="0" marT="0" marB="0">
                    <a:lnL>
                      <a:noFill/>
                    </a:lnL>
                    <a:lnR>
                      <a:noFill/>
                    </a:lnR>
                    <a:lnT w="12700" cap="flat" cmpd="sng" algn="ctr">
                      <a:solidFill>
                        <a:srgbClr val="D1D1D1"/>
                      </a:solidFill>
                      <a:prstDash val="solid"/>
                      <a:round/>
                      <a:headEnd type="none" w="med" len="med"/>
                      <a:tailEnd type="none" w="med" len="med"/>
                    </a:lnT>
                    <a:lnB w="12700" cmpd="sng">
                      <a:solidFill>
                        <a:srgbClr val="D9D9D9"/>
                      </a:solidFill>
                    </a:lnB>
                    <a:lnTlToBr w="12700" cmpd="sng">
                      <a:noFill/>
                      <a:prstDash val="solid"/>
                    </a:lnTlToBr>
                    <a:lnBlToTr w="12700" cmpd="sng">
                      <a:noFill/>
                      <a:prstDash val="solid"/>
                    </a:lnBlToTr>
                    <a:noFill/>
                  </a:tcPr>
                </a:tc>
                <a:tc>
                  <a:txBody>
                    <a:bodyPr/>
                    <a:lstStyle/>
                    <a:p>
                      <a:pPr algn="ctr" fontAlgn="t"/>
                      <a:r>
                        <a:rPr lang="en-US" sz="1200" b="1" i="0" u="none" strike="noStrike">
                          <a:solidFill>
                            <a:srgbClr val="404040"/>
                          </a:solidFill>
                          <a:effectLst/>
                          <a:latin typeface="+mn-lt"/>
                        </a:rPr>
                        <a:t>2.04</a:t>
                      </a:r>
                    </a:p>
                  </a:txBody>
                  <a:tcPr marL="0" marR="0" marT="0" marB="0">
                    <a:lnL>
                      <a:noFill/>
                    </a:lnL>
                    <a:lnR>
                      <a:noFill/>
                    </a:lnR>
                    <a:lnT w="12700" cap="flat" cmpd="sng" algn="ctr">
                      <a:solidFill>
                        <a:srgbClr val="D1D1D1"/>
                      </a:solidFill>
                      <a:prstDash val="solid"/>
                      <a:round/>
                      <a:headEnd type="none" w="med" len="med"/>
                      <a:tailEnd type="none" w="med" len="med"/>
                    </a:lnT>
                    <a:lnB w="12700" cmpd="sng">
                      <a:solidFill>
                        <a:srgbClr val="D9D9D9"/>
                      </a:solidFill>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1.29</a:t>
                      </a:r>
                    </a:p>
                  </a:txBody>
                  <a:tcPr marL="0" marR="0" marT="0" marB="0">
                    <a:lnL>
                      <a:noFill/>
                    </a:lnL>
                    <a:lnR>
                      <a:noFill/>
                    </a:lnR>
                    <a:lnT w="12700" cap="flat" cmpd="sng" algn="ctr">
                      <a:solidFill>
                        <a:srgbClr val="D1D1D1"/>
                      </a:solidFill>
                      <a:prstDash val="solid"/>
                      <a:round/>
                      <a:headEnd type="none" w="med" len="med"/>
                      <a:tailEnd type="none" w="med" len="med"/>
                    </a:lnT>
                    <a:lnB w="12700" cmpd="sng">
                      <a:solidFill>
                        <a:srgbClr val="D9D9D9"/>
                      </a:solidFill>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4.36</a:t>
                      </a:r>
                    </a:p>
                  </a:txBody>
                  <a:tcPr marL="0" marR="0" marT="0" marB="0">
                    <a:lnL>
                      <a:noFill/>
                    </a:lnL>
                    <a:lnR>
                      <a:noFill/>
                    </a:lnR>
                    <a:lnT w="12700" cap="flat" cmpd="sng" algn="ctr">
                      <a:solidFill>
                        <a:srgbClr val="D1D1D1"/>
                      </a:solidFill>
                      <a:prstDash val="solid"/>
                      <a:round/>
                      <a:headEnd type="none" w="med" len="med"/>
                      <a:tailEnd type="none" w="med" len="med"/>
                    </a:lnT>
                    <a:lnB w="12700" cmpd="sng">
                      <a:solidFill>
                        <a:srgbClr val="D9D9D9"/>
                      </a:solidFill>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14.51</a:t>
                      </a:r>
                    </a:p>
                  </a:txBody>
                  <a:tcPr marL="0" marR="0" marT="0" marB="0">
                    <a:lnL>
                      <a:noFill/>
                    </a:lnL>
                    <a:lnR>
                      <a:noFill/>
                    </a:lnR>
                    <a:lnT w="12700" cap="flat" cmpd="sng" algn="ctr">
                      <a:solidFill>
                        <a:srgbClr val="D1D1D1"/>
                      </a:solidFill>
                      <a:prstDash val="solid"/>
                      <a:round/>
                      <a:headEnd type="none" w="med" len="med"/>
                      <a:tailEnd type="none" w="med" len="med"/>
                    </a:lnT>
                    <a:lnB w="12700" cmpd="sng">
                      <a:solidFill>
                        <a:srgbClr val="D9D9D9"/>
                      </a:solidFill>
                    </a:lnB>
                    <a:lnTlToBr w="12700" cmpd="sng">
                      <a:noFill/>
                      <a:prstDash val="solid"/>
                    </a:lnTlToBr>
                    <a:lnBlToTr w="12700" cmpd="sng">
                      <a:noFill/>
                      <a:prstDash val="solid"/>
                    </a:lnBlToTr>
                    <a:noFill/>
                  </a:tcPr>
                </a:tc>
                <a:extLst>
                  <a:ext uri="{0D108BD9-81ED-4DB2-BD59-A6C34878D82A}">
                    <a16:rowId xmlns:a16="http://schemas.microsoft.com/office/drawing/2014/main" val="561598393"/>
                  </a:ext>
                </a:extLst>
              </a:tr>
            </a:tbl>
          </a:graphicData>
        </a:graphic>
      </p:graphicFrame>
      <p:graphicFrame>
        <p:nvGraphicFramePr>
          <p:cNvPr id="9" name="Table 13">
            <a:extLst>
              <a:ext uri="{FF2B5EF4-FFF2-40B4-BE49-F238E27FC236}">
                <a16:creationId xmlns:a16="http://schemas.microsoft.com/office/drawing/2014/main" id="{7B976B1B-C11D-DE7A-E876-99CE62F660DB}"/>
              </a:ext>
            </a:extLst>
          </p:cNvPr>
          <p:cNvGraphicFramePr>
            <a:graphicFrameLocks noGrp="1"/>
          </p:cNvGraphicFramePr>
          <p:nvPr/>
        </p:nvGraphicFramePr>
        <p:xfrm>
          <a:off x="4572594" y="4398635"/>
          <a:ext cx="6367208" cy="914400"/>
        </p:xfrm>
        <a:graphic>
          <a:graphicData uri="http://schemas.openxmlformats.org/drawingml/2006/table">
            <a:tbl>
              <a:tblPr firstRow="1" bandRow="1"/>
              <a:tblGrid>
                <a:gridCol w="1464596">
                  <a:extLst>
                    <a:ext uri="{9D8B030D-6E8A-4147-A177-3AD203B41FA5}">
                      <a16:colId xmlns:a16="http://schemas.microsoft.com/office/drawing/2014/main" val="341217309"/>
                    </a:ext>
                  </a:extLst>
                </a:gridCol>
                <a:gridCol w="701355">
                  <a:extLst>
                    <a:ext uri="{9D8B030D-6E8A-4147-A177-3AD203B41FA5}">
                      <a16:colId xmlns:a16="http://schemas.microsoft.com/office/drawing/2014/main" val="2700286291"/>
                    </a:ext>
                  </a:extLst>
                </a:gridCol>
                <a:gridCol w="1743074">
                  <a:extLst>
                    <a:ext uri="{9D8B030D-6E8A-4147-A177-3AD203B41FA5}">
                      <a16:colId xmlns:a16="http://schemas.microsoft.com/office/drawing/2014/main" val="2843752813"/>
                    </a:ext>
                  </a:extLst>
                </a:gridCol>
                <a:gridCol w="1052034">
                  <a:extLst>
                    <a:ext uri="{9D8B030D-6E8A-4147-A177-3AD203B41FA5}">
                      <a16:colId xmlns:a16="http://schemas.microsoft.com/office/drawing/2014/main" val="4291674269"/>
                    </a:ext>
                  </a:extLst>
                </a:gridCol>
                <a:gridCol w="1406149">
                  <a:extLst>
                    <a:ext uri="{9D8B030D-6E8A-4147-A177-3AD203B41FA5}">
                      <a16:colId xmlns:a16="http://schemas.microsoft.com/office/drawing/2014/main" val="474514989"/>
                    </a:ext>
                  </a:extLst>
                </a:gridCol>
              </a:tblGrid>
              <a:tr h="182880">
                <a:tc gridSpan="5">
                  <a:txBody>
                    <a:bodyPr/>
                    <a:lstStyle/>
                    <a:p>
                      <a:r>
                        <a:rPr lang="en-US" sz="1200" b="0">
                          <a:solidFill>
                            <a:schemeClr val="tx2"/>
                          </a:solidFill>
                          <a:latin typeface="+mn-lt"/>
                          <a:cs typeface="Arial" panose="020B0604020202020204" pitchFamily="34" charset="0"/>
                        </a:rPr>
                        <a:t>Prospective Risk</a:t>
                      </a:r>
                    </a:p>
                  </a:txBody>
                  <a:tcPr>
                    <a:lnL>
                      <a:noFill/>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tc>
                <a:tc hMerge="1">
                  <a:txBody>
                    <a:bodyPr/>
                    <a:lstStyle/>
                    <a:p>
                      <a:endParaRPr lang="en-US" sz="1100" b="0">
                        <a:solidFill>
                          <a:srgbClr val="404040"/>
                        </a:solidFill>
                        <a:latin typeface="Arial" panose="020B0604020202020204" pitchFamily="34" charset="0"/>
                        <a:cs typeface="Arial" panose="020B0604020202020204" pitchFamily="34" charset="0"/>
                      </a:endParaRPr>
                    </a:p>
                  </a:txBody>
                  <a:tcPr>
                    <a:lnB w="12700" cap="flat" cmpd="sng" algn="ctr">
                      <a:solidFill>
                        <a:srgbClr val="D1D1D1"/>
                      </a:solidFill>
                      <a:prstDash val="solid"/>
                      <a:round/>
                      <a:headEnd type="none" w="med" len="med"/>
                      <a:tailEnd type="none" w="med" len="med"/>
                    </a:lnB>
                  </a:tcPr>
                </a:tc>
                <a:extLst>
                  <a:ext uri="{0D108BD9-81ED-4DB2-BD59-A6C34878D82A}">
                    <a16:rowId xmlns:a16="http://schemas.microsoft.com/office/drawing/2014/main" val="3652620946"/>
                  </a:ext>
                </a:extLst>
              </a:tr>
              <a:tr h="182880">
                <a:tc>
                  <a:txBody>
                    <a:bodyPr/>
                    <a:lstStyle/>
                    <a:p>
                      <a:endParaRPr lang="en-US" sz="1200" b="0">
                        <a:solidFill>
                          <a:srgbClr val="404040"/>
                        </a:solidFill>
                        <a:latin typeface="+mn-lt"/>
                        <a:cs typeface="Arial" panose="020B0604020202020204" pitchFamily="34" charset="0"/>
                      </a:endParaRPr>
                    </a:p>
                  </a:txBody>
                  <a:tcPr>
                    <a:lnL>
                      <a:noFill/>
                    </a:lnL>
                    <a:lnR>
                      <a:noFill/>
                    </a:lnR>
                    <a:lnT w="12700" cap="flat" cmpd="sng" algn="ctr">
                      <a:no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200" b="0">
                          <a:solidFill>
                            <a:srgbClr val="404040"/>
                          </a:solidFill>
                          <a:latin typeface="+mn-lt"/>
                          <a:cs typeface="Arial" panose="020B0604020202020204" pitchFamily="34" charset="0"/>
                        </a:rPr>
                        <a:t>Total</a:t>
                      </a:r>
                    </a:p>
                  </a:txBody>
                  <a:tcPr>
                    <a:lnL>
                      <a:noFill/>
                    </a:lnL>
                    <a:lnR>
                      <a:noFill/>
                    </a:lnR>
                    <a:lnT w="12700" cmpd="sng">
                      <a:noFill/>
                      <a:prstDash val="soli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200" b="0">
                          <a:solidFill>
                            <a:srgbClr val="404040"/>
                          </a:solidFill>
                          <a:latin typeface="+mn-lt"/>
                          <a:cs typeface="Arial" panose="020B0604020202020204" pitchFamily="34" charset="0"/>
                        </a:rPr>
                        <a:t>Moderate Risk</a:t>
                      </a:r>
                    </a:p>
                  </a:txBody>
                  <a:tcPr>
                    <a:lnL>
                      <a:noFill/>
                    </a:lnL>
                    <a:lnR>
                      <a:noFill/>
                    </a:lnR>
                    <a:lnT w="12700" cmpd="sng">
                      <a:noFill/>
                      <a:prstDash val="soli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200" b="0">
                          <a:solidFill>
                            <a:srgbClr val="404040"/>
                          </a:solidFill>
                          <a:latin typeface="+mn-lt"/>
                          <a:cs typeface="Arial" panose="020B0604020202020204" pitchFamily="34" charset="0"/>
                        </a:rPr>
                        <a:t>High Risk</a:t>
                      </a:r>
                    </a:p>
                  </a:txBody>
                  <a:tcPr>
                    <a:lnL>
                      <a:noFill/>
                    </a:lnL>
                    <a:lnR>
                      <a:noFill/>
                    </a:lnR>
                    <a:lnT w="12700" cap="flat" cmpd="sng" algn="ctr">
                      <a:no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200" b="0">
                          <a:solidFill>
                            <a:srgbClr val="404040"/>
                          </a:solidFill>
                          <a:latin typeface="+mn-lt"/>
                          <a:cs typeface="Arial" panose="020B0604020202020204" pitchFamily="34" charset="0"/>
                        </a:rPr>
                        <a:t>Very High Risk</a:t>
                      </a:r>
                    </a:p>
                  </a:txBody>
                  <a:tcPr>
                    <a:lnL>
                      <a:noFill/>
                    </a:lnL>
                    <a:lnR>
                      <a:noFill/>
                    </a:lnR>
                    <a:lnT w="12700" cap="flat" cmpd="sng" algn="ctr">
                      <a:no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extLst>
                  <a:ext uri="{0D108BD9-81ED-4DB2-BD59-A6C34878D82A}">
                    <a16:rowId xmlns:a16="http://schemas.microsoft.com/office/drawing/2014/main" val="846829813"/>
                  </a:ext>
                </a:extLst>
              </a:tr>
              <a:tr h="182880">
                <a:tc>
                  <a:txBody>
                    <a:bodyPr/>
                    <a:lstStyle/>
                    <a:p>
                      <a:pPr algn="l" fontAlgn="t"/>
                      <a:r>
                        <a:rPr lang="en-US" sz="1200" b="0" i="0" u="none" strike="noStrike">
                          <a:solidFill>
                            <a:srgbClr val="404040"/>
                          </a:solidFill>
                          <a:effectLst/>
                          <a:latin typeface="+mn-lt"/>
                        </a:rPr>
                        <a:t>Participants</a:t>
                      </a:r>
                    </a:p>
                  </a:txBody>
                  <a:tcPr marL="0" marR="0" marT="0" marB="0">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200" b="1" i="0" u="none" strike="noStrike">
                          <a:solidFill>
                            <a:srgbClr val="404040"/>
                          </a:solidFill>
                          <a:effectLst/>
                          <a:latin typeface="+mn-lt"/>
                        </a:rPr>
                        <a:t>1.61</a:t>
                      </a:r>
                    </a:p>
                  </a:txBody>
                  <a:tcPr marL="0" marR="0" marT="0" marB="0">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1.19</a:t>
                      </a:r>
                    </a:p>
                  </a:txBody>
                  <a:tcPr marL="0" marR="0" marT="0" marB="0">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2.91</a:t>
                      </a:r>
                    </a:p>
                  </a:txBody>
                  <a:tcPr marL="0" marR="0" marT="0" marB="0">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6.64</a:t>
                      </a:r>
                    </a:p>
                  </a:txBody>
                  <a:tcPr marL="0" marR="0" marT="0" marB="0">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8786205"/>
                  </a:ext>
                </a:extLst>
              </a:tr>
              <a:tr h="182880">
                <a:tc>
                  <a:txBody>
                    <a:bodyPr/>
                    <a:lstStyle/>
                    <a:p>
                      <a:pPr algn="l" fontAlgn="t"/>
                      <a:r>
                        <a:rPr lang="en-US" sz="1200" b="0" i="0" u="none" strike="noStrike">
                          <a:solidFill>
                            <a:srgbClr val="404040"/>
                          </a:solidFill>
                          <a:effectLst/>
                          <a:latin typeface="+mn-lt"/>
                        </a:rPr>
                        <a:t>Non-Participants</a:t>
                      </a:r>
                    </a:p>
                  </a:txBody>
                  <a:tcPr marL="0" marR="0" marT="0" marB="0">
                    <a:lnL>
                      <a:noFill/>
                    </a:lnL>
                    <a:lnR>
                      <a:noFill/>
                    </a:lnR>
                    <a:lnT w="12700" cap="flat" cmpd="sng" algn="ctr">
                      <a:solidFill>
                        <a:srgbClr val="D1D1D1"/>
                      </a:solidFill>
                      <a:prstDash val="solid"/>
                      <a:round/>
                      <a:headEnd type="none" w="med" len="med"/>
                      <a:tailEnd type="none" w="med" len="med"/>
                    </a:lnT>
                    <a:lnB w="12700" cmpd="sng">
                      <a:solidFill>
                        <a:srgbClr val="D9D9D9"/>
                      </a:solidFill>
                    </a:lnB>
                    <a:lnTlToBr w="12700" cmpd="sng">
                      <a:noFill/>
                      <a:prstDash val="solid"/>
                    </a:lnTlToBr>
                    <a:lnBlToTr w="12700" cmpd="sng">
                      <a:noFill/>
                      <a:prstDash val="solid"/>
                    </a:lnBlToTr>
                    <a:noFill/>
                  </a:tcPr>
                </a:tc>
                <a:tc>
                  <a:txBody>
                    <a:bodyPr/>
                    <a:lstStyle/>
                    <a:p>
                      <a:pPr algn="ctr" fontAlgn="t"/>
                      <a:r>
                        <a:rPr lang="en-US" sz="1200" b="1" i="0" u="none" strike="noStrike">
                          <a:solidFill>
                            <a:srgbClr val="404040"/>
                          </a:solidFill>
                          <a:effectLst/>
                          <a:latin typeface="+mn-lt"/>
                        </a:rPr>
                        <a:t>2.04</a:t>
                      </a:r>
                    </a:p>
                  </a:txBody>
                  <a:tcPr marL="0" marR="0" marT="0" marB="0">
                    <a:lnL>
                      <a:noFill/>
                    </a:lnL>
                    <a:lnR>
                      <a:noFill/>
                    </a:lnR>
                    <a:lnT w="12700" cap="flat" cmpd="sng" algn="ctr">
                      <a:solidFill>
                        <a:srgbClr val="D1D1D1"/>
                      </a:solidFill>
                      <a:prstDash val="solid"/>
                      <a:round/>
                      <a:headEnd type="none" w="med" len="med"/>
                      <a:tailEnd type="none" w="med" len="med"/>
                    </a:lnT>
                    <a:lnB w="12700" cmpd="sng">
                      <a:solidFill>
                        <a:srgbClr val="D9D9D9"/>
                      </a:solidFill>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1.29</a:t>
                      </a:r>
                    </a:p>
                  </a:txBody>
                  <a:tcPr marL="0" marR="0" marT="0" marB="0">
                    <a:lnL>
                      <a:noFill/>
                    </a:lnL>
                    <a:lnR>
                      <a:noFill/>
                    </a:lnR>
                    <a:lnT w="12700" cap="flat" cmpd="sng" algn="ctr">
                      <a:solidFill>
                        <a:srgbClr val="D1D1D1"/>
                      </a:solidFill>
                      <a:prstDash val="solid"/>
                      <a:round/>
                      <a:headEnd type="none" w="med" len="med"/>
                      <a:tailEnd type="none" w="med" len="med"/>
                    </a:lnT>
                    <a:lnB w="12700" cmpd="sng">
                      <a:solidFill>
                        <a:srgbClr val="D9D9D9"/>
                      </a:solidFill>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4.36</a:t>
                      </a:r>
                    </a:p>
                  </a:txBody>
                  <a:tcPr marL="0" marR="0" marT="0" marB="0">
                    <a:lnL>
                      <a:noFill/>
                    </a:lnL>
                    <a:lnR>
                      <a:noFill/>
                    </a:lnR>
                    <a:lnT w="12700" cap="flat" cmpd="sng" algn="ctr">
                      <a:solidFill>
                        <a:srgbClr val="D1D1D1"/>
                      </a:solidFill>
                      <a:prstDash val="solid"/>
                      <a:round/>
                      <a:headEnd type="none" w="med" len="med"/>
                      <a:tailEnd type="none" w="med" len="med"/>
                    </a:lnT>
                    <a:lnB w="12700" cmpd="sng">
                      <a:solidFill>
                        <a:srgbClr val="D9D9D9"/>
                      </a:solidFill>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14.51</a:t>
                      </a:r>
                    </a:p>
                  </a:txBody>
                  <a:tcPr marL="0" marR="0" marT="0" marB="0">
                    <a:lnL>
                      <a:noFill/>
                    </a:lnL>
                    <a:lnR>
                      <a:noFill/>
                    </a:lnR>
                    <a:lnT w="12700" cap="flat" cmpd="sng" algn="ctr">
                      <a:solidFill>
                        <a:srgbClr val="D1D1D1"/>
                      </a:solidFill>
                      <a:prstDash val="solid"/>
                      <a:round/>
                      <a:headEnd type="none" w="med" len="med"/>
                      <a:tailEnd type="none" w="med" len="med"/>
                    </a:lnT>
                    <a:lnB w="12700" cmpd="sng">
                      <a:solidFill>
                        <a:srgbClr val="D9D9D9"/>
                      </a:solidFill>
                    </a:lnB>
                    <a:lnTlToBr w="12700" cmpd="sng">
                      <a:noFill/>
                      <a:prstDash val="solid"/>
                    </a:lnTlToBr>
                    <a:lnBlToTr w="12700" cmpd="sng">
                      <a:noFill/>
                      <a:prstDash val="solid"/>
                    </a:lnBlToTr>
                    <a:noFill/>
                  </a:tcPr>
                </a:tc>
                <a:extLst>
                  <a:ext uri="{0D108BD9-81ED-4DB2-BD59-A6C34878D82A}">
                    <a16:rowId xmlns:a16="http://schemas.microsoft.com/office/drawing/2014/main" val="1481423441"/>
                  </a:ext>
                </a:extLst>
              </a:tr>
            </a:tbl>
          </a:graphicData>
        </a:graphic>
      </p:graphicFrame>
      <p:sp>
        <p:nvSpPr>
          <p:cNvPr id="6" name="Content Placeholder 2">
            <a:extLst>
              <a:ext uri="{FF2B5EF4-FFF2-40B4-BE49-F238E27FC236}">
                <a16:creationId xmlns:a16="http://schemas.microsoft.com/office/drawing/2014/main" id="{089C942A-8D7A-FC09-273B-C479B9EE30E9}"/>
              </a:ext>
            </a:extLst>
          </p:cNvPr>
          <p:cNvSpPr txBox="1">
            <a:spLocks/>
          </p:cNvSpPr>
          <p:nvPr/>
        </p:nvSpPr>
        <p:spPr bwMode="gray">
          <a:xfrm>
            <a:off x="109885" y="3207136"/>
            <a:ext cx="4096338" cy="1788700"/>
          </a:xfrm>
          <a:prstGeom prst="rect">
            <a:avLst/>
          </a:prstGeom>
        </p:spPr>
        <p:txBody>
          <a:bodyPr vert="horz" lIns="0" tIns="45720" rIns="0" bIns="45720" rtlCol="0">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400" b="0" i="0" u="none" strike="noStrike" kern="1200" cap="none" spc="0" normalizeH="0" baseline="0" noProof="0">
                <a:ln>
                  <a:noFill/>
                </a:ln>
                <a:solidFill>
                  <a:srgbClr val="4C4C4E"/>
                </a:solidFill>
                <a:effectLst/>
                <a:uLnTx/>
                <a:uFillTx/>
                <a:latin typeface="Montserrat"/>
                <a:ea typeface="+mn-ea"/>
                <a:cs typeface="+mn-cs"/>
              </a:rPr>
              <a:t>Members with risk engaged in the clinic have much lower prospective risk compared to non-participants</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400" b="0" i="0" u="none" strike="noStrike" kern="1200" cap="none" spc="0" normalizeH="0" baseline="0" noProof="0">
                <a:ln>
                  <a:noFill/>
                </a:ln>
                <a:solidFill>
                  <a:srgbClr val="4C4C4E"/>
                </a:solidFill>
                <a:effectLst/>
                <a:uLnTx/>
                <a:uFillTx/>
                <a:latin typeface="Montserrat"/>
                <a:ea typeface="+mn-ea"/>
                <a:cs typeface="+mn-cs"/>
              </a:rPr>
              <a:t>PMPY is lower for participants with moderate to very high risk compared to non-participants</a:t>
            </a:r>
            <a:endParaRPr kumimoji="0" lang="la-Latn" sz="1400" b="0" i="0" u="none" strike="noStrike" kern="1200" cap="none" spc="0" normalizeH="0" baseline="0" noProof="0">
              <a:ln>
                <a:noFill/>
              </a:ln>
              <a:solidFill>
                <a:srgbClr val="4C4C4E"/>
              </a:solidFill>
              <a:effectLst/>
              <a:uLnTx/>
              <a:uFillTx/>
              <a:latin typeface="Montserrat"/>
              <a:ea typeface="+mn-ea"/>
              <a:cs typeface="+mn-cs"/>
            </a:endParaRPr>
          </a:p>
          <a:p>
            <a:pPr marL="684213" marR="0" lvl="2" indent="-222250"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endParaRPr kumimoji="0" lang="la-Latn" sz="1600" b="0" i="0" u="none" strike="noStrike" kern="1200" cap="none" spc="0" normalizeH="0" baseline="0" noProof="0">
              <a:ln>
                <a:noFill/>
              </a:ln>
              <a:solidFill>
                <a:srgbClr val="4C4C4E"/>
              </a:solidFill>
              <a:effectLst/>
              <a:uLnTx/>
              <a:uFillTx/>
              <a:latin typeface="Montserrat"/>
              <a:ea typeface="+mn-ea"/>
              <a:cs typeface="+mn-cs"/>
            </a:endParaRPr>
          </a:p>
        </p:txBody>
      </p:sp>
      <p:sp>
        <p:nvSpPr>
          <p:cNvPr id="11" name="Rectangle 10">
            <a:extLst>
              <a:ext uri="{FF2B5EF4-FFF2-40B4-BE49-F238E27FC236}">
                <a16:creationId xmlns:a16="http://schemas.microsoft.com/office/drawing/2014/main" id="{4C60B967-EC28-AF5A-1929-614D07D1B7B9}"/>
              </a:ext>
            </a:extLst>
          </p:cNvPr>
          <p:cNvSpPr/>
          <p:nvPr/>
        </p:nvSpPr>
        <p:spPr>
          <a:xfrm>
            <a:off x="9625128" y="4673109"/>
            <a:ext cx="1234290" cy="645454"/>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graphicFrame>
        <p:nvGraphicFramePr>
          <p:cNvPr id="8" name="Table 13">
            <a:extLst>
              <a:ext uri="{FF2B5EF4-FFF2-40B4-BE49-F238E27FC236}">
                <a16:creationId xmlns:a16="http://schemas.microsoft.com/office/drawing/2014/main" id="{AD5AEE06-7FB3-75AA-883D-56042DECEF82}"/>
              </a:ext>
            </a:extLst>
          </p:cNvPr>
          <p:cNvGraphicFramePr>
            <a:graphicFrameLocks noGrp="1"/>
          </p:cNvGraphicFramePr>
          <p:nvPr/>
        </p:nvGraphicFramePr>
        <p:xfrm>
          <a:off x="885824" y="1175368"/>
          <a:ext cx="10420351" cy="1342813"/>
        </p:xfrm>
        <a:graphic>
          <a:graphicData uri="http://schemas.openxmlformats.org/drawingml/2006/table">
            <a:tbl>
              <a:tblPr firstRow="1" bandRow="1"/>
              <a:tblGrid>
                <a:gridCol w="3689372">
                  <a:extLst>
                    <a:ext uri="{9D8B030D-6E8A-4147-A177-3AD203B41FA5}">
                      <a16:colId xmlns:a16="http://schemas.microsoft.com/office/drawing/2014/main" val="658454064"/>
                    </a:ext>
                  </a:extLst>
                </a:gridCol>
                <a:gridCol w="2463213">
                  <a:extLst>
                    <a:ext uri="{9D8B030D-6E8A-4147-A177-3AD203B41FA5}">
                      <a16:colId xmlns:a16="http://schemas.microsoft.com/office/drawing/2014/main" val="2843752813"/>
                    </a:ext>
                  </a:extLst>
                </a:gridCol>
                <a:gridCol w="2318316">
                  <a:extLst>
                    <a:ext uri="{9D8B030D-6E8A-4147-A177-3AD203B41FA5}">
                      <a16:colId xmlns:a16="http://schemas.microsoft.com/office/drawing/2014/main" val="4291674269"/>
                    </a:ext>
                  </a:extLst>
                </a:gridCol>
                <a:gridCol w="1949450">
                  <a:extLst>
                    <a:ext uri="{9D8B030D-6E8A-4147-A177-3AD203B41FA5}">
                      <a16:colId xmlns:a16="http://schemas.microsoft.com/office/drawing/2014/main" val="474514989"/>
                    </a:ext>
                  </a:extLst>
                </a:gridCol>
              </a:tblGrid>
              <a:tr h="307557">
                <a:tc gridSpan="4">
                  <a:txBody>
                    <a:bodyPr/>
                    <a:lstStyle/>
                    <a:p>
                      <a:endParaRPr lang="en-US" sz="1200" b="0">
                        <a:solidFill>
                          <a:schemeClr val="tx2"/>
                        </a:solidFill>
                        <a:latin typeface="+mn-lt"/>
                        <a:cs typeface="Arial" panose="020B0604020202020204" pitchFamily="34" charset="0"/>
                      </a:endParaRPr>
                    </a:p>
                  </a:txBody>
                  <a:tcPr>
                    <a:lnL>
                      <a:noFill/>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mpd="sng">
                      <a:noFill/>
                      <a:prstDash val="solid"/>
                    </a:lnL>
                  </a:tcPr>
                </a:tc>
                <a:tc hMerge="1">
                  <a:txBody>
                    <a:bodyPr/>
                    <a:lstStyle/>
                    <a:p>
                      <a:endParaRPr lang="en-US"/>
                    </a:p>
                  </a:txBody>
                  <a:tcPr/>
                </a:tc>
                <a:tc hMerge="1">
                  <a:txBody>
                    <a:bodyPr/>
                    <a:lstStyle/>
                    <a:p>
                      <a:endParaRPr lang="en-US" sz="1100" b="0">
                        <a:solidFill>
                          <a:srgbClr val="404040"/>
                        </a:solidFill>
                        <a:latin typeface="Arial" panose="020B0604020202020204" pitchFamily="34" charset="0"/>
                        <a:cs typeface="Arial" panose="020B0604020202020204" pitchFamily="34" charset="0"/>
                      </a:endParaRPr>
                    </a:p>
                  </a:txBody>
                  <a:tcPr>
                    <a:lnB w="12700" cap="flat" cmpd="sng" algn="ctr">
                      <a:solidFill>
                        <a:srgbClr val="D1D1D1"/>
                      </a:solidFill>
                      <a:prstDash val="solid"/>
                      <a:round/>
                      <a:headEnd type="none" w="med" len="med"/>
                      <a:tailEnd type="none" w="med" len="med"/>
                    </a:lnB>
                  </a:tcPr>
                </a:tc>
                <a:extLst>
                  <a:ext uri="{0D108BD9-81ED-4DB2-BD59-A6C34878D82A}">
                    <a16:rowId xmlns:a16="http://schemas.microsoft.com/office/drawing/2014/main" val="3652620946"/>
                  </a:ext>
                </a:extLst>
              </a:tr>
              <a:tr h="237658">
                <a:tc>
                  <a:txBody>
                    <a:bodyPr/>
                    <a:lstStyle/>
                    <a:p>
                      <a:endParaRPr lang="en-US" sz="1200" b="0">
                        <a:solidFill>
                          <a:srgbClr val="404040"/>
                        </a:solidFill>
                        <a:latin typeface="+mn-lt"/>
                        <a:cs typeface="Arial" panose="020B0604020202020204" pitchFamily="34" charset="0"/>
                      </a:endParaRPr>
                    </a:p>
                  </a:txBody>
                  <a:tcPr>
                    <a:lnL>
                      <a:noFill/>
                    </a:lnL>
                    <a:lnR>
                      <a:noFill/>
                    </a:lnR>
                    <a:lnT w="12700" cap="flat" cmpd="sng" algn="ctr">
                      <a:no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200" b="0">
                          <a:solidFill>
                            <a:srgbClr val="404040"/>
                          </a:solidFill>
                          <a:latin typeface="+mn-lt"/>
                          <a:cs typeface="Arial" panose="020B0604020202020204" pitchFamily="34" charset="0"/>
                        </a:rPr>
                        <a:t>Moderate Risk</a:t>
                      </a:r>
                    </a:p>
                  </a:txBody>
                  <a:tcPr>
                    <a:lnL>
                      <a:noFill/>
                    </a:lnL>
                    <a:lnR>
                      <a:noFill/>
                    </a:lnR>
                    <a:lnT w="12700" cmpd="sng">
                      <a:noFill/>
                      <a:prstDash val="soli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200" b="0">
                          <a:solidFill>
                            <a:srgbClr val="404040"/>
                          </a:solidFill>
                          <a:latin typeface="+mn-lt"/>
                          <a:cs typeface="Arial" panose="020B0604020202020204" pitchFamily="34" charset="0"/>
                        </a:rPr>
                        <a:t>High Risk</a:t>
                      </a:r>
                    </a:p>
                  </a:txBody>
                  <a:tcPr>
                    <a:lnL>
                      <a:noFill/>
                    </a:lnL>
                    <a:lnR>
                      <a:noFill/>
                    </a:lnR>
                    <a:lnT w="12700" cap="flat" cmpd="sng" algn="ctr">
                      <a:no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200" b="0">
                          <a:solidFill>
                            <a:srgbClr val="404040"/>
                          </a:solidFill>
                          <a:latin typeface="+mn-lt"/>
                          <a:cs typeface="Arial" panose="020B0604020202020204" pitchFamily="34" charset="0"/>
                        </a:rPr>
                        <a:t>Very High Risk</a:t>
                      </a:r>
                    </a:p>
                  </a:txBody>
                  <a:tcPr>
                    <a:lnL>
                      <a:noFill/>
                    </a:lnL>
                    <a:lnR>
                      <a:noFill/>
                    </a:lnR>
                    <a:lnT w="12700" cap="flat" cmpd="sng" algn="ctr">
                      <a:no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extLst>
                  <a:ext uri="{0D108BD9-81ED-4DB2-BD59-A6C34878D82A}">
                    <a16:rowId xmlns:a16="http://schemas.microsoft.com/office/drawing/2014/main" val="846829813"/>
                  </a:ext>
                </a:extLst>
              </a:tr>
              <a:tr h="226845">
                <a:tc>
                  <a:txBody>
                    <a:bodyPr/>
                    <a:lstStyle/>
                    <a:p>
                      <a:pPr algn="l" fontAlgn="t"/>
                      <a:r>
                        <a:rPr lang="en-US" sz="1200" b="0" i="0" u="none" strike="noStrike">
                          <a:solidFill>
                            <a:srgbClr val="404040"/>
                          </a:solidFill>
                          <a:effectLst/>
                          <a:latin typeface="+mn-lt"/>
                        </a:rPr>
                        <a:t>% of RUB Participating</a:t>
                      </a:r>
                    </a:p>
                  </a:txBody>
                  <a:tcPr marL="0" marR="0" marT="0" marB="0"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42%</a:t>
                      </a:r>
                    </a:p>
                  </a:txBody>
                  <a:tcPr marL="0" marR="0" marT="0" marB="0"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43%</a:t>
                      </a:r>
                    </a:p>
                  </a:txBody>
                  <a:tcPr marL="0" marR="0" marT="0" marB="0"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38%</a:t>
                      </a:r>
                    </a:p>
                  </a:txBody>
                  <a:tcPr marL="0" marR="0" marT="0" marB="0"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8786205"/>
                  </a:ext>
                </a:extLst>
              </a:tr>
              <a:tr h="246235">
                <a:tc>
                  <a:txBody>
                    <a:bodyPr/>
                    <a:lstStyle/>
                    <a:p>
                      <a:pPr algn="l" fontAlgn="t"/>
                      <a:r>
                        <a:rPr lang="en-US" sz="1200" b="0" i="0" u="none" strike="noStrike">
                          <a:solidFill>
                            <a:srgbClr val="404040"/>
                          </a:solidFill>
                          <a:effectLst/>
                          <a:latin typeface="+mn-lt"/>
                        </a:rPr>
                        <a:t>Plan Paid PMPY - Participants</a:t>
                      </a:r>
                    </a:p>
                  </a:txBody>
                  <a:tcPr marL="0" marR="0" marT="0" marB="0"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$5,831</a:t>
                      </a:r>
                    </a:p>
                  </a:txBody>
                  <a:tcPr marL="0" marR="0" marT="0" marB="0"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$19,506</a:t>
                      </a:r>
                    </a:p>
                  </a:txBody>
                  <a:tcPr marL="0" marR="0" marT="0" marB="0"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$55,917</a:t>
                      </a:r>
                    </a:p>
                  </a:txBody>
                  <a:tcPr marL="0" marR="0" marT="0" marB="0"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1598393"/>
                  </a:ext>
                </a:extLst>
              </a:tr>
              <a:tr h="287856">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u="none" strike="noStrike">
                          <a:solidFill>
                            <a:srgbClr val="404040"/>
                          </a:solidFill>
                          <a:effectLst/>
                          <a:latin typeface="+mn-lt"/>
                        </a:rPr>
                        <a:t>Plan Paid PMPY – Non-Participants</a:t>
                      </a:r>
                    </a:p>
                  </a:txBody>
                  <a:tcPr marL="0" marR="0" marT="0" marB="0" anchor="ctr">
                    <a:lnL>
                      <a:noFill/>
                    </a:lnL>
                    <a:lnR>
                      <a:noFill/>
                    </a:lnR>
                    <a:lnT w="12700" cap="flat" cmpd="sng" algn="ctr">
                      <a:solidFill>
                        <a:srgbClr val="D1D1D1"/>
                      </a:solidFill>
                      <a:prstDash val="solid"/>
                      <a:round/>
                      <a:headEnd type="none" w="med" len="med"/>
                      <a:tailEnd type="none" w="med" len="med"/>
                    </a:lnT>
                    <a:lnB w="12700" cmpd="sng">
                      <a:solidFill>
                        <a:srgbClr val="D9D9D9"/>
                      </a:solidFill>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$6,082</a:t>
                      </a:r>
                    </a:p>
                  </a:txBody>
                  <a:tcPr marL="0" marR="0" marT="0" marB="0" anchor="ctr">
                    <a:lnL>
                      <a:noFill/>
                    </a:lnL>
                    <a:lnR>
                      <a:noFill/>
                    </a:lnR>
                    <a:lnT w="12700" cap="flat" cmpd="sng" algn="ctr">
                      <a:solidFill>
                        <a:srgbClr val="D1D1D1"/>
                      </a:solidFill>
                      <a:prstDash val="solid"/>
                      <a:round/>
                      <a:headEnd type="none" w="med" len="med"/>
                      <a:tailEnd type="none" w="med" len="med"/>
                    </a:lnT>
                    <a:lnB w="12700" cmpd="sng">
                      <a:solidFill>
                        <a:srgbClr val="D9D9D9"/>
                      </a:solidFill>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$20,781</a:t>
                      </a:r>
                    </a:p>
                  </a:txBody>
                  <a:tcPr marL="0" marR="0" marT="0" marB="0" anchor="ctr">
                    <a:lnL>
                      <a:noFill/>
                    </a:lnL>
                    <a:lnR>
                      <a:noFill/>
                    </a:lnR>
                    <a:lnT w="12700" cap="flat" cmpd="sng" algn="ctr">
                      <a:solidFill>
                        <a:srgbClr val="D1D1D1"/>
                      </a:solidFill>
                      <a:prstDash val="solid"/>
                      <a:round/>
                      <a:headEnd type="none" w="med" len="med"/>
                      <a:tailEnd type="none" w="med" len="med"/>
                    </a:lnT>
                    <a:lnB w="12700" cmpd="sng">
                      <a:solidFill>
                        <a:srgbClr val="D9D9D9"/>
                      </a:solidFill>
                    </a:lnB>
                    <a:lnTlToBr w="12700" cmpd="sng">
                      <a:noFill/>
                      <a:prstDash val="solid"/>
                    </a:lnTlToBr>
                    <a:lnBlToTr w="12700" cmpd="sng">
                      <a:noFill/>
                      <a:prstDash val="solid"/>
                    </a:lnBlToTr>
                    <a:noFill/>
                  </a:tcPr>
                </a:tc>
                <a:tc>
                  <a:txBody>
                    <a:bodyPr/>
                    <a:lstStyle/>
                    <a:p>
                      <a:pPr algn="ctr" fontAlgn="t"/>
                      <a:r>
                        <a:rPr lang="en-US" sz="1200" b="0" i="0" u="none" strike="noStrike">
                          <a:solidFill>
                            <a:srgbClr val="404040"/>
                          </a:solidFill>
                          <a:effectLst/>
                          <a:latin typeface="+mn-lt"/>
                        </a:rPr>
                        <a:t>$69,349</a:t>
                      </a:r>
                    </a:p>
                  </a:txBody>
                  <a:tcPr marL="0" marR="0" marT="0" marB="0" anchor="ctr">
                    <a:lnL>
                      <a:noFill/>
                    </a:lnL>
                    <a:lnR>
                      <a:noFill/>
                    </a:lnR>
                    <a:lnT w="12700" cap="flat" cmpd="sng" algn="ctr">
                      <a:solidFill>
                        <a:srgbClr val="D1D1D1"/>
                      </a:solidFill>
                      <a:prstDash val="solid"/>
                      <a:round/>
                      <a:headEnd type="none" w="med" len="med"/>
                      <a:tailEnd type="none" w="med" len="med"/>
                    </a:lnT>
                    <a:lnB w="12700" cmpd="sng">
                      <a:solidFill>
                        <a:srgbClr val="D9D9D9"/>
                      </a:solidFill>
                    </a:lnB>
                    <a:lnTlToBr w="12700" cmpd="sng">
                      <a:noFill/>
                      <a:prstDash val="solid"/>
                    </a:lnTlToBr>
                    <a:lnBlToTr w="12700" cmpd="sng">
                      <a:noFill/>
                      <a:prstDash val="solid"/>
                    </a:lnBlToTr>
                    <a:noFill/>
                  </a:tcPr>
                </a:tc>
                <a:extLst>
                  <a:ext uri="{0D108BD9-81ED-4DB2-BD59-A6C34878D82A}">
                    <a16:rowId xmlns:a16="http://schemas.microsoft.com/office/drawing/2014/main" val="2477402117"/>
                  </a:ext>
                </a:extLst>
              </a:tr>
            </a:tbl>
          </a:graphicData>
        </a:graphic>
      </p:graphicFrame>
    </p:spTree>
    <p:extLst>
      <p:ext uri="{BB962C8B-B14F-4D97-AF65-F5344CB8AC3E}">
        <p14:creationId xmlns:p14="http://schemas.microsoft.com/office/powerpoint/2010/main" val="1212836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F950F-CB7C-5BAC-7690-208933E75F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D22156-7E9E-DD1E-3B8D-35F864F9CB51}"/>
              </a:ext>
            </a:extLst>
          </p:cNvPr>
          <p:cNvSpPr>
            <a:spLocks noGrp="1"/>
          </p:cNvSpPr>
          <p:nvPr>
            <p:ph type="title"/>
          </p:nvPr>
        </p:nvSpPr>
        <p:spPr>
          <a:xfrm>
            <a:off x="548640" y="228600"/>
            <a:ext cx="10972800" cy="1097280"/>
          </a:xfrm>
        </p:spPr>
        <p:txBody>
          <a:bodyPr anchor="b">
            <a:normAutofit/>
          </a:bodyPr>
          <a:lstStyle/>
          <a:p>
            <a:r>
              <a:rPr lang="en-US"/>
              <a:t>Virtual and Direct Primary Care Outcomes</a:t>
            </a:r>
          </a:p>
        </p:txBody>
      </p:sp>
      <p:graphicFrame>
        <p:nvGraphicFramePr>
          <p:cNvPr id="19" name="Text Placeholder 2">
            <a:extLst>
              <a:ext uri="{FF2B5EF4-FFF2-40B4-BE49-F238E27FC236}">
                <a16:creationId xmlns:a16="http://schemas.microsoft.com/office/drawing/2014/main" id="{166FA25E-74DF-8548-978B-87C71A504658}"/>
              </a:ext>
            </a:extLst>
          </p:cNvPr>
          <p:cNvGraphicFramePr/>
          <p:nvPr/>
        </p:nvGraphicFramePr>
        <p:xfrm>
          <a:off x="548640" y="485838"/>
          <a:ext cx="10972800" cy="448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144F8B3D-B482-CAC0-2C59-0BED352D95D9}"/>
              </a:ext>
            </a:extLst>
          </p:cNvPr>
          <p:cNvSpPr txBox="1"/>
          <p:nvPr/>
        </p:nvSpPr>
        <p:spPr>
          <a:xfrm>
            <a:off x="548640" y="1505188"/>
            <a:ext cx="445141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Virtual Primary Care</a:t>
            </a:r>
          </a:p>
        </p:txBody>
      </p:sp>
      <p:sp>
        <p:nvSpPr>
          <p:cNvPr id="5" name="TextBox 4">
            <a:extLst>
              <a:ext uri="{FF2B5EF4-FFF2-40B4-BE49-F238E27FC236}">
                <a16:creationId xmlns:a16="http://schemas.microsoft.com/office/drawing/2014/main" id="{4C7D2521-EA15-46AB-52C5-CA32F8C18341}"/>
              </a:ext>
            </a:extLst>
          </p:cNvPr>
          <p:cNvSpPr txBox="1"/>
          <p:nvPr/>
        </p:nvSpPr>
        <p:spPr>
          <a:xfrm>
            <a:off x="548640" y="3767742"/>
            <a:ext cx="445141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Direct Primary Care</a:t>
            </a:r>
          </a:p>
        </p:txBody>
      </p:sp>
      <p:graphicFrame>
        <p:nvGraphicFramePr>
          <p:cNvPr id="6" name="Text Placeholder 2">
            <a:extLst>
              <a:ext uri="{FF2B5EF4-FFF2-40B4-BE49-F238E27FC236}">
                <a16:creationId xmlns:a16="http://schemas.microsoft.com/office/drawing/2014/main" id="{A2A2160A-2E6E-E776-F55E-C5D2A1309AD1}"/>
              </a:ext>
            </a:extLst>
          </p:cNvPr>
          <p:cNvGraphicFramePr/>
          <p:nvPr/>
        </p:nvGraphicFramePr>
        <p:xfrm>
          <a:off x="548640" y="2726118"/>
          <a:ext cx="10972800" cy="448056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30" name="Picture 29" descr="A blue and green cube with letters on it&#10;&#10;Description automatically generated">
            <a:extLst>
              <a:ext uri="{FF2B5EF4-FFF2-40B4-BE49-F238E27FC236}">
                <a16:creationId xmlns:a16="http://schemas.microsoft.com/office/drawing/2014/main" id="{2CCCF06D-2222-2152-74CD-5756D43DE2D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32" name="Rectangle 31">
            <a:extLst>
              <a:ext uri="{FF2B5EF4-FFF2-40B4-BE49-F238E27FC236}">
                <a16:creationId xmlns:a16="http://schemas.microsoft.com/office/drawing/2014/main" id="{E84AF68A-D41D-53AD-9D78-74FA1E2F3420}"/>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4" name="Picture 33" descr="A blue and white logo&#10;&#10;Description automatically generated">
            <a:extLst>
              <a:ext uri="{FF2B5EF4-FFF2-40B4-BE49-F238E27FC236}">
                <a16:creationId xmlns:a16="http://schemas.microsoft.com/office/drawing/2014/main" id="{0A74860D-0E12-FC53-C31F-D3BE8470CCD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17727574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30F54-03AF-CD81-AB3E-990C8F9BBA9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1132011-A8A0-5A1A-AE7A-D570745DF466}"/>
              </a:ext>
            </a:extLst>
          </p:cNvPr>
          <p:cNvSpPr>
            <a:spLocks noGrp="1"/>
          </p:cNvSpPr>
          <p:nvPr>
            <p:ph type="title"/>
          </p:nvPr>
        </p:nvSpPr>
        <p:spPr/>
        <p:txBody>
          <a:bodyPr/>
          <a:lstStyle/>
          <a:p>
            <a:r>
              <a:rPr lang="en-US"/>
              <a:t>Lab Cost Savings</a:t>
            </a:r>
          </a:p>
        </p:txBody>
      </p:sp>
      <p:sp>
        <p:nvSpPr>
          <p:cNvPr id="5" name="Text Placeholder 4">
            <a:extLst>
              <a:ext uri="{FF2B5EF4-FFF2-40B4-BE49-F238E27FC236}">
                <a16:creationId xmlns:a16="http://schemas.microsoft.com/office/drawing/2014/main" id="{6972EA76-2BA2-74F0-DFFE-7BCB5FD177CF}"/>
              </a:ext>
            </a:extLst>
          </p:cNvPr>
          <p:cNvSpPr>
            <a:spLocks noGrp="1"/>
          </p:cNvSpPr>
          <p:nvPr>
            <p:ph type="body" sz="quarter" idx="10"/>
          </p:nvPr>
        </p:nvSpPr>
        <p:spPr/>
        <p:txBody>
          <a:bodyPr/>
          <a:lstStyle/>
          <a:p>
            <a:endParaRPr lang="la-Latn"/>
          </a:p>
          <a:p>
            <a:endParaRPr lang="en-US"/>
          </a:p>
        </p:txBody>
      </p:sp>
      <p:sp>
        <p:nvSpPr>
          <p:cNvPr id="2" name="Rectangle 1">
            <a:extLst>
              <a:ext uri="{FF2B5EF4-FFF2-40B4-BE49-F238E27FC236}">
                <a16:creationId xmlns:a16="http://schemas.microsoft.com/office/drawing/2014/main" id="{7FFC18E3-039B-26A5-1CA6-4EF9D46C6333}"/>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E191396A-80FD-D31B-17FC-44E4C77610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6B29FFD4-73FA-0686-DEB6-B27D499D2C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9" name="Table 13">
            <a:extLst>
              <a:ext uri="{FF2B5EF4-FFF2-40B4-BE49-F238E27FC236}">
                <a16:creationId xmlns:a16="http://schemas.microsoft.com/office/drawing/2014/main" id="{168AD1FD-A123-50BE-B232-5B667E04088D}"/>
              </a:ext>
            </a:extLst>
          </p:cNvPr>
          <p:cNvGraphicFramePr>
            <a:graphicFrameLocks noGrp="1"/>
          </p:cNvGraphicFramePr>
          <p:nvPr/>
        </p:nvGraphicFramePr>
        <p:xfrm>
          <a:off x="488617" y="3556815"/>
          <a:ext cx="11092847" cy="1888294"/>
        </p:xfrm>
        <a:graphic>
          <a:graphicData uri="http://schemas.openxmlformats.org/drawingml/2006/table">
            <a:tbl>
              <a:tblPr firstRow="1" bandRow="1"/>
              <a:tblGrid>
                <a:gridCol w="1637092">
                  <a:extLst>
                    <a:ext uri="{9D8B030D-6E8A-4147-A177-3AD203B41FA5}">
                      <a16:colId xmlns:a16="http://schemas.microsoft.com/office/drawing/2014/main" val="4220542036"/>
                    </a:ext>
                  </a:extLst>
                </a:gridCol>
                <a:gridCol w="1226317">
                  <a:extLst>
                    <a:ext uri="{9D8B030D-6E8A-4147-A177-3AD203B41FA5}">
                      <a16:colId xmlns:a16="http://schemas.microsoft.com/office/drawing/2014/main" val="2700286291"/>
                    </a:ext>
                  </a:extLst>
                </a:gridCol>
                <a:gridCol w="1241743">
                  <a:extLst>
                    <a:ext uri="{9D8B030D-6E8A-4147-A177-3AD203B41FA5}">
                      <a16:colId xmlns:a16="http://schemas.microsoft.com/office/drawing/2014/main" val="3603794826"/>
                    </a:ext>
                  </a:extLst>
                </a:gridCol>
                <a:gridCol w="1280306">
                  <a:extLst>
                    <a:ext uri="{9D8B030D-6E8A-4147-A177-3AD203B41FA5}">
                      <a16:colId xmlns:a16="http://schemas.microsoft.com/office/drawing/2014/main" val="4092057156"/>
                    </a:ext>
                  </a:extLst>
                </a:gridCol>
                <a:gridCol w="1264881">
                  <a:extLst>
                    <a:ext uri="{9D8B030D-6E8A-4147-A177-3AD203B41FA5}">
                      <a16:colId xmlns:a16="http://schemas.microsoft.com/office/drawing/2014/main" val="2843752813"/>
                    </a:ext>
                  </a:extLst>
                </a:gridCol>
                <a:gridCol w="1214469">
                  <a:extLst>
                    <a:ext uri="{9D8B030D-6E8A-4147-A177-3AD203B41FA5}">
                      <a16:colId xmlns:a16="http://schemas.microsoft.com/office/drawing/2014/main" val="4291674269"/>
                    </a:ext>
                  </a:extLst>
                </a:gridCol>
                <a:gridCol w="1638300">
                  <a:extLst>
                    <a:ext uri="{9D8B030D-6E8A-4147-A177-3AD203B41FA5}">
                      <a16:colId xmlns:a16="http://schemas.microsoft.com/office/drawing/2014/main" val="474514989"/>
                    </a:ext>
                  </a:extLst>
                </a:gridCol>
                <a:gridCol w="1589739">
                  <a:extLst>
                    <a:ext uri="{9D8B030D-6E8A-4147-A177-3AD203B41FA5}">
                      <a16:colId xmlns:a16="http://schemas.microsoft.com/office/drawing/2014/main" val="1507931329"/>
                    </a:ext>
                  </a:extLst>
                </a:gridCol>
              </a:tblGrid>
              <a:tr h="590996">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r>
                        <a:rPr lang="en-US" sz="1400" b="0">
                          <a:solidFill>
                            <a:srgbClr val="404040"/>
                          </a:solidFill>
                          <a:latin typeface="+mn-lt"/>
                          <a:cs typeface="Arial" panose="020B0604020202020204" pitchFamily="34" charset="0"/>
                        </a:rPr>
                        <a:t>Lab</a:t>
                      </a:r>
                    </a:p>
                  </a:txBody>
                  <a:tcPr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400" b="0">
                          <a:solidFill>
                            <a:srgbClr val="404040"/>
                          </a:solidFill>
                          <a:latin typeface="+mn-lt"/>
                          <a:cs typeface="Arial" panose="020B0604020202020204" pitchFamily="34" charset="0"/>
                        </a:rPr>
                        <a:t>Total Claim Count</a:t>
                      </a:r>
                    </a:p>
                  </a:txBody>
                  <a:tcPr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400" b="0">
                          <a:solidFill>
                            <a:srgbClr val="404040"/>
                          </a:solidFill>
                          <a:latin typeface="+mn-lt"/>
                          <a:cs typeface="Arial" panose="020B0604020202020204" pitchFamily="34" charset="0"/>
                        </a:rPr>
                        <a:t>Clinic Claim Count</a:t>
                      </a:r>
                    </a:p>
                  </a:txBody>
                  <a:tcPr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400" b="0">
                          <a:solidFill>
                            <a:srgbClr val="404040"/>
                          </a:solidFill>
                          <a:latin typeface="+mn-lt"/>
                          <a:cs typeface="Arial" panose="020B0604020202020204" pitchFamily="34" charset="0"/>
                        </a:rPr>
                        <a:t>Plan Paid Per Claim</a:t>
                      </a:r>
                    </a:p>
                  </a:txBody>
                  <a:tcPr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400" b="0">
                          <a:solidFill>
                            <a:srgbClr val="404040"/>
                          </a:solidFill>
                          <a:latin typeface="+mn-lt"/>
                          <a:cs typeface="Arial" panose="020B0604020202020204" pitchFamily="34" charset="0"/>
                        </a:rPr>
                        <a:t>Avg Medicare Payment</a:t>
                      </a:r>
                    </a:p>
                  </a:txBody>
                  <a:tcPr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400" b="0">
                          <a:solidFill>
                            <a:srgbClr val="404040"/>
                          </a:solidFill>
                          <a:latin typeface="+mn-lt"/>
                          <a:cs typeface="Arial" panose="020B0604020202020204" pitchFamily="34" charset="0"/>
                        </a:rPr>
                        <a:t>Clinic Cost</a:t>
                      </a:r>
                    </a:p>
                  </a:txBody>
                  <a:tcPr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400" b="0">
                          <a:solidFill>
                            <a:srgbClr val="404040"/>
                          </a:solidFill>
                          <a:latin typeface="+mn-lt"/>
                          <a:cs typeface="Arial" panose="020B0604020202020204" pitchFamily="34" charset="0"/>
                        </a:rPr>
                        <a:t>Savings Per Claim when done in clinic</a:t>
                      </a:r>
                    </a:p>
                  </a:txBody>
                  <a:tcPr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400" b="1">
                          <a:solidFill>
                            <a:srgbClr val="404040"/>
                          </a:solidFill>
                          <a:latin typeface="+mn-lt"/>
                          <a:cs typeface="Arial" panose="020B0604020202020204" pitchFamily="34" charset="0"/>
                        </a:rPr>
                        <a:t>Total Savings</a:t>
                      </a:r>
                    </a:p>
                  </a:txBody>
                  <a:tcPr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extLst>
                  <a:ext uri="{0D108BD9-81ED-4DB2-BD59-A6C34878D82A}">
                    <a16:rowId xmlns:a16="http://schemas.microsoft.com/office/drawing/2014/main" val="846829813"/>
                  </a:ext>
                </a:extLst>
              </a:tr>
              <a:tr h="243351">
                <a:tc>
                  <a:txBody>
                    <a:bodyPr/>
                    <a:lstStyle/>
                    <a:p>
                      <a:pPr algn="l" fontAlgn="t"/>
                      <a:r>
                        <a:rPr lang="en-US" sz="1400" b="0" i="0" u="none" strike="noStrike">
                          <a:solidFill>
                            <a:srgbClr val="404040"/>
                          </a:solidFill>
                          <a:effectLst/>
                          <a:latin typeface="+mn-lt"/>
                        </a:rPr>
                        <a:t>Lipid Panel</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1154</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602</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$21</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$14</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$6.66</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$14.34</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1" i="0" u="none" strike="noStrike">
                          <a:solidFill>
                            <a:srgbClr val="404040"/>
                          </a:solidFill>
                          <a:effectLst/>
                          <a:latin typeface="+mn-lt"/>
                        </a:rPr>
                        <a:t>$8,632.68</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894124717"/>
                  </a:ext>
                </a:extLst>
              </a:tr>
              <a:tr h="486703">
                <a:tc>
                  <a:txBody>
                    <a:bodyPr/>
                    <a:lstStyle/>
                    <a:p>
                      <a:pPr algn="l" fontAlgn="t"/>
                      <a:r>
                        <a:rPr lang="en-US" sz="1400" b="0" i="0" u="none" strike="noStrike">
                          <a:solidFill>
                            <a:srgbClr val="404040"/>
                          </a:solidFill>
                          <a:effectLst/>
                          <a:latin typeface="+mn-lt"/>
                        </a:rPr>
                        <a:t>Comprehensive Metabolic Panel</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tc>
                  <a:txBody>
                    <a:bodyPr/>
                    <a:lstStyle/>
                    <a:p>
                      <a:pPr algn="ctr" fontAlgn="t"/>
                      <a:r>
                        <a:rPr lang="en-US" sz="1400" b="0" i="0" u="none" strike="noStrike">
                          <a:solidFill>
                            <a:srgbClr val="404040"/>
                          </a:solidFill>
                          <a:effectLst/>
                          <a:latin typeface="+mn-lt"/>
                        </a:rPr>
                        <a:t>1188</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tc>
                  <a:txBody>
                    <a:bodyPr/>
                    <a:lstStyle/>
                    <a:p>
                      <a:pPr algn="ctr" fontAlgn="t"/>
                      <a:r>
                        <a:rPr lang="en-US" sz="1400" b="0" i="0" u="none" strike="noStrike">
                          <a:solidFill>
                            <a:srgbClr val="404040"/>
                          </a:solidFill>
                          <a:effectLst/>
                          <a:latin typeface="+mn-lt"/>
                        </a:rPr>
                        <a:t>686</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tc>
                  <a:txBody>
                    <a:bodyPr/>
                    <a:lstStyle/>
                    <a:p>
                      <a:pPr algn="ctr" fontAlgn="t"/>
                      <a:r>
                        <a:rPr lang="en-US" sz="1400" b="0" i="0" u="none" strike="noStrike">
                          <a:solidFill>
                            <a:srgbClr val="404040"/>
                          </a:solidFill>
                          <a:effectLst/>
                          <a:latin typeface="+mn-lt"/>
                        </a:rPr>
                        <a:t>$22</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tc>
                  <a:txBody>
                    <a:bodyPr/>
                    <a:lstStyle/>
                    <a:p>
                      <a:pPr algn="ctr" fontAlgn="t"/>
                      <a:r>
                        <a:rPr lang="en-US" sz="1400" b="0" i="0" u="none" strike="noStrike">
                          <a:solidFill>
                            <a:srgbClr val="404040"/>
                          </a:solidFill>
                          <a:effectLst/>
                          <a:latin typeface="+mn-lt"/>
                        </a:rPr>
                        <a:t>$13</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tc>
                  <a:txBody>
                    <a:bodyPr/>
                    <a:lstStyle/>
                    <a:p>
                      <a:pPr algn="ctr" fontAlgn="t"/>
                      <a:r>
                        <a:rPr lang="en-US" sz="1400" b="0" i="0" u="none" strike="noStrike">
                          <a:solidFill>
                            <a:srgbClr val="404040"/>
                          </a:solidFill>
                          <a:effectLst/>
                          <a:latin typeface="+mn-lt"/>
                        </a:rPr>
                        <a:t>$6.39</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tc>
                  <a:txBody>
                    <a:bodyPr/>
                    <a:lstStyle/>
                    <a:p>
                      <a:pPr algn="ctr" fontAlgn="t"/>
                      <a:r>
                        <a:rPr lang="en-US" sz="1400" b="0" i="0" u="none" strike="noStrike">
                          <a:solidFill>
                            <a:srgbClr val="404040"/>
                          </a:solidFill>
                          <a:effectLst/>
                          <a:latin typeface="+mn-lt"/>
                        </a:rPr>
                        <a:t>$15.61</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tc>
                  <a:txBody>
                    <a:bodyPr/>
                    <a:lstStyle/>
                    <a:p>
                      <a:pPr algn="ctr" fontAlgn="t"/>
                      <a:r>
                        <a:rPr lang="en-US" sz="1400" b="1" i="0" u="none" strike="noStrike">
                          <a:solidFill>
                            <a:srgbClr val="404040"/>
                          </a:solidFill>
                          <a:effectLst/>
                          <a:latin typeface="+mn-lt"/>
                        </a:rPr>
                        <a:t>$10,708.46</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extLst>
                  <a:ext uri="{0D108BD9-81ED-4DB2-BD59-A6C34878D82A}">
                    <a16:rowId xmlns:a16="http://schemas.microsoft.com/office/drawing/2014/main" val="1673553652"/>
                  </a:ext>
                </a:extLst>
              </a:tr>
              <a:tr h="243351">
                <a:tc>
                  <a:txBody>
                    <a:bodyPr/>
                    <a:lstStyle/>
                    <a:p>
                      <a:pPr algn="l" fontAlgn="t"/>
                      <a:r>
                        <a:rPr lang="en-US" sz="1400" b="0" i="0" u="none" strike="noStrike">
                          <a:solidFill>
                            <a:srgbClr val="404040"/>
                          </a:solidFill>
                          <a:effectLst/>
                          <a:latin typeface="+mn-lt"/>
                        </a:rPr>
                        <a:t>Complete CBC w/diff</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1370</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741</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$13</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$9</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$5.43</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$7.57</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1" i="0" u="none" strike="noStrike">
                          <a:solidFill>
                            <a:srgbClr val="404040"/>
                          </a:solidFill>
                          <a:effectLst/>
                          <a:latin typeface="+mn-lt"/>
                        </a:rPr>
                        <a:t>$5,609.37</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882255010"/>
                  </a:ext>
                </a:extLst>
              </a:tr>
            </a:tbl>
          </a:graphicData>
        </a:graphic>
      </p:graphicFrame>
      <p:sp>
        <p:nvSpPr>
          <p:cNvPr id="10" name="Content Placeholder 2">
            <a:extLst>
              <a:ext uri="{FF2B5EF4-FFF2-40B4-BE49-F238E27FC236}">
                <a16:creationId xmlns:a16="http://schemas.microsoft.com/office/drawing/2014/main" id="{64F0E538-527F-94B0-FDFC-EA9B5BFED9CA}"/>
              </a:ext>
            </a:extLst>
          </p:cNvPr>
          <p:cNvSpPr txBox="1">
            <a:spLocks/>
          </p:cNvSpPr>
          <p:nvPr/>
        </p:nvSpPr>
        <p:spPr bwMode="gray">
          <a:xfrm>
            <a:off x="548640" y="1605288"/>
            <a:ext cx="10988040" cy="1584399"/>
          </a:xfrm>
          <a:prstGeom prst="rect">
            <a:avLst/>
          </a:prstGeom>
        </p:spPr>
        <p:txBody>
          <a:bodyPr vert="horz" lIns="0" tIns="45720" rIns="0" bIns="45720" rtlCol="0">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600" b="0" i="0" u="none" strike="noStrike" kern="1200" cap="none" spc="0" normalizeH="0" baseline="0" noProof="0">
                <a:ln>
                  <a:noFill/>
                </a:ln>
                <a:solidFill>
                  <a:srgbClr val="4C4C4E"/>
                </a:solidFill>
                <a:effectLst/>
                <a:uLnTx/>
                <a:uFillTx/>
                <a:latin typeface="Montserrat"/>
                <a:ea typeface="+mn-ea"/>
                <a:cs typeface="+mn-cs"/>
              </a:rPr>
              <a:t>Onsite Clinic provided by Hospital System</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600" b="0" i="0" u="none" strike="noStrike" kern="1200" cap="none" spc="0" normalizeH="0" baseline="0" noProof="0">
                <a:ln>
                  <a:noFill/>
                </a:ln>
                <a:solidFill>
                  <a:srgbClr val="4C4C4E"/>
                </a:solidFill>
                <a:effectLst/>
                <a:uLnTx/>
                <a:uFillTx/>
                <a:latin typeface="Montserrat"/>
                <a:ea typeface="+mn-ea"/>
                <a:cs typeface="+mn-cs"/>
              </a:rPr>
              <a:t>Client Type - Education</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600" b="0" i="0" u="none" strike="noStrike" kern="1200" cap="none" spc="0" normalizeH="0" baseline="0" noProof="0">
                <a:ln>
                  <a:noFill/>
                </a:ln>
                <a:solidFill>
                  <a:srgbClr val="4C4C4E"/>
                </a:solidFill>
                <a:effectLst/>
                <a:uLnTx/>
                <a:uFillTx/>
                <a:latin typeface="Montserrat"/>
                <a:ea typeface="+mn-ea"/>
                <a:cs typeface="+mn-cs"/>
              </a:rPr>
              <a:t>Avg EE Count – 2,685</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600" b="0" i="0" u="none" strike="noStrike" kern="1200" cap="none" spc="0" normalizeH="0" baseline="0" noProof="0">
                <a:ln>
                  <a:noFill/>
                </a:ln>
                <a:solidFill>
                  <a:srgbClr val="4C4C4E"/>
                </a:solidFill>
                <a:effectLst/>
                <a:uLnTx/>
                <a:uFillTx/>
                <a:latin typeface="Montserrat"/>
                <a:ea typeface="+mn-ea"/>
                <a:cs typeface="+mn-cs"/>
              </a:rPr>
              <a:t>Clinic available for employees and spouses</a:t>
            </a:r>
            <a:endParaRPr kumimoji="0" lang="la-Latn" sz="1600" b="0" i="0" u="none" strike="noStrike" kern="1200" cap="none" spc="0" normalizeH="0" baseline="0" noProof="0">
              <a:ln>
                <a:noFill/>
              </a:ln>
              <a:solidFill>
                <a:srgbClr val="4C4C4E"/>
              </a:solidFill>
              <a:effectLst/>
              <a:uLnTx/>
              <a:uFillTx/>
              <a:latin typeface="Montserrat"/>
              <a:ea typeface="+mn-ea"/>
              <a:cs typeface="+mn-cs"/>
            </a:endParaRPr>
          </a:p>
          <a:p>
            <a:pPr marL="684213" marR="0" lvl="2" indent="-222250"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endParaRPr kumimoji="0" lang="la-Latn" sz="1600" b="0" i="0" u="none" strike="noStrike" kern="1200" cap="none" spc="0" normalizeH="0" baseline="0" noProof="0">
              <a:ln>
                <a:noFill/>
              </a:ln>
              <a:solidFill>
                <a:srgbClr val="4C4C4E"/>
              </a:solidFill>
              <a:effectLst/>
              <a:uLnTx/>
              <a:uFillTx/>
              <a:latin typeface="Montserrat"/>
              <a:ea typeface="+mn-ea"/>
              <a:cs typeface="+mn-cs"/>
            </a:endParaRPr>
          </a:p>
        </p:txBody>
      </p:sp>
      <p:pic>
        <p:nvPicPr>
          <p:cNvPr id="8" name="Graphic 7" descr="Needle outline">
            <a:extLst>
              <a:ext uri="{FF2B5EF4-FFF2-40B4-BE49-F238E27FC236}">
                <a16:creationId xmlns:a16="http://schemas.microsoft.com/office/drawing/2014/main" id="{102F37D6-E415-A944-C809-1882E98C0AF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27489" y="666749"/>
            <a:ext cx="2254898" cy="2254898"/>
          </a:xfrm>
          <a:prstGeom prst="rect">
            <a:avLst/>
          </a:prstGeom>
        </p:spPr>
      </p:pic>
    </p:spTree>
    <p:extLst>
      <p:ext uri="{BB962C8B-B14F-4D97-AF65-F5344CB8AC3E}">
        <p14:creationId xmlns:p14="http://schemas.microsoft.com/office/powerpoint/2010/main" val="3796367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3EAA7-BC5B-872B-3CD7-F596CAF89F6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E515EC4-7A13-B7DC-BE66-1DC88D06FCAB}"/>
              </a:ext>
            </a:extLst>
          </p:cNvPr>
          <p:cNvSpPr>
            <a:spLocks noGrp="1"/>
          </p:cNvSpPr>
          <p:nvPr>
            <p:ph type="title"/>
          </p:nvPr>
        </p:nvSpPr>
        <p:spPr/>
        <p:txBody>
          <a:bodyPr/>
          <a:lstStyle/>
          <a:p>
            <a:r>
              <a:rPr lang="en-US"/>
              <a:t>Pharmacy Cost Savings</a:t>
            </a:r>
          </a:p>
        </p:txBody>
      </p:sp>
      <p:sp>
        <p:nvSpPr>
          <p:cNvPr id="5" name="Text Placeholder 4">
            <a:extLst>
              <a:ext uri="{FF2B5EF4-FFF2-40B4-BE49-F238E27FC236}">
                <a16:creationId xmlns:a16="http://schemas.microsoft.com/office/drawing/2014/main" id="{905C3021-A8F2-B3B2-0029-591D3958B31B}"/>
              </a:ext>
            </a:extLst>
          </p:cNvPr>
          <p:cNvSpPr>
            <a:spLocks noGrp="1"/>
          </p:cNvSpPr>
          <p:nvPr>
            <p:ph type="body" sz="quarter" idx="10"/>
          </p:nvPr>
        </p:nvSpPr>
        <p:spPr/>
        <p:txBody>
          <a:bodyPr/>
          <a:lstStyle/>
          <a:p>
            <a:endParaRPr lang="la-Latn"/>
          </a:p>
          <a:p>
            <a:endParaRPr lang="en-US"/>
          </a:p>
        </p:txBody>
      </p:sp>
      <p:sp>
        <p:nvSpPr>
          <p:cNvPr id="2" name="Rectangle 1">
            <a:extLst>
              <a:ext uri="{FF2B5EF4-FFF2-40B4-BE49-F238E27FC236}">
                <a16:creationId xmlns:a16="http://schemas.microsoft.com/office/drawing/2014/main" id="{400AE186-CF9B-C81A-6433-F9C57B0219BB}"/>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A5C1397E-0319-FA1B-0867-594E0445A0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0019BA22-2AAD-278C-83C5-818A1FE719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7" name="Content Placeholder 2">
            <a:extLst>
              <a:ext uri="{FF2B5EF4-FFF2-40B4-BE49-F238E27FC236}">
                <a16:creationId xmlns:a16="http://schemas.microsoft.com/office/drawing/2014/main" id="{639F00F1-028E-2C8C-5F80-BE1D021D860A}"/>
              </a:ext>
            </a:extLst>
          </p:cNvPr>
          <p:cNvSpPr txBox="1">
            <a:spLocks/>
          </p:cNvSpPr>
          <p:nvPr/>
        </p:nvSpPr>
        <p:spPr bwMode="gray">
          <a:xfrm>
            <a:off x="548640" y="1493779"/>
            <a:ext cx="10988040" cy="4182863"/>
          </a:xfrm>
          <a:prstGeom prst="rect">
            <a:avLst/>
          </a:prstGeom>
        </p:spPr>
        <p:txBody>
          <a:bodyPr vert="horz" lIns="0" tIns="45720" rIns="0" bIns="45720" rtlCol="0">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600" b="0" i="0" u="none" strike="noStrike" kern="1200" cap="none" spc="0" normalizeH="0" baseline="0" noProof="0">
                <a:ln>
                  <a:noFill/>
                </a:ln>
                <a:solidFill>
                  <a:srgbClr val="4C4C4E"/>
                </a:solidFill>
                <a:effectLst/>
                <a:uLnTx/>
                <a:uFillTx/>
                <a:latin typeface="Montserrat"/>
                <a:ea typeface="+mn-ea"/>
                <a:cs typeface="+mn-cs"/>
              </a:rPr>
              <a:t>Some clinics include onsite pharmacies, while others provide prescriptions through mail order</a:t>
            </a:r>
          </a:p>
          <a:p>
            <a:pPr marL="461963" marR="0" lvl="1" indent="-231775" algn="l" defTabSz="914400" rtl="0" eaLnBrk="1" fontAlgn="auto" latinLnBrk="0" hangingPunct="1">
              <a:lnSpc>
                <a:spcPct val="110000"/>
              </a:lnSpc>
              <a:spcBef>
                <a:spcPts val="0"/>
              </a:spcBef>
              <a:spcAft>
                <a:spcPts val="600"/>
              </a:spcAft>
              <a:buClrTx/>
              <a:buSzTx/>
              <a:buFont typeface="Montserrat" pitchFamily="2" charset="0"/>
              <a:buChar char="–"/>
              <a:tabLst/>
              <a:defRPr/>
            </a:pPr>
            <a:r>
              <a:rPr kumimoji="0" lang="en-US" sz="1600" b="0" i="0" u="none" strike="noStrike" kern="1200" cap="none" spc="0" normalizeH="0" baseline="0" noProof="0">
                <a:ln>
                  <a:noFill/>
                </a:ln>
                <a:solidFill>
                  <a:srgbClr val="4C4C4E"/>
                </a:solidFill>
                <a:effectLst/>
                <a:uLnTx/>
                <a:uFillTx/>
                <a:latin typeface="Montserrat"/>
                <a:ea typeface="+mn-ea"/>
                <a:cs typeface="+mn-cs"/>
              </a:rPr>
              <a:t>Example of cost savings analysis: </a:t>
            </a:r>
            <a:r>
              <a:rPr kumimoji="0" lang="la-Latn" sz="1600" b="0" i="0" u="none" strike="noStrike" kern="1200" cap="none" spc="0" normalizeH="0" baseline="0" noProof="0">
                <a:ln>
                  <a:noFill/>
                </a:ln>
                <a:solidFill>
                  <a:srgbClr val="4C4C4E"/>
                </a:solidFill>
                <a:effectLst/>
                <a:uLnTx/>
                <a:uFillTx/>
                <a:latin typeface="Montserrat"/>
                <a:ea typeface="+mn-ea"/>
                <a:cs typeface="+mn-cs"/>
              </a:rPr>
              <a:t> </a:t>
            </a:r>
          </a:p>
          <a:p>
            <a:pPr marL="684213" marR="0" lvl="2" indent="-222250"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endParaRPr kumimoji="0" lang="la-Latn" sz="1600" b="0" i="0" u="none" strike="noStrike" kern="1200" cap="none" spc="0" normalizeH="0" baseline="0" noProof="0">
              <a:ln>
                <a:noFill/>
              </a:ln>
              <a:solidFill>
                <a:srgbClr val="4C4C4E"/>
              </a:solidFill>
              <a:effectLst/>
              <a:uLnTx/>
              <a:uFillTx/>
              <a:latin typeface="Montserrat"/>
              <a:ea typeface="+mn-ea"/>
              <a:cs typeface="+mn-cs"/>
            </a:endParaRPr>
          </a:p>
        </p:txBody>
      </p:sp>
      <p:graphicFrame>
        <p:nvGraphicFramePr>
          <p:cNvPr id="8" name="Table 13">
            <a:extLst>
              <a:ext uri="{FF2B5EF4-FFF2-40B4-BE49-F238E27FC236}">
                <a16:creationId xmlns:a16="http://schemas.microsoft.com/office/drawing/2014/main" id="{E430E07D-DA9F-1ECB-C103-A5D3BCF8024E}"/>
              </a:ext>
            </a:extLst>
          </p:cNvPr>
          <p:cNvGraphicFramePr>
            <a:graphicFrameLocks noGrp="1"/>
          </p:cNvGraphicFramePr>
          <p:nvPr/>
        </p:nvGraphicFramePr>
        <p:xfrm>
          <a:off x="266017" y="2559916"/>
          <a:ext cx="9565678" cy="2730421"/>
        </p:xfrm>
        <a:graphic>
          <a:graphicData uri="http://schemas.openxmlformats.org/drawingml/2006/table">
            <a:tbl>
              <a:tblPr firstRow="1" bandRow="1"/>
              <a:tblGrid>
                <a:gridCol w="1889320">
                  <a:extLst>
                    <a:ext uri="{9D8B030D-6E8A-4147-A177-3AD203B41FA5}">
                      <a16:colId xmlns:a16="http://schemas.microsoft.com/office/drawing/2014/main" val="4220542036"/>
                    </a:ext>
                  </a:extLst>
                </a:gridCol>
                <a:gridCol w="1415257">
                  <a:extLst>
                    <a:ext uri="{9D8B030D-6E8A-4147-A177-3AD203B41FA5}">
                      <a16:colId xmlns:a16="http://schemas.microsoft.com/office/drawing/2014/main" val="2700286291"/>
                    </a:ext>
                  </a:extLst>
                </a:gridCol>
                <a:gridCol w="1433060">
                  <a:extLst>
                    <a:ext uri="{9D8B030D-6E8A-4147-A177-3AD203B41FA5}">
                      <a16:colId xmlns:a16="http://schemas.microsoft.com/office/drawing/2014/main" val="3603794826"/>
                    </a:ext>
                  </a:extLst>
                </a:gridCol>
                <a:gridCol w="1477565">
                  <a:extLst>
                    <a:ext uri="{9D8B030D-6E8A-4147-A177-3AD203B41FA5}">
                      <a16:colId xmlns:a16="http://schemas.microsoft.com/office/drawing/2014/main" val="4092057156"/>
                    </a:ext>
                  </a:extLst>
                </a:gridCol>
                <a:gridCol w="1459762">
                  <a:extLst>
                    <a:ext uri="{9D8B030D-6E8A-4147-A177-3AD203B41FA5}">
                      <a16:colId xmlns:a16="http://schemas.microsoft.com/office/drawing/2014/main" val="2843752813"/>
                    </a:ext>
                  </a:extLst>
                </a:gridCol>
                <a:gridCol w="1890714">
                  <a:extLst>
                    <a:ext uri="{9D8B030D-6E8A-4147-A177-3AD203B41FA5}">
                      <a16:colId xmlns:a16="http://schemas.microsoft.com/office/drawing/2014/main" val="474514989"/>
                    </a:ext>
                  </a:extLst>
                </a:gridCol>
              </a:tblGrid>
              <a:tr h="590996">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a:r>
                        <a:rPr lang="en-US" sz="1400" b="0">
                          <a:solidFill>
                            <a:srgbClr val="404040"/>
                          </a:solidFill>
                          <a:latin typeface="+mn-lt"/>
                          <a:cs typeface="Arial" panose="020B0604020202020204" pitchFamily="34" charset="0"/>
                        </a:rPr>
                        <a:t>Drug Name</a:t>
                      </a:r>
                    </a:p>
                  </a:txBody>
                  <a:tcPr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400" b="0">
                          <a:solidFill>
                            <a:srgbClr val="404040"/>
                          </a:solidFill>
                          <a:latin typeface="+mn-lt"/>
                          <a:cs typeface="Arial" panose="020B0604020202020204" pitchFamily="34" charset="0"/>
                        </a:rPr>
                        <a:t>PBM Quantity</a:t>
                      </a:r>
                    </a:p>
                  </a:txBody>
                  <a:tcPr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400" b="0">
                          <a:solidFill>
                            <a:srgbClr val="404040"/>
                          </a:solidFill>
                          <a:latin typeface="+mn-lt"/>
                          <a:cs typeface="Arial" panose="020B0604020202020204" pitchFamily="34" charset="0"/>
                        </a:rPr>
                        <a:t>Clinic Quantity</a:t>
                      </a:r>
                    </a:p>
                  </a:txBody>
                  <a:tcPr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400" b="0">
                          <a:solidFill>
                            <a:srgbClr val="404040"/>
                          </a:solidFill>
                          <a:latin typeface="+mn-lt"/>
                          <a:cs typeface="Arial" panose="020B0604020202020204" pitchFamily="34" charset="0"/>
                        </a:rPr>
                        <a:t>PBM Total Cost per Quantity</a:t>
                      </a:r>
                    </a:p>
                  </a:txBody>
                  <a:tcPr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400" b="0">
                          <a:solidFill>
                            <a:srgbClr val="404040"/>
                          </a:solidFill>
                          <a:latin typeface="+mn-lt"/>
                          <a:cs typeface="Arial" panose="020B0604020202020204" pitchFamily="34" charset="0"/>
                        </a:rPr>
                        <a:t>Clinic Total Cost per Quantity</a:t>
                      </a:r>
                    </a:p>
                  </a:txBody>
                  <a:tcPr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tc>
                  <a:txBody>
                    <a:bodyPr/>
                    <a:lstStyle/>
                    <a:p>
                      <a:pPr algn="ctr"/>
                      <a:r>
                        <a:rPr lang="en-US" sz="1400" b="1">
                          <a:solidFill>
                            <a:srgbClr val="404040"/>
                          </a:solidFill>
                          <a:latin typeface="+mn-lt"/>
                          <a:cs typeface="Arial" panose="020B0604020202020204" pitchFamily="34" charset="0"/>
                        </a:rPr>
                        <a:t>Savings Per Quantity when filled in clinic</a:t>
                      </a:r>
                    </a:p>
                  </a:txBody>
                  <a:tcPr anchor="ctr">
                    <a:lnL>
                      <a:noFill/>
                    </a:lnL>
                    <a:lnR>
                      <a:noFill/>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lnTlToBr w="12700" cmpd="sng">
                      <a:noFill/>
                      <a:prstDash val="solid"/>
                    </a:lnTlToBr>
                    <a:lnBlToTr w="12700" cmpd="sng">
                      <a:noFill/>
                      <a:prstDash val="solid"/>
                    </a:lnBlToTr>
                    <a:solidFill>
                      <a:srgbClr val="D9D9D9">
                        <a:alpha val="20000"/>
                      </a:srgbClr>
                    </a:solidFill>
                  </a:tcPr>
                </a:tc>
                <a:extLst>
                  <a:ext uri="{0D108BD9-81ED-4DB2-BD59-A6C34878D82A}">
                    <a16:rowId xmlns:a16="http://schemas.microsoft.com/office/drawing/2014/main" val="846829813"/>
                  </a:ext>
                </a:extLst>
              </a:tr>
              <a:tr h="292021">
                <a:tc>
                  <a:txBody>
                    <a:bodyPr/>
                    <a:lstStyle/>
                    <a:p>
                      <a:pPr algn="l" fontAlgn="t"/>
                      <a:r>
                        <a:rPr lang="en-US" sz="1400" b="0" i="0" u="none" strike="noStrike">
                          <a:solidFill>
                            <a:srgbClr val="404040"/>
                          </a:solidFill>
                          <a:effectLst/>
                          <a:latin typeface="+mn-lt"/>
                        </a:rPr>
                        <a:t>Atorvastatin Calcium</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2,150,409</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771,098</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$0.34</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$0.19</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b"/>
                      <a:r>
                        <a:rPr lang="en-US" sz="1400" b="1" i="0" u="none" strike="noStrike">
                          <a:solidFill>
                            <a:srgbClr val="000000"/>
                          </a:solidFill>
                          <a:effectLst/>
                          <a:latin typeface="+mn-lt"/>
                        </a:rPr>
                        <a:t>$0.15</a:t>
                      </a:r>
                    </a:p>
                  </a:txBody>
                  <a:tcPr marL="0" marR="0" marT="0" marB="0" anchor="ctr">
                    <a:lnL>
                      <a:noFill/>
                    </a:lnL>
                    <a:lnR>
                      <a:noFill/>
                    </a:lnR>
                    <a:lnT w="12700" cap="flat" cmpd="sng" algn="ctr">
                      <a:solidFill>
                        <a:srgbClr val="D1D1D1"/>
                      </a:solid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1894124717"/>
                  </a:ext>
                </a:extLst>
              </a:tr>
              <a:tr h="292021">
                <a:tc>
                  <a:txBody>
                    <a:bodyPr/>
                    <a:lstStyle/>
                    <a:p>
                      <a:pPr algn="l" fontAlgn="t"/>
                      <a:r>
                        <a:rPr lang="en-US" sz="1400" b="0" i="0" u="none" strike="noStrike">
                          <a:solidFill>
                            <a:srgbClr val="404040"/>
                          </a:solidFill>
                          <a:effectLst/>
                          <a:latin typeface="+mn-lt"/>
                        </a:rPr>
                        <a:t>Rosuvastatin Calcium</a:t>
                      </a:r>
                    </a:p>
                  </a:txBody>
                  <a:tcPr marL="0" marR="0" marT="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lumMod val="95000"/>
                      </a:schemeClr>
                    </a:solidFill>
                  </a:tcPr>
                </a:tc>
                <a:tc>
                  <a:txBody>
                    <a:bodyPr/>
                    <a:lstStyle/>
                    <a:p>
                      <a:pPr algn="ctr" fontAlgn="t"/>
                      <a:r>
                        <a:rPr lang="en-US" sz="1400" b="0" i="0" u="none" strike="noStrike">
                          <a:solidFill>
                            <a:srgbClr val="404040"/>
                          </a:solidFill>
                          <a:effectLst/>
                          <a:latin typeface="+mn-lt"/>
                        </a:rPr>
                        <a:t>1,119,589</a:t>
                      </a:r>
                    </a:p>
                  </a:txBody>
                  <a:tcPr marL="0" marR="0" marT="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lumMod val="95000"/>
                      </a:schemeClr>
                    </a:solidFill>
                  </a:tcPr>
                </a:tc>
                <a:tc>
                  <a:txBody>
                    <a:bodyPr/>
                    <a:lstStyle/>
                    <a:p>
                      <a:pPr algn="ctr" fontAlgn="t"/>
                      <a:r>
                        <a:rPr lang="en-US" sz="1400" b="0" i="0" u="none" strike="noStrike">
                          <a:solidFill>
                            <a:srgbClr val="404040"/>
                          </a:solidFill>
                          <a:effectLst/>
                          <a:latin typeface="+mn-lt"/>
                        </a:rPr>
                        <a:t>456,628</a:t>
                      </a:r>
                    </a:p>
                  </a:txBody>
                  <a:tcPr marL="0" marR="0" marT="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lumMod val="95000"/>
                      </a:schemeClr>
                    </a:solidFill>
                  </a:tcPr>
                </a:tc>
                <a:tc>
                  <a:txBody>
                    <a:bodyPr/>
                    <a:lstStyle/>
                    <a:p>
                      <a:pPr algn="ctr" fontAlgn="t"/>
                      <a:r>
                        <a:rPr lang="en-US" sz="1400" b="0" i="0" u="none" strike="noStrike">
                          <a:solidFill>
                            <a:srgbClr val="404040"/>
                          </a:solidFill>
                          <a:effectLst/>
                          <a:latin typeface="+mn-lt"/>
                        </a:rPr>
                        <a:t>$0.52</a:t>
                      </a:r>
                    </a:p>
                  </a:txBody>
                  <a:tcPr marL="0" marR="0" marT="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lumMod val="95000"/>
                      </a:schemeClr>
                    </a:solidFill>
                  </a:tcPr>
                </a:tc>
                <a:tc>
                  <a:txBody>
                    <a:bodyPr/>
                    <a:lstStyle/>
                    <a:p>
                      <a:pPr algn="ctr" fontAlgn="t"/>
                      <a:r>
                        <a:rPr lang="en-US" sz="1400" b="0" i="0" u="none" strike="noStrike">
                          <a:solidFill>
                            <a:srgbClr val="404040"/>
                          </a:solidFill>
                          <a:effectLst/>
                          <a:latin typeface="+mn-lt"/>
                        </a:rPr>
                        <a:t>$0.38</a:t>
                      </a:r>
                    </a:p>
                  </a:txBody>
                  <a:tcPr marL="0" marR="0" marT="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lumMod val="95000"/>
                      </a:schemeClr>
                    </a:solidFill>
                  </a:tcPr>
                </a:tc>
                <a:tc>
                  <a:txBody>
                    <a:bodyPr/>
                    <a:lstStyle/>
                    <a:p>
                      <a:pPr algn="ctr" fontAlgn="b"/>
                      <a:r>
                        <a:rPr lang="en-US" sz="1400" b="1" i="0" u="none" strike="noStrike">
                          <a:solidFill>
                            <a:srgbClr val="000000"/>
                          </a:solidFill>
                          <a:effectLst/>
                          <a:latin typeface="+mn-lt"/>
                        </a:rPr>
                        <a:t>$0.14</a:t>
                      </a:r>
                    </a:p>
                  </a:txBody>
                  <a:tcPr marL="0" marR="0" marT="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821697861"/>
                  </a:ext>
                </a:extLst>
              </a:tr>
              <a:tr h="292021">
                <a:tc>
                  <a:txBody>
                    <a:bodyPr/>
                    <a:lstStyle/>
                    <a:p>
                      <a:pPr algn="l" fontAlgn="t"/>
                      <a:r>
                        <a:rPr lang="en-US" sz="1400" b="0" i="0" u="none" strike="noStrike">
                          <a:solidFill>
                            <a:srgbClr val="404040"/>
                          </a:solidFill>
                          <a:effectLst/>
                          <a:latin typeface="+mn-lt"/>
                        </a:rPr>
                        <a:t>buPROPion HCl ER (XL)</a:t>
                      </a:r>
                    </a:p>
                  </a:txBody>
                  <a:tcPr marL="0" marR="0" marT="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1,073,115</a:t>
                      </a:r>
                    </a:p>
                  </a:txBody>
                  <a:tcPr marL="0" marR="0" marT="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310,848</a:t>
                      </a:r>
                    </a:p>
                  </a:txBody>
                  <a:tcPr marL="0" marR="0" marT="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$0.51</a:t>
                      </a:r>
                    </a:p>
                  </a:txBody>
                  <a:tcPr marL="0" marR="0" marT="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$0.30</a:t>
                      </a:r>
                    </a:p>
                  </a:txBody>
                  <a:tcPr marL="0" marR="0" marT="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ctr" fontAlgn="b"/>
                      <a:r>
                        <a:rPr lang="en-US" sz="1400" b="1" i="0" u="none" strike="noStrike">
                          <a:solidFill>
                            <a:srgbClr val="000000"/>
                          </a:solidFill>
                          <a:effectLst/>
                          <a:latin typeface="+mn-lt"/>
                        </a:rPr>
                        <a:t>$0.20</a:t>
                      </a:r>
                    </a:p>
                  </a:txBody>
                  <a:tcPr marL="0" marR="0" marT="0"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820341725"/>
                  </a:ext>
                </a:extLst>
              </a:tr>
              <a:tr h="292021">
                <a:tc>
                  <a:txBody>
                    <a:bodyPr/>
                    <a:lstStyle/>
                    <a:p>
                      <a:pPr algn="l" fontAlgn="t"/>
                      <a:r>
                        <a:rPr lang="en-US" sz="1400" b="0" i="0" u="none" strike="noStrike">
                          <a:solidFill>
                            <a:srgbClr val="404040"/>
                          </a:solidFill>
                          <a:effectLst/>
                          <a:latin typeface="+mn-lt"/>
                        </a:rPr>
                        <a:t>Escitalopram Oxalate</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tc>
                  <a:txBody>
                    <a:bodyPr/>
                    <a:lstStyle/>
                    <a:p>
                      <a:pPr algn="ctr" fontAlgn="t"/>
                      <a:r>
                        <a:rPr lang="en-US" sz="1400" b="0" i="0" u="none" strike="noStrike">
                          <a:solidFill>
                            <a:srgbClr val="404040"/>
                          </a:solidFill>
                          <a:effectLst/>
                          <a:latin typeface="+mn-lt"/>
                        </a:rPr>
                        <a:t>1,230,386</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tc>
                  <a:txBody>
                    <a:bodyPr/>
                    <a:lstStyle/>
                    <a:p>
                      <a:pPr algn="ctr" fontAlgn="t"/>
                      <a:r>
                        <a:rPr lang="en-US" sz="1400" b="0" i="0" u="none" strike="noStrike">
                          <a:solidFill>
                            <a:srgbClr val="404040"/>
                          </a:solidFill>
                          <a:effectLst/>
                          <a:latin typeface="+mn-lt"/>
                        </a:rPr>
                        <a:t>383,896</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tc>
                  <a:txBody>
                    <a:bodyPr/>
                    <a:lstStyle/>
                    <a:p>
                      <a:pPr algn="ctr" fontAlgn="t"/>
                      <a:r>
                        <a:rPr lang="en-US" sz="1400" b="0" i="0" u="none" strike="noStrike">
                          <a:solidFill>
                            <a:srgbClr val="404040"/>
                          </a:solidFill>
                          <a:effectLst/>
                          <a:latin typeface="+mn-lt"/>
                        </a:rPr>
                        <a:t>$0.34</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tc>
                  <a:txBody>
                    <a:bodyPr/>
                    <a:lstStyle/>
                    <a:p>
                      <a:pPr algn="ctr" fontAlgn="t"/>
                      <a:r>
                        <a:rPr lang="en-US" sz="1400" b="0" i="0" u="none" strike="noStrike">
                          <a:solidFill>
                            <a:srgbClr val="404040"/>
                          </a:solidFill>
                          <a:effectLst/>
                          <a:latin typeface="+mn-lt"/>
                        </a:rPr>
                        <a:t>$0.15</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tc>
                  <a:txBody>
                    <a:bodyPr/>
                    <a:lstStyle/>
                    <a:p>
                      <a:pPr algn="ctr" fontAlgn="b"/>
                      <a:r>
                        <a:rPr lang="en-US" sz="1400" b="1" i="0" u="none" strike="noStrike">
                          <a:solidFill>
                            <a:srgbClr val="000000"/>
                          </a:solidFill>
                          <a:effectLst/>
                          <a:latin typeface="+mn-lt"/>
                        </a:rPr>
                        <a:t>$0.19</a:t>
                      </a:r>
                    </a:p>
                  </a:txBody>
                  <a:tcPr marL="0" marR="0" marT="0" marB="0" anchor="ctr">
                    <a:lnL>
                      <a:noFill/>
                    </a:lnL>
                    <a:lnR>
                      <a:noFill/>
                    </a:lnR>
                    <a:lnT>
                      <a:noFill/>
                    </a:lnT>
                    <a:lnB>
                      <a:noFill/>
                    </a:lnB>
                    <a:lnTlToBr w="12700" cmpd="sng">
                      <a:noFill/>
                      <a:prstDash val="solid"/>
                    </a:lnTlToBr>
                    <a:lnBlToTr w="12700" cmpd="sng">
                      <a:noFill/>
                      <a:prstDash val="solid"/>
                    </a:lnBlToTr>
                    <a:solidFill>
                      <a:srgbClr val="D9D9D9">
                        <a:alpha val="20000"/>
                      </a:srgbClr>
                    </a:solidFill>
                  </a:tcPr>
                </a:tc>
                <a:extLst>
                  <a:ext uri="{0D108BD9-81ED-4DB2-BD59-A6C34878D82A}">
                    <a16:rowId xmlns:a16="http://schemas.microsoft.com/office/drawing/2014/main" val="1673553652"/>
                  </a:ext>
                </a:extLst>
              </a:tr>
              <a:tr h="292021">
                <a:tc>
                  <a:txBody>
                    <a:bodyPr/>
                    <a:lstStyle/>
                    <a:p>
                      <a:pPr algn="l" fontAlgn="t"/>
                      <a:r>
                        <a:rPr lang="en-US" sz="1400" b="0" i="0" u="none" strike="noStrike">
                          <a:solidFill>
                            <a:srgbClr val="404040"/>
                          </a:solidFill>
                          <a:effectLst/>
                          <a:latin typeface="+mn-lt"/>
                        </a:rPr>
                        <a:t>Albuterol Sulfate HFA</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150,711</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58,695</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$2.65</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t"/>
                      <a:r>
                        <a:rPr lang="en-US" sz="1400" b="0" i="0" u="none" strike="noStrike">
                          <a:solidFill>
                            <a:srgbClr val="404040"/>
                          </a:solidFill>
                          <a:effectLst/>
                          <a:latin typeface="+mn-lt"/>
                        </a:rPr>
                        <a:t>$1.34</a:t>
                      </a:r>
                    </a:p>
                  </a:txBody>
                  <a:tcPr marL="0" marR="0" marT="0" marB="0" anchor="ctr">
                    <a:lnL>
                      <a:noFill/>
                    </a:lnL>
                    <a:lnR>
                      <a:noFill/>
                    </a:lnR>
                    <a:lnT>
                      <a:noFill/>
                    </a:lnT>
                    <a:lnB>
                      <a:noFill/>
                    </a:lnB>
                    <a:lnTlToBr w="12700" cmpd="sng">
                      <a:noFill/>
                      <a:prstDash val="solid"/>
                    </a:lnTlToBr>
                    <a:lnBlToTr w="12700" cmpd="sng">
                      <a:noFill/>
                      <a:prstDash val="solid"/>
                    </a:lnBlToTr>
                    <a:noFill/>
                  </a:tcPr>
                </a:tc>
                <a:tc>
                  <a:txBody>
                    <a:bodyPr/>
                    <a:lstStyle/>
                    <a:p>
                      <a:pPr algn="ctr" fontAlgn="b"/>
                      <a:r>
                        <a:rPr lang="en-US" sz="1400" b="1" i="0" u="none" strike="noStrike">
                          <a:solidFill>
                            <a:srgbClr val="000000"/>
                          </a:solidFill>
                          <a:effectLst/>
                          <a:latin typeface="+mn-lt"/>
                        </a:rPr>
                        <a:t>$1.31</a:t>
                      </a:r>
                    </a:p>
                  </a:txBody>
                  <a:tcPr marL="0" marR="0" marT="0" marB="0" anchor="ct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882255010"/>
                  </a:ext>
                </a:extLst>
              </a:tr>
            </a:tbl>
          </a:graphicData>
        </a:graphic>
      </p:graphicFrame>
      <p:sp>
        <p:nvSpPr>
          <p:cNvPr id="9" name="TextBox 8">
            <a:extLst>
              <a:ext uri="{FF2B5EF4-FFF2-40B4-BE49-F238E27FC236}">
                <a16:creationId xmlns:a16="http://schemas.microsoft.com/office/drawing/2014/main" id="{8364B75F-ED51-AF4E-1F52-2CE634BC1617}"/>
              </a:ext>
            </a:extLst>
          </p:cNvPr>
          <p:cNvSpPr txBox="1"/>
          <p:nvPr/>
        </p:nvSpPr>
        <p:spPr>
          <a:xfrm>
            <a:off x="304799" y="5949486"/>
            <a:ext cx="4984377"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30406"/>
                </a:solidFill>
                <a:effectLst/>
                <a:uLnTx/>
                <a:uFillTx/>
                <a:latin typeface="Montserrat"/>
                <a:ea typeface="+mn-ea"/>
                <a:cs typeface="+mn-cs"/>
              </a:rPr>
              <a:t>Based on claims paid in 2024 for VI clients with clinic pharmacy data. </a:t>
            </a:r>
          </a:p>
        </p:txBody>
      </p:sp>
      <p:pic>
        <p:nvPicPr>
          <p:cNvPr id="11" name="Graphic 10" descr="Medicine with solid fill">
            <a:extLst>
              <a:ext uri="{FF2B5EF4-FFF2-40B4-BE49-F238E27FC236}">
                <a16:creationId xmlns:a16="http://schemas.microsoft.com/office/drawing/2014/main" id="{6C818271-BC59-4B0E-9884-09A87521F3C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143724" y="3427434"/>
            <a:ext cx="1516377" cy="1516377"/>
          </a:xfrm>
          <a:prstGeom prst="rect">
            <a:avLst/>
          </a:prstGeom>
        </p:spPr>
      </p:pic>
    </p:spTree>
    <p:extLst>
      <p:ext uri="{BB962C8B-B14F-4D97-AF65-F5344CB8AC3E}">
        <p14:creationId xmlns:p14="http://schemas.microsoft.com/office/powerpoint/2010/main" val="40539227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88D10-B5DD-B62B-7C40-13303373CDE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F4216B8-BD44-C8AF-469A-B74520A05D05}"/>
              </a:ext>
            </a:extLst>
          </p:cNvPr>
          <p:cNvSpPr>
            <a:spLocks noGrp="1"/>
          </p:cNvSpPr>
          <p:nvPr>
            <p:ph type="title"/>
          </p:nvPr>
        </p:nvSpPr>
        <p:spPr/>
        <p:txBody>
          <a:bodyPr/>
          <a:lstStyle/>
          <a:p>
            <a:r>
              <a:rPr lang="en-US"/>
              <a:t>Additional Strategies a Clinic Can Support</a:t>
            </a:r>
          </a:p>
        </p:txBody>
      </p:sp>
      <p:sp>
        <p:nvSpPr>
          <p:cNvPr id="5" name="Text Placeholder 4">
            <a:extLst>
              <a:ext uri="{FF2B5EF4-FFF2-40B4-BE49-F238E27FC236}">
                <a16:creationId xmlns:a16="http://schemas.microsoft.com/office/drawing/2014/main" id="{6E27F6DA-2ED7-C6C2-4C07-481FC1DEB369}"/>
              </a:ext>
            </a:extLst>
          </p:cNvPr>
          <p:cNvSpPr>
            <a:spLocks noGrp="1"/>
          </p:cNvSpPr>
          <p:nvPr>
            <p:ph type="body" sz="quarter" idx="10"/>
          </p:nvPr>
        </p:nvSpPr>
        <p:spPr/>
        <p:txBody>
          <a:bodyPr/>
          <a:lstStyle/>
          <a:p>
            <a:endParaRPr lang="la-Latn"/>
          </a:p>
          <a:p>
            <a:endParaRPr lang="en-US"/>
          </a:p>
        </p:txBody>
      </p:sp>
      <p:sp>
        <p:nvSpPr>
          <p:cNvPr id="2" name="Rectangle 1">
            <a:extLst>
              <a:ext uri="{FF2B5EF4-FFF2-40B4-BE49-F238E27FC236}">
                <a16:creationId xmlns:a16="http://schemas.microsoft.com/office/drawing/2014/main" id="{38BEC7CC-6201-88BF-C1DB-98414DE70B22}"/>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B622789A-2035-ADF4-EC24-5D8E4B5C34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D90B0922-2944-290A-C5F9-ACFDBCDA42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8" name="Diagram 7">
            <a:extLst>
              <a:ext uri="{FF2B5EF4-FFF2-40B4-BE49-F238E27FC236}">
                <a16:creationId xmlns:a16="http://schemas.microsoft.com/office/drawing/2014/main" id="{BFC05705-FBE6-21E3-A583-1F3580B6EBC2}"/>
              </a:ext>
            </a:extLst>
          </p:cNvPr>
          <p:cNvGraphicFramePr/>
          <p:nvPr/>
        </p:nvGraphicFramePr>
        <p:xfrm>
          <a:off x="2259653" y="1417320"/>
          <a:ext cx="7550773" cy="499542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776285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287BC-05E6-E236-28B0-3C78E206275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845D181-5B98-481E-4671-592182BCCA54}"/>
              </a:ext>
            </a:extLst>
          </p:cNvPr>
          <p:cNvSpPr>
            <a:spLocks noGrp="1"/>
          </p:cNvSpPr>
          <p:nvPr>
            <p:ph type="title"/>
          </p:nvPr>
        </p:nvSpPr>
        <p:spPr/>
        <p:txBody>
          <a:bodyPr/>
          <a:lstStyle/>
          <a:p>
            <a:r>
              <a:rPr lang="en-US"/>
              <a:t>One to One Health Coaching/Dietitian Support</a:t>
            </a:r>
          </a:p>
        </p:txBody>
      </p:sp>
      <p:sp>
        <p:nvSpPr>
          <p:cNvPr id="5" name="Text Placeholder 4">
            <a:extLst>
              <a:ext uri="{FF2B5EF4-FFF2-40B4-BE49-F238E27FC236}">
                <a16:creationId xmlns:a16="http://schemas.microsoft.com/office/drawing/2014/main" id="{0B550F43-0169-A807-2F50-AE9CA03DCB09}"/>
              </a:ext>
            </a:extLst>
          </p:cNvPr>
          <p:cNvSpPr>
            <a:spLocks noGrp="1"/>
          </p:cNvSpPr>
          <p:nvPr>
            <p:ph type="body" sz="quarter" idx="10"/>
          </p:nvPr>
        </p:nvSpPr>
        <p:spPr>
          <a:xfrm>
            <a:off x="548640" y="1417320"/>
            <a:ext cx="10650497" cy="841927"/>
          </a:xfrm>
        </p:spPr>
        <p:txBody>
          <a:bodyPr/>
          <a:lstStyle/>
          <a:p>
            <a:endParaRPr lang="la-Latn"/>
          </a:p>
          <a:p>
            <a:endParaRPr lang="en-US"/>
          </a:p>
        </p:txBody>
      </p:sp>
      <p:sp>
        <p:nvSpPr>
          <p:cNvPr id="2" name="Rectangle 1">
            <a:extLst>
              <a:ext uri="{FF2B5EF4-FFF2-40B4-BE49-F238E27FC236}">
                <a16:creationId xmlns:a16="http://schemas.microsoft.com/office/drawing/2014/main" id="{F13AFCCE-27A0-B40B-854E-A28BDB695BC3}"/>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E5623146-86D2-A81E-C9D0-CBBB01FF82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737" y="6256696"/>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653997FC-8F3E-1A52-17D8-228F1F189B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pic>
        <p:nvPicPr>
          <p:cNvPr id="9" name="Picture 8">
            <a:extLst>
              <a:ext uri="{FF2B5EF4-FFF2-40B4-BE49-F238E27FC236}">
                <a16:creationId xmlns:a16="http://schemas.microsoft.com/office/drawing/2014/main" id="{AF33D92E-2657-6462-7B8E-BF8F68C79D48}"/>
              </a:ext>
            </a:extLst>
          </p:cNvPr>
          <p:cNvPicPr>
            <a:picLocks noChangeAspect="1"/>
          </p:cNvPicPr>
          <p:nvPr/>
        </p:nvPicPr>
        <p:blipFill>
          <a:blip r:embed="rId5"/>
          <a:stretch>
            <a:fillRect/>
          </a:stretch>
        </p:blipFill>
        <p:spPr>
          <a:xfrm>
            <a:off x="6220085" y="2190802"/>
            <a:ext cx="5730229" cy="2872313"/>
          </a:xfrm>
          <a:prstGeom prst="rect">
            <a:avLst/>
          </a:prstGeom>
        </p:spPr>
      </p:pic>
      <p:sp>
        <p:nvSpPr>
          <p:cNvPr id="10" name="Content Placeholder 2">
            <a:extLst>
              <a:ext uri="{FF2B5EF4-FFF2-40B4-BE49-F238E27FC236}">
                <a16:creationId xmlns:a16="http://schemas.microsoft.com/office/drawing/2014/main" id="{8BD1738B-561F-76E7-7F08-405257CB6151}"/>
              </a:ext>
            </a:extLst>
          </p:cNvPr>
          <p:cNvSpPr txBox="1">
            <a:spLocks/>
          </p:cNvSpPr>
          <p:nvPr/>
        </p:nvSpPr>
        <p:spPr bwMode="gray">
          <a:xfrm>
            <a:off x="6804617" y="1712787"/>
            <a:ext cx="3155736" cy="461759"/>
          </a:xfrm>
          <a:prstGeom prst="rect">
            <a:avLst/>
          </a:prstGeom>
        </p:spPr>
        <p:txBody>
          <a:bodyPr vert="horz" lIns="0" tIns="45720" rIns="0" bIns="45720" numCol="2" rtlCol="0" anchor="t">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6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4C4C4E"/>
                </a:solidFill>
                <a:effectLst/>
                <a:uLnTx/>
                <a:uFillTx/>
                <a:latin typeface="Montserrat"/>
                <a:ea typeface="+mn-ea"/>
                <a:cs typeface="+mn-cs"/>
              </a:rPr>
              <a:t>Diabetes</a:t>
            </a:r>
          </a:p>
          <a:p>
            <a:pPr marL="1144270" marR="0" lvl="4" indent="-229870"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endParaRPr kumimoji="0" lang="la-Latn" sz="1600" b="0" i="0" u="none" strike="noStrike" kern="1200" cap="none" spc="0" normalizeH="0" baseline="0" noProof="0">
              <a:ln>
                <a:noFill/>
              </a:ln>
              <a:solidFill>
                <a:srgbClr val="4C4C4E"/>
              </a:solidFill>
              <a:effectLst/>
              <a:uLnTx/>
              <a:uFillTx/>
              <a:latin typeface="Montserrat"/>
              <a:ea typeface="+mn-ea"/>
              <a:cs typeface="+mn-cs"/>
            </a:endParaRPr>
          </a:p>
        </p:txBody>
      </p:sp>
      <p:sp>
        <p:nvSpPr>
          <p:cNvPr id="11" name="Content Placeholder 2">
            <a:extLst>
              <a:ext uri="{FF2B5EF4-FFF2-40B4-BE49-F238E27FC236}">
                <a16:creationId xmlns:a16="http://schemas.microsoft.com/office/drawing/2014/main" id="{8D124585-869A-70D8-3345-DF6E15B7ABAA}"/>
              </a:ext>
            </a:extLst>
          </p:cNvPr>
          <p:cNvSpPr txBox="1">
            <a:spLocks/>
          </p:cNvSpPr>
          <p:nvPr/>
        </p:nvSpPr>
        <p:spPr bwMode="gray">
          <a:xfrm>
            <a:off x="641287" y="1712787"/>
            <a:ext cx="3050414" cy="440120"/>
          </a:xfrm>
          <a:prstGeom prst="rect">
            <a:avLst/>
          </a:prstGeom>
        </p:spPr>
        <p:txBody>
          <a:bodyPr vert="horz" lIns="0" tIns="45720" rIns="0" bIns="45720" numCol="2" rtlCol="0" anchor="t">
            <a:noAutofit/>
          </a:bodyPr>
          <a:lst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6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4C4C4E"/>
                </a:solidFill>
                <a:effectLst/>
                <a:uLnTx/>
                <a:uFillTx/>
                <a:latin typeface="Montserrat"/>
                <a:ea typeface="+mn-ea"/>
                <a:cs typeface="+mn-cs"/>
              </a:rPr>
              <a:t>Hypertension</a:t>
            </a:r>
          </a:p>
          <a:p>
            <a:pPr marL="1144270" marR="0" lvl="4" indent="-229870"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endParaRPr kumimoji="0" lang="la-Latn" sz="1600" b="0" i="0" u="none" strike="noStrike" kern="1200" cap="none" spc="0" normalizeH="0" baseline="0" noProof="0">
              <a:ln>
                <a:noFill/>
              </a:ln>
              <a:solidFill>
                <a:srgbClr val="4C4C4E"/>
              </a:solidFill>
              <a:effectLst/>
              <a:uLnTx/>
              <a:uFillTx/>
              <a:latin typeface="Montserrat"/>
              <a:ea typeface="+mn-ea"/>
              <a:cs typeface="+mn-cs"/>
            </a:endParaRPr>
          </a:p>
        </p:txBody>
      </p:sp>
      <p:pic>
        <p:nvPicPr>
          <p:cNvPr id="13" name="Picture 12">
            <a:extLst>
              <a:ext uri="{FF2B5EF4-FFF2-40B4-BE49-F238E27FC236}">
                <a16:creationId xmlns:a16="http://schemas.microsoft.com/office/drawing/2014/main" id="{562988EC-1709-B4E0-27F5-F5631C9F8F33}"/>
              </a:ext>
            </a:extLst>
          </p:cNvPr>
          <p:cNvPicPr>
            <a:picLocks noChangeAspect="1"/>
          </p:cNvPicPr>
          <p:nvPr/>
        </p:nvPicPr>
        <p:blipFill>
          <a:blip r:embed="rId6"/>
          <a:stretch>
            <a:fillRect/>
          </a:stretch>
        </p:blipFill>
        <p:spPr>
          <a:xfrm>
            <a:off x="241686" y="2190802"/>
            <a:ext cx="5773712" cy="2872313"/>
          </a:xfrm>
          <a:prstGeom prst="rect">
            <a:avLst/>
          </a:prstGeom>
        </p:spPr>
      </p:pic>
      <p:sp>
        <p:nvSpPr>
          <p:cNvPr id="14" name="Rectangle 13">
            <a:extLst>
              <a:ext uri="{FF2B5EF4-FFF2-40B4-BE49-F238E27FC236}">
                <a16:creationId xmlns:a16="http://schemas.microsoft.com/office/drawing/2014/main" id="{3AF43BBF-2FBB-5465-BD20-FAD29BFFCDF9}"/>
              </a:ext>
            </a:extLst>
          </p:cNvPr>
          <p:cNvSpPr/>
          <p:nvPr/>
        </p:nvSpPr>
        <p:spPr>
          <a:xfrm>
            <a:off x="3021106" y="3451314"/>
            <a:ext cx="2043953" cy="491743"/>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5" name="Rectangle 14">
            <a:extLst>
              <a:ext uri="{FF2B5EF4-FFF2-40B4-BE49-F238E27FC236}">
                <a16:creationId xmlns:a16="http://schemas.microsoft.com/office/drawing/2014/main" id="{0358F028-EEC7-A681-3AD2-AFF66B06A110}"/>
              </a:ext>
            </a:extLst>
          </p:cNvPr>
          <p:cNvSpPr/>
          <p:nvPr/>
        </p:nvSpPr>
        <p:spPr>
          <a:xfrm>
            <a:off x="3021105" y="4297367"/>
            <a:ext cx="2043953" cy="184889"/>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6" name="Rectangle 15">
            <a:extLst>
              <a:ext uri="{FF2B5EF4-FFF2-40B4-BE49-F238E27FC236}">
                <a16:creationId xmlns:a16="http://schemas.microsoft.com/office/drawing/2014/main" id="{2069C631-7594-16C1-EACA-2BF0F49B02F1}"/>
              </a:ext>
            </a:extLst>
          </p:cNvPr>
          <p:cNvSpPr/>
          <p:nvPr/>
        </p:nvSpPr>
        <p:spPr>
          <a:xfrm>
            <a:off x="8938376" y="2944768"/>
            <a:ext cx="2043953" cy="677504"/>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8" name="TextBox 7">
            <a:extLst>
              <a:ext uri="{FF2B5EF4-FFF2-40B4-BE49-F238E27FC236}">
                <a16:creationId xmlns:a16="http://schemas.microsoft.com/office/drawing/2014/main" id="{99905CDA-06F8-8A6E-6916-BE0547138252}"/>
              </a:ext>
            </a:extLst>
          </p:cNvPr>
          <p:cNvSpPr txBox="1"/>
          <p:nvPr/>
        </p:nvSpPr>
        <p:spPr>
          <a:xfrm>
            <a:off x="6753138" y="4482256"/>
            <a:ext cx="4605556"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30406"/>
                </a:solidFill>
                <a:effectLst/>
                <a:uLnTx/>
                <a:uFillTx/>
                <a:latin typeface="Montserrat"/>
                <a:ea typeface="+mn-ea"/>
                <a:cs typeface="+mn-cs"/>
              </a:rPr>
              <a:t>VI does not receive A1c CPT codes in data feed, resulting in A1c testing compliance being understated.</a:t>
            </a:r>
          </a:p>
        </p:txBody>
      </p:sp>
      <p:sp>
        <p:nvSpPr>
          <p:cNvPr id="12" name="Rectangle 11">
            <a:extLst>
              <a:ext uri="{FF2B5EF4-FFF2-40B4-BE49-F238E27FC236}">
                <a16:creationId xmlns:a16="http://schemas.microsoft.com/office/drawing/2014/main" id="{7BA65AA6-17FA-59D1-1B9F-6D3A033A8968}"/>
              </a:ext>
            </a:extLst>
          </p:cNvPr>
          <p:cNvSpPr/>
          <p:nvPr/>
        </p:nvSpPr>
        <p:spPr>
          <a:xfrm>
            <a:off x="8938376" y="3799265"/>
            <a:ext cx="2043953" cy="143792"/>
          </a:xfrm>
          <a:prstGeom prst="rect">
            <a:avLst/>
          </a:prstGeom>
          <a:noFill/>
          <a:ln w="190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7" name="Rectangle 16">
            <a:extLst>
              <a:ext uri="{FF2B5EF4-FFF2-40B4-BE49-F238E27FC236}">
                <a16:creationId xmlns:a16="http://schemas.microsoft.com/office/drawing/2014/main" id="{B55CC7D3-E5AC-5817-B7EE-6B78AE027223}"/>
              </a:ext>
            </a:extLst>
          </p:cNvPr>
          <p:cNvSpPr/>
          <p:nvPr/>
        </p:nvSpPr>
        <p:spPr>
          <a:xfrm>
            <a:off x="3021105" y="3135534"/>
            <a:ext cx="2043953" cy="143792"/>
          </a:xfrm>
          <a:prstGeom prst="rect">
            <a:avLst/>
          </a:prstGeom>
          <a:noFill/>
          <a:ln w="19050">
            <a:solidFill>
              <a:srgbClr val="F1E6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Tree>
    <p:extLst>
      <p:ext uri="{BB962C8B-B14F-4D97-AF65-F5344CB8AC3E}">
        <p14:creationId xmlns:p14="http://schemas.microsoft.com/office/powerpoint/2010/main" val="23820624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7F465-008C-5005-A4A6-FFC2B48A7F5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2122C69-A25F-CFE5-DFFD-16B36F88DDE6}"/>
              </a:ext>
            </a:extLst>
          </p:cNvPr>
          <p:cNvSpPr>
            <a:spLocks noGrp="1"/>
          </p:cNvSpPr>
          <p:nvPr>
            <p:ph type="title"/>
          </p:nvPr>
        </p:nvSpPr>
        <p:spPr/>
        <p:txBody>
          <a:bodyPr/>
          <a:lstStyle/>
          <a:p>
            <a:r>
              <a:rPr lang="en-US"/>
              <a:t>Challenges, Barriers, and Successes</a:t>
            </a:r>
          </a:p>
        </p:txBody>
      </p:sp>
      <p:sp>
        <p:nvSpPr>
          <p:cNvPr id="6" name="Text Placeholder 5">
            <a:extLst>
              <a:ext uri="{FF2B5EF4-FFF2-40B4-BE49-F238E27FC236}">
                <a16:creationId xmlns:a16="http://schemas.microsoft.com/office/drawing/2014/main" id="{FCF97B8E-F35C-D358-BD35-4CDD403B7956}"/>
              </a:ext>
            </a:extLst>
          </p:cNvPr>
          <p:cNvSpPr>
            <a:spLocks noGrp="1"/>
          </p:cNvSpPr>
          <p:nvPr>
            <p:ph type="body" idx="1"/>
          </p:nvPr>
        </p:nvSpPr>
        <p:spPr/>
        <p:txBody>
          <a:bodyPr/>
          <a:lstStyle/>
          <a:p>
            <a:r>
              <a:rPr lang="en-US"/>
              <a:t>Challenges clients have encountered, how to overcome barriers, and how other clients have leveraged clinic services to drive better health outcomes and generate healthcare savings</a:t>
            </a:r>
            <a:endParaRPr lang="la-Latn"/>
          </a:p>
        </p:txBody>
      </p:sp>
    </p:spTree>
    <p:extLst>
      <p:ext uri="{BB962C8B-B14F-4D97-AF65-F5344CB8AC3E}">
        <p14:creationId xmlns:p14="http://schemas.microsoft.com/office/powerpoint/2010/main" val="1456406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99E45E-C6AF-C909-A397-7D14E01841AB}"/>
              </a:ext>
            </a:extLst>
          </p:cNvPr>
          <p:cNvSpPr>
            <a:spLocks noGrp="1"/>
          </p:cNvSpPr>
          <p:nvPr>
            <p:ph type="title"/>
          </p:nvPr>
        </p:nvSpPr>
        <p:spPr/>
        <p:txBody>
          <a:bodyPr/>
          <a:lstStyle/>
          <a:p>
            <a:r>
              <a:rPr lang="en-US">
                <a:ea typeface="Cormorant Garamond"/>
              </a:rPr>
              <a:t>Challenges and Barriers</a:t>
            </a:r>
            <a:endParaRPr lang="en-US"/>
          </a:p>
        </p:txBody>
      </p:sp>
      <p:sp>
        <p:nvSpPr>
          <p:cNvPr id="5" name="Text Placeholder 4">
            <a:extLst>
              <a:ext uri="{FF2B5EF4-FFF2-40B4-BE49-F238E27FC236}">
                <a16:creationId xmlns:a16="http://schemas.microsoft.com/office/drawing/2014/main" id="{FC6051AD-1A05-A90B-4DC7-422CFA0EDC17}"/>
              </a:ext>
            </a:extLst>
          </p:cNvPr>
          <p:cNvSpPr>
            <a:spLocks noGrp="1"/>
          </p:cNvSpPr>
          <p:nvPr>
            <p:ph type="body" sz="quarter" idx="10"/>
          </p:nvPr>
        </p:nvSpPr>
        <p:spPr>
          <a:xfrm>
            <a:off x="548639" y="1417320"/>
            <a:ext cx="10972799" cy="2726259"/>
          </a:xfrm>
        </p:spPr>
        <p:txBody>
          <a:bodyPr/>
          <a:lstStyle/>
          <a:p>
            <a:r>
              <a:rPr lang="en-US"/>
              <a:t>Limited access to after hour care could result in more urgent care and ER use</a:t>
            </a:r>
          </a:p>
          <a:p>
            <a:r>
              <a:rPr lang="en-US"/>
              <a:t>Lack of data sharing and transparency</a:t>
            </a:r>
          </a:p>
          <a:p>
            <a:r>
              <a:rPr lang="en-US"/>
              <a:t>Lack of strategies to drive clinic engagement</a:t>
            </a:r>
          </a:p>
          <a:p>
            <a:r>
              <a:rPr lang="en-US"/>
              <a:t>Care navigation and referrals for care outside of clinic to high-cost providers</a:t>
            </a:r>
          </a:p>
          <a:p>
            <a:r>
              <a:rPr lang="en-US"/>
              <a:t>Clinician turnover</a:t>
            </a:r>
          </a:p>
          <a:p>
            <a:r>
              <a:rPr lang="en-US"/>
              <a:t>Risk identification will initially drive higher cost</a:t>
            </a:r>
          </a:p>
        </p:txBody>
      </p:sp>
      <p:sp>
        <p:nvSpPr>
          <p:cNvPr id="4" name="Rectangle 3">
            <a:extLst>
              <a:ext uri="{FF2B5EF4-FFF2-40B4-BE49-F238E27FC236}">
                <a16:creationId xmlns:a16="http://schemas.microsoft.com/office/drawing/2014/main" id="{6F206855-9F08-4FF7-0979-910E29827201}"/>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7" name="Picture 6" descr="A blue and white logo&#10;&#10;Description automatically generated">
            <a:extLst>
              <a:ext uri="{FF2B5EF4-FFF2-40B4-BE49-F238E27FC236}">
                <a16:creationId xmlns:a16="http://schemas.microsoft.com/office/drawing/2014/main" id="{9A018FCD-2F69-69B4-60E7-4877DA909C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737" y="6256696"/>
            <a:ext cx="1775895" cy="432135"/>
          </a:xfrm>
          <a:prstGeom prst="rect">
            <a:avLst/>
          </a:prstGeom>
        </p:spPr>
      </p:pic>
      <p:pic>
        <p:nvPicPr>
          <p:cNvPr id="9" name="Picture 8" descr="A blue and green cube with letters on it&#10;&#10;Description automatically generated">
            <a:extLst>
              <a:ext uri="{FF2B5EF4-FFF2-40B4-BE49-F238E27FC236}">
                <a16:creationId xmlns:a16="http://schemas.microsoft.com/office/drawing/2014/main" id="{69D0A03D-56C7-5495-6548-AD5FBD09B4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Tree>
    <p:extLst>
      <p:ext uri="{BB962C8B-B14F-4D97-AF65-F5344CB8AC3E}">
        <p14:creationId xmlns:p14="http://schemas.microsoft.com/office/powerpoint/2010/main" val="3929552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E843F30-D92C-767D-F29E-9818AC438E21}"/>
              </a:ext>
            </a:extLst>
          </p:cNvPr>
          <p:cNvSpPr>
            <a:spLocks noGrp="1"/>
          </p:cNvSpPr>
          <p:nvPr>
            <p:ph type="title"/>
          </p:nvPr>
        </p:nvSpPr>
        <p:spPr/>
        <p:txBody>
          <a:bodyPr/>
          <a:lstStyle/>
          <a:p>
            <a:r>
              <a:rPr lang="en-US"/>
              <a:t>Success Stories</a:t>
            </a:r>
          </a:p>
        </p:txBody>
      </p:sp>
      <p:sp>
        <p:nvSpPr>
          <p:cNvPr id="10" name="Content Placeholder 9">
            <a:extLst>
              <a:ext uri="{FF2B5EF4-FFF2-40B4-BE49-F238E27FC236}">
                <a16:creationId xmlns:a16="http://schemas.microsoft.com/office/drawing/2014/main" id="{7D00B8A8-218B-CF21-0AF9-35247D14B68B}"/>
              </a:ext>
            </a:extLst>
          </p:cNvPr>
          <p:cNvSpPr>
            <a:spLocks noGrp="1"/>
          </p:cNvSpPr>
          <p:nvPr>
            <p:ph sz="quarter" idx="10"/>
          </p:nvPr>
        </p:nvSpPr>
        <p:spPr/>
        <p:txBody>
          <a:bodyPr vert="horz" lIns="0" tIns="45720" rIns="91440" bIns="45720" rtlCol="0" anchor="t">
            <a:noAutofit/>
          </a:bodyPr>
          <a:lstStyle/>
          <a:p>
            <a:r>
              <a:rPr lang="en-US" b="1"/>
              <a:t>Client 1: Large School System in Tennessee</a:t>
            </a:r>
          </a:p>
          <a:p>
            <a:pPr marL="461645" lvl="1"/>
            <a:r>
              <a:rPr lang="en-US"/>
              <a:t>The Need: 69% of EE and spouses had at least 1 chronic condition, low preventive care compliance, poor care coordination, low impact clinic vendor</a:t>
            </a:r>
          </a:p>
          <a:p>
            <a:pPr marL="461645" lvl="1"/>
            <a:r>
              <a:rPr lang="en-US"/>
              <a:t>The Solution: leveraged VI data analytics, created plan design to promote wellness through premium reductions, partnered with more strategic clinic vendor</a:t>
            </a:r>
          </a:p>
          <a:p>
            <a:pPr marL="461645" lvl="1"/>
            <a:r>
              <a:rPr lang="en-US"/>
              <a:t>The Results (over 5 years): wellness exam compliance increased 48%, pharmacy spend decreased 22%, onsite clinic became medical home for many and continued to expand services</a:t>
            </a:r>
          </a:p>
        </p:txBody>
      </p:sp>
      <p:sp>
        <p:nvSpPr>
          <p:cNvPr id="11" name="Content Placeholder 10">
            <a:extLst>
              <a:ext uri="{FF2B5EF4-FFF2-40B4-BE49-F238E27FC236}">
                <a16:creationId xmlns:a16="http://schemas.microsoft.com/office/drawing/2014/main" id="{C9AE37DE-F4DC-7640-9FEA-2E3259EBF9F1}"/>
              </a:ext>
            </a:extLst>
          </p:cNvPr>
          <p:cNvSpPr>
            <a:spLocks noGrp="1"/>
          </p:cNvSpPr>
          <p:nvPr>
            <p:ph sz="quarter" idx="11"/>
          </p:nvPr>
        </p:nvSpPr>
        <p:spPr/>
        <p:txBody>
          <a:bodyPr vert="horz" lIns="0" tIns="45720" rIns="91440" bIns="45720" rtlCol="0" anchor="t">
            <a:noAutofit/>
          </a:bodyPr>
          <a:lstStyle/>
          <a:p>
            <a:r>
              <a:rPr lang="en-US" b="1"/>
              <a:t>Client 2: Large School System in Indiana</a:t>
            </a:r>
          </a:p>
          <a:p>
            <a:pPr marL="461645" lvl="1"/>
            <a:r>
              <a:rPr lang="en-US"/>
              <a:t>The Need: School district wanted to contain costs and reinvest funds into the health of their population by driving more engagement in their wellness center. </a:t>
            </a:r>
          </a:p>
          <a:p>
            <a:pPr marL="461645" lvl="1"/>
            <a:r>
              <a:rPr lang="en-US"/>
              <a:t>The Solution: Partnered with a clinic vendor to not only leverage school leadership, but also listened and adapted to members’ needs. As savings were realized, they continued to add clinic services, which drove more engagement. </a:t>
            </a:r>
          </a:p>
          <a:p>
            <a:pPr marL="461645" lvl="1"/>
            <a:r>
              <a:rPr lang="en-US"/>
              <a:t>The Results: Members engaged had 36% decrease in costs, 86% of moderate risk members improved risk, and medication use decreased. Over the past 10 years, the Wellness Center has generated an estimated $10 million in savings.</a:t>
            </a:r>
          </a:p>
        </p:txBody>
      </p:sp>
      <p:sp>
        <p:nvSpPr>
          <p:cNvPr id="3" name="Rectangle 2">
            <a:extLst>
              <a:ext uri="{FF2B5EF4-FFF2-40B4-BE49-F238E27FC236}">
                <a16:creationId xmlns:a16="http://schemas.microsoft.com/office/drawing/2014/main" id="{7A64BBF5-284E-9A7D-DC41-43F097F72E23}"/>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5" name="Picture 4" descr="A blue and white logo&#10;&#10;Description automatically generated">
            <a:extLst>
              <a:ext uri="{FF2B5EF4-FFF2-40B4-BE49-F238E27FC236}">
                <a16:creationId xmlns:a16="http://schemas.microsoft.com/office/drawing/2014/main" id="{384FCF12-C19D-1536-9A48-07C1B4C24B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737" y="6256696"/>
            <a:ext cx="1775895" cy="432135"/>
          </a:xfrm>
          <a:prstGeom prst="rect">
            <a:avLst/>
          </a:prstGeom>
        </p:spPr>
      </p:pic>
    </p:spTree>
    <p:extLst>
      <p:ext uri="{BB962C8B-B14F-4D97-AF65-F5344CB8AC3E}">
        <p14:creationId xmlns:p14="http://schemas.microsoft.com/office/powerpoint/2010/main" val="3087829409"/>
      </p:ext>
    </p:extLst>
  </p:cSld>
  <p:clrMapOvr>
    <a:masterClrMapping/>
  </p:clrMapOvr>
</p:sld>
</file>

<file path=ppt/theme/theme1.xml><?xml version="1.0" encoding="utf-8"?>
<a:theme xmlns:a="http://schemas.openxmlformats.org/drawingml/2006/main" name="1_Office Theme">
  <a:themeElements>
    <a:clrScheme name="Alera Group">
      <a:dk1>
        <a:srgbClr val="030406"/>
      </a:dk1>
      <a:lt1>
        <a:srgbClr val="FFFFFF"/>
      </a:lt1>
      <a:dk2>
        <a:srgbClr val="ABA299"/>
      </a:dk2>
      <a:lt2>
        <a:srgbClr val="4C4C4E"/>
      </a:lt2>
      <a:accent1>
        <a:srgbClr val="1F628D"/>
      </a:accent1>
      <a:accent2>
        <a:srgbClr val="01949F"/>
      </a:accent2>
      <a:accent3>
        <a:srgbClr val="76B243"/>
      </a:accent3>
      <a:accent4>
        <a:srgbClr val="188B75"/>
      </a:accent4>
      <a:accent5>
        <a:srgbClr val="9A7DAF"/>
      </a:accent5>
      <a:accent6>
        <a:srgbClr val="54C0AA"/>
      </a:accent6>
      <a:hlink>
        <a:srgbClr val="01949F"/>
      </a:hlink>
      <a:folHlink>
        <a:srgbClr val="00ACF8"/>
      </a:folHlink>
    </a:clrScheme>
    <a:fontScheme name="Alera Group">
      <a:majorFont>
        <a:latin typeface="Cormorant Garamon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AleraGroup-2023" id="{137F6ADB-6A92-4F8C-8AF2-2FF8E6F99A5E}" vid="{700394A5-1FFC-44BA-9E66-775BB8E2A2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3034</Words>
  <Application>Microsoft Office PowerPoint</Application>
  <PresentationFormat>Widescreen</PresentationFormat>
  <Paragraphs>554</Paragraphs>
  <Slides>30</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Calibri</vt:lpstr>
      <vt:lpstr>Cormorant Garamond</vt:lpstr>
      <vt:lpstr>Montserrat</vt:lpstr>
      <vt:lpstr>Segoe UI</vt:lpstr>
      <vt:lpstr>1_Office Theme</vt:lpstr>
      <vt:lpstr>Optimizing Primary Care Models</vt:lpstr>
      <vt:lpstr>Primary Care Models</vt:lpstr>
      <vt:lpstr>When to Consider an Onsite/Nearsite Clinic</vt:lpstr>
      <vt:lpstr>When to Consider Direct Primary Care</vt:lpstr>
      <vt:lpstr>When to Consider Virtual Primary Care</vt:lpstr>
      <vt:lpstr>Small Group Discussion </vt:lpstr>
      <vt:lpstr>Vital Incite Support</vt:lpstr>
      <vt:lpstr>RFP/ Contracting for Clinic</vt:lpstr>
      <vt:lpstr>What is Integrated</vt:lpstr>
      <vt:lpstr>Vital Incite Clinic Reporting</vt:lpstr>
      <vt:lpstr>Contracting for Direct Primary Care</vt:lpstr>
      <vt:lpstr>Performance Management</vt:lpstr>
      <vt:lpstr>Performance Guarantees</vt:lpstr>
      <vt:lpstr>Clinic Outcomes</vt:lpstr>
      <vt:lpstr>Vital Incite Book of Business</vt:lpstr>
      <vt:lpstr>PowerPoint Presentation</vt:lpstr>
      <vt:lpstr>PowerPoint Presentation</vt:lpstr>
      <vt:lpstr>Onsite Clinic Outcomes</vt:lpstr>
      <vt:lpstr>Provider Attribution and Outcomes</vt:lpstr>
      <vt:lpstr>Provider Attribution and Chronic Conditions</vt:lpstr>
      <vt:lpstr>PowerPoint Presentation</vt:lpstr>
      <vt:lpstr>PowerPoint Presentation</vt:lpstr>
      <vt:lpstr>Virtual and Direct Primary Care Outcomes</vt:lpstr>
      <vt:lpstr>Lab Cost Savings</vt:lpstr>
      <vt:lpstr>Pharmacy Cost Savings</vt:lpstr>
      <vt:lpstr>Additional Strategies a Clinic Can Support</vt:lpstr>
      <vt:lpstr>One to One Health Coaching/Dietitian Support</vt:lpstr>
      <vt:lpstr>Challenges, Barriers, and Successes</vt:lpstr>
      <vt:lpstr>Challenges and Barriers</vt:lpstr>
      <vt:lpstr>Success Stories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Madison Seeley</dc:creator>
  <cp:lastModifiedBy>Madison Seeley</cp:lastModifiedBy>
  <cp:revision>1</cp:revision>
  <dcterms:created xsi:type="dcterms:W3CDTF">2025-05-19T14:08:49Z</dcterms:created>
  <dcterms:modified xsi:type="dcterms:W3CDTF">2025-05-19T14:09:51Z</dcterms:modified>
</cp:coreProperties>
</file>