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147470755" r:id="rId2"/>
    <p:sldId id="2147470756" r:id="rId3"/>
    <p:sldId id="2147470757" r:id="rId4"/>
    <p:sldId id="2147470758" r:id="rId5"/>
    <p:sldId id="2147470759" r:id="rId6"/>
    <p:sldId id="2147470760" r:id="rId7"/>
    <p:sldId id="2147470761" r:id="rId8"/>
    <p:sldId id="2147470762" r:id="rId9"/>
    <p:sldId id="2147470763" r:id="rId10"/>
    <p:sldId id="2147470764" r:id="rId11"/>
    <p:sldId id="2147470765" r:id="rId12"/>
    <p:sldId id="2147470766" r:id="rId13"/>
    <p:sldId id="2147470767" r:id="rId14"/>
    <p:sldId id="2147470768" r:id="rId15"/>
    <p:sldId id="2147470769" r:id="rId16"/>
    <p:sldId id="2147470770" r:id="rId17"/>
    <p:sldId id="2147470771" r:id="rId18"/>
    <p:sldId id="2147470772" r:id="rId19"/>
    <p:sldId id="2147470773" r:id="rId20"/>
    <p:sldId id="2147470774" r:id="rId21"/>
    <p:sldId id="2147470775" r:id="rId22"/>
    <p:sldId id="2147470776" r:id="rId23"/>
    <p:sldId id="2147470777" r:id="rId24"/>
    <p:sldId id="2147470778" r:id="rId25"/>
    <p:sldId id="2147470779" r:id="rId26"/>
    <p:sldId id="2147470780" r:id="rId27"/>
    <p:sldId id="2147470781" r:id="rId28"/>
    <p:sldId id="2147470782" r:id="rId29"/>
    <p:sldId id="2147470783" r:id="rId30"/>
    <p:sldId id="214747078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143" d="100"/>
          <a:sy n="143" d="100"/>
        </p:scale>
        <p:origin x="132" y="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BA7E1-71FD-4037-9A00-849FE30FE36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D921244-D007-4005-8FA1-2408B2B7EA12}">
      <dgm:prSet custT="1"/>
      <dgm:spPr/>
      <dgm:t>
        <a:bodyPr/>
        <a:lstStyle/>
        <a:p>
          <a:pPr>
            <a:lnSpc>
              <a:spcPct val="100000"/>
            </a:lnSpc>
          </a:pPr>
          <a:r>
            <a:rPr lang="en-US" sz="1600" dirty="0">
              <a:solidFill>
                <a:schemeClr val="bg1"/>
              </a:solidFill>
              <a:latin typeface="Montserrat" pitchFamily="2" charset="77"/>
            </a:rPr>
            <a:t>Employees with chronic conditions are not helped in a traditional health plan model, leading to several issues:</a:t>
          </a:r>
        </a:p>
      </dgm:t>
    </dgm:pt>
    <dgm:pt modelId="{BD25D262-DDE7-4437-871D-0A034E55D822}" type="parTrans" cxnId="{5D11F824-FAEE-4C7F-9EBE-5E591DD1F0A2}">
      <dgm:prSet/>
      <dgm:spPr/>
      <dgm:t>
        <a:bodyPr/>
        <a:lstStyle/>
        <a:p>
          <a:endParaRPr lang="en-US"/>
        </a:p>
      </dgm:t>
    </dgm:pt>
    <dgm:pt modelId="{D3833E18-9A62-49FA-A55D-21415DDEB090}" type="sibTrans" cxnId="{5D11F824-FAEE-4C7F-9EBE-5E591DD1F0A2}">
      <dgm:prSet/>
      <dgm:spPr/>
      <dgm:t>
        <a:bodyPr/>
        <a:lstStyle/>
        <a:p>
          <a:endParaRPr lang="en-US"/>
        </a:p>
      </dgm:t>
    </dgm:pt>
    <dgm:pt modelId="{870890EC-C41F-49FF-A895-8C6F80BD9D82}">
      <dgm:prSet custT="1"/>
      <dgm:spPr/>
      <dgm:t>
        <a:bodyPr/>
        <a:lstStyle/>
        <a:p>
          <a:pPr>
            <a:lnSpc>
              <a:spcPct val="100000"/>
            </a:lnSpc>
          </a:pPr>
          <a:r>
            <a:rPr lang="en-US" sz="1200" dirty="0">
              <a:solidFill>
                <a:schemeClr val="bg1"/>
              </a:solidFill>
              <a:latin typeface="Montserrat" pitchFamily="2" charset="77"/>
            </a:rPr>
            <a:t>Rising healthcare costs</a:t>
          </a:r>
        </a:p>
      </dgm:t>
    </dgm:pt>
    <dgm:pt modelId="{CA22D51A-2049-4633-967F-5F46B6912B61}" type="parTrans" cxnId="{4F45951E-628F-4B98-9FF3-574D321E2C44}">
      <dgm:prSet/>
      <dgm:spPr/>
      <dgm:t>
        <a:bodyPr/>
        <a:lstStyle/>
        <a:p>
          <a:endParaRPr lang="en-US"/>
        </a:p>
      </dgm:t>
    </dgm:pt>
    <dgm:pt modelId="{C5AB8CA2-7EDC-45DC-B65E-7D70530CC446}" type="sibTrans" cxnId="{4F45951E-628F-4B98-9FF3-574D321E2C44}">
      <dgm:prSet/>
      <dgm:spPr/>
      <dgm:t>
        <a:bodyPr/>
        <a:lstStyle/>
        <a:p>
          <a:endParaRPr lang="en-US"/>
        </a:p>
      </dgm:t>
    </dgm:pt>
    <dgm:pt modelId="{50A2E9AD-34FC-41E3-8A9C-8AF2770541FD}">
      <dgm:prSet custT="1"/>
      <dgm:spPr/>
      <dgm:t>
        <a:bodyPr/>
        <a:lstStyle/>
        <a:p>
          <a:pPr>
            <a:lnSpc>
              <a:spcPct val="100000"/>
            </a:lnSpc>
          </a:pPr>
          <a:r>
            <a:rPr lang="en-US" sz="1200" dirty="0">
              <a:solidFill>
                <a:schemeClr val="bg1"/>
              </a:solidFill>
              <a:latin typeface="Montserrat" pitchFamily="2" charset="77"/>
            </a:rPr>
            <a:t>Poor management of prescription drug costs</a:t>
          </a:r>
        </a:p>
      </dgm:t>
    </dgm:pt>
    <dgm:pt modelId="{B6A090BB-03BB-4C7E-B209-75ECF17E6056}" type="parTrans" cxnId="{C32DD71B-B820-49FA-A97D-153B43084C16}">
      <dgm:prSet/>
      <dgm:spPr/>
      <dgm:t>
        <a:bodyPr/>
        <a:lstStyle/>
        <a:p>
          <a:endParaRPr lang="en-US"/>
        </a:p>
      </dgm:t>
    </dgm:pt>
    <dgm:pt modelId="{0B7BFE5B-869A-43A0-A334-F96ED0999B75}" type="sibTrans" cxnId="{C32DD71B-B820-49FA-A97D-153B43084C16}">
      <dgm:prSet/>
      <dgm:spPr/>
      <dgm:t>
        <a:bodyPr/>
        <a:lstStyle/>
        <a:p>
          <a:endParaRPr lang="en-US"/>
        </a:p>
      </dgm:t>
    </dgm:pt>
    <dgm:pt modelId="{28C74E9B-64D8-4B54-878B-92D07C1953BB}">
      <dgm:prSet custT="1"/>
      <dgm:spPr/>
      <dgm:t>
        <a:bodyPr/>
        <a:lstStyle/>
        <a:p>
          <a:pPr>
            <a:lnSpc>
              <a:spcPct val="100000"/>
            </a:lnSpc>
          </a:pPr>
          <a:r>
            <a:rPr lang="en-US" sz="1200" dirty="0">
              <a:solidFill>
                <a:schemeClr val="bg1"/>
              </a:solidFill>
              <a:latin typeface="Montserrat" pitchFamily="2" charset="77"/>
            </a:rPr>
            <a:t>Poor employee health and wellness measures</a:t>
          </a:r>
        </a:p>
      </dgm:t>
    </dgm:pt>
    <dgm:pt modelId="{EB47D7D7-EC4E-4464-83FF-D22E144B6B1B}" type="parTrans" cxnId="{CD1079CD-76A0-4846-98D5-1E51E379E890}">
      <dgm:prSet/>
      <dgm:spPr/>
      <dgm:t>
        <a:bodyPr/>
        <a:lstStyle/>
        <a:p>
          <a:endParaRPr lang="en-US"/>
        </a:p>
      </dgm:t>
    </dgm:pt>
    <dgm:pt modelId="{49246C69-FB1A-4AF6-8C1C-56358C6D14BC}" type="sibTrans" cxnId="{CD1079CD-76A0-4846-98D5-1E51E379E890}">
      <dgm:prSet/>
      <dgm:spPr/>
      <dgm:t>
        <a:bodyPr/>
        <a:lstStyle/>
        <a:p>
          <a:endParaRPr lang="en-US"/>
        </a:p>
      </dgm:t>
    </dgm:pt>
    <dgm:pt modelId="{C9697182-BA4E-4D2D-8CBE-98FC72438D06}">
      <dgm:prSet custT="1"/>
      <dgm:spPr/>
      <dgm:t>
        <a:bodyPr/>
        <a:lstStyle/>
        <a:p>
          <a:pPr>
            <a:lnSpc>
              <a:spcPct val="100000"/>
            </a:lnSpc>
          </a:pPr>
          <a:r>
            <a:rPr lang="en-US" sz="1600" dirty="0">
              <a:solidFill>
                <a:schemeClr val="bg1"/>
              </a:solidFill>
              <a:latin typeface="Montserrat" pitchFamily="2" charset="77"/>
            </a:rPr>
            <a:t>Regulatory compliance</a:t>
          </a:r>
        </a:p>
      </dgm:t>
    </dgm:pt>
    <dgm:pt modelId="{0011E176-920A-4792-B943-46E08EBD39C8}" type="parTrans" cxnId="{AE8D5680-5DEA-43CE-A78B-AC19ACE46182}">
      <dgm:prSet/>
      <dgm:spPr/>
      <dgm:t>
        <a:bodyPr/>
        <a:lstStyle/>
        <a:p>
          <a:endParaRPr lang="en-US"/>
        </a:p>
      </dgm:t>
    </dgm:pt>
    <dgm:pt modelId="{EBCBB395-3E01-4150-80BE-0E0BCC102585}" type="sibTrans" cxnId="{AE8D5680-5DEA-43CE-A78B-AC19ACE46182}">
      <dgm:prSet/>
      <dgm:spPr/>
      <dgm:t>
        <a:bodyPr/>
        <a:lstStyle/>
        <a:p>
          <a:endParaRPr lang="en-US"/>
        </a:p>
      </dgm:t>
    </dgm:pt>
    <dgm:pt modelId="{E7504E81-D94A-4812-9F85-CD106C54F115}">
      <dgm:prSet custT="1"/>
      <dgm:spPr/>
      <dgm:t>
        <a:bodyPr/>
        <a:lstStyle/>
        <a:p>
          <a:pPr>
            <a:lnSpc>
              <a:spcPct val="100000"/>
            </a:lnSpc>
          </a:pPr>
          <a:r>
            <a:rPr lang="en-US" sz="1600" dirty="0">
              <a:solidFill>
                <a:schemeClr val="bg1"/>
              </a:solidFill>
              <a:latin typeface="Montserrat" pitchFamily="2" charset="77"/>
            </a:rPr>
            <a:t>Risk management</a:t>
          </a:r>
        </a:p>
      </dgm:t>
    </dgm:pt>
    <dgm:pt modelId="{B2404D58-9F14-4B7F-BA30-5B9E9105BCCE}" type="parTrans" cxnId="{587635DC-3DA3-422B-98B8-12B3557FDD8C}">
      <dgm:prSet/>
      <dgm:spPr/>
      <dgm:t>
        <a:bodyPr/>
        <a:lstStyle/>
        <a:p>
          <a:endParaRPr lang="en-US"/>
        </a:p>
      </dgm:t>
    </dgm:pt>
    <dgm:pt modelId="{A57F3BDA-F419-44C0-BF37-95A83A985362}" type="sibTrans" cxnId="{587635DC-3DA3-422B-98B8-12B3557FDD8C}">
      <dgm:prSet/>
      <dgm:spPr/>
      <dgm:t>
        <a:bodyPr/>
        <a:lstStyle/>
        <a:p>
          <a:endParaRPr lang="en-US"/>
        </a:p>
      </dgm:t>
    </dgm:pt>
    <dgm:pt modelId="{ECA52364-D4E8-4753-AC4C-C224DF600107}" type="pres">
      <dgm:prSet presAssocID="{BA9BA7E1-71FD-4037-9A00-849FE30FE366}" presName="root" presStyleCnt="0">
        <dgm:presLayoutVars>
          <dgm:dir/>
          <dgm:resizeHandles val="exact"/>
        </dgm:presLayoutVars>
      </dgm:prSet>
      <dgm:spPr/>
    </dgm:pt>
    <dgm:pt modelId="{2AEAC701-C19A-4D30-BFCD-BE5CE4500AEA}" type="pres">
      <dgm:prSet presAssocID="{3D921244-D007-4005-8FA1-2408B2B7EA12}" presName="compNode" presStyleCnt="0"/>
      <dgm:spPr/>
    </dgm:pt>
    <dgm:pt modelId="{DE0CCC41-5EA4-4995-8CE6-FB29DF00D253}" type="pres">
      <dgm:prSet presAssocID="{3D921244-D007-4005-8FA1-2408B2B7EA12}" presName="bgRect" presStyleLbl="bgShp" presStyleIdx="0" presStyleCnt="3" custLinFactNeighborX="4848" custLinFactNeighborY="2435"/>
      <dgm:spPr>
        <a:solidFill>
          <a:srgbClr val="008D9B"/>
        </a:solidFill>
      </dgm:spPr>
    </dgm:pt>
    <dgm:pt modelId="{54F162B1-79E3-4F0D-8244-7961D4D59CB5}" type="pres">
      <dgm:prSet presAssocID="{3D921244-D007-4005-8FA1-2408B2B7EA1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edicine"/>
        </a:ext>
      </dgm:extLst>
    </dgm:pt>
    <dgm:pt modelId="{BF8BC53E-F588-47AE-AD81-AF6A1BC01BC2}" type="pres">
      <dgm:prSet presAssocID="{3D921244-D007-4005-8FA1-2408B2B7EA12}" presName="spaceRect" presStyleCnt="0"/>
      <dgm:spPr/>
    </dgm:pt>
    <dgm:pt modelId="{021A2120-58BF-4324-929A-F79AFD976FFD}" type="pres">
      <dgm:prSet presAssocID="{3D921244-D007-4005-8FA1-2408B2B7EA12}" presName="parTx" presStyleLbl="revTx" presStyleIdx="0" presStyleCnt="4" custLinFactNeighborX="-2663" custLinFactNeighborY="-1840">
        <dgm:presLayoutVars>
          <dgm:chMax val="0"/>
          <dgm:chPref val="0"/>
        </dgm:presLayoutVars>
      </dgm:prSet>
      <dgm:spPr/>
    </dgm:pt>
    <dgm:pt modelId="{A26912C2-5B1E-46E1-80FB-FD645C1065D5}" type="pres">
      <dgm:prSet presAssocID="{3D921244-D007-4005-8FA1-2408B2B7EA12}" presName="desTx" presStyleLbl="revTx" presStyleIdx="1" presStyleCnt="4" custScaleX="100000">
        <dgm:presLayoutVars/>
      </dgm:prSet>
      <dgm:spPr/>
    </dgm:pt>
    <dgm:pt modelId="{A89921FD-C594-447B-A25B-43FB76C427CB}" type="pres">
      <dgm:prSet presAssocID="{D3833E18-9A62-49FA-A55D-21415DDEB090}" presName="sibTrans" presStyleCnt="0"/>
      <dgm:spPr/>
    </dgm:pt>
    <dgm:pt modelId="{A53F4DFD-2EDD-499A-A9B0-C26E7B71C690}" type="pres">
      <dgm:prSet presAssocID="{C9697182-BA4E-4D2D-8CBE-98FC72438D06}" presName="compNode" presStyleCnt="0"/>
      <dgm:spPr/>
    </dgm:pt>
    <dgm:pt modelId="{F2FF6695-243C-43FD-970B-661A58846297}" type="pres">
      <dgm:prSet presAssocID="{C9697182-BA4E-4D2D-8CBE-98FC72438D06}" presName="bgRect" presStyleLbl="bgShp" presStyleIdx="1" presStyleCnt="3"/>
      <dgm:spPr>
        <a:solidFill>
          <a:srgbClr val="008D9B"/>
        </a:solidFill>
      </dgm:spPr>
    </dgm:pt>
    <dgm:pt modelId="{94B0F8A5-33A9-4F5A-BF63-72AA05D1B8D8}" type="pres">
      <dgm:prSet presAssocID="{C9697182-BA4E-4D2D-8CBE-98FC72438D0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9F85520B-222B-4565-88CA-5E42BFFBA268}" type="pres">
      <dgm:prSet presAssocID="{C9697182-BA4E-4D2D-8CBE-98FC72438D06}" presName="spaceRect" presStyleCnt="0"/>
      <dgm:spPr/>
    </dgm:pt>
    <dgm:pt modelId="{E7053909-BD25-4843-A792-B3DC1FC98C2E}" type="pres">
      <dgm:prSet presAssocID="{C9697182-BA4E-4D2D-8CBE-98FC72438D06}" presName="parTx" presStyleLbl="revTx" presStyleIdx="2" presStyleCnt="4">
        <dgm:presLayoutVars>
          <dgm:chMax val="0"/>
          <dgm:chPref val="0"/>
        </dgm:presLayoutVars>
      </dgm:prSet>
      <dgm:spPr/>
    </dgm:pt>
    <dgm:pt modelId="{1D03C53B-F6B3-4260-8A3B-643BD76EE7C9}" type="pres">
      <dgm:prSet presAssocID="{EBCBB395-3E01-4150-80BE-0E0BCC102585}" presName="sibTrans" presStyleCnt="0"/>
      <dgm:spPr/>
    </dgm:pt>
    <dgm:pt modelId="{A7E8A1B0-5635-4C59-9333-A7957B0C815E}" type="pres">
      <dgm:prSet presAssocID="{E7504E81-D94A-4812-9F85-CD106C54F115}" presName="compNode" presStyleCnt="0"/>
      <dgm:spPr/>
    </dgm:pt>
    <dgm:pt modelId="{75D498A0-F18C-49C6-98C8-009C999E5E2A}" type="pres">
      <dgm:prSet presAssocID="{E7504E81-D94A-4812-9F85-CD106C54F115}" presName="bgRect" presStyleLbl="bgShp" presStyleIdx="2" presStyleCnt="3" custLinFactNeighborX="347" custLinFactNeighborY="-1507"/>
      <dgm:spPr>
        <a:solidFill>
          <a:srgbClr val="008D9B"/>
        </a:solidFill>
      </dgm:spPr>
    </dgm:pt>
    <dgm:pt modelId="{E18BDC3B-2389-4B97-9C84-DAF5B0B1698E}" type="pres">
      <dgm:prSet presAssocID="{E7504E81-D94A-4812-9F85-CD106C54F11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arning"/>
        </a:ext>
      </dgm:extLst>
    </dgm:pt>
    <dgm:pt modelId="{038FE0EF-6D53-4576-8474-FFE654496C97}" type="pres">
      <dgm:prSet presAssocID="{E7504E81-D94A-4812-9F85-CD106C54F115}" presName="spaceRect" presStyleCnt="0"/>
      <dgm:spPr/>
    </dgm:pt>
    <dgm:pt modelId="{79D4743C-04D3-466E-9AB4-00960A803F3E}" type="pres">
      <dgm:prSet presAssocID="{E7504E81-D94A-4812-9F85-CD106C54F115}" presName="parTx" presStyleLbl="revTx" presStyleIdx="3" presStyleCnt="4">
        <dgm:presLayoutVars>
          <dgm:chMax val="0"/>
          <dgm:chPref val="0"/>
        </dgm:presLayoutVars>
      </dgm:prSet>
      <dgm:spPr/>
    </dgm:pt>
  </dgm:ptLst>
  <dgm:cxnLst>
    <dgm:cxn modelId="{C32DD71B-B820-49FA-A97D-153B43084C16}" srcId="{3D921244-D007-4005-8FA1-2408B2B7EA12}" destId="{50A2E9AD-34FC-41E3-8A9C-8AF2770541FD}" srcOrd="1" destOrd="0" parTransId="{B6A090BB-03BB-4C7E-B209-75ECF17E6056}" sibTransId="{0B7BFE5B-869A-43A0-A334-F96ED0999B75}"/>
    <dgm:cxn modelId="{4F45951E-628F-4B98-9FF3-574D321E2C44}" srcId="{3D921244-D007-4005-8FA1-2408B2B7EA12}" destId="{870890EC-C41F-49FF-A895-8C6F80BD9D82}" srcOrd="0" destOrd="0" parTransId="{CA22D51A-2049-4633-967F-5F46B6912B61}" sibTransId="{C5AB8CA2-7EDC-45DC-B65E-7D70530CC446}"/>
    <dgm:cxn modelId="{5D11F824-FAEE-4C7F-9EBE-5E591DD1F0A2}" srcId="{BA9BA7E1-71FD-4037-9A00-849FE30FE366}" destId="{3D921244-D007-4005-8FA1-2408B2B7EA12}" srcOrd="0" destOrd="0" parTransId="{BD25D262-DDE7-4437-871D-0A034E55D822}" sibTransId="{D3833E18-9A62-49FA-A55D-21415DDEB090}"/>
    <dgm:cxn modelId="{78948625-DB0E-430A-B8C8-71874D391876}" type="presOf" srcId="{28C74E9B-64D8-4B54-878B-92D07C1953BB}" destId="{A26912C2-5B1E-46E1-80FB-FD645C1065D5}" srcOrd="0" destOrd="2" presId="urn:microsoft.com/office/officeart/2018/2/layout/IconVerticalSolidList"/>
    <dgm:cxn modelId="{8E728126-A746-41BB-8524-4F27365F9A32}" type="presOf" srcId="{870890EC-C41F-49FF-A895-8C6F80BD9D82}" destId="{A26912C2-5B1E-46E1-80FB-FD645C1065D5}" srcOrd="0" destOrd="0" presId="urn:microsoft.com/office/officeart/2018/2/layout/IconVerticalSolidList"/>
    <dgm:cxn modelId="{FB8B935D-1636-405B-B83B-8458DE07A39E}" type="presOf" srcId="{C9697182-BA4E-4D2D-8CBE-98FC72438D06}" destId="{E7053909-BD25-4843-A792-B3DC1FC98C2E}" srcOrd="0" destOrd="0" presId="urn:microsoft.com/office/officeart/2018/2/layout/IconVerticalSolidList"/>
    <dgm:cxn modelId="{967D0A78-7E07-4D7C-8F4F-E6F15CB26038}" type="presOf" srcId="{50A2E9AD-34FC-41E3-8A9C-8AF2770541FD}" destId="{A26912C2-5B1E-46E1-80FB-FD645C1065D5}" srcOrd="0" destOrd="1" presId="urn:microsoft.com/office/officeart/2018/2/layout/IconVerticalSolidList"/>
    <dgm:cxn modelId="{8CA7CD7A-0058-456E-9EC3-6E8534E94201}" type="presOf" srcId="{BA9BA7E1-71FD-4037-9A00-849FE30FE366}" destId="{ECA52364-D4E8-4753-AC4C-C224DF600107}" srcOrd="0" destOrd="0" presId="urn:microsoft.com/office/officeart/2018/2/layout/IconVerticalSolidList"/>
    <dgm:cxn modelId="{AE8D5680-5DEA-43CE-A78B-AC19ACE46182}" srcId="{BA9BA7E1-71FD-4037-9A00-849FE30FE366}" destId="{C9697182-BA4E-4D2D-8CBE-98FC72438D06}" srcOrd="1" destOrd="0" parTransId="{0011E176-920A-4792-B943-46E08EBD39C8}" sibTransId="{EBCBB395-3E01-4150-80BE-0E0BCC102585}"/>
    <dgm:cxn modelId="{CD1079CD-76A0-4846-98D5-1E51E379E890}" srcId="{3D921244-D007-4005-8FA1-2408B2B7EA12}" destId="{28C74E9B-64D8-4B54-878B-92D07C1953BB}" srcOrd="2" destOrd="0" parTransId="{EB47D7D7-EC4E-4464-83FF-D22E144B6B1B}" sibTransId="{49246C69-FB1A-4AF6-8C1C-56358C6D14BC}"/>
    <dgm:cxn modelId="{587635DC-3DA3-422B-98B8-12B3557FDD8C}" srcId="{BA9BA7E1-71FD-4037-9A00-849FE30FE366}" destId="{E7504E81-D94A-4812-9F85-CD106C54F115}" srcOrd="2" destOrd="0" parTransId="{B2404D58-9F14-4B7F-BA30-5B9E9105BCCE}" sibTransId="{A57F3BDA-F419-44C0-BF37-95A83A985362}"/>
    <dgm:cxn modelId="{3FE518DD-B6E1-4A4B-B5B7-3DFA75C5AB44}" type="presOf" srcId="{3D921244-D007-4005-8FA1-2408B2B7EA12}" destId="{021A2120-58BF-4324-929A-F79AFD976FFD}" srcOrd="0" destOrd="0" presId="urn:microsoft.com/office/officeart/2018/2/layout/IconVerticalSolidList"/>
    <dgm:cxn modelId="{F6181CDD-F88B-43DA-A947-9A020A24D346}" type="presOf" srcId="{E7504E81-D94A-4812-9F85-CD106C54F115}" destId="{79D4743C-04D3-466E-9AB4-00960A803F3E}" srcOrd="0" destOrd="0" presId="urn:microsoft.com/office/officeart/2018/2/layout/IconVerticalSolidList"/>
    <dgm:cxn modelId="{E40856EC-9D6C-43E7-A903-FCFF2EDDD4EA}" type="presParOf" srcId="{ECA52364-D4E8-4753-AC4C-C224DF600107}" destId="{2AEAC701-C19A-4D30-BFCD-BE5CE4500AEA}" srcOrd="0" destOrd="0" presId="urn:microsoft.com/office/officeart/2018/2/layout/IconVerticalSolidList"/>
    <dgm:cxn modelId="{394A9725-0AE7-41D2-A9D8-6B6F20F89B5C}" type="presParOf" srcId="{2AEAC701-C19A-4D30-BFCD-BE5CE4500AEA}" destId="{DE0CCC41-5EA4-4995-8CE6-FB29DF00D253}" srcOrd="0" destOrd="0" presId="urn:microsoft.com/office/officeart/2018/2/layout/IconVerticalSolidList"/>
    <dgm:cxn modelId="{C985B4BA-91EE-427F-81F6-B27BF766EE21}" type="presParOf" srcId="{2AEAC701-C19A-4D30-BFCD-BE5CE4500AEA}" destId="{54F162B1-79E3-4F0D-8244-7961D4D59CB5}" srcOrd="1" destOrd="0" presId="urn:microsoft.com/office/officeart/2018/2/layout/IconVerticalSolidList"/>
    <dgm:cxn modelId="{C1817740-F0DA-41AE-B7E5-955FFB45D69F}" type="presParOf" srcId="{2AEAC701-C19A-4D30-BFCD-BE5CE4500AEA}" destId="{BF8BC53E-F588-47AE-AD81-AF6A1BC01BC2}" srcOrd="2" destOrd="0" presId="urn:microsoft.com/office/officeart/2018/2/layout/IconVerticalSolidList"/>
    <dgm:cxn modelId="{86522C67-4FFA-4E09-AFB7-2106114A2B0D}" type="presParOf" srcId="{2AEAC701-C19A-4D30-BFCD-BE5CE4500AEA}" destId="{021A2120-58BF-4324-929A-F79AFD976FFD}" srcOrd="3" destOrd="0" presId="urn:microsoft.com/office/officeart/2018/2/layout/IconVerticalSolidList"/>
    <dgm:cxn modelId="{D701E4ED-6DFB-4466-A025-8B525FF37A5D}" type="presParOf" srcId="{2AEAC701-C19A-4D30-BFCD-BE5CE4500AEA}" destId="{A26912C2-5B1E-46E1-80FB-FD645C1065D5}" srcOrd="4" destOrd="0" presId="urn:microsoft.com/office/officeart/2018/2/layout/IconVerticalSolidList"/>
    <dgm:cxn modelId="{FC6B56C2-C7E9-470B-B589-373A02C2FB9B}" type="presParOf" srcId="{ECA52364-D4E8-4753-AC4C-C224DF600107}" destId="{A89921FD-C594-447B-A25B-43FB76C427CB}" srcOrd="1" destOrd="0" presId="urn:microsoft.com/office/officeart/2018/2/layout/IconVerticalSolidList"/>
    <dgm:cxn modelId="{09E9E2C0-C87F-4E69-A27C-12C90514DA24}" type="presParOf" srcId="{ECA52364-D4E8-4753-AC4C-C224DF600107}" destId="{A53F4DFD-2EDD-499A-A9B0-C26E7B71C690}" srcOrd="2" destOrd="0" presId="urn:microsoft.com/office/officeart/2018/2/layout/IconVerticalSolidList"/>
    <dgm:cxn modelId="{CE9FC5AA-2399-42E2-B204-ACEF8F0CBF45}" type="presParOf" srcId="{A53F4DFD-2EDD-499A-A9B0-C26E7B71C690}" destId="{F2FF6695-243C-43FD-970B-661A58846297}" srcOrd="0" destOrd="0" presId="urn:microsoft.com/office/officeart/2018/2/layout/IconVerticalSolidList"/>
    <dgm:cxn modelId="{9A3BB51C-D50F-467A-BFA0-47F764239B49}" type="presParOf" srcId="{A53F4DFD-2EDD-499A-A9B0-C26E7B71C690}" destId="{94B0F8A5-33A9-4F5A-BF63-72AA05D1B8D8}" srcOrd="1" destOrd="0" presId="urn:microsoft.com/office/officeart/2018/2/layout/IconVerticalSolidList"/>
    <dgm:cxn modelId="{69EA0028-6125-41CE-82DA-15DC2C5321D0}" type="presParOf" srcId="{A53F4DFD-2EDD-499A-A9B0-C26E7B71C690}" destId="{9F85520B-222B-4565-88CA-5E42BFFBA268}" srcOrd="2" destOrd="0" presId="urn:microsoft.com/office/officeart/2018/2/layout/IconVerticalSolidList"/>
    <dgm:cxn modelId="{0002FB16-3AE6-4CC5-99F0-E0AEDD8BB864}" type="presParOf" srcId="{A53F4DFD-2EDD-499A-A9B0-C26E7B71C690}" destId="{E7053909-BD25-4843-A792-B3DC1FC98C2E}" srcOrd="3" destOrd="0" presId="urn:microsoft.com/office/officeart/2018/2/layout/IconVerticalSolidList"/>
    <dgm:cxn modelId="{F7D109E2-766A-4F2E-A74A-ABA31E33DC29}" type="presParOf" srcId="{ECA52364-D4E8-4753-AC4C-C224DF600107}" destId="{1D03C53B-F6B3-4260-8A3B-643BD76EE7C9}" srcOrd="3" destOrd="0" presId="urn:microsoft.com/office/officeart/2018/2/layout/IconVerticalSolidList"/>
    <dgm:cxn modelId="{CAD65284-454E-4DBE-9797-92BC541A4D35}" type="presParOf" srcId="{ECA52364-D4E8-4753-AC4C-C224DF600107}" destId="{A7E8A1B0-5635-4C59-9333-A7957B0C815E}" srcOrd="4" destOrd="0" presId="urn:microsoft.com/office/officeart/2018/2/layout/IconVerticalSolidList"/>
    <dgm:cxn modelId="{46214AA4-48F5-48A8-8551-F17611A64CFD}" type="presParOf" srcId="{A7E8A1B0-5635-4C59-9333-A7957B0C815E}" destId="{75D498A0-F18C-49C6-98C8-009C999E5E2A}" srcOrd="0" destOrd="0" presId="urn:microsoft.com/office/officeart/2018/2/layout/IconVerticalSolidList"/>
    <dgm:cxn modelId="{F18C004E-02EC-4CE7-9844-B295BBC6F588}" type="presParOf" srcId="{A7E8A1B0-5635-4C59-9333-A7957B0C815E}" destId="{E18BDC3B-2389-4B97-9C84-DAF5B0B1698E}" srcOrd="1" destOrd="0" presId="urn:microsoft.com/office/officeart/2018/2/layout/IconVerticalSolidList"/>
    <dgm:cxn modelId="{9DC05123-5064-42AA-BE09-B0955D1B5481}" type="presParOf" srcId="{A7E8A1B0-5635-4C59-9333-A7957B0C815E}" destId="{038FE0EF-6D53-4576-8474-FFE654496C97}" srcOrd="2" destOrd="0" presId="urn:microsoft.com/office/officeart/2018/2/layout/IconVerticalSolidList"/>
    <dgm:cxn modelId="{B88B56A4-E49C-41D3-964E-E537280CD04B}" type="presParOf" srcId="{A7E8A1B0-5635-4C59-9333-A7957B0C815E}" destId="{79D4743C-04D3-466E-9AB4-00960A803F3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9C197D-8C1A-2B4B-8364-EF2968FAF977}"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150CE63A-3527-6140-8F6B-5C37DE48802E}">
      <dgm:prSet phldrT="[Text]" custT="1"/>
      <dgm:spPr>
        <a:solidFill>
          <a:srgbClr val="00949F"/>
        </a:solidFill>
      </dgm:spPr>
      <dgm:t>
        <a:bodyPr/>
        <a:lstStyle/>
        <a:p>
          <a:r>
            <a:rPr lang="en-US" sz="4200" b="1" dirty="0">
              <a:solidFill>
                <a:schemeClr val="bg1"/>
              </a:solidFill>
            </a:rPr>
            <a:t>DATA</a:t>
          </a:r>
        </a:p>
      </dgm:t>
    </dgm:pt>
    <dgm:pt modelId="{523A78C3-B075-8D41-BE60-935438557880}" type="parTrans" cxnId="{078BA289-C3B9-6F49-B7AA-444FDA1B3F55}">
      <dgm:prSet/>
      <dgm:spPr/>
      <dgm:t>
        <a:bodyPr/>
        <a:lstStyle/>
        <a:p>
          <a:endParaRPr lang="en-US"/>
        </a:p>
      </dgm:t>
    </dgm:pt>
    <dgm:pt modelId="{55D4B050-73E9-A147-AF36-0EDADB68B8AF}" type="sibTrans" cxnId="{078BA289-C3B9-6F49-B7AA-444FDA1B3F55}">
      <dgm:prSet/>
      <dgm:spPr/>
      <dgm:t>
        <a:bodyPr/>
        <a:lstStyle/>
        <a:p>
          <a:endParaRPr lang="en-US"/>
        </a:p>
      </dgm:t>
    </dgm:pt>
    <dgm:pt modelId="{E8B146F0-E8D5-674E-80B4-52A2F594760C}">
      <dgm:prSet phldrT="[Text]" custT="1"/>
      <dgm:spPr>
        <a:solidFill>
          <a:srgbClr val="7FC9D0"/>
        </a:solidFill>
      </dgm:spPr>
      <dgm:t>
        <a:bodyPr/>
        <a:lstStyle/>
        <a:p>
          <a:r>
            <a:rPr lang="en-US" sz="1500" b="1" dirty="0"/>
            <a:t>Operational Excellence</a:t>
          </a:r>
        </a:p>
      </dgm:t>
    </dgm:pt>
    <dgm:pt modelId="{890CD396-B31A-8C48-BCB3-99FD4440E182}" type="parTrans" cxnId="{C46919EC-E52B-5544-BA19-6594FBF68A26}">
      <dgm:prSet/>
      <dgm:spPr/>
      <dgm:t>
        <a:bodyPr/>
        <a:lstStyle/>
        <a:p>
          <a:endParaRPr lang="en-US"/>
        </a:p>
      </dgm:t>
    </dgm:pt>
    <dgm:pt modelId="{B90421D4-7787-D244-A2EF-310655B7C3D3}" type="sibTrans" cxnId="{C46919EC-E52B-5544-BA19-6594FBF68A26}">
      <dgm:prSet/>
      <dgm:spPr/>
      <dgm:t>
        <a:bodyPr/>
        <a:lstStyle/>
        <a:p>
          <a:endParaRPr lang="en-US"/>
        </a:p>
      </dgm:t>
    </dgm:pt>
    <dgm:pt modelId="{03F08483-1B26-3D48-A4F4-01E1214DF79C}">
      <dgm:prSet phldrT="[Text]" custT="1"/>
      <dgm:spPr>
        <a:solidFill>
          <a:srgbClr val="7FC9D0"/>
        </a:solidFill>
      </dgm:spPr>
      <dgm:t>
        <a:bodyPr/>
        <a:lstStyle/>
        <a:p>
          <a:r>
            <a:rPr lang="en-US" sz="1500" b="1" dirty="0"/>
            <a:t>Financial Performance</a:t>
          </a:r>
        </a:p>
      </dgm:t>
    </dgm:pt>
    <dgm:pt modelId="{B6817FD2-6BD9-E94D-99B8-37F07C31179E}" type="parTrans" cxnId="{AAA5053D-FADA-BF45-8CAC-6211C55B46B4}">
      <dgm:prSet/>
      <dgm:spPr/>
      <dgm:t>
        <a:bodyPr/>
        <a:lstStyle/>
        <a:p>
          <a:endParaRPr lang="en-US"/>
        </a:p>
      </dgm:t>
    </dgm:pt>
    <dgm:pt modelId="{FAC0032F-3260-E441-823A-6BC3B047A94E}" type="sibTrans" cxnId="{AAA5053D-FADA-BF45-8CAC-6211C55B46B4}">
      <dgm:prSet/>
      <dgm:spPr/>
      <dgm:t>
        <a:bodyPr/>
        <a:lstStyle/>
        <a:p>
          <a:endParaRPr lang="en-US"/>
        </a:p>
      </dgm:t>
    </dgm:pt>
    <dgm:pt modelId="{6AA73968-261F-AD44-BF03-7C1227289092}">
      <dgm:prSet phldrT="[Text]" custT="1"/>
      <dgm:spPr>
        <a:solidFill>
          <a:srgbClr val="7FC9D0"/>
        </a:solidFill>
      </dgm:spPr>
      <dgm:t>
        <a:bodyPr/>
        <a:lstStyle/>
        <a:p>
          <a:r>
            <a:rPr lang="en-US" sz="1500" b="1" dirty="0"/>
            <a:t>Efficient Healthcare Delivery</a:t>
          </a:r>
        </a:p>
      </dgm:t>
    </dgm:pt>
    <dgm:pt modelId="{41F15709-C748-884D-AFE3-615A8CE92088}" type="parTrans" cxnId="{F9CC3074-3444-E64A-B817-0E1FEA9AA68A}">
      <dgm:prSet/>
      <dgm:spPr/>
      <dgm:t>
        <a:bodyPr/>
        <a:lstStyle/>
        <a:p>
          <a:endParaRPr lang="en-US"/>
        </a:p>
      </dgm:t>
    </dgm:pt>
    <dgm:pt modelId="{60A1FE9E-4013-004B-B283-A62FBEABF126}" type="sibTrans" cxnId="{F9CC3074-3444-E64A-B817-0E1FEA9AA68A}">
      <dgm:prSet/>
      <dgm:spPr/>
      <dgm:t>
        <a:bodyPr/>
        <a:lstStyle/>
        <a:p>
          <a:endParaRPr lang="en-US"/>
        </a:p>
      </dgm:t>
    </dgm:pt>
    <dgm:pt modelId="{DCDFFBE3-3D32-8840-B018-FCB7D88042B1}">
      <dgm:prSet phldrT="[Text]" custT="1"/>
      <dgm:spPr>
        <a:solidFill>
          <a:srgbClr val="7FC9D0"/>
        </a:solidFill>
      </dgm:spPr>
      <dgm:t>
        <a:bodyPr/>
        <a:lstStyle/>
        <a:p>
          <a:r>
            <a:rPr lang="en-US" sz="1500" b="1" dirty="0"/>
            <a:t>Optimized Plan Design</a:t>
          </a:r>
        </a:p>
      </dgm:t>
    </dgm:pt>
    <dgm:pt modelId="{CC30CAF8-5C11-6543-929E-A9FB329C8359}" type="parTrans" cxnId="{7234C868-23AE-8247-9005-B3D1143D5E0F}">
      <dgm:prSet/>
      <dgm:spPr/>
      <dgm:t>
        <a:bodyPr/>
        <a:lstStyle/>
        <a:p>
          <a:endParaRPr lang="en-US"/>
        </a:p>
      </dgm:t>
    </dgm:pt>
    <dgm:pt modelId="{798CD8D1-AC74-834E-B385-DCBD4D5F5808}" type="sibTrans" cxnId="{7234C868-23AE-8247-9005-B3D1143D5E0F}">
      <dgm:prSet/>
      <dgm:spPr/>
      <dgm:t>
        <a:bodyPr/>
        <a:lstStyle/>
        <a:p>
          <a:endParaRPr lang="en-US"/>
        </a:p>
      </dgm:t>
    </dgm:pt>
    <dgm:pt modelId="{FD52D165-924E-EE42-8E43-4C9CF534BB32}" type="pres">
      <dgm:prSet presAssocID="{1C9C197D-8C1A-2B4B-8364-EF2968FAF977}" presName="Name0" presStyleCnt="0">
        <dgm:presLayoutVars>
          <dgm:chMax val="1"/>
          <dgm:dir/>
          <dgm:animLvl val="ctr"/>
          <dgm:resizeHandles val="exact"/>
        </dgm:presLayoutVars>
      </dgm:prSet>
      <dgm:spPr/>
    </dgm:pt>
    <dgm:pt modelId="{4100E3AC-0247-8346-A2FE-45D7F85F0C7A}" type="pres">
      <dgm:prSet presAssocID="{150CE63A-3527-6140-8F6B-5C37DE48802E}" presName="centerShape" presStyleLbl="node0" presStyleIdx="0" presStyleCnt="1" custScaleX="126038" custScaleY="129052"/>
      <dgm:spPr/>
    </dgm:pt>
    <dgm:pt modelId="{B2A840FD-63D1-E34F-A3BC-EBDC88933A9A}" type="pres">
      <dgm:prSet presAssocID="{E8B146F0-E8D5-674E-80B4-52A2F594760C}" presName="node" presStyleLbl="node1" presStyleIdx="0" presStyleCnt="4" custScaleX="151871" custScaleY="144975">
        <dgm:presLayoutVars>
          <dgm:bulletEnabled val="1"/>
        </dgm:presLayoutVars>
      </dgm:prSet>
      <dgm:spPr/>
    </dgm:pt>
    <dgm:pt modelId="{AFFB6B4A-9C9F-1B42-803C-0A7143AED2DC}" type="pres">
      <dgm:prSet presAssocID="{E8B146F0-E8D5-674E-80B4-52A2F594760C}" presName="dummy" presStyleCnt="0"/>
      <dgm:spPr/>
    </dgm:pt>
    <dgm:pt modelId="{48481D2D-27F7-5C48-9EBF-8B7CDE758FBA}" type="pres">
      <dgm:prSet presAssocID="{B90421D4-7787-D244-A2EF-310655B7C3D3}" presName="sibTrans" presStyleLbl="sibTrans2D1" presStyleIdx="0" presStyleCnt="4"/>
      <dgm:spPr/>
    </dgm:pt>
    <dgm:pt modelId="{090ED0CA-F4A2-8045-B786-FEB6F364AB80}" type="pres">
      <dgm:prSet presAssocID="{03F08483-1B26-3D48-A4F4-01E1214DF79C}" presName="node" presStyleLbl="node1" presStyleIdx="1" presStyleCnt="4" custScaleX="151871" custScaleY="144975">
        <dgm:presLayoutVars>
          <dgm:bulletEnabled val="1"/>
        </dgm:presLayoutVars>
      </dgm:prSet>
      <dgm:spPr/>
    </dgm:pt>
    <dgm:pt modelId="{0487BDD6-2625-0A49-BB91-F6AC7470160B}" type="pres">
      <dgm:prSet presAssocID="{03F08483-1B26-3D48-A4F4-01E1214DF79C}" presName="dummy" presStyleCnt="0"/>
      <dgm:spPr/>
    </dgm:pt>
    <dgm:pt modelId="{CFBB9029-96B1-5C45-95F6-D2E729BF2652}" type="pres">
      <dgm:prSet presAssocID="{FAC0032F-3260-E441-823A-6BC3B047A94E}" presName="sibTrans" presStyleLbl="sibTrans2D1" presStyleIdx="1" presStyleCnt="4"/>
      <dgm:spPr/>
    </dgm:pt>
    <dgm:pt modelId="{D4B46660-0594-7143-B065-A3844D538B99}" type="pres">
      <dgm:prSet presAssocID="{6AA73968-261F-AD44-BF03-7C1227289092}" presName="node" presStyleLbl="node1" presStyleIdx="2" presStyleCnt="4" custScaleX="151871" custScaleY="144975">
        <dgm:presLayoutVars>
          <dgm:bulletEnabled val="1"/>
        </dgm:presLayoutVars>
      </dgm:prSet>
      <dgm:spPr/>
    </dgm:pt>
    <dgm:pt modelId="{4C516B53-12F2-EC4E-8EB1-0830EF5055A8}" type="pres">
      <dgm:prSet presAssocID="{6AA73968-261F-AD44-BF03-7C1227289092}" presName="dummy" presStyleCnt="0"/>
      <dgm:spPr/>
    </dgm:pt>
    <dgm:pt modelId="{1F8E0223-B1EC-4047-B354-884CEC3B9EFF}" type="pres">
      <dgm:prSet presAssocID="{60A1FE9E-4013-004B-B283-A62FBEABF126}" presName="sibTrans" presStyleLbl="sibTrans2D1" presStyleIdx="2" presStyleCnt="4"/>
      <dgm:spPr/>
    </dgm:pt>
    <dgm:pt modelId="{33323BC2-12B7-534E-AD37-92B89BB7CF4B}" type="pres">
      <dgm:prSet presAssocID="{DCDFFBE3-3D32-8840-B018-FCB7D88042B1}" presName="node" presStyleLbl="node1" presStyleIdx="3" presStyleCnt="4" custScaleX="151871" custScaleY="144975">
        <dgm:presLayoutVars>
          <dgm:bulletEnabled val="1"/>
        </dgm:presLayoutVars>
      </dgm:prSet>
      <dgm:spPr/>
    </dgm:pt>
    <dgm:pt modelId="{FFCD377C-3290-BA49-9724-6FA457ACE1D2}" type="pres">
      <dgm:prSet presAssocID="{DCDFFBE3-3D32-8840-B018-FCB7D88042B1}" presName="dummy" presStyleCnt="0"/>
      <dgm:spPr/>
    </dgm:pt>
    <dgm:pt modelId="{991F4185-7E9E-C24C-B19B-123C54E303CA}" type="pres">
      <dgm:prSet presAssocID="{798CD8D1-AC74-834E-B385-DCBD4D5F5808}" presName="sibTrans" presStyleLbl="sibTrans2D1" presStyleIdx="3" presStyleCnt="4"/>
      <dgm:spPr/>
    </dgm:pt>
  </dgm:ptLst>
  <dgm:cxnLst>
    <dgm:cxn modelId="{34D07B02-8393-0344-BB2D-0F7446A4D8E1}" type="presOf" srcId="{03F08483-1B26-3D48-A4F4-01E1214DF79C}" destId="{090ED0CA-F4A2-8045-B786-FEB6F364AB80}" srcOrd="0" destOrd="0" presId="urn:microsoft.com/office/officeart/2005/8/layout/radial6"/>
    <dgm:cxn modelId="{3327B609-A260-C84E-8952-0143879EB5B5}" type="presOf" srcId="{1C9C197D-8C1A-2B4B-8364-EF2968FAF977}" destId="{FD52D165-924E-EE42-8E43-4C9CF534BB32}" srcOrd="0" destOrd="0" presId="urn:microsoft.com/office/officeart/2005/8/layout/radial6"/>
    <dgm:cxn modelId="{993C2E20-D399-E74A-8AC4-8ED9F1F3E4B4}" type="presOf" srcId="{B90421D4-7787-D244-A2EF-310655B7C3D3}" destId="{48481D2D-27F7-5C48-9EBF-8B7CDE758FBA}" srcOrd="0" destOrd="0" presId="urn:microsoft.com/office/officeart/2005/8/layout/radial6"/>
    <dgm:cxn modelId="{AAA5053D-FADA-BF45-8CAC-6211C55B46B4}" srcId="{150CE63A-3527-6140-8F6B-5C37DE48802E}" destId="{03F08483-1B26-3D48-A4F4-01E1214DF79C}" srcOrd="1" destOrd="0" parTransId="{B6817FD2-6BD9-E94D-99B8-37F07C31179E}" sibTransId="{FAC0032F-3260-E441-823A-6BC3B047A94E}"/>
    <dgm:cxn modelId="{7234C868-23AE-8247-9005-B3D1143D5E0F}" srcId="{150CE63A-3527-6140-8F6B-5C37DE48802E}" destId="{DCDFFBE3-3D32-8840-B018-FCB7D88042B1}" srcOrd="3" destOrd="0" parTransId="{CC30CAF8-5C11-6543-929E-A9FB329C8359}" sibTransId="{798CD8D1-AC74-834E-B385-DCBD4D5F5808}"/>
    <dgm:cxn modelId="{02B2A951-DF30-974D-A903-37619336A6C9}" type="presOf" srcId="{E8B146F0-E8D5-674E-80B4-52A2F594760C}" destId="{B2A840FD-63D1-E34F-A3BC-EBDC88933A9A}" srcOrd="0" destOrd="0" presId="urn:microsoft.com/office/officeart/2005/8/layout/radial6"/>
    <dgm:cxn modelId="{F9CC3074-3444-E64A-B817-0E1FEA9AA68A}" srcId="{150CE63A-3527-6140-8F6B-5C37DE48802E}" destId="{6AA73968-261F-AD44-BF03-7C1227289092}" srcOrd="2" destOrd="0" parTransId="{41F15709-C748-884D-AFE3-615A8CE92088}" sibTransId="{60A1FE9E-4013-004B-B283-A62FBEABF126}"/>
    <dgm:cxn modelId="{078BA289-C3B9-6F49-B7AA-444FDA1B3F55}" srcId="{1C9C197D-8C1A-2B4B-8364-EF2968FAF977}" destId="{150CE63A-3527-6140-8F6B-5C37DE48802E}" srcOrd="0" destOrd="0" parTransId="{523A78C3-B075-8D41-BE60-935438557880}" sibTransId="{55D4B050-73E9-A147-AF36-0EDADB68B8AF}"/>
    <dgm:cxn modelId="{0474C79B-8801-B44F-9951-39CD11209A1B}" type="presOf" srcId="{FAC0032F-3260-E441-823A-6BC3B047A94E}" destId="{CFBB9029-96B1-5C45-95F6-D2E729BF2652}" srcOrd="0" destOrd="0" presId="urn:microsoft.com/office/officeart/2005/8/layout/radial6"/>
    <dgm:cxn modelId="{F49DCF9E-9297-D349-BD46-3E4CB21C059D}" type="presOf" srcId="{60A1FE9E-4013-004B-B283-A62FBEABF126}" destId="{1F8E0223-B1EC-4047-B354-884CEC3B9EFF}" srcOrd="0" destOrd="0" presId="urn:microsoft.com/office/officeart/2005/8/layout/radial6"/>
    <dgm:cxn modelId="{39E1C3BA-FFC8-A345-B37B-08651878CE9B}" type="presOf" srcId="{798CD8D1-AC74-834E-B385-DCBD4D5F5808}" destId="{991F4185-7E9E-C24C-B19B-123C54E303CA}" srcOrd="0" destOrd="0" presId="urn:microsoft.com/office/officeart/2005/8/layout/radial6"/>
    <dgm:cxn modelId="{B73429C9-B73D-364A-9DF9-630102B1DFAB}" type="presOf" srcId="{6AA73968-261F-AD44-BF03-7C1227289092}" destId="{D4B46660-0594-7143-B065-A3844D538B99}" srcOrd="0" destOrd="0" presId="urn:microsoft.com/office/officeart/2005/8/layout/radial6"/>
    <dgm:cxn modelId="{33655BCF-22F7-6E44-BD39-4710B8F7C1E7}" type="presOf" srcId="{150CE63A-3527-6140-8F6B-5C37DE48802E}" destId="{4100E3AC-0247-8346-A2FE-45D7F85F0C7A}" srcOrd="0" destOrd="0" presId="urn:microsoft.com/office/officeart/2005/8/layout/radial6"/>
    <dgm:cxn modelId="{D2B28AD5-A955-9D4A-A4DB-55595C12D469}" type="presOf" srcId="{DCDFFBE3-3D32-8840-B018-FCB7D88042B1}" destId="{33323BC2-12B7-534E-AD37-92B89BB7CF4B}" srcOrd="0" destOrd="0" presId="urn:microsoft.com/office/officeart/2005/8/layout/radial6"/>
    <dgm:cxn modelId="{C46919EC-E52B-5544-BA19-6594FBF68A26}" srcId="{150CE63A-3527-6140-8F6B-5C37DE48802E}" destId="{E8B146F0-E8D5-674E-80B4-52A2F594760C}" srcOrd="0" destOrd="0" parTransId="{890CD396-B31A-8C48-BCB3-99FD4440E182}" sibTransId="{B90421D4-7787-D244-A2EF-310655B7C3D3}"/>
    <dgm:cxn modelId="{C6161265-C5A0-8940-9988-A7175FB2AA65}" type="presParOf" srcId="{FD52D165-924E-EE42-8E43-4C9CF534BB32}" destId="{4100E3AC-0247-8346-A2FE-45D7F85F0C7A}" srcOrd="0" destOrd="0" presId="urn:microsoft.com/office/officeart/2005/8/layout/radial6"/>
    <dgm:cxn modelId="{2524BC37-6891-E94D-AC28-969A2B3D5364}" type="presParOf" srcId="{FD52D165-924E-EE42-8E43-4C9CF534BB32}" destId="{B2A840FD-63D1-E34F-A3BC-EBDC88933A9A}" srcOrd="1" destOrd="0" presId="urn:microsoft.com/office/officeart/2005/8/layout/radial6"/>
    <dgm:cxn modelId="{8631832E-8597-3B43-81B4-A9705DA92B7F}" type="presParOf" srcId="{FD52D165-924E-EE42-8E43-4C9CF534BB32}" destId="{AFFB6B4A-9C9F-1B42-803C-0A7143AED2DC}" srcOrd="2" destOrd="0" presId="urn:microsoft.com/office/officeart/2005/8/layout/radial6"/>
    <dgm:cxn modelId="{A607D951-6F14-784B-B624-A2783C0676B1}" type="presParOf" srcId="{FD52D165-924E-EE42-8E43-4C9CF534BB32}" destId="{48481D2D-27F7-5C48-9EBF-8B7CDE758FBA}" srcOrd="3" destOrd="0" presId="urn:microsoft.com/office/officeart/2005/8/layout/radial6"/>
    <dgm:cxn modelId="{FC8DEFF4-A288-8C47-84E7-A3468FF0E589}" type="presParOf" srcId="{FD52D165-924E-EE42-8E43-4C9CF534BB32}" destId="{090ED0CA-F4A2-8045-B786-FEB6F364AB80}" srcOrd="4" destOrd="0" presId="urn:microsoft.com/office/officeart/2005/8/layout/radial6"/>
    <dgm:cxn modelId="{055E2EA0-E85F-1940-A3D9-5F1A3A6A73C1}" type="presParOf" srcId="{FD52D165-924E-EE42-8E43-4C9CF534BB32}" destId="{0487BDD6-2625-0A49-BB91-F6AC7470160B}" srcOrd="5" destOrd="0" presId="urn:microsoft.com/office/officeart/2005/8/layout/radial6"/>
    <dgm:cxn modelId="{624BC274-1E6C-B94E-97AE-5C13EB240999}" type="presParOf" srcId="{FD52D165-924E-EE42-8E43-4C9CF534BB32}" destId="{CFBB9029-96B1-5C45-95F6-D2E729BF2652}" srcOrd="6" destOrd="0" presId="urn:microsoft.com/office/officeart/2005/8/layout/radial6"/>
    <dgm:cxn modelId="{0FBDE18E-A4A9-4846-97CB-8E9CE0BE80F6}" type="presParOf" srcId="{FD52D165-924E-EE42-8E43-4C9CF534BB32}" destId="{D4B46660-0594-7143-B065-A3844D538B99}" srcOrd="7" destOrd="0" presId="urn:microsoft.com/office/officeart/2005/8/layout/radial6"/>
    <dgm:cxn modelId="{CF5F5530-7327-0246-A3AA-92037EA488D0}" type="presParOf" srcId="{FD52D165-924E-EE42-8E43-4C9CF534BB32}" destId="{4C516B53-12F2-EC4E-8EB1-0830EF5055A8}" srcOrd="8" destOrd="0" presId="urn:microsoft.com/office/officeart/2005/8/layout/radial6"/>
    <dgm:cxn modelId="{38B23970-E5DB-A546-8F7E-C644B20B9A40}" type="presParOf" srcId="{FD52D165-924E-EE42-8E43-4C9CF534BB32}" destId="{1F8E0223-B1EC-4047-B354-884CEC3B9EFF}" srcOrd="9" destOrd="0" presId="urn:microsoft.com/office/officeart/2005/8/layout/radial6"/>
    <dgm:cxn modelId="{9C9CF92F-D715-DE47-83C0-DA648E2B2D70}" type="presParOf" srcId="{FD52D165-924E-EE42-8E43-4C9CF534BB32}" destId="{33323BC2-12B7-534E-AD37-92B89BB7CF4B}" srcOrd="10" destOrd="0" presId="urn:microsoft.com/office/officeart/2005/8/layout/radial6"/>
    <dgm:cxn modelId="{B4C1B07A-2725-604C-AFDC-EAC8C689BBFE}" type="presParOf" srcId="{FD52D165-924E-EE42-8E43-4C9CF534BB32}" destId="{FFCD377C-3290-BA49-9724-6FA457ACE1D2}" srcOrd="11" destOrd="0" presId="urn:microsoft.com/office/officeart/2005/8/layout/radial6"/>
    <dgm:cxn modelId="{6777A00A-10AB-804F-B464-0A563124A6C7}" type="presParOf" srcId="{FD52D165-924E-EE42-8E43-4C9CF534BB32}" destId="{991F4185-7E9E-C24C-B19B-123C54E303CA}" srcOrd="12"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DADCFB-1D8E-4043-A01C-780A821E48BD}" type="doc">
      <dgm:prSet loTypeId="urn:microsoft.com/office/officeart/2005/8/layout/cycle4" loCatId="icon" qsTypeId="urn:microsoft.com/office/officeart/2005/8/quickstyle/simple1" qsCatId="simple" csTypeId="urn:microsoft.com/office/officeart/2005/8/colors/accent1_2" csCatId="accent1" phldr="1"/>
      <dgm:spPr/>
      <dgm:t>
        <a:bodyPr/>
        <a:lstStyle/>
        <a:p>
          <a:endParaRPr lang="en-US"/>
        </a:p>
      </dgm:t>
    </dgm:pt>
    <dgm:pt modelId="{D55A8443-DECC-4A42-9F19-5CDBC1E01253}">
      <dgm:prSet phldrT="[Text]"/>
      <dgm:spPr>
        <a:solidFill>
          <a:srgbClr val="76B243"/>
        </a:solidFill>
      </dgm:spPr>
      <dgm:t>
        <a:bodyPr/>
        <a:lstStyle/>
        <a:p>
          <a:r>
            <a:rPr lang="en-US" b="1" dirty="0">
              <a:solidFill>
                <a:schemeClr val="bg1"/>
              </a:solidFill>
            </a:rPr>
            <a:t>Human Interaction</a:t>
          </a:r>
        </a:p>
      </dgm:t>
    </dgm:pt>
    <dgm:pt modelId="{D13FEC6A-6AF3-EA4A-A923-E67C8BBA4CAE}" type="parTrans" cxnId="{F32075ED-3A89-A744-9014-11BE67850214}">
      <dgm:prSet/>
      <dgm:spPr/>
      <dgm:t>
        <a:bodyPr/>
        <a:lstStyle/>
        <a:p>
          <a:endParaRPr lang="en-US"/>
        </a:p>
      </dgm:t>
    </dgm:pt>
    <dgm:pt modelId="{CD6DD77D-8BF2-B943-82F6-458B2712D4C2}" type="sibTrans" cxnId="{F32075ED-3A89-A744-9014-11BE67850214}">
      <dgm:prSet/>
      <dgm:spPr/>
      <dgm:t>
        <a:bodyPr/>
        <a:lstStyle/>
        <a:p>
          <a:endParaRPr lang="en-US"/>
        </a:p>
      </dgm:t>
    </dgm:pt>
    <dgm:pt modelId="{B4251399-EEDD-A043-89BF-6EA05B2E3528}">
      <dgm:prSet phldrT="[Text]" custT="1"/>
      <dgm:spPr>
        <a:solidFill>
          <a:srgbClr val="85C1CC"/>
        </a:solidFill>
      </dgm:spPr>
      <dgm:t>
        <a:bodyPr/>
        <a:lstStyle/>
        <a:p>
          <a:pPr algn="l">
            <a:buFont typeface="Arial" panose="020B0604020202020204" pitchFamily="34" charset="0"/>
            <a:buChar char="•"/>
          </a:pPr>
          <a:r>
            <a:rPr lang="en-US" sz="1300" b="1" dirty="0">
              <a:solidFill>
                <a:schemeClr val="bg1"/>
              </a:solidFill>
              <a:latin typeface="+mj-lt"/>
            </a:rPr>
            <a:t>Patient Needs:</a:t>
          </a:r>
        </a:p>
      </dgm:t>
    </dgm:pt>
    <dgm:pt modelId="{46E1E872-AFFD-304C-B4C2-C1B4CDE10047}" type="parTrans" cxnId="{4A9C082A-B610-1B45-882F-DE03B1E5D763}">
      <dgm:prSet/>
      <dgm:spPr/>
      <dgm:t>
        <a:bodyPr/>
        <a:lstStyle/>
        <a:p>
          <a:endParaRPr lang="en-US"/>
        </a:p>
      </dgm:t>
    </dgm:pt>
    <dgm:pt modelId="{A03B2225-51C2-584D-B077-5752B523D3A3}" type="sibTrans" cxnId="{4A9C082A-B610-1B45-882F-DE03B1E5D763}">
      <dgm:prSet/>
      <dgm:spPr/>
      <dgm:t>
        <a:bodyPr/>
        <a:lstStyle/>
        <a:p>
          <a:endParaRPr lang="en-US"/>
        </a:p>
      </dgm:t>
    </dgm:pt>
    <dgm:pt modelId="{B97D6545-F738-9247-B2C4-FC0A8E90A040}">
      <dgm:prSet phldrT="[Text]"/>
      <dgm:spPr>
        <a:solidFill>
          <a:srgbClr val="76B243"/>
        </a:solidFill>
      </dgm:spPr>
      <dgm:t>
        <a:bodyPr/>
        <a:lstStyle/>
        <a:p>
          <a:r>
            <a:rPr lang="en-US" b="1" dirty="0">
              <a:solidFill>
                <a:schemeClr val="bg1"/>
              </a:solidFill>
            </a:rPr>
            <a:t>Smart Software</a:t>
          </a:r>
        </a:p>
      </dgm:t>
    </dgm:pt>
    <dgm:pt modelId="{09CDA23A-69D5-9547-9C3A-19C14DB6A0D5}" type="parTrans" cxnId="{97CC391C-D7D2-AF4D-95DD-02116040B956}">
      <dgm:prSet/>
      <dgm:spPr/>
      <dgm:t>
        <a:bodyPr/>
        <a:lstStyle/>
        <a:p>
          <a:endParaRPr lang="en-US"/>
        </a:p>
      </dgm:t>
    </dgm:pt>
    <dgm:pt modelId="{FC692D1A-2DB9-3E41-B8B6-C7A4407A7A73}" type="sibTrans" cxnId="{97CC391C-D7D2-AF4D-95DD-02116040B956}">
      <dgm:prSet/>
      <dgm:spPr/>
      <dgm:t>
        <a:bodyPr/>
        <a:lstStyle/>
        <a:p>
          <a:endParaRPr lang="en-US"/>
        </a:p>
      </dgm:t>
    </dgm:pt>
    <dgm:pt modelId="{8257AA93-6B9C-0B46-ADD6-0ECAD4A41111}">
      <dgm:prSet phldrT="[Text]" custT="1"/>
      <dgm:spPr>
        <a:solidFill>
          <a:srgbClr val="85C1CC">
            <a:alpha val="90000"/>
          </a:srgbClr>
        </a:solidFill>
      </dgm:spPr>
      <dgm:t>
        <a:bodyPr/>
        <a:lstStyle/>
        <a:p>
          <a:pPr algn="l">
            <a:buFont typeface="Arial" panose="020B0604020202020204" pitchFamily="34" charset="0"/>
            <a:buChar char="•"/>
          </a:pPr>
          <a:r>
            <a:rPr lang="en-US" sz="1300" b="1" dirty="0">
              <a:solidFill>
                <a:schemeClr val="bg1"/>
              </a:solidFill>
              <a:latin typeface="+mj-lt"/>
            </a:rPr>
            <a:t>Network Optimization:</a:t>
          </a:r>
        </a:p>
      </dgm:t>
    </dgm:pt>
    <dgm:pt modelId="{3D71257C-5599-9D45-95C8-2F6FD2351688}" type="parTrans" cxnId="{C1DF967F-8ECA-9346-83A5-3EF06C59C18D}">
      <dgm:prSet/>
      <dgm:spPr/>
      <dgm:t>
        <a:bodyPr/>
        <a:lstStyle/>
        <a:p>
          <a:endParaRPr lang="en-US"/>
        </a:p>
      </dgm:t>
    </dgm:pt>
    <dgm:pt modelId="{DED394D8-C4B6-014E-BB58-F85F34B34CE3}" type="sibTrans" cxnId="{C1DF967F-8ECA-9346-83A5-3EF06C59C18D}">
      <dgm:prSet/>
      <dgm:spPr/>
      <dgm:t>
        <a:bodyPr/>
        <a:lstStyle/>
        <a:p>
          <a:endParaRPr lang="en-US"/>
        </a:p>
      </dgm:t>
    </dgm:pt>
    <dgm:pt modelId="{FBD5F243-D8EC-5248-ABA2-9FCAA87EEDF7}">
      <dgm:prSet phldrT="[Text]"/>
      <dgm:spPr>
        <a:solidFill>
          <a:srgbClr val="76B243"/>
        </a:solidFill>
      </dgm:spPr>
      <dgm:t>
        <a:bodyPr/>
        <a:lstStyle/>
        <a:p>
          <a:r>
            <a:rPr lang="en-US" b="1" dirty="0">
              <a:solidFill>
                <a:schemeClr val="bg1"/>
              </a:solidFill>
            </a:rPr>
            <a:t>Data Transparency</a:t>
          </a:r>
        </a:p>
      </dgm:t>
    </dgm:pt>
    <dgm:pt modelId="{6D108BFE-8B88-B146-997A-E3D568D0BB2F}" type="parTrans" cxnId="{BA98D6FE-E7CE-B042-8371-9DE595994656}">
      <dgm:prSet/>
      <dgm:spPr/>
      <dgm:t>
        <a:bodyPr/>
        <a:lstStyle/>
        <a:p>
          <a:endParaRPr lang="en-US"/>
        </a:p>
      </dgm:t>
    </dgm:pt>
    <dgm:pt modelId="{0700FEFC-E58D-DC4E-8FF1-BA59F69D99B4}" type="sibTrans" cxnId="{BA98D6FE-E7CE-B042-8371-9DE595994656}">
      <dgm:prSet/>
      <dgm:spPr/>
      <dgm:t>
        <a:bodyPr/>
        <a:lstStyle/>
        <a:p>
          <a:endParaRPr lang="en-US"/>
        </a:p>
      </dgm:t>
    </dgm:pt>
    <dgm:pt modelId="{0C0F3642-6AF1-B140-9767-48586F4E5366}">
      <dgm:prSet phldrT="[Text]" custT="1"/>
      <dgm:spPr>
        <a:solidFill>
          <a:srgbClr val="85C1CC">
            <a:alpha val="90000"/>
          </a:srgbClr>
        </a:solidFill>
      </dgm:spPr>
      <dgm:t>
        <a:bodyPr/>
        <a:lstStyle/>
        <a:p>
          <a:pPr>
            <a:buFont typeface="Arial" panose="020B0604020202020204" pitchFamily="34" charset="0"/>
            <a:buChar char="•"/>
          </a:pPr>
          <a:r>
            <a:rPr lang="en-US" sz="1300" b="1" dirty="0">
              <a:solidFill>
                <a:schemeClr val="bg1"/>
              </a:solidFill>
              <a:latin typeface="+mj-lt"/>
            </a:rPr>
            <a:t>Ensure Financial Success:</a:t>
          </a:r>
        </a:p>
      </dgm:t>
    </dgm:pt>
    <dgm:pt modelId="{E2B6C57D-5290-B94F-AABB-E6D9E5AD3D54}" type="parTrans" cxnId="{2032D8F4-3895-894A-A653-583E0D08DC7A}">
      <dgm:prSet/>
      <dgm:spPr/>
      <dgm:t>
        <a:bodyPr/>
        <a:lstStyle/>
        <a:p>
          <a:endParaRPr lang="en-US"/>
        </a:p>
      </dgm:t>
    </dgm:pt>
    <dgm:pt modelId="{53D8E60E-B908-0C44-8C49-B67758921C70}" type="sibTrans" cxnId="{2032D8F4-3895-894A-A653-583E0D08DC7A}">
      <dgm:prSet/>
      <dgm:spPr/>
      <dgm:t>
        <a:bodyPr/>
        <a:lstStyle/>
        <a:p>
          <a:endParaRPr lang="en-US"/>
        </a:p>
      </dgm:t>
    </dgm:pt>
    <dgm:pt modelId="{D7A36E92-531F-8649-A1F3-34A910DCB120}">
      <dgm:prSet phldrT="[Text]"/>
      <dgm:spPr>
        <a:solidFill>
          <a:srgbClr val="76B243"/>
        </a:solidFill>
      </dgm:spPr>
      <dgm:t>
        <a:bodyPr/>
        <a:lstStyle/>
        <a:p>
          <a:r>
            <a:rPr lang="en-US" b="1" dirty="0">
              <a:solidFill>
                <a:schemeClr val="bg1"/>
              </a:solidFill>
            </a:rPr>
            <a:t>Pharmacy Optimization</a:t>
          </a:r>
        </a:p>
      </dgm:t>
    </dgm:pt>
    <dgm:pt modelId="{648EA610-1B1F-C646-8BDA-4203D4B36565}" type="parTrans" cxnId="{828198E0-79DC-F04B-9AAB-FDA0EAF11121}">
      <dgm:prSet/>
      <dgm:spPr/>
      <dgm:t>
        <a:bodyPr/>
        <a:lstStyle/>
        <a:p>
          <a:endParaRPr lang="en-US"/>
        </a:p>
      </dgm:t>
    </dgm:pt>
    <dgm:pt modelId="{4704473C-622E-FA42-91A7-6E90E81D8A8A}" type="sibTrans" cxnId="{828198E0-79DC-F04B-9AAB-FDA0EAF11121}">
      <dgm:prSet/>
      <dgm:spPr/>
      <dgm:t>
        <a:bodyPr/>
        <a:lstStyle/>
        <a:p>
          <a:endParaRPr lang="en-US"/>
        </a:p>
      </dgm:t>
    </dgm:pt>
    <dgm:pt modelId="{A4EA82BC-4D65-D64F-834C-A359B1922526}">
      <dgm:prSet phldrT="[Text]" custT="1"/>
      <dgm:spPr>
        <a:solidFill>
          <a:srgbClr val="85C1CC">
            <a:alpha val="90000"/>
          </a:srgbClr>
        </a:solidFill>
      </dgm:spPr>
      <dgm:t>
        <a:bodyPr/>
        <a:lstStyle/>
        <a:p>
          <a:pPr>
            <a:buFont typeface="Arial" panose="020B0604020202020204" pitchFamily="34" charset="0"/>
            <a:buChar char="•"/>
          </a:pPr>
          <a:r>
            <a:rPr lang="en-US" sz="1300" b="1" dirty="0">
              <a:solidFill>
                <a:schemeClr val="bg1"/>
              </a:solidFill>
              <a:latin typeface="+mj-lt"/>
            </a:rPr>
            <a:t>Optimize Prescription Drug Program</a:t>
          </a:r>
        </a:p>
      </dgm:t>
    </dgm:pt>
    <dgm:pt modelId="{F0BF7A75-7B83-6D41-934D-C666CDEAFEFD}" type="parTrans" cxnId="{F9250A15-648C-F54F-B47D-08EAF084EB5F}">
      <dgm:prSet/>
      <dgm:spPr/>
      <dgm:t>
        <a:bodyPr/>
        <a:lstStyle/>
        <a:p>
          <a:endParaRPr lang="en-US"/>
        </a:p>
      </dgm:t>
    </dgm:pt>
    <dgm:pt modelId="{B91BB43E-26A5-B944-8B40-0CF0C959EBAB}" type="sibTrans" cxnId="{F9250A15-648C-F54F-B47D-08EAF084EB5F}">
      <dgm:prSet/>
      <dgm:spPr/>
      <dgm:t>
        <a:bodyPr/>
        <a:lstStyle/>
        <a:p>
          <a:endParaRPr lang="en-US"/>
        </a:p>
      </dgm:t>
    </dgm:pt>
    <dgm:pt modelId="{42B439BA-2766-444A-9202-808A4AB17590}">
      <dgm:prSet phldrT="[Text]" custT="1"/>
      <dgm:spPr>
        <a:solidFill>
          <a:srgbClr val="85C1CC"/>
        </a:solidFill>
      </dgm:spPr>
      <dgm:t>
        <a:bodyPr/>
        <a:lstStyle/>
        <a:p>
          <a:pPr algn="l">
            <a:buFont typeface="Arial" panose="020B0604020202020204" pitchFamily="34" charset="0"/>
            <a:buChar char="•"/>
          </a:pPr>
          <a:r>
            <a:rPr lang="en-US" sz="1300" dirty="0">
              <a:solidFill>
                <a:schemeClr val="bg1"/>
              </a:solidFill>
              <a:latin typeface="+mj-lt"/>
            </a:rPr>
            <a:t>Chronic disease management</a:t>
          </a:r>
        </a:p>
      </dgm:t>
    </dgm:pt>
    <dgm:pt modelId="{03900830-FFCB-EA46-B55F-414E016DCD63}" type="parTrans" cxnId="{327667CF-5CAE-DD43-B17E-AFD00226D98E}">
      <dgm:prSet/>
      <dgm:spPr/>
      <dgm:t>
        <a:bodyPr/>
        <a:lstStyle/>
        <a:p>
          <a:endParaRPr lang="en-US"/>
        </a:p>
      </dgm:t>
    </dgm:pt>
    <dgm:pt modelId="{EC7A9D4C-BC46-6F42-BDFA-13F1280989C5}" type="sibTrans" cxnId="{327667CF-5CAE-DD43-B17E-AFD00226D98E}">
      <dgm:prSet/>
      <dgm:spPr/>
      <dgm:t>
        <a:bodyPr/>
        <a:lstStyle/>
        <a:p>
          <a:endParaRPr lang="en-US"/>
        </a:p>
      </dgm:t>
    </dgm:pt>
    <dgm:pt modelId="{CD827DA3-82A4-FF45-AF73-889D1955B49F}">
      <dgm:prSet phldrT="[Text]" custT="1"/>
      <dgm:spPr>
        <a:solidFill>
          <a:srgbClr val="85C1CC"/>
        </a:solidFill>
      </dgm:spPr>
      <dgm:t>
        <a:bodyPr/>
        <a:lstStyle/>
        <a:p>
          <a:pPr algn="l">
            <a:buFont typeface="Arial" panose="020B0604020202020204" pitchFamily="34" charset="0"/>
            <a:buChar char="•"/>
          </a:pPr>
          <a:r>
            <a:rPr lang="en-US" sz="1300" dirty="0">
              <a:solidFill>
                <a:schemeClr val="bg1"/>
              </a:solidFill>
              <a:latin typeface="+mj-lt"/>
            </a:rPr>
            <a:t>Remote patient monitoring</a:t>
          </a:r>
        </a:p>
      </dgm:t>
    </dgm:pt>
    <dgm:pt modelId="{AE787BDC-74D3-C342-A91E-59D5449A1E9E}" type="parTrans" cxnId="{CEB483AD-5FAF-0048-A55D-5BB1C8FC3AAE}">
      <dgm:prSet/>
      <dgm:spPr/>
      <dgm:t>
        <a:bodyPr/>
        <a:lstStyle/>
        <a:p>
          <a:endParaRPr lang="en-US"/>
        </a:p>
      </dgm:t>
    </dgm:pt>
    <dgm:pt modelId="{6050C0BD-5067-8E48-BB74-C1AA2CB6BABE}" type="sibTrans" cxnId="{CEB483AD-5FAF-0048-A55D-5BB1C8FC3AAE}">
      <dgm:prSet/>
      <dgm:spPr/>
      <dgm:t>
        <a:bodyPr/>
        <a:lstStyle/>
        <a:p>
          <a:endParaRPr lang="en-US"/>
        </a:p>
      </dgm:t>
    </dgm:pt>
    <dgm:pt modelId="{1D10E2EB-514C-0D42-B1FD-F88343BAEC02}">
      <dgm:prSet phldrT="[Text]" custT="1"/>
      <dgm:spPr>
        <a:solidFill>
          <a:srgbClr val="85C1CC"/>
        </a:solidFill>
      </dgm:spPr>
      <dgm:t>
        <a:bodyPr/>
        <a:lstStyle/>
        <a:p>
          <a:pPr algn="l">
            <a:buFont typeface="Arial" panose="020B0604020202020204" pitchFamily="34" charset="0"/>
            <a:buChar char="•"/>
          </a:pPr>
          <a:r>
            <a:rPr lang="en-US" sz="1300" dirty="0">
              <a:solidFill>
                <a:schemeClr val="bg1"/>
              </a:solidFill>
              <a:latin typeface="+mj-lt"/>
            </a:rPr>
            <a:t>Employee engagement &amp; education</a:t>
          </a:r>
        </a:p>
      </dgm:t>
    </dgm:pt>
    <dgm:pt modelId="{43496DC3-D592-1240-AE39-6C6AF7D779D5}" type="parTrans" cxnId="{80258871-9C96-464F-95C3-81A21AFB90A4}">
      <dgm:prSet/>
      <dgm:spPr/>
      <dgm:t>
        <a:bodyPr/>
        <a:lstStyle/>
        <a:p>
          <a:endParaRPr lang="en-US"/>
        </a:p>
      </dgm:t>
    </dgm:pt>
    <dgm:pt modelId="{47E91E6A-601A-C64C-8EBC-269303D137B4}" type="sibTrans" cxnId="{80258871-9C96-464F-95C3-81A21AFB90A4}">
      <dgm:prSet/>
      <dgm:spPr/>
      <dgm:t>
        <a:bodyPr/>
        <a:lstStyle/>
        <a:p>
          <a:endParaRPr lang="en-US"/>
        </a:p>
      </dgm:t>
    </dgm:pt>
    <dgm:pt modelId="{C7429DF5-EF98-034A-8F1C-784448A26D25}">
      <dgm:prSet phldrT="[Text]" custT="1"/>
      <dgm:spPr>
        <a:solidFill>
          <a:srgbClr val="85C1CC">
            <a:alpha val="90000"/>
          </a:srgbClr>
        </a:solidFill>
      </dgm:spPr>
      <dgm:t>
        <a:bodyPr/>
        <a:lstStyle/>
        <a:p>
          <a:pPr algn="l">
            <a:buFont typeface="Arial" panose="020B0604020202020204" pitchFamily="34" charset="0"/>
            <a:buChar char="•"/>
          </a:pPr>
          <a:r>
            <a:rPr lang="en-US" sz="1300" dirty="0">
              <a:solidFill>
                <a:schemeClr val="bg1"/>
              </a:solidFill>
              <a:latin typeface="+mj-lt"/>
            </a:rPr>
            <a:t>Decrease waste</a:t>
          </a:r>
        </a:p>
      </dgm:t>
    </dgm:pt>
    <dgm:pt modelId="{89EB7352-EA5B-D249-BB54-53F64AE6DF6B}" type="parTrans" cxnId="{20F4E58D-8C38-2C42-8F30-142D8A59A3E2}">
      <dgm:prSet/>
      <dgm:spPr/>
      <dgm:t>
        <a:bodyPr/>
        <a:lstStyle/>
        <a:p>
          <a:endParaRPr lang="en-US"/>
        </a:p>
      </dgm:t>
    </dgm:pt>
    <dgm:pt modelId="{828BCC8F-8505-1D48-9BC6-8F2727EC8A07}" type="sibTrans" cxnId="{20F4E58D-8C38-2C42-8F30-142D8A59A3E2}">
      <dgm:prSet/>
      <dgm:spPr/>
      <dgm:t>
        <a:bodyPr/>
        <a:lstStyle/>
        <a:p>
          <a:endParaRPr lang="en-US"/>
        </a:p>
      </dgm:t>
    </dgm:pt>
    <dgm:pt modelId="{14760B18-B21C-AE4F-8A6F-4CC0709DCE2B}">
      <dgm:prSet phldrT="[Text]"/>
      <dgm:spPr>
        <a:solidFill>
          <a:srgbClr val="85C1CC">
            <a:alpha val="90000"/>
          </a:srgbClr>
        </a:solidFill>
      </dgm:spPr>
      <dgm:t>
        <a:bodyPr/>
        <a:lstStyle/>
        <a:p>
          <a:pPr algn="r"/>
          <a:endParaRPr lang="en-US" sz="700" dirty="0"/>
        </a:p>
      </dgm:t>
    </dgm:pt>
    <dgm:pt modelId="{239F8A3D-B944-1240-B7C9-82761D1D23E9}" type="parTrans" cxnId="{336F0977-E308-2B43-8AE6-60C4D22468F8}">
      <dgm:prSet/>
      <dgm:spPr/>
      <dgm:t>
        <a:bodyPr/>
        <a:lstStyle/>
        <a:p>
          <a:endParaRPr lang="en-US"/>
        </a:p>
      </dgm:t>
    </dgm:pt>
    <dgm:pt modelId="{A23655CF-ABA6-294C-B736-48B0CFB52C82}" type="sibTrans" cxnId="{336F0977-E308-2B43-8AE6-60C4D22468F8}">
      <dgm:prSet/>
      <dgm:spPr/>
      <dgm:t>
        <a:bodyPr/>
        <a:lstStyle/>
        <a:p>
          <a:endParaRPr lang="en-US"/>
        </a:p>
      </dgm:t>
    </dgm:pt>
    <dgm:pt modelId="{B5AA96E3-3CCD-7647-9A65-02B473764609}">
      <dgm:prSet phldrT="[Text]" custT="1"/>
      <dgm:spPr>
        <a:solidFill>
          <a:srgbClr val="85C1CC">
            <a:alpha val="90000"/>
          </a:srgbClr>
        </a:solidFill>
      </dgm:spPr>
      <dgm:t>
        <a:bodyPr/>
        <a:lstStyle/>
        <a:p>
          <a:pPr algn="l">
            <a:buFont typeface="Arial" panose="020B0604020202020204" pitchFamily="34" charset="0"/>
            <a:buChar char="•"/>
          </a:pPr>
          <a:r>
            <a:rPr lang="en-US" sz="1300" dirty="0">
              <a:solidFill>
                <a:schemeClr val="bg1"/>
              </a:solidFill>
              <a:latin typeface="+mj-lt"/>
            </a:rPr>
            <a:t>Efficient care delivery based on quality, outcomes measures and safety</a:t>
          </a:r>
        </a:p>
      </dgm:t>
    </dgm:pt>
    <dgm:pt modelId="{509FA910-6C5F-974C-A9FC-91611D9DE36B}" type="parTrans" cxnId="{BF09C295-2325-7B47-94CF-6874B44B13C5}">
      <dgm:prSet/>
      <dgm:spPr/>
      <dgm:t>
        <a:bodyPr/>
        <a:lstStyle/>
        <a:p>
          <a:endParaRPr lang="en-US"/>
        </a:p>
      </dgm:t>
    </dgm:pt>
    <dgm:pt modelId="{9192B6D2-9B43-514C-AD71-3096806479CD}" type="sibTrans" cxnId="{BF09C295-2325-7B47-94CF-6874B44B13C5}">
      <dgm:prSet/>
      <dgm:spPr/>
      <dgm:t>
        <a:bodyPr/>
        <a:lstStyle/>
        <a:p>
          <a:endParaRPr lang="en-US"/>
        </a:p>
      </dgm:t>
    </dgm:pt>
    <dgm:pt modelId="{7623B781-CD19-9C44-8CE2-2BBFEA79E2DF}">
      <dgm:prSet phldrT="[Text]"/>
      <dgm:spPr>
        <a:solidFill>
          <a:srgbClr val="85C1CC">
            <a:alpha val="90000"/>
          </a:srgbClr>
        </a:solidFill>
      </dgm:spPr>
      <dgm:t>
        <a:bodyPr/>
        <a:lstStyle/>
        <a:p>
          <a:pPr algn="l"/>
          <a:endParaRPr lang="en-US" sz="700" dirty="0">
            <a:latin typeface="Raleway" pitchFamily="2" charset="77"/>
          </a:endParaRPr>
        </a:p>
      </dgm:t>
    </dgm:pt>
    <dgm:pt modelId="{83C63F6F-9CC8-3B47-8C81-9F984E646936}" type="parTrans" cxnId="{8EB23902-4102-F444-B26F-66E3A3BEAE35}">
      <dgm:prSet/>
      <dgm:spPr/>
      <dgm:t>
        <a:bodyPr/>
        <a:lstStyle/>
        <a:p>
          <a:endParaRPr lang="en-US"/>
        </a:p>
      </dgm:t>
    </dgm:pt>
    <dgm:pt modelId="{DD8A5228-FDC4-A44F-8356-F865F34180AC}" type="sibTrans" cxnId="{8EB23902-4102-F444-B26F-66E3A3BEAE35}">
      <dgm:prSet/>
      <dgm:spPr/>
      <dgm:t>
        <a:bodyPr/>
        <a:lstStyle/>
        <a:p>
          <a:endParaRPr lang="en-US"/>
        </a:p>
      </dgm:t>
    </dgm:pt>
    <dgm:pt modelId="{D1096AE5-FAD7-4B44-8A30-096C46E93F83}">
      <dgm:prSet phldrT="[Text]" custT="1"/>
      <dgm:spPr>
        <a:solidFill>
          <a:srgbClr val="85C1CC">
            <a:alpha val="90000"/>
          </a:srgbClr>
        </a:solidFill>
      </dgm:spPr>
      <dgm:t>
        <a:bodyPr/>
        <a:lstStyle/>
        <a:p>
          <a:pPr algn="l">
            <a:buFont typeface="Arial" panose="020B0604020202020204" pitchFamily="34" charset="0"/>
            <a:buChar char="•"/>
          </a:pPr>
          <a:r>
            <a:rPr lang="en-US" sz="1300" dirty="0">
              <a:solidFill>
                <a:schemeClr val="bg1"/>
              </a:solidFill>
              <a:latin typeface="+mj-lt"/>
            </a:rPr>
            <a:t>Right care/Right time &amp; place/Right cost</a:t>
          </a:r>
        </a:p>
      </dgm:t>
    </dgm:pt>
    <dgm:pt modelId="{D14A71FE-EE95-A243-A750-178866A0D6EC}" type="parTrans" cxnId="{59E9AB18-D93F-654F-9C5E-142120608AEE}">
      <dgm:prSet/>
      <dgm:spPr/>
      <dgm:t>
        <a:bodyPr/>
        <a:lstStyle/>
        <a:p>
          <a:endParaRPr lang="en-US"/>
        </a:p>
      </dgm:t>
    </dgm:pt>
    <dgm:pt modelId="{07FFB572-ABCE-F240-A4EA-84B9EEFC29FA}" type="sibTrans" cxnId="{59E9AB18-D93F-654F-9C5E-142120608AEE}">
      <dgm:prSet/>
      <dgm:spPr/>
      <dgm:t>
        <a:bodyPr/>
        <a:lstStyle/>
        <a:p>
          <a:endParaRPr lang="en-US"/>
        </a:p>
      </dgm:t>
    </dgm:pt>
    <dgm:pt modelId="{CD6DD2FB-6C80-ED4F-91A7-7D5D7029ACE1}">
      <dgm:prSet phldrT="[Text]" custT="1"/>
      <dgm:spPr>
        <a:solidFill>
          <a:srgbClr val="85C1CC">
            <a:alpha val="90000"/>
          </a:srgbClr>
        </a:solidFill>
      </dgm:spPr>
      <dgm:t>
        <a:bodyPr/>
        <a:lstStyle/>
        <a:p>
          <a:pPr>
            <a:buFont typeface="Arial" panose="020B0604020202020204" pitchFamily="34" charset="0"/>
            <a:buChar char="•"/>
          </a:pPr>
          <a:r>
            <a:rPr lang="en-US" sz="1300" dirty="0">
              <a:solidFill>
                <a:schemeClr val="bg1"/>
              </a:solidFill>
              <a:latin typeface="+mj-lt"/>
            </a:rPr>
            <a:t>Utilization management</a:t>
          </a:r>
        </a:p>
      </dgm:t>
    </dgm:pt>
    <dgm:pt modelId="{87F1D3D3-661B-4246-801E-ABE587318361}" type="parTrans" cxnId="{919E6EC7-CB16-5542-8A7A-45C2460EE5C0}">
      <dgm:prSet/>
      <dgm:spPr/>
      <dgm:t>
        <a:bodyPr/>
        <a:lstStyle/>
        <a:p>
          <a:endParaRPr lang="en-US"/>
        </a:p>
      </dgm:t>
    </dgm:pt>
    <dgm:pt modelId="{D19AB996-8415-5A49-BE6C-545D537E863B}" type="sibTrans" cxnId="{919E6EC7-CB16-5542-8A7A-45C2460EE5C0}">
      <dgm:prSet/>
      <dgm:spPr/>
      <dgm:t>
        <a:bodyPr/>
        <a:lstStyle/>
        <a:p>
          <a:endParaRPr lang="en-US"/>
        </a:p>
      </dgm:t>
    </dgm:pt>
    <dgm:pt modelId="{A7380417-8DE9-3C4B-B442-F05C9C3648FF}">
      <dgm:prSet phldrT="[Text]"/>
      <dgm:spPr>
        <a:solidFill>
          <a:srgbClr val="85C1CC">
            <a:alpha val="90000"/>
          </a:srgbClr>
        </a:solidFill>
      </dgm:spPr>
      <dgm:t>
        <a:bodyPr/>
        <a:lstStyle/>
        <a:p>
          <a:endParaRPr lang="en-US" sz="800" dirty="0"/>
        </a:p>
      </dgm:t>
    </dgm:pt>
    <dgm:pt modelId="{B162B4B8-A29D-DB41-A54C-4C6124FEFD62}" type="parTrans" cxnId="{A451772D-384A-A446-A50D-791CBF839509}">
      <dgm:prSet/>
      <dgm:spPr/>
      <dgm:t>
        <a:bodyPr/>
        <a:lstStyle/>
        <a:p>
          <a:endParaRPr lang="en-US"/>
        </a:p>
      </dgm:t>
    </dgm:pt>
    <dgm:pt modelId="{DA27FC69-184F-5544-9085-F74D2275DA55}" type="sibTrans" cxnId="{A451772D-384A-A446-A50D-791CBF839509}">
      <dgm:prSet/>
      <dgm:spPr/>
      <dgm:t>
        <a:bodyPr/>
        <a:lstStyle/>
        <a:p>
          <a:endParaRPr lang="en-US"/>
        </a:p>
      </dgm:t>
    </dgm:pt>
    <dgm:pt modelId="{704888E6-DA0A-4346-B558-305FAC7E400E}">
      <dgm:prSet phldrT="[Text]" custT="1"/>
      <dgm:spPr>
        <a:solidFill>
          <a:srgbClr val="85C1CC">
            <a:alpha val="90000"/>
          </a:srgbClr>
        </a:solidFill>
      </dgm:spPr>
      <dgm:t>
        <a:bodyPr/>
        <a:lstStyle/>
        <a:p>
          <a:pPr>
            <a:buFont typeface="Arial" panose="020B0604020202020204" pitchFamily="34" charset="0"/>
            <a:buChar char="•"/>
          </a:pPr>
          <a:r>
            <a:rPr lang="en-US" sz="1300" dirty="0">
              <a:solidFill>
                <a:schemeClr val="bg1"/>
              </a:solidFill>
              <a:latin typeface="+mj-lt"/>
            </a:rPr>
            <a:t>Cost optimization</a:t>
          </a:r>
        </a:p>
      </dgm:t>
    </dgm:pt>
    <dgm:pt modelId="{4255DCFE-1BDC-DD43-9B93-38C231F2DCFE}" type="parTrans" cxnId="{36755FDB-A589-A64F-B1C4-5C51ED7E56A8}">
      <dgm:prSet/>
      <dgm:spPr/>
      <dgm:t>
        <a:bodyPr/>
        <a:lstStyle/>
        <a:p>
          <a:endParaRPr lang="en-US"/>
        </a:p>
      </dgm:t>
    </dgm:pt>
    <dgm:pt modelId="{2C8E5754-F37F-464D-8867-1E113D9A7C70}" type="sibTrans" cxnId="{36755FDB-A589-A64F-B1C4-5C51ED7E56A8}">
      <dgm:prSet/>
      <dgm:spPr/>
      <dgm:t>
        <a:bodyPr/>
        <a:lstStyle/>
        <a:p>
          <a:endParaRPr lang="en-US"/>
        </a:p>
      </dgm:t>
    </dgm:pt>
    <dgm:pt modelId="{370ACBD4-23EE-B74D-871A-15CF31BB6AEB}">
      <dgm:prSet phldrT="[Text]" custT="1"/>
      <dgm:spPr>
        <a:solidFill>
          <a:srgbClr val="85C1CC">
            <a:alpha val="90000"/>
          </a:srgbClr>
        </a:solidFill>
      </dgm:spPr>
      <dgm:t>
        <a:bodyPr/>
        <a:lstStyle/>
        <a:p>
          <a:pPr>
            <a:buFont typeface="Arial" panose="020B0604020202020204" pitchFamily="34" charset="0"/>
            <a:buChar char="•"/>
          </a:pPr>
          <a:r>
            <a:rPr lang="en-US" sz="1300" dirty="0">
              <a:solidFill>
                <a:schemeClr val="bg1"/>
              </a:solidFill>
              <a:latin typeface="+mj-lt"/>
            </a:rPr>
            <a:t>Maximize rebates</a:t>
          </a:r>
        </a:p>
      </dgm:t>
    </dgm:pt>
    <dgm:pt modelId="{EF5DCDA3-C17E-2F41-80CC-06FAD102CD5E}" type="parTrans" cxnId="{AE3BB8F8-9A5E-6542-8C1F-7C9928B6C138}">
      <dgm:prSet/>
      <dgm:spPr/>
      <dgm:t>
        <a:bodyPr/>
        <a:lstStyle/>
        <a:p>
          <a:endParaRPr lang="en-US"/>
        </a:p>
      </dgm:t>
    </dgm:pt>
    <dgm:pt modelId="{D79CD056-DBB2-5649-BAFD-6EE8C2836036}" type="sibTrans" cxnId="{AE3BB8F8-9A5E-6542-8C1F-7C9928B6C138}">
      <dgm:prSet/>
      <dgm:spPr/>
      <dgm:t>
        <a:bodyPr/>
        <a:lstStyle/>
        <a:p>
          <a:endParaRPr lang="en-US"/>
        </a:p>
      </dgm:t>
    </dgm:pt>
    <dgm:pt modelId="{C4C419F0-A579-314D-ACC7-69EB433136C0}">
      <dgm:prSet phldrT="[Text]" custT="1"/>
      <dgm:spPr>
        <a:solidFill>
          <a:srgbClr val="85C1CC">
            <a:alpha val="90000"/>
          </a:srgbClr>
        </a:solidFill>
      </dgm:spPr>
      <dgm:t>
        <a:bodyPr/>
        <a:lstStyle/>
        <a:p>
          <a:pPr>
            <a:buFont typeface="Arial" panose="020B0604020202020204" pitchFamily="34" charset="0"/>
            <a:buChar char="•"/>
          </a:pPr>
          <a:r>
            <a:rPr lang="en-US" sz="1300" b="0" dirty="0">
              <a:solidFill>
                <a:schemeClr val="bg1"/>
              </a:solidFill>
              <a:latin typeface="+mj-lt"/>
            </a:rPr>
            <a:t>Continuous monitoring</a:t>
          </a:r>
        </a:p>
      </dgm:t>
    </dgm:pt>
    <dgm:pt modelId="{E75B0E60-9550-C84D-B314-AFD647FB721B}" type="parTrans" cxnId="{546E20C4-1AB5-194D-A6AA-FAC85732D06C}">
      <dgm:prSet/>
      <dgm:spPr/>
      <dgm:t>
        <a:bodyPr/>
        <a:lstStyle/>
        <a:p>
          <a:endParaRPr lang="en-US"/>
        </a:p>
      </dgm:t>
    </dgm:pt>
    <dgm:pt modelId="{F8F60C42-F55A-2B4F-9AAF-0FEE6C64F4B2}" type="sibTrans" cxnId="{546E20C4-1AB5-194D-A6AA-FAC85732D06C}">
      <dgm:prSet/>
      <dgm:spPr/>
      <dgm:t>
        <a:bodyPr/>
        <a:lstStyle/>
        <a:p>
          <a:endParaRPr lang="en-US"/>
        </a:p>
      </dgm:t>
    </dgm:pt>
    <dgm:pt modelId="{D944B61A-7599-8643-BF9E-F27042D693E8}">
      <dgm:prSet phldrT="[Text]" custT="1"/>
      <dgm:spPr>
        <a:solidFill>
          <a:srgbClr val="85C1CC">
            <a:alpha val="90000"/>
          </a:srgbClr>
        </a:solidFill>
      </dgm:spPr>
      <dgm:t>
        <a:bodyPr/>
        <a:lstStyle/>
        <a:p>
          <a:pPr>
            <a:buFont typeface="Arial" panose="020B0604020202020204" pitchFamily="34" charset="0"/>
            <a:buChar char="•"/>
          </a:pPr>
          <a:r>
            <a:rPr lang="en-US" sz="1300" b="0" dirty="0">
              <a:solidFill>
                <a:schemeClr val="bg1"/>
              </a:solidFill>
              <a:latin typeface="+mj-lt"/>
            </a:rPr>
            <a:t>Access to real-time data</a:t>
          </a:r>
        </a:p>
      </dgm:t>
    </dgm:pt>
    <dgm:pt modelId="{CFD0B9AB-F44F-C949-B397-99F8D54EB3F9}" type="parTrans" cxnId="{8DBEEEF9-D8CA-AE45-B3CF-43C0A4906A16}">
      <dgm:prSet/>
      <dgm:spPr/>
      <dgm:t>
        <a:bodyPr/>
        <a:lstStyle/>
        <a:p>
          <a:endParaRPr lang="en-US"/>
        </a:p>
      </dgm:t>
    </dgm:pt>
    <dgm:pt modelId="{A5636B64-CDBE-834D-95AA-D9B61085F9D1}" type="sibTrans" cxnId="{8DBEEEF9-D8CA-AE45-B3CF-43C0A4906A16}">
      <dgm:prSet/>
      <dgm:spPr/>
      <dgm:t>
        <a:bodyPr/>
        <a:lstStyle/>
        <a:p>
          <a:endParaRPr lang="en-US"/>
        </a:p>
      </dgm:t>
    </dgm:pt>
    <dgm:pt modelId="{BD436FCD-023C-B046-B863-F8A1B5167E06}">
      <dgm:prSet phldrT="[Text]" custT="1"/>
      <dgm:spPr>
        <a:solidFill>
          <a:srgbClr val="85C1CC">
            <a:alpha val="90000"/>
          </a:srgbClr>
        </a:solidFill>
      </dgm:spPr>
      <dgm:t>
        <a:bodyPr/>
        <a:lstStyle/>
        <a:p>
          <a:endParaRPr lang="en-US" sz="900" b="0" dirty="0">
            <a:latin typeface="Raleway" pitchFamily="2" charset="77"/>
          </a:endParaRPr>
        </a:p>
      </dgm:t>
    </dgm:pt>
    <dgm:pt modelId="{717116A5-B41C-1B46-8687-9469390774F3}" type="parTrans" cxnId="{5A501586-BB26-EE4C-8067-C743FC77CB64}">
      <dgm:prSet/>
      <dgm:spPr/>
      <dgm:t>
        <a:bodyPr/>
        <a:lstStyle/>
        <a:p>
          <a:endParaRPr lang="en-US"/>
        </a:p>
      </dgm:t>
    </dgm:pt>
    <dgm:pt modelId="{0AFB983A-E95F-2149-9C40-1AE155E48C09}" type="sibTrans" cxnId="{5A501586-BB26-EE4C-8067-C743FC77CB64}">
      <dgm:prSet/>
      <dgm:spPr/>
      <dgm:t>
        <a:bodyPr/>
        <a:lstStyle/>
        <a:p>
          <a:endParaRPr lang="en-US"/>
        </a:p>
      </dgm:t>
    </dgm:pt>
    <dgm:pt modelId="{0A9CB411-18B6-7943-A5D3-76ADABCB9205}">
      <dgm:prSet phldrT="[Text]" custT="1"/>
      <dgm:spPr>
        <a:solidFill>
          <a:srgbClr val="85C1CC">
            <a:alpha val="90000"/>
          </a:srgbClr>
        </a:solidFill>
      </dgm:spPr>
      <dgm:t>
        <a:bodyPr/>
        <a:lstStyle/>
        <a:p>
          <a:pPr>
            <a:buFont typeface="Arial" panose="020B0604020202020204" pitchFamily="34" charset="0"/>
            <a:buChar char="•"/>
          </a:pPr>
          <a:r>
            <a:rPr lang="en-US" sz="1300" b="0" dirty="0">
              <a:solidFill>
                <a:schemeClr val="bg1"/>
              </a:solidFill>
              <a:latin typeface="+mj-lt"/>
            </a:rPr>
            <a:t>Constant feedback loop to create virtuous cycle</a:t>
          </a:r>
        </a:p>
      </dgm:t>
    </dgm:pt>
    <dgm:pt modelId="{F74875D3-DCFC-6144-995D-5702442FA87D}" type="parTrans" cxnId="{4F0C3D22-C3C7-2F48-9351-F80EAC292547}">
      <dgm:prSet/>
      <dgm:spPr/>
      <dgm:t>
        <a:bodyPr/>
        <a:lstStyle/>
        <a:p>
          <a:endParaRPr lang="en-US"/>
        </a:p>
      </dgm:t>
    </dgm:pt>
    <dgm:pt modelId="{DE0C2CE0-A606-2E48-8F22-D843158B961B}" type="sibTrans" cxnId="{4F0C3D22-C3C7-2F48-9351-F80EAC292547}">
      <dgm:prSet/>
      <dgm:spPr/>
      <dgm:t>
        <a:bodyPr/>
        <a:lstStyle/>
        <a:p>
          <a:endParaRPr lang="en-US"/>
        </a:p>
      </dgm:t>
    </dgm:pt>
    <dgm:pt modelId="{03D69ECC-577C-7141-887B-8D50CC7B9CF5}">
      <dgm:prSet phldrT="[Text]" custT="1"/>
      <dgm:spPr>
        <a:solidFill>
          <a:srgbClr val="85C1CC"/>
        </a:solidFill>
      </dgm:spPr>
      <dgm:t>
        <a:bodyPr/>
        <a:lstStyle/>
        <a:p>
          <a:pPr algn="l">
            <a:buFont typeface="Arial" panose="020B0604020202020204" pitchFamily="34" charset="0"/>
            <a:buChar char="•"/>
          </a:pPr>
          <a:r>
            <a:rPr lang="en-US" sz="1300" dirty="0">
              <a:solidFill>
                <a:schemeClr val="bg1"/>
              </a:solidFill>
              <a:latin typeface="+mj-lt"/>
            </a:rPr>
            <a:t>Wellness and prevention</a:t>
          </a:r>
        </a:p>
      </dgm:t>
    </dgm:pt>
    <dgm:pt modelId="{D3F66901-C745-BD44-8B75-6E538CBC35EF}" type="parTrans" cxnId="{7273D01A-2B8F-C54E-8CCE-74E24037E547}">
      <dgm:prSet/>
      <dgm:spPr/>
      <dgm:t>
        <a:bodyPr/>
        <a:lstStyle/>
        <a:p>
          <a:endParaRPr lang="en-US"/>
        </a:p>
      </dgm:t>
    </dgm:pt>
    <dgm:pt modelId="{FDEC0017-A3F3-1347-ADF7-C7A12DCDF28F}" type="sibTrans" cxnId="{7273D01A-2B8F-C54E-8CCE-74E24037E547}">
      <dgm:prSet/>
      <dgm:spPr/>
      <dgm:t>
        <a:bodyPr/>
        <a:lstStyle/>
        <a:p>
          <a:endParaRPr lang="en-US"/>
        </a:p>
      </dgm:t>
    </dgm:pt>
    <dgm:pt modelId="{D1D5E3D8-2F9A-AF4D-8163-877534EFC311}">
      <dgm:prSet phldrT="[Text]" custT="1"/>
      <dgm:spPr>
        <a:solidFill>
          <a:srgbClr val="85C1CC"/>
        </a:solidFill>
      </dgm:spPr>
      <dgm:t>
        <a:bodyPr/>
        <a:lstStyle/>
        <a:p>
          <a:pPr algn="l">
            <a:buFont typeface="Arial" panose="020B0604020202020204" pitchFamily="34" charset="0"/>
            <a:buChar char="•"/>
          </a:pPr>
          <a:r>
            <a:rPr lang="en-US" sz="1300" dirty="0">
              <a:solidFill>
                <a:schemeClr val="bg1"/>
              </a:solidFill>
              <a:latin typeface="+mj-lt"/>
            </a:rPr>
            <a:t>Care coordination, navigation and case management</a:t>
          </a:r>
        </a:p>
      </dgm:t>
    </dgm:pt>
    <dgm:pt modelId="{CCBFC680-54C1-C348-B873-B75B7B73AFD8}" type="parTrans" cxnId="{5FB6673E-61C5-7149-96F6-115AA08B94DA}">
      <dgm:prSet/>
      <dgm:spPr/>
      <dgm:t>
        <a:bodyPr/>
        <a:lstStyle/>
        <a:p>
          <a:endParaRPr lang="en-US"/>
        </a:p>
      </dgm:t>
    </dgm:pt>
    <dgm:pt modelId="{E1F11223-A710-5246-8423-74DD17B083E4}" type="sibTrans" cxnId="{5FB6673E-61C5-7149-96F6-115AA08B94DA}">
      <dgm:prSet/>
      <dgm:spPr/>
      <dgm:t>
        <a:bodyPr/>
        <a:lstStyle/>
        <a:p>
          <a:endParaRPr lang="en-US"/>
        </a:p>
      </dgm:t>
    </dgm:pt>
    <dgm:pt modelId="{137EA7F8-657E-A544-9A5F-C67AA7096D3E}">
      <dgm:prSet phldrT="[Text]" custT="1"/>
      <dgm:spPr>
        <a:solidFill>
          <a:srgbClr val="85C1CC">
            <a:alpha val="90000"/>
          </a:srgbClr>
        </a:solidFill>
      </dgm:spPr>
      <dgm:t>
        <a:bodyPr/>
        <a:lstStyle/>
        <a:p>
          <a:pPr>
            <a:buFont typeface="Arial" panose="020B0604020202020204" pitchFamily="34" charset="0"/>
            <a:buChar char="•"/>
          </a:pPr>
          <a:r>
            <a:rPr lang="en-US" sz="1300" dirty="0">
              <a:solidFill>
                <a:schemeClr val="bg1"/>
              </a:solidFill>
              <a:latin typeface="+mj-lt"/>
            </a:rPr>
            <a:t>Benchmarking</a:t>
          </a:r>
        </a:p>
      </dgm:t>
    </dgm:pt>
    <dgm:pt modelId="{184C3AA7-2828-FC4A-936A-2D25FD528C8E}" type="parTrans" cxnId="{2703004F-7CCD-4D4B-AE4D-304015B7F000}">
      <dgm:prSet/>
      <dgm:spPr/>
      <dgm:t>
        <a:bodyPr/>
        <a:lstStyle/>
        <a:p>
          <a:endParaRPr lang="en-US"/>
        </a:p>
      </dgm:t>
    </dgm:pt>
    <dgm:pt modelId="{2956088D-EDF0-614D-B3E4-521D5C6A194B}" type="sibTrans" cxnId="{2703004F-7CCD-4D4B-AE4D-304015B7F000}">
      <dgm:prSet/>
      <dgm:spPr/>
      <dgm:t>
        <a:bodyPr/>
        <a:lstStyle/>
        <a:p>
          <a:endParaRPr lang="en-US"/>
        </a:p>
      </dgm:t>
    </dgm:pt>
    <dgm:pt modelId="{149E5C16-820C-C44A-BBF6-BB06EAB2F83A}" type="pres">
      <dgm:prSet presAssocID="{33DADCFB-1D8E-4043-A01C-780A821E48BD}" presName="cycleMatrixDiagram" presStyleCnt="0">
        <dgm:presLayoutVars>
          <dgm:chMax val="1"/>
          <dgm:dir/>
          <dgm:animLvl val="lvl"/>
          <dgm:resizeHandles val="exact"/>
        </dgm:presLayoutVars>
      </dgm:prSet>
      <dgm:spPr/>
    </dgm:pt>
    <dgm:pt modelId="{0AE2EAAB-84FA-1845-8B2A-335274A28A1C}" type="pres">
      <dgm:prSet presAssocID="{33DADCFB-1D8E-4043-A01C-780A821E48BD}" presName="children" presStyleCnt="0"/>
      <dgm:spPr/>
    </dgm:pt>
    <dgm:pt modelId="{AACCDF75-B2E8-C440-B657-45400E2F984A}" type="pres">
      <dgm:prSet presAssocID="{33DADCFB-1D8E-4043-A01C-780A821E48BD}" presName="child1group" presStyleCnt="0"/>
      <dgm:spPr/>
    </dgm:pt>
    <dgm:pt modelId="{CCD4E84F-823A-4C47-85DD-806B6286E629}" type="pres">
      <dgm:prSet presAssocID="{33DADCFB-1D8E-4043-A01C-780A821E48BD}" presName="child1" presStyleLbl="bgAcc1" presStyleIdx="0" presStyleCnt="4" custScaleX="139075" custScaleY="111604" custLinFactNeighborX="-71768" custLinFactNeighborY="5455"/>
      <dgm:spPr/>
    </dgm:pt>
    <dgm:pt modelId="{48BACBAB-4BCA-DF42-90AE-477E8C170675}" type="pres">
      <dgm:prSet presAssocID="{33DADCFB-1D8E-4043-A01C-780A821E48BD}" presName="child1Text" presStyleLbl="bgAcc1" presStyleIdx="0" presStyleCnt="4">
        <dgm:presLayoutVars>
          <dgm:bulletEnabled val="1"/>
        </dgm:presLayoutVars>
      </dgm:prSet>
      <dgm:spPr/>
    </dgm:pt>
    <dgm:pt modelId="{672649DA-6E6E-024A-A5AA-0A578B8C27E6}" type="pres">
      <dgm:prSet presAssocID="{33DADCFB-1D8E-4043-A01C-780A821E48BD}" presName="child2group" presStyleCnt="0"/>
      <dgm:spPr/>
    </dgm:pt>
    <dgm:pt modelId="{3512384C-E06D-FB4E-85D4-57F41DB83055}" type="pres">
      <dgm:prSet presAssocID="{33DADCFB-1D8E-4043-A01C-780A821E48BD}" presName="child2" presStyleLbl="bgAcc1" presStyleIdx="1" presStyleCnt="4" custScaleX="138856" custScaleY="111395" custLinFactNeighborX="71768" custLinFactNeighborY="6448"/>
      <dgm:spPr/>
    </dgm:pt>
    <dgm:pt modelId="{A1A13F90-B378-2943-BB1E-9B019F968FE8}" type="pres">
      <dgm:prSet presAssocID="{33DADCFB-1D8E-4043-A01C-780A821E48BD}" presName="child2Text" presStyleLbl="bgAcc1" presStyleIdx="1" presStyleCnt="4">
        <dgm:presLayoutVars>
          <dgm:bulletEnabled val="1"/>
        </dgm:presLayoutVars>
      </dgm:prSet>
      <dgm:spPr/>
    </dgm:pt>
    <dgm:pt modelId="{CE5C4568-E051-2D49-A15A-EE118B73904F}" type="pres">
      <dgm:prSet presAssocID="{33DADCFB-1D8E-4043-A01C-780A821E48BD}" presName="child3group" presStyleCnt="0"/>
      <dgm:spPr/>
    </dgm:pt>
    <dgm:pt modelId="{B42B6560-6865-C746-8A8F-0712FDD7C16E}" type="pres">
      <dgm:prSet presAssocID="{33DADCFB-1D8E-4043-A01C-780A821E48BD}" presName="child3" presStyleLbl="bgAcc1" presStyleIdx="2" presStyleCnt="4" custScaleX="137802" custScaleY="110093" custLinFactNeighborX="55134" custLinFactNeighborY="-6989"/>
      <dgm:spPr/>
    </dgm:pt>
    <dgm:pt modelId="{624296A4-4564-C640-9DD2-BACE90FD47C8}" type="pres">
      <dgm:prSet presAssocID="{33DADCFB-1D8E-4043-A01C-780A821E48BD}" presName="child3Text" presStyleLbl="bgAcc1" presStyleIdx="2" presStyleCnt="4">
        <dgm:presLayoutVars>
          <dgm:bulletEnabled val="1"/>
        </dgm:presLayoutVars>
      </dgm:prSet>
      <dgm:spPr/>
    </dgm:pt>
    <dgm:pt modelId="{0B8B2B24-E031-8C4C-9D81-1CE690E9BA73}" type="pres">
      <dgm:prSet presAssocID="{33DADCFB-1D8E-4043-A01C-780A821E48BD}" presName="child4group" presStyleCnt="0"/>
      <dgm:spPr/>
    </dgm:pt>
    <dgm:pt modelId="{DBB1D58B-E097-BE42-8474-348AE294D3C7}" type="pres">
      <dgm:prSet presAssocID="{33DADCFB-1D8E-4043-A01C-780A821E48BD}" presName="child4" presStyleLbl="bgAcc1" presStyleIdx="3" presStyleCnt="4" custScaleX="139410" custScaleY="110344" custLinFactNeighborX="-72187" custLinFactNeighborY="-12022"/>
      <dgm:spPr/>
    </dgm:pt>
    <dgm:pt modelId="{756D94BA-9079-1044-920C-0CA4F9D1D551}" type="pres">
      <dgm:prSet presAssocID="{33DADCFB-1D8E-4043-A01C-780A821E48BD}" presName="child4Text" presStyleLbl="bgAcc1" presStyleIdx="3" presStyleCnt="4">
        <dgm:presLayoutVars>
          <dgm:bulletEnabled val="1"/>
        </dgm:presLayoutVars>
      </dgm:prSet>
      <dgm:spPr/>
    </dgm:pt>
    <dgm:pt modelId="{A4615948-83C8-184F-ACDA-9E192A510CAC}" type="pres">
      <dgm:prSet presAssocID="{33DADCFB-1D8E-4043-A01C-780A821E48BD}" presName="childPlaceholder" presStyleCnt="0"/>
      <dgm:spPr/>
    </dgm:pt>
    <dgm:pt modelId="{E036F8EB-B819-704C-9333-50BCC97BE71E}" type="pres">
      <dgm:prSet presAssocID="{33DADCFB-1D8E-4043-A01C-780A821E48BD}" presName="circle" presStyleCnt="0"/>
      <dgm:spPr/>
    </dgm:pt>
    <dgm:pt modelId="{B3BB3C56-A733-A645-84A5-8A212ADCBCDD}" type="pres">
      <dgm:prSet presAssocID="{33DADCFB-1D8E-4043-A01C-780A821E48BD}" presName="quadrant1" presStyleLbl="node1" presStyleIdx="0" presStyleCnt="4" custLinFactNeighborX="-1186" custLinFactNeighborY="437">
        <dgm:presLayoutVars>
          <dgm:chMax val="1"/>
          <dgm:bulletEnabled val="1"/>
        </dgm:presLayoutVars>
      </dgm:prSet>
      <dgm:spPr/>
    </dgm:pt>
    <dgm:pt modelId="{C3E2DF9D-C75A-9B49-989F-EED6DCBDBC96}" type="pres">
      <dgm:prSet presAssocID="{33DADCFB-1D8E-4043-A01C-780A821E48BD}" presName="quadrant2" presStyleLbl="node1" presStyleIdx="1" presStyleCnt="4">
        <dgm:presLayoutVars>
          <dgm:chMax val="1"/>
          <dgm:bulletEnabled val="1"/>
        </dgm:presLayoutVars>
      </dgm:prSet>
      <dgm:spPr/>
    </dgm:pt>
    <dgm:pt modelId="{759F1EED-F23E-694A-A7BD-3E307D272591}" type="pres">
      <dgm:prSet presAssocID="{33DADCFB-1D8E-4043-A01C-780A821E48BD}" presName="quadrant3" presStyleLbl="node1" presStyleIdx="2" presStyleCnt="4">
        <dgm:presLayoutVars>
          <dgm:chMax val="1"/>
          <dgm:bulletEnabled val="1"/>
        </dgm:presLayoutVars>
      </dgm:prSet>
      <dgm:spPr/>
    </dgm:pt>
    <dgm:pt modelId="{D737DF4C-66AF-5D48-96DA-3B55F8A881D6}" type="pres">
      <dgm:prSet presAssocID="{33DADCFB-1D8E-4043-A01C-780A821E48BD}" presName="quadrant4" presStyleLbl="node1" presStyleIdx="3" presStyleCnt="4" custLinFactNeighborX="-874" custLinFactNeighborY="437">
        <dgm:presLayoutVars>
          <dgm:chMax val="1"/>
          <dgm:bulletEnabled val="1"/>
        </dgm:presLayoutVars>
      </dgm:prSet>
      <dgm:spPr/>
    </dgm:pt>
    <dgm:pt modelId="{0BCF9E90-9AF7-D14C-8EC4-78288994D74F}" type="pres">
      <dgm:prSet presAssocID="{33DADCFB-1D8E-4043-A01C-780A821E48BD}" presName="quadrantPlaceholder" presStyleCnt="0"/>
      <dgm:spPr/>
    </dgm:pt>
    <dgm:pt modelId="{AFA89326-F7B2-A145-B940-0870C0F705E8}" type="pres">
      <dgm:prSet presAssocID="{33DADCFB-1D8E-4043-A01C-780A821E48BD}" presName="center1" presStyleLbl="fgShp" presStyleIdx="0" presStyleCnt="2"/>
      <dgm:spPr>
        <a:solidFill>
          <a:srgbClr val="85C1CC"/>
        </a:solidFill>
      </dgm:spPr>
    </dgm:pt>
    <dgm:pt modelId="{EE67E62B-2F58-6048-B83D-3B4564AD0A95}" type="pres">
      <dgm:prSet presAssocID="{33DADCFB-1D8E-4043-A01C-780A821E48BD}" presName="center2" presStyleLbl="fgShp" presStyleIdx="1" presStyleCnt="2"/>
      <dgm:spPr>
        <a:solidFill>
          <a:srgbClr val="85C1CC"/>
        </a:solidFill>
      </dgm:spPr>
    </dgm:pt>
  </dgm:ptLst>
  <dgm:cxnLst>
    <dgm:cxn modelId="{8EB23902-4102-F444-B26F-66E3A3BEAE35}" srcId="{8257AA93-6B9C-0B46-ADD6-0ECAD4A41111}" destId="{7623B781-CD19-9C44-8CE2-2BBFEA79E2DF}" srcOrd="3" destOrd="0" parTransId="{83C63F6F-9CC8-3B47-8C81-9F984E646936}" sibTransId="{DD8A5228-FDC4-A44F-8356-F865F34180AC}"/>
    <dgm:cxn modelId="{D64B4205-58D2-F44C-AB3A-05C33E66E188}" type="presOf" srcId="{42B439BA-2766-444A-9202-808A4AB17590}" destId="{CCD4E84F-823A-4C47-85DD-806B6286E629}" srcOrd="0" destOrd="1" presId="urn:microsoft.com/office/officeart/2005/8/layout/cycle4"/>
    <dgm:cxn modelId="{AFDAC906-FBF5-E94F-9330-56A06B6CDEB8}" type="presOf" srcId="{C7429DF5-EF98-034A-8F1C-784448A26D25}" destId="{A1A13F90-B378-2943-BB1E-9B019F968FE8}" srcOrd="1" destOrd="1" presId="urn:microsoft.com/office/officeart/2005/8/layout/cycle4"/>
    <dgm:cxn modelId="{9EE21A0C-2A70-3642-B412-4CB3AB1686E8}" type="presOf" srcId="{B5AA96E3-3CCD-7647-9A65-02B473764609}" destId="{A1A13F90-B378-2943-BB1E-9B019F968FE8}" srcOrd="1" destOrd="2" presId="urn:microsoft.com/office/officeart/2005/8/layout/cycle4"/>
    <dgm:cxn modelId="{919AA914-776F-8F4F-90B1-497E68DB15C5}" type="presOf" srcId="{8257AA93-6B9C-0B46-ADD6-0ECAD4A41111}" destId="{3512384C-E06D-FB4E-85D4-57F41DB83055}" srcOrd="0" destOrd="0" presId="urn:microsoft.com/office/officeart/2005/8/layout/cycle4"/>
    <dgm:cxn modelId="{F9250A15-648C-F54F-B47D-08EAF084EB5F}" srcId="{D7A36E92-531F-8649-A1F3-34A910DCB120}" destId="{A4EA82BC-4D65-D64F-834C-A359B1922526}" srcOrd="0" destOrd="0" parTransId="{F0BF7A75-7B83-6D41-934D-C666CDEAFEFD}" sibTransId="{B91BB43E-26A5-B944-8B40-0CF0C959EBAB}"/>
    <dgm:cxn modelId="{76EE7118-519B-624B-93F3-C7A0838050F3}" type="presOf" srcId="{42B439BA-2766-444A-9202-808A4AB17590}" destId="{48BACBAB-4BCA-DF42-90AE-477E8C170675}" srcOrd="1" destOrd="1" presId="urn:microsoft.com/office/officeart/2005/8/layout/cycle4"/>
    <dgm:cxn modelId="{59E9AB18-D93F-654F-9C5E-142120608AEE}" srcId="{8257AA93-6B9C-0B46-ADD6-0ECAD4A41111}" destId="{D1096AE5-FAD7-4B44-8A30-096C46E93F83}" srcOrd="2" destOrd="0" parTransId="{D14A71FE-EE95-A243-A750-178866A0D6EC}" sibTransId="{07FFB572-ABCE-F240-A4EA-84B9EEFC29FA}"/>
    <dgm:cxn modelId="{7273D01A-2B8F-C54E-8CCE-74E24037E547}" srcId="{B4251399-EEDD-A043-89BF-6EA05B2E3528}" destId="{03D69ECC-577C-7141-887B-8D50CC7B9CF5}" srcOrd="3" destOrd="0" parTransId="{D3F66901-C745-BD44-8B75-6E538CBC35EF}" sibTransId="{FDEC0017-A3F3-1347-ADF7-C7A12DCDF28F}"/>
    <dgm:cxn modelId="{97CC391C-D7D2-AF4D-95DD-02116040B956}" srcId="{33DADCFB-1D8E-4043-A01C-780A821E48BD}" destId="{B97D6545-F738-9247-B2C4-FC0A8E90A040}" srcOrd="1" destOrd="0" parTransId="{09CDA23A-69D5-9547-9C3A-19C14DB6A0D5}" sibTransId="{FC692D1A-2DB9-3E41-B8B6-C7A4407A7A73}"/>
    <dgm:cxn modelId="{4F0C3D22-C3C7-2F48-9351-F80EAC292547}" srcId="{0C0F3642-6AF1-B140-9767-48586F4E5366}" destId="{0A9CB411-18B6-7943-A5D3-76ADABCB9205}" srcOrd="2" destOrd="0" parTransId="{F74875D3-DCFC-6144-995D-5702442FA87D}" sibTransId="{DE0C2CE0-A606-2E48-8F22-D843158B961B}"/>
    <dgm:cxn modelId="{212BF322-CF50-3741-9459-3458C0B2B121}" type="presOf" srcId="{0A9CB411-18B6-7943-A5D3-76ADABCB9205}" destId="{624296A4-4564-C640-9DD2-BACE90FD47C8}" srcOrd="1" destOrd="3" presId="urn:microsoft.com/office/officeart/2005/8/layout/cycle4"/>
    <dgm:cxn modelId="{4A9C082A-B610-1B45-882F-DE03B1E5D763}" srcId="{D55A8443-DECC-4A42-9F19-5CDBC1E01253}" destId="{B4251399-EEDD-A043-89BF-6EA05B2E3528}" srcOrd="0" destOrd="0" parTransId="{46E1E872-AFFD-304C-B4C2-C1B4CDE10047}" sibTransId="{A03B2225-51C2-584D-B077-5752B523D3A3}"/>
    <dgm:cxn modelId="{A451772D-384A-A446-A50D-791CBF839509}" srcId="{A4EA82BC-4D65-D64F-834C-A359B1922526}" destId="{A7380417-8DE9-3C4B-B442-F05C9C3648FF}" srcOrd="4" destOrd="0" parTransId="{B162B4B8-A29D-DB41-A54C-4C6124FEFD62}" sibTransId="{DA27FC69-184F-5544-9085-F74D2275DA55}"/>
    <dgm:cxn modelId="{2AB9C92D-1EBE-0B46-838E-100138EDB43F}" type="presOf" srcId="{14760B18-B21C-AE4F-8A6F-4CC0709DCE2B}" destId="{3512384C-E06D-FB4E-85D4-57F41DB83055}" srcOrd="0" destOrd="5" presId="urn:microsoft.com/office/officeart/2005/8/layout/cycle4"/>
    <dgm:cxn modelId="{5FB6673E-61C5-7149-96F6-115AA08B94DA}" srcId="{B4251399-EEDD-A043-89BF-6EA05B2E3528}" destId="{D1D5E3D8-2F9A-AF4D-8163-877534EFC311}" srcOrd="4" destOrd="0" parTransId="{CCBFC680-54C1-C348-B873-B75B7B73AFD8}" sibTransId="{E1F11223-A710-5246-8423-74DD17B083E4}"/>
    <dgm:cxn modelId="{84427B5B-B7FE-3141-A8E7-37343C03D48E}" type="presOf" srcId="{0C0F3642-6AF1-B140-9767-48586F4E5366}" destId="{624296A4-4564-C640-9DD2-BACE90FD47C8}" srcOrd="1" destOrd="0" presId="urn:microsoft.com/office/officeart/2005/8/layout/cycle4"/>
    <dgm:cxn modelId="{20A37543-A58A-B94F-AC1E-D194199276F9}" type="presOf" srcId="{C4C419F0-A579-314D-ACC7-69EB433136C0}" destId="{624296A4-4564-C640-9DD2-BACE90FD47C8}" srcOrd="1" destOrd="1" presId="urn:microsoft.com/office/officeart/2005/8/layout/cycle4"/>
    <dgm:cxn modelId="{13C73947-0B90-0C44-A415-BA758070E3A1}" type="presOf" srcId="{33DADCFB-1D8E-4043-A01C-780A821E48BD}" destId="{149E5C16-820C-C44A-BBF6-BB06EAB2F83A}" srcOrd="0" destOrd="0" presId="urn:microsoft.com/office/officeart/2005/8/layout/cycle4"/>
    <dgm:cxn modelId="{1ADFEB48-CE5C-F144-B00C-C5AFFAB6ED01}" type="presOf" srcId="{C7429DF5-EF98-034A-8F1C-784448A26D25}" destId="{3512384C-E06D-FB4E-85D4-57F41DB83055}" srcOrd="0" destOrd="1" presId="urn:microsoft.com/office/officeart/2005/8/layout/cycle4"/>
    <dgm:cxn modelId="{76538269-341D-DC42-8C6E-A11477B7A0E7}" type="presOf" srcId="{BD436FCD-023C-B046-B863-F8A1B5167E06}" destId="{B42B6560-6865-C746-8A8F-0712FDD7C16E}" srcOrd="0" destOrd="4" presId="urn:microsoft.com/office/officeart/2005/8/layout/cycle4"/>
    <dgm:cxn modelId="{6783404C-8249-4146-8C0D-1D00AD8F91D4}" type="presOf" srcId="{137EA7F8-657E-A544-9A5F-C67AA7096D3E}" destId="{DBB1D58B-E097-BE42-8474-348AE294D3C7}" srcOrd="0" destOrd="2" presId="urn:microsoft.com/office/officeart/2005/8/layout/cycle4"/>
    <dgm:cxn modelId="{5DF8544C-D108-FF49-AD29-74F4B5CD2BB1}" type="presOf" srcId="{A4EA82BC-4D65-D64F-834C-A359B1922526}" destId="{DBB1D58B-E097-BE42-8474-348AE294D3C7}" srcOrd="0" destOrd="0" presId="urn:microsoft.com/office/officeart/2005/8/layout/cycle4"/>
    <dgm:cxn modelId="{0C8D2C6D-40A1-5441-A2D7-6CEF8134CDD7}" type="presOf" srcId="{B5AA96E3-3CCD-7647-9A65-02B473764609}" destId="{3512384C-E06D-FB4E-85D4-57F41DB83055}" srcOrd="0" destOrd="2" presId="urn:microsoft.com/office/officeart/2005/8/layout/cycle4"/>
    <dgm:cxn modelId="{001C5D6D-F1F7-124F-85BA-25CA5B9AFDB5}" type="presOf" srcId="{1D10E2EB-514C-0D42-B1FD-F88343BAEC02}" destId="{48BACBAB-4BCA-DF42-90AE-477E8C170675}" srcOrd="1" destOrd="3" presId="urn:microsoft.com/office/officeart/2005/8/layout/cycle4"/>
    <dgm:cxn modelId="{2703004F-7CCD-4D4B-AE4D-304015B7F000}" srcId="{A4EA82BC-4D65-D64F-834C-A359B1922526}" destId="{137EA7F8-657E-A544-9A5F-C67AA7096D3E}" srcOrd="1" destOrd="0" parTransId="{184C3AA7-2828-FC4A-936A-2D25FD528C8E}" sibTransId="{2956088D-EDF0-614D-B3E4-521D5C6A194B}"/>
    <dgm:cxn modelId="{4BDB874F-8A85-2542-873A-0DBD23F83170}" type="presOf" srcId="{370ACBD4-23EE-B74D-871A-15CF31BB6AEB}" destId="{756D94BA-9079-1044-920C-0CA4F9D1D551}" srcOrd="1" destOrd="4" presId="urn:microsoft.com/office/officeart/2005/8/layout/cycle4"/>
    <dgm:cxn modelId="{8D8E994F-0374-2141-94FF-2F0A677ED7E9}" type="presOf" srcId="{14760B18-B21C-AE4F-8A6F-4CC0709DCE2B}" destId="{A1A13F90-B378-2943-BB1E-9B019F968FE8}" srcOrd="1" destOrd="5" presId="urn:microsoft.com/office/officeart/2005/8/layout/cycle4"/>
    <dgm:cxn modelId="{80258871-9C96-464F-95C3-81A21AFB90A4}" srcId="{B4251399-EEDD-A043-89BF-6EA05B2E3528}" destId="{1D10E2EB-514C-0D42-B1FD-F88343BAEC02}" srcOrd="2" destOrd="0" parTransId="{43496DC3-D592-1240-AE39-6C6AF7D779D5}" sibTransId="{47E91E6A-601A-C64C-8EBC-269303D137B4}"/>
    <dgm:cxn modelId="{336F0977-E308-2B43-8AE6-60C4D22468F8}" srcId="{8257AA93-6B9C-0B46-ADD6-0ECAD4A41111}" destId="{14760B18-B21C-AE4F-8A6F-4CC0709DCE2B}" srcOrd="4" destOrd="0" parTransId="{239F8A3D-B944-1240-B7C9-82761D1D23E9}" sibTransId="{A23655CF-ABA6-294C-B736-48B0CFB52C82}"/>
    <dgm:cxn modelId="{8AB72C7D-9270-B94B-9648-4751552E62D9}" type="presOf" srcId="{A7380417-8DE9-3C4B-B442-F05C9C3648FF}" destId="{756D94BA-9079-1044-920C-0CA4F9D1D551}" srcOrd="1" destOrd="5" presId="urn:microsoft.com/office/officeart/2005/8/layout/cycle4"/>
    <dgm:cxn modelId="{C1DF967F-8ECA-9346-83A5-3EF06C59C18D}" srcId="{B97D6545-F738-9247-B2C4-FC0A8E90A040}" destId="{8257AA93-6B9C-0B46-ADD6-0ECAD4A41111}" srcOrd="0" destOrd="0" parTransId="{3D71257C-5599-9D45-95C8-2F6FD2351688}" sibTransId="{DED394D8-C4B6-014E-BB58-F85F34B34CE3}"/>
    <dgm:cxn modelId="{1B8FC382-1D92-7C44-AA35-80CA4126BEA6}" type="presOf" srcId="{B4251399-EEDD-A043-89BF-6EA05B2E3528}" destId="{CCD4E84F-823A-4C47-85DD-806B6286E629}" srcOrd="0" destOrd="0" presId="urn:microsoft.com/office/officeart/2005/8/layout/cycle4"/>
    <dgm:cxn modelId="{BC65EF83-3ED0-EE4F-8F89-BBA8FD6F7A81}" type="presOf" srcId="{CD827DA3-82A4-FF45-AF73-889D1955B49F}" destId="{CCD4E84F-823A-4C47-85DD-806B6286E629}" srcOrd="0" destOrd="2" presId="urn:microsoft.com/office/officeart/2005/8/layout/cycle4"/>
    <dgm:cxn modelId="{5A501586-BB26-EE4C-8067-C743FC77CB64}" srcId="{0C0F3642-6AF1-B140-9767-48586F4E5366}" destId="{BD436FCD-023C-B046-B863-F8A1B5167E06}" srcOrd="3" destOrd="0" parTransId="{717116A5-B41C-1B46-8687-9469390774F3}" sibTransId="{0AFB983A-E95F-2149-9C40-1AE155E48C09}"/>
    <dgm:cxn modelId="{2A73068C-5321-B840-8735-B20BD15B8F6F}" type="presOf" srcId="{1D10E2EB-514C-0D42-B1FD-F88343BAEC02}" destId="{CCD4E84F-823A-4C47-85DD-806B6286E629}" srcOrd="0" destOrd="3" presId="urn:microsoft.com/office/officeart/2005/8/layout/cycle4"/>
    <dgm:cxn modelId="{8C94B78D-E383-B147-B0BA-394238B073A4}" type="presOf" srcId="{FBD5F243-D8EC-5248-ABA2-9FCAA87EEDF7}" destId="{759F1EED-F23E-694A-A7BD-3E307D272591}" srcOrd="0" destOrd="0" presId="urn:microsoft.com/office/officeart/2005/8/layout/cycle4"/>
    <dgm:cxn modelId="{20F4E58D-8C38-2C42-8F30-142D8A59A3E2}" srcId="{8257AA93-6B9C-0B46-ADD6-0ECAD4A41111}" destId="{C7429DF5-EF98-034A-8F1C-784448A26D25}" srcOrd="0" destOrd="0" parTransId="{89EB7352-EA5B-D249-BB54-53F64AE6DF6B}" sibTransId="{828BCC8F-8505-1D48-9BC6-8F2727EC8A07}"/>
    <dgm:cxn modelId="{B17BB68F-99F8-6A42-B5F2-34F02F98CD5D}" type="presOf" srcId="{7623B781-CD19-9C44-8CE2-2BBFEA79E2DF}" destId="{3512384C-E06D-FB4E-85D4-57F41DB83055}" srcOrd="0" destOrd="4" presId="urn:microsoft.com/office/officeart/2005/8/layout/cycle4"/>
    <dgm:cxn modelId="{7D44F18F-3395-E14B-B318-7A03409872F4}" type="presOf" srcId="{A4EA82BC-4D65-D64F-834C-A359B1922526}" destId="{756D94BA-9079-1044-920C-0CA4F9D1D551}" srcOrd="1" destOrd="0" presId="urn:microsoft.com/office/officeart/2005/8/layout/cycle4"/>
    <dgm:cxn modelId="{BF09C295-2325-7B47-94CF-6874B44B13C5}" srcId="{8257AA93-6B9C-0B46-ADD6-0ECAD4A41111}" destId="{B5AA96E3-3CCD-7647-9A65-02B473764609}" srcOrd="1" destOrd="0" parTransId="{509FA910-6C5F-974C-A9FC-91611D9DE36B}" sibTransId="{9192B6D2-9B43-514C-AD71-3096806479CD}"/>
    <dgm:cxn modelId="{C9426F98-AE4D-2445-A2E2-E51F1B2AF381}" type="presOf" srcId="{D944B61A-7599-8643-BF9E-F27042D693E8}" destId="{624296A4-4564-C640-9DD2-BACE90FD47C8}" srcOrd="1" destOrd="2" presId="urn:microsoft.com/office/officeart/2005/8/layout/cycle4"/>
    <dgm:cxn modelId="{07631F9F-3153-9D4B-8CF4-25A19A855B16}" type="presOf" srcId="{0C0F3642-6AF1-B140-9767-48586F4E5366}" destId="{B42B6560-6865-C746-8A8F-0712FDD7C16E}" srcOrd="0" destOrd="0" presId="urn:microsoft.com/office/officeart/2005/8/layout/cycle4"/>
    <dgm:cxn modelId="{156099A0-EEF0-E34F-8212-C6C3A45818DE}" type="presOf" srcId="{B4251399-EEDD-A043-89BF-6EA05B2E3528}" destId="{48BACBAB-4BCA-DF42-90AE-477E8C170675}" srcOrd="1" destOrd="0" presId="urn:microsoft.com/office/officeart/2005/8/layout/cycle4"/>
    <dgm:cxn modelId="{C249B2A1-847E-1548-8F6B-E726C22C3600}" type="presOf" srcId="{D1096AE5-FAD7-4B44-8A30-096C46E93F83}" destId="{A1A13F90-B378-2943-BB1E-9B019F968FE8}" srcOrd="1" destOrd="3" presId="urn:microsoft.com/office/officeart/2005/8/layout/cycle4"/>
    <dgm:cxn modelId="{2D9785A2-98A4-D44A-A421-AA65F785AC84}" type="presOf" srcId="{704888E6-DA0A-4346-B558-305FAC7E400E}" destId="{756D94BA-9079-1044-920C-0CA4F9D1D551}" srcOrd="1" destOrd="3" presId="urn:microsoft.com/office/officeart/2005/8/layout/cycle4"/>
    <dgm:cxn modelId="{CEB483AD-5FAF-0048-A55D-5BB1C8FC3AAE}" srcId="{B4251399-EEDD-A043-89BF-6EA05B2E3528}" destId="{CD827DA3-82A4-FF45-AF73-889D1955B49F}" srcOrd="1" destOrd="0" parTransId="{AE787BDC-74D3-C342-A91E-59D5449A1E9E}" sibTransId="{6050C0BD-5067-8E48-BB74-C1AA2CB6BABE}"/>
    <dgm:cxn modelId="{45E3AAB0-6C71-CE49-92D4-40460960EECD}" type="presOf" srcId="{D944B61A-7599-8643-BF9E-F27042D693E8}" destId="{B42B6560-6865-C746-8A8F-0712FDD7C16E}" srcOrd="0" destOrd="2" presId="urn:microsoft.com/office/officeart/2005/8/layout/cycle4"/>
    <dgm:cxn modelId="{E9D18EB3-ED0D-7F40-8684-D4904A312060}" type="presOf" srcId="{370ACBD4-23EE-B74D-871A-15CF31BB6AEB}" destId="{DBB1D58B-E097-BE42-8474-348AE294D3C7}" srcOrd="0" destOrd="4" presId="urn:microsoft.com/office/officeart/2005/8/layout/cycle4"/>
    <dgm:cxn modelId="{1981BCB4-9613-214A-8A6B-BC37FFFC5863}" type="presOf" srcId="{A7380417-8DE9-3C4B-B442-F05C9C3648FF}" destId="{DBB1D58B-E097-BE42-8474-348AE294D3C7}" srcOrd="0" destOrd="5" presId="urn:microsoft.com/office/officeart/2005/8/layout/cycle4"/>
    <dgm:cxn modelId="{BDB914B6-E2F0-4347-BA8A-0EC55D090F0E}" type="presOf" srcId="{D1D5E3D8-2F9A-AF4D-8163-877534EFC311}" destId="{CCD4E84F-823A-4C47-85DD-806B6286E629}" srcOrd="0" destOrd="5" presId="urn:microsoft.com/office/officeart/2005/8/layout/cycle4"/>
    <dgm:cxn modelId="{F55989B8-4D83-CE4F-9D3C-45D601101DBD}" type="presOf" srcId="{D7A36E92-531F-8649-A1F3-34A910DCB120}" destId="{D737DF4C-66AF-5D48-96DA-3B55F8A881D6}" srcOrd="0" destOrd="0" presId="urn:microsoft.com/office/officeart/2005/8/layout/cycle4"/>
    <dgm:cxn modelId="{EB8720BA-48C8-D14C-9006-55939C3AD500}" type="presOf" srcId="{8257AA93-6B9C-0B46-ADD6-0ECAD4A41111}" destId="{A1A13F90-B378-2943-BB1E-9B019F968FE8}" srcOrd="1" destOrd="0" presId="urn:microsoft.com/office/officeart/2005/8/layout/cycle4"/>
    <dgm:cxn modelId="{5DD3AFBA-1314-5A43-8A37-F155A65D225A}" type="presOf" srcId="{0A9CB411-18B6-7943-A5D3-76ADABCB9205}" destId="{B42B6560-6865-C746-8A8F-0712FDD7C16E}" srcOrd="0" destOrd="3" presId="urn:microsoft.com/office/officeart/2005/8/layout/cycle4"/>
    <dgm:cxn modelId="{546E20C4-1AB5-194D-A6AA-FAC85732D06C}" srcId="{0C0F3642-6AF1-B140-9767-48586F4E5366}" destId="{C4C419F0-A579-314D-ACC7-69EB433136C0}" srcOrd="0" destOrd="0" parTransId="{E75B0E60-9550-C84D-B314-AFD647FB721B}" sibTransId="{F8F60C42-F55A-2B4F-9AAF-0FEE6C64F4B2}"/>
    <dgm:cxn modelId="{FC9D31C5-8AA2-AC43-B12C-4E8D1641FFF1}" type="presOf" srcId="{CD827DA3-82A4-FF45-AF73-889D1955B49F}" destId="{48BACBAB-4BCA-DF42-90AE-477E8C170675}" srcOrd="1" destOrd="2" presId="urn:microsoft.com/office/officeart/2005/8/layout/cycle4"/>
    <dgm:cxn modelId="{919E6EC7-CB16-5542-8A7A-45C2460EE5C0}" srcId="{A4EA82BC-4D65-D64F-834C-A359B1922526}" destId="{CD6DD2FB-6C80-ED4F-91A7-7D5D7029ACE1}" srcOrd="0" destOrd="0" parTransId="{87F1D3D3-661B-4246-801E-ABE587318361}" sibTransId="{D19AB996-8415-5A49-BE6C-545D537E863B}"/>
    <dgm:cxn modelId="{D4FC07C8-B17A-7A4E-BEEF-0AA90A9C2EF0}" type="presOf" srcId="{704888E6-DA0A-4346-B558-305FAC7E400E}" destId="{DBB1D58B-E097-BE42-8474-348AE294D3C7}" srcOrd="0" destOrd="3" presId="urn:microsoft.com/office/officeart/2005/8/layout/cycle4"/>
    <dgm:cxn modelId="{C8827FCB-66D4-D244-A736-69B37013E0BF}" type="presOf" srcId="{137EA7F8-657E-A544-9A5F-C67AA7096D3E}" destId="{756D94BA-9079-1044-920C-0CA4F9D1D551}" srcOrd="1" destOrd="2" presId="urn:microsoft.com/office/officeart/2005/8/layout/cycle4"/>
    <dgm:cxn modelId="{9E22B2CC-D829-B74C-8403-DE1E3EA6D3F0}" type="presOf" srcId="{C4C419F0-A579-314D-ACC7-69EB433136C0}" destId="{B42B6560-6865-C746-8A8F-0712FDD7C16E}" srcOrd="0" destOrd="1" presId="urn:microsoft.com/office/officeart/2005/8/layout/cycle4"/>
    <dgm:cxn modelId="{327667CF-5CAE-DD43-B17E-AFD00226D98E}" srcId="{B4251399-EEDD-A043-89BF-6EA05B2E3528}" destId="{42B439BA-2766-444A-9202-808A4AB17590}" srcOrd="0" destOrd="0" parTransId="{03900830-FFCB-EA46-B55F-414E016DCD63}" sibTransId="{EC7A9D4C-BC46-6F42-BDFA-13F1280989C5}"/>
    <dgm:cxn modelId="{FD8872D2-0F75-E648-B25B-7259701FC1F5}" type="presOf" srcId="{03D69ECC-577C-7141-887B-8D50CC7B9CF5}" destId="{CCD4E84F-823A-4C47-85DD-806B6286E629}" srcOrd="0" destOrd="4" presId="urn:microsoft.com/office/officeart/2005/8/layout/cycle4"/>
    <dgm:cxn modelId="{51A703D3-4475-D147-9592-82A244144CAD}" type="presOf" srcId="{03D69ECC-577C-7141-887B-8D50CC7B9CF5}" destId="{48BACBAB-4BCA-DF42-90AE-477E8C170675}" srcOrd="1" destOrd="4" presId="urn:microsoft.com/office/officeart/2005/8/layout/cycle4"/>
    <dgm:cxn modelId="{36755FDB-A589-A64F-B1C4-5C51ED7E56A8}" srcId="{A4EA82BC-4D65-D64F-834C-A359B1922526}" destId="{704888E6-DA0A-4346-B558-305FAC7E400E}" srcOrd="2" destOrd="0" parTransId="{4255DCFE-1BDC-DD43-9B93-38C231F2DCFE}" sibTransId="{2C8E5754-F37F-464D-8867-1E113D9A7C70}"/>
    <dgm:cxn modelId="{828198E0-79DC-F04B-9AAB-FDA0EAF11121}" srcId="{33DADCFB-1D8E-4043-A01C-780A821E48BD}" destId="{D7A36E92-531F-8649-A1F3-34A910DCB120}" srcOrd="3" destOrd="0" parTransId="{648EA610-1B1F-C646-8BDA-4203D4B36565}" sibTransId="{4704473C-622E-FA42-91A7-6E90E81D8A8A}"/>
    <dgm:cxn modelId="{57B684E1-8BC3-6349-8253-E4B5C39F5377}" type="presOf" srcId="{7623B781-CD19-9C44-8CE2-2BBFEA79E2DF}" destId="{A1A13F90-B378-2943-BB1E-9B019F968FE8}" srcOrd="1" destOrd="4" presId="urn:microsoft.com/office/officeart/2005/8/layout/cycle4"/>
    <dgm:cxn modelId="{222AD7E1-120B-E342-82B7-E841E7BE8D3C}" type="presOf" srcId="{B97D6545-F738-9247-B2C4-FC0A8E90A040}" destId="{C3E2DF9D-C75A-9B49-989F-EED6DCBDBC96}" srcOrd="0" destOrd="0" presId="urn:microsoft.com/office/officeart/2005/8/layout/cycle4"/>
    <dgm:cxn modelId="{ADABA3E8-E1FB-E74D-BF10-FE5C3AB06795}" type="presOf" srcId="{CD6DD2FB-6C80-ED4F-91A7-7D5D7029ACE1}" destId="{756D94BA-9079-1044-920C-0CA4F9D1D551}" srcOrd="1" destOrd="1" presId="urn:microsoft.com/office/officeart/2005/8/layout/cycle4"/>
    <dgm:cxn modelId="{F32075ED-3A89-A744-9014-11BE67850214}" srcId="{33DADCFB-1D8E-4043-A01C-780A821E48BD}" destId="{D55A8443-DECC-4A42-9F19-5CDBC1E01253}" srcOrd="0" destOrd="0" parTransId="{D13FEC6A-6AF3-EA4A-A923-E67C8BBA4CAE}" sibTransId="{CD6DD77D-8BF2-B943-82F6-458B2712D4C2}"/>
    <dgm:cxn modelId="{EC31C2EE-034D-B34F-A1F2-C4FFA0809223}" type="presOf" srcId="{CD6DD2FB-6C80-ED4F-91A7-7D5D7029ACE1}" destId="{DBB1D58B-E097-BE42-8474-348AE294D3C7}" srcOrd="0" destOrd="1" presId="urn:microsoft.com/office/officeart/2005/8/layout/cycle4"/>
    <dgm:cxn modelId="{3A36A8F2-FE44-F44B-81C1-6220098F89E8}" type="presOf" srcId="{D1096AE5-FAD7-4B44-8A30-096C46E93F83}" destId="{3512384C-E06D-FB4E-85D4-57F41DB83055}" srcOrd="0" destOrd="3" presId="urn:microsoft.com/office/officeart/2005/8/layout/cycle4"/>
    <dgm:cxn modelId="{82DF69F3-7777-A243-A13A-30ECBC85B6BF}" type="presOf" srcId="{BD436FCD-023C-B046-B863-F8A1B5167E06}" destId="{624296A4-4564-C640-9DD2-BACE90FD47C8}" srcOrd="1" destOrd="4" presId="urn:microsoft.com/office/officeart/2005/8/layout/cycle4"/>
    <dgm:cxn modelId="{2032D8F4-3895-894A-A653-583E0D08DC7A}" srcId="{FBD5F243-D8EC-5248-ABA2-9FCAA87EEDF7}" destId="{0C0F3642-6AF1-B140-9767-48586F4E5366}" srcOrd="0" destOrd="0" parTransId="{E2B6C57D-5290-B94F-AABB-E6D9E5AD3D54}" sibTransId="{53D8E60E-B908-0C44-8C49-B67758921C70}"/>
    <dgm:cxn modelId="{3BC301F5-47A7-6349-B95B-3EF51677437E}" type="presOf" srcId="{D55A8443-DECC-4A42-9F19-5CDBC1E01253}" destId="{B3BB3C56-A733-A645-84A5-8A212ADCBCDD}" srcOrd="0" destOrd="0" presId="urn:microsoft.com/office/officeart/2005/8/layout/cycle4"/>
    <dgm:cxn modelId="{3121E9F6-CDFF-194D-9D56-9ED7B76CAECA}" type="presOf" srcId="{D1D5E3D8-2F9A-AF4D-8163-877534EFC311}" destId="{48BACBAB-4BCA-DF42-90AE-477E8C170675}" srcOrd="1" destOrd="5" presId="urn:microsoft.com/office/officeart/2005/8/layout/cycle4"/>
    <dgm:cxn modelId="{AE3BB8F8-9A5E-6542-8C1F-7C9928B6C138}" srcId="{A4EA82BC-4D65-D64F-834C-A359B1922526}" destId="{370ACBD4-23EE-B74D-871A-15CF31BB6AEB}" srcOrd="3" destOrd="0" parTransId="{EF5DCDA3-C17E-2F41-80CC-06FAD102CD5E}" sibTransId="{D79CD056-DBB2-5649-BAFD-6EE8C2836036}"/>
    <dgm:cxn modelId="{8DBEEEF9-D8CA-AE45-B3CF-43C0A4906A16}" srcId="{0C0F3642-6AF1-B140-9767-48586F4E5366}" destId="{D944B61A-7599-8643-BF9E-F27042D693E8}" srcOrd="1" destOrd="0" parTransId="{CFD0B9AB-F44F-C949-B397-99F8D54EB3F9}" sibTransId="{A5636B64-CDBE-834D-95AA-D9B61085F9D1}"/>
    <dgm:cxn modelId="{BA98D6FE-E7CE-B042-8371-9DE595994656}" srcId="{33DADCFB-1D8E-4043-A01C-780A821E48BD}" destId="{FBD5F243-D8EC-5248-ABA2-9FCAA87EEDF7}" srcOrd="2" destOrd="0" parTransId="{6D108BFE-8B88-B146-997A-E3D568D0BB2F}" sibTransId="{0700FEFC-E58D-DC4E-8FF1-BA59F69D99B4}"/>
    <dgm:cxn modelId="{DF24DDF1-A2A5-224C-ACA2-4AC0C4F050E0}" type="presParOf" srcId="{149E5C16-820C-C44A-BBF6-BB06EAB2F83A}" destId="{0AE2EAAB-84FA-1845-8B2A-335274A28A1C}" srcOrd="0" destOrd="0" presId="urn:microsoft.com/office/officeart/2005/8/layout/cycle4"/>
    <dgm:cxn modelId="{E1B7A68A-16DC-4247-990D-1147C2FD3806}" type="presParOf" srcId="{0AE2EAAB-84FA-1845-8B2A-335274A28A1C}" destId="{AACCDF75-B2E8-C440-B657-45400E2F984A}" srcOrd="0" destOrd="0" presId="urn:microsoft.com/office/officeart/2005/8/layout/cycle4"/>
    <dgm:cxn modelId="{A267DC69-5DF2-F94E-961E-9C3F153F5D99}" type="presParOf" srcId="{AACCDF75-B2E8-C440-B657-45400E2F984A}" destId="{CCD4E84F-823A-4C47-85DD-806B6286E629}" srcOrd="0" destOrd="0" presId="urn:microsoft.com/office/officeart/2005/8/layout/cycle4"/>
    <dgm:cxn modelId="{F8D29337-D6A1-5846-9B44-DA49D043D430}" type="presParOf" srcId="{AACCDF75-B2E8-C440-B657-45400E2F984A}" destId="{48BACBAB-4BCA-DF42-90AE-477E8C170675}" srcOrd="1" destOrd="0" presId="urn:microsoft.com/office/officeart/2005/8/layout/cycle4"/>
    <dgm:cxn modelId="{247B23C7-BF0D-D146-BC65-499549F1EB0B}" type="presParOf" srcId="{0AE2EAAB-84FA-1845-8B2A-335274A28A1C}" destId="{672649DA-6E6E-024A-A5AA-0A578B8C27E6}" srcOrd="1" destOrd="0" presId="urn:microsoft.com/office/officeart/2005/8/layout/cycle4"/>
    <dgm:cxn modelId="{FF41EC22-B0B0-D143-8135-09B12E9CF046}" type="presParOf" srcId="{672649DA-6E6E-024A-A5AA-0A578B8C27E6}" destId="{3512384C-E06D-FB4E-85D4-57F41DB83055}" srcOrd="0" destOrd="0" presId="urn:microsoft.com/office/officeart/2005/8/layout/cycle4"/>
    <dgm:cxn modelId="{2A301137-4F24-DD48-AD21-2A59C0EC04E0}" type="presParOf" srcId="{672649DA-6E6E-024A-A5AA-0A578B8C27E6}" destId="{A1A13F90-B378-2943-BB1E-9B019F968FE8}" srcOrd="1" destOrd="0" presId="urn:microsoft.com/office/officeart/2005/8/layout/cycle4"/>
    <dgm:cxn modelId="{199E6CBF-5B49-7448-A928-3E592F5FF12B}" type="presParOf" srcId="{0AE2EAAB-84FA-1845-8B2A-335274A28A1C}" destId="{CE5C4568-E051-2D49-A15A-EE118B73904F}" srcOrd="2" destOrd="0" presId="urn:microsoft.com/office/officeart/2005/8/layout/cycle4"/>
    <dgm:cxn modelId="{694BC429-24DB-924D-9E06-215ADCDEF44D}" type="presParOf" srcId="{CE5C4568-E051-2D49-A15A-EE118B73904F}" destId="{B42B6560-6865-C746-8A8F-0712FDD7C16E}" srcOrd="0" destOrd="0" presId="urn:microsoft.com/office/officeart/2005/8/layout/cycle4"/>
    <dgm:cxn modelId="{B9DB7E69-EE83-8D46-B65A-D865ED402E06}" type="presParOf" srcId="{CE5C4568-E051-2D49-A15A-EE118B73904F}" destId="{624296A4-4564-C640-9DD2-BACE90FD47C8}" srcOrd="1" destOrd="0" presId="urn:microsoft.com/office/officeart/2005/8/layout/cycle4"/>
    <dgm:cxn modelId="{63A3F3EA-C923-AF46-BFAD-F52806C749FF}" type="presParOf" srcId="{0AE2EAAB-84FA-1845-8B2A-335274A28A1C}" destId="{0B8B2B24-E031-8C4C-9D81-1CE690E9BA73}" srcOrd="3" destOrd="0" presId="urn:microsoft.com/office/officeart/2005/8/layout/cycle4"/>
    <dgm:cxn modelId="{A2DA0288-6A3F-0944-874C-37F53CB5A2E0}" type="presParOf" srcId="{0B8B2B24-E031-8C4C-9D81-1CE690E9BA73}" destId="{DBB1D58B-E097-BE42-8474-348AE294D3C7}" srcOrd="0" destOrd="0" presId="urn:microsoft.com/office/officeart/2005/8/layout/cycle4"/>
    <dgm:cxn modelId="{CA221E3E-AB67-7649-BA75-BBFC5EEDFE36}" type="presParOf" srcId="{0B8B2B24-E031-8C4C-9D81-1CE690E9BA73}" destId="{756D94BA-9079-1044-920C-0CA4F9D1D551}" srcOrd="1" destOrd="0" presId="urn:microsoft.com/office/officeart/2005/8/layout/cycle4"/>
    <dgm:cxn modelId="{AF47525F-462C-6C4D-AABF-B6DDE77CC619}" type="presParOf" srcId="{0AE2EAAB-84FA-1845-8B2A-335274A28A1C}" destId="{A4615948-83C8-184F-ACDA-9E192A510CAC}" srcOrd="4" destOrd="0" presId="urn:microsoft.com/office/officeart/2005/8/layout/cycle4"/>
    <dgm:cxn modelId="{BB8AABFF-9E86-DD43-832B-B573A2C25DD6}" type="presParOf" srcId="{149E5C16-820C-C44A-BBF6-BB06EAB2F83A}" destId="{E036F8EB-B819-704C-9333-50BCC97BE71E}" srcOrd="1" destOrd="0" presId="urn:microsoft.com/office/officeart/2005/8/layout/cycle4"/>
    <dgm:cxn modelId="{C02F076B-2746-CA45-BA3A-C36CB8F8AB7D}" type="presParOf" srcId="{E036F8EB-B819-704C-9333-50BCC97BE71E}" destId="{B3BB3C56-A733-A645-84A5-8A212ADCBCDD}" srcOrd="0" destOrd="0" presId="urn:microsoft.com/office/officeart/2005/8/layout/cycle4"/>
    <dgm:cxn modelId="{0115A301-FFE5-8849-A139-3C6406D9470B}" type="presParOf" srcId="{E036F8EB-B819-704C-9333-50BCC97BE71E}" destId="{C3E2DF9D-C75A-9B49-989F-EED6DCBDBC96}" srcOrd="1" destOrd="0" presId="urn:microsoft.com/office/officeart/2005/8/layout/cycle4"/>
    <dgm:cxn modelId="{45AC3BB3-387E-0A4D-9227-3D48A64B5B9F}" type="presParOf" srcId="{E036F8EB-B819-704C-9333-50BCC97BE71E}" destId="{759F1EED-F23E-694A-A7BD-3E307D272591}" srcOrd="2" destOrd="0" presId="urn:microsoft.com/office/officeart/2005/8/layout/cycle4"/>
    <dgm:cxn modelId="{54620D82-08E2-8842-B8D9-96F080052E7E}" type="presParOf" srcId="{E036F8EB-B819-704C-9333-50BCC97BE71E}" destId="{D737DF4C-66AF-5D48-96DA-3B55F8A881D6}" srcOrd="3" destOrd="0" presId="urn:microsoft.com/office/officeart/2005/8/layout/cycle4"/>
    <dgm:cxn modelId="{ED03A747-71F3-0842-A7E3-AB1587DA72D2}" type="presParOf" srcId="{E036F8EB-B819-704C-9333-50BCC97BE71E}" destId="{0BCF9E90-9AF7-D14C-8EC4-78288994D74F}" srcOrd="4" destOrd="0" presId="urn:microsoft.com/office/officeart/2005/8/layout/cycle4"/>
    <dgm:cxn modelId="{7846DE14-121E-A04D-ADC1-6C19B47A1FD2}" type="presParOf" srcId="{149E5C16-820C-C44A-BBF6-BB06EAB2F83A}" destId="{AFA89326-F7B2-A145-B940-0870C0F705E8}" srcOrd="2" destOrd="0" presId="urn:microsoft.com/office/officeart/2005/8/layout/cycle4"/>
    <dgm:cxn modelId="{8EAF03CF-B933-A441-9185-11358490B577}" type="presParOf" srcId="{149E5C16-820C-C44A-BBF6-BB06EAB2F83A}" destId="{EE67E62B-2F58-6048-B83D-3B4564AD0A95}"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CCC41-5EA4-4995-8CE6-FB29DF00D253}">
      <dsp:nvSpPr>
        <dsp:cNvPr id="0" name=""/>
        <dsp:cNvSpPr/>
      </dsp:nvSpPr>
      <dsp:spPr>
        <a:xfrm>
          <a:off x="0" y="30774"/>
          <a:ext cx="10988675" cy="1242028"/>
        </a:xfrm>
        <a:prstGeom prst="roundRect">
          <a:avLst>
            <a:gd name="adj" fmla="val 10000"/>
          </a:avLst>
        </a:prstGeom>
        <a:solidFill>
          <a:srgbClr val="008D9B"/>
        </a:solidFill>
        <a:ln>
          <a:noFill/>
        </a:ln>
        <a:effectLst/>
      </dsp:spPr>
      <dsp:style>
        <a:lnRef idx="0">
          <a:scrgbClr r="0" g="0" b="0"/>
        </a:lnRef>
        <a:fillRef idx="1">
          <a:scrgbClr r="0" g="0" b="0"/>
        </a:fillRef>
        <a:effectRef idx="0">
          <a:scrgbClr r="0" g="0" b="0"/>
        </a:effectRef>
        <a:fontRef idx="minor"/>
      </dsp:style>
    </dsp:sp>
    <dsp:sp modelId="{54F162B1-79E3-4F0D-8244-7961D4D59CB5}">
      <dsp:nvSpPr>
        <dsp:cNvPr id="0" name=""/>
        <dsp:cNvSpPr/>
      </dsp:nvSpPr>
      <dsp:spPr>
        <a:xfrm>
          <a:off x="375713" y="279987"/>
          <a:ext cx="683115" cy="68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1A2120-58BF-4324-929A-F79AFD976FFD}">
      <dsp:nvSpPr>
        <dsp:cNvPr id="0" name=""/>
        <dsp:cNvSpPr/>
      </dsp:nvSpPr>
      <dsp:spPr>
        <a:xfrm>
          <a:off x="1302860" y="0"/>
          <a:ext cx="4944903"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latin typeface="Montserrat" pitchFamily="2" charset="77"/>
            </a:rPr>
            <a:t>Employees with chronic conditions are not helped in a traditional health plan model, leading to several issues:</a:t>
          </a:r>
        </a:p>
      </dsp:txBody>
      <dsp:txXfrm>
        <a:off x="1302860" y="0"/>
        <a:ext cx="4944903" cy="1242028"/>
      </dsp:txXfrm>
    </dsp:sp>
    <dsp:sp modelId="{A26912C2-5B1E-46E1-80FB-FD645C1065D5}">
      <dsp:nvSpPr>
        <dsp:cNvPr id="0" name=""/>
        <dsp:cNvSpPr/>
      </dsp:nvSpPr>
      <dsp:spPr>
        <a:xfrm>
          <a:off x="6379446" y="530"/>
          <a:ext cx="4609228"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533400">
            <a:lnSpc>
              <a:spcPct val="100000"/>
            </a:lnSpc>
            <a:spcBef>
              <a:spcPct val="0"/>
            </a:spcBef>
            <a:spcAft>
              <a:spcPct val="35000"/>
            </a:spcAft>
            <a:buNone/>
          </a:pPr>
          <a:r>
            <a:rPr lang="en-US" sz="1200" kern="1200" dirty="0">
              <a:solidFill>
                <a:schemeClr val="bg1"/>
              </a:solidFill>
              <a:latin typeface="Montserrat" pitchFamily="2" charset="77"/>
            </a:rPr>
            <a:t>Rising healthcare costs</a:t>
          </a:r>
        </a:p>
        <a:p>
          <a:pPr marL="0" lvl="0" indent="0" algn="l" defTabSz="533400">
            <a:lnSpc>
              <a:spcPct val="100000"/>
            </a:lnSpc>
            <a:spcBef>
              <a:spcPct val="0"/>
            </a:spcBef>
            <a:spcAft>
              <a:spcPct val="35000"/>
            </a:spcAft>
            <a:buNone/>
          </a:pPr>
          <a:r>
            <a:rPr lang="en-US" sz="1200" kern="1200" dirty="0">
              <a:solidFill>
                <a:schemeClr val="bg1"/>
              </a:solidFill>
              <a:latin typeface="Montserrat" pitchFamily="2" charset="77"/>
            </a:rPr>
            <a:t>Poor management of prescription drug costs</a:t>
          </a:r>
        </a:p>
        <a:p>
          <a:pPr marL="0" lvl="0" indent="0" algn="l" defTabSz="533400">
            <a:lnSpc>
              <a:spcPct val="100000"/>
            </a:lnSpc>
            <a:spcBef>
              <a:spcPct val="0"/>
            </a:spcBef>
            <a:spcAft>
              <a:spcPct val="35000"/>
            </a:spcAft>
            <a:buNone/>
          </a:pPr>
          <a:r>
            <a:rPr lang="en-US" sz="1200" kern="1200" dirty="0">
              <a:solidFill>
                <a:schemeClr val="bg1"/>
              </a:solidFill>
              <a:latin typeface="Montserrat" pitchFamily="2" charset="77"/>
            </a:rPr>
            <a:t>Poor employee health and wellness measures</a:t>
          </a:r>
        </a:p>
      </dsp:txBody>
      <dsp:txXfrm>
        <a:off x="6379446" y="530"/>
        <a:ext cx="4609228" cy="1242028"/>
      </dsp:txXfrm>
    </dsp:sp>
    <dsp:sp modelId="{F2FF6695-243C-43FD-970B-661A58846297}">
      <dsp:nvSpPr>
        <dsp:cNvPr id="0" name=""/>
        <dsp:cNvSpPr/>
      </dsp:nvSpPr>
      <dsp:spPr>
        <a:xfrm>
          <a:off x="0" y="1553066"/>
          <a:ext cx="10988675" cy="1242028"/>
        </a:xfrm>
        <a:prstGeom prst="roundRect">
          <a:avLst>
            <a:gd name="adj" fmla="val 10000"/>
          </a:avLst>
        </a:prstGeom>
        <a:solidFill>
          <a:srgbClr val="008D9B"/>
        </a:solidFill>
        <a:ln>
          <a:noFill/>
        </a:ln>
        <a:effectLst/>
      </dsp:spPr>
      <dsp:style>
        <a:lnRef idx="0">
          <a:scrgbClr r="0" g="0" b="0"/>
        </a:lnRef>
        <a:fillRef idx="1">
          <a:scrgbClr r="0" g="0" b="0"/>
        </a:fillRef>
        <a:effectRef idx="0">
          <a:scrgbClr r="0" g="0" b="0"/>
        </a:effectRef>
        <a:fontRef idx="minor"/>
      </dsp:style>
    </dsp:sp>
    <dsp:sp modelId="{94B0F8A5-33A9-4F5A-BF63-72AA05D1B8D8}">
      <dsp:nvSpPr>
        <dsp:cNvPr id="0" name=""/>
        <dsp:cNvSpPr/>
      </dsp:nvSpPr>
      <dsp:spPr>
        <a:xfrm>
          <a:off x="375713" y="1832523"/>
          <a:ext cx="683115" cy="68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053909-BD25-4843-A792-B3DC1FC98C2E}">
      <dsp:nvSpPr>
        <dsp:cNvPr id="0" name=""/>
        <dsp:cNvSpPr/>
      </dsp:nvSpPr>
      <dsp:spPr>
        <a:xfrm>
          <a:off x="1434543" y="1553066"/>
          <a:ext cx="9554131"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latin typeface="Montserrat" pitchFamily="2" charset="77"/>
            </a:rPr>
            <a:t>Regulatory compliance</a:t>
          </a:r>
        </a:p>
      </dsp:txBody>
      <dsp:txXfrm>
        <a:off x="1434543" y="1553066"/>
        <a:ext cx="9554131" cy="1242028"/>
      </dsp:txXfrm>
    </dsp:sp>
    <dsp:sp modelId="{75D498A0-F18C-49C6-98C8-009C999E5E2A}">
      <dsp:nvSpPr>
        <dsp:cNvPr id="0" name=""/>
        <dsp:cNvSpPr/>
      </dsp:nvSpPr>
      <dsp:spPr>
        <a:xfrm>
          <a:off x="0" y="3086885"/>
          <a:ext cx="10988675" cy="1242028"/>
        </a:xfrm>
        <a:prstGeom prst="roundRect">
          <a:avLst>
            <a:gd name="adj" fmla="val 10000"/>
          </a:avLst>
        </a:prstGeom>
        <a:solidFill>
          <a:srgbClr val="008D9B"/>
        </a:solidFill>
        <a:ln>
          <a:noFill/>
        </a:ln>
        <a:effectLst/>
      </dsp:spPr>
      <dsp:style>
        <a:lnRef idx="0">
          <a:scrgbClr r="0" g="0" b="0"/>
        </a:lnRef>
        <a:fillRef idx="1">
          <a:scrgbClr r="0" g="0" b="0"/>
        </a:fillRef>
        <a:effectRef idx="0">
          <a:scrgbClr r="0" g="0" b="0"/>
        </a:effectRef>
        <a:fontRef idx="minor"/>
      </dsp:style>
    </dsp:sp>
    <dsp:sp modelId="{E18BDC3B-2389-4B97-9C84-DAF5B0B1698E}">
      <dsp:nvSpPr>
        <dsp:cNvPr id="0" name=""/>
        <dsp:cNvSpPr/>
      </dsp:nvSpPr>
      <dsp:spPr>
        <a:xfrm>
          <a:off x="375713" y="3385058"/>
          <a:ext cx="683115" cy="68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D4743C-04D3-466E-9AB4-00960A803F3E}">
      <dsp:nvSpPr>
        <dsp:cNvPr id="0" name=""/>
        <dsp:cNvSpPr/>
      </dsp:nvSpPr>
      <dsp:spPr>
        <a:xfrm>
          <a:off x="1434543" y="3105602"/>
          <a:ext cx="9554131" cy="1242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448" tIns="131448" rIns="131448" bIns="131448" numCol="1" spcCol="1270" anchor="ctr" anchorCtr="0">
          <a:noAutofit/>
        </a:bodyPr>
        <a:lstStyle/>
        <a:p>
          <a:pPr marL="0" lvl="0" indent="0" algn="l" defTabSz="711200">
            <a:lnSpc>
              <a:spcPct val="100000"/>
            </a:lnSpc>
            <a:spcBef>
              <a:spcPct val="0"/>
            </a:spcBef>
            <a:spcAft>
              <a:spcPct val="35000"/>
            </a:spcAft>
            <a:buNone/>
          </a:pPr>
          <a:r>
            <a:rPr lang="en-US" sz="1600" kern="1200" dirty="0">
              <a:solidFill>
                <a:schemeClr val="bg1"/>
              </a:solidFill>
              <a:latin typeface="Montserrat" pitchFamily="2" charset="77"/>
            </a:rPr>
            <a:t>Risk management</a:t>
          </a:r>
        </a:p>
      </dsp:txBody>
      <dsp:txXfrm>
        <a:off x="1434543" y="3105602"/>
        <a:ext cx="9554131" cy="12420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F4185-7E9E-C24C-B19B-123C54E303CA}">
      <dsp:nvSpPr>
        <dsp:cNvPr id="0" name=""/>
        <dsp:cNvSpPr/>
      </dsp:nvSpPr>
      <dsp:spPr>
        <a:xfrm>
          <a:off x="3339727" y="623621"/>
          <a:ext cx="4171423" cy="4171423"/>
        </a:xfrm>
        <a:prstGeom prst="blockArc">
          <a:avLst>
            <a:gd name="adj1" fmla="val 10800000"/>
            <a:gd name="adj2" fmla="val 1620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F8E0223-B1EC-4047-B354-884CEC3B9EFF}">
      <dsp:nvSpPr>
        <dsp:cNvPr id="0" name=""/>
        <dsp:cNvSpPr/>
      </dsp:nvSpPr>
      <dsp:spPr>
        <a:xfrm>
          <a:off x="3339727" y="623621"/>
          <a:ext cx="4171423" cy="4171423"/>
        </a:xfrm>
        <a:prstGeom prst="blockArc">
          <a:avLst>
            <a:gd name="adj1" fmla="val 5400000"/>
            <a:gd name="adj2" fmla="val 1080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BB9029-96B1-5C45-95F6-D2E729BF2652}">
      <dsp:nvSpPr>
        <dsp:cNvPr id="0" name=""/>
        <dsp:cNvSpPr/>
      </dsp:nvSpPr>
      <dsp:spPr>
        <a:xfrm>
          <a:off x="3339727" y="623621"/>
          <a:ext cx="4171423" cy="4171423"/>
        </a:xfrm>
        <a:prstGeom prst="blockArc">
          <a:avLst>
            <a:gd name="adj1" fmla="val 0"/>
            <a:gd name="adj2" fmla="val 540000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8481D2D-27F7-5C48-9EBF-8B7CDE758FBA}">
      <dsp:nvSpPr>
        <dsp:cNvPr id="0" name=""/>
        <dsp:cNvSpPr/>
      </dsp:nvSpPr>
      <dsp:spPr>
        <a:xfrm>
          <a:off x="3339727" y="623621"/>
          <a:ext cx="4171423" cy="4171423"/>
        </a:xfrm>
        <a:prstGeom prst="blockArc">
          <a:avLst>
            <a:gd name="adj1" fmla="val 16200000"/>
            <a:gd name="adj2" fmla="val 0"/>
            <a:gd name="adj3" fmla="val 463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100E3AC-0247-8346-A2FE-45D7F85F0C7A}">
      <dsp:nvSpPr>
        <dsp:cNvPr id="0" name=""/>
        <dsp:cNvSpPr/>
      </dsp:nvSpPr>
      <dsp:spPr>
        <a:xfrm>
          <a:off x="4216749" y="1471739"/>
          <a:ext cx="2417380" cy="2475188"/>
        </a:xfrm>
        <a:prstGeom prst="ellipse">
          <a:avLst/>
        </a:prstGeom>
        <a:solidFill>
          <a:srgbClr val="00949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1866900">
            <a:lnSpc>
              <a:spcPct val="90000"/>
            </a:lnSpc>
            <a:spcBef>
              <a:spcPct val="0"/>
            </a:spcBef>
            <a:spcAft>
              <a:spcPct val="35000"/>
            </a:spcAft>
            <a:buNone/>
          </a:pPr>
          <a:r>
            <a:rPr lang="en-US" sz="4200" b="1" kern="1200" dirty="0">
              <a:solidFill>
                <a:schemeClr val="bg1"/>
              </a:solidFill>
            </a:rPr>
            <a:t>DATA</a:t>
          </a:r>
        </a:p>
      </dsp:txBody>
      <dsp:txXfrm>
        <a:off x="4570766" y="1834222"/>
        <a:ext cx="1709346" cy="1750222"/>
      </dsp:txXfrm>
    </dsp:sp>
    <dsp:sp modelId="{B2A840FD-63D1-E34F-A3BC-EBDC88933A9A}">
      <dsp:nvSpPr>
        <dsp:cNvPr id="0" name=""/>
        <dsp:cNvSpPr/>
      </dsp:nvSpPr>
      <dsp:spPr>
        <a:xfrm>
          <a:off x="4405941" y="-301251"/>
          <a:ext cx="2038996" cy="1946411"/>
        </a:xfrm>
        <a:prstGeom prst="ellipse">
          <a:avLst/>
        </a:prstGeom>
        <a:solidFill>
          <a:srgbClr val="7FC9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Operational Excellence</a:t>
          </a:r>
        </a:p>
      </dsp:txBody>
      <dsp:txXfrm>
        <a:off x="4704545" y="-16206"/>
        <a:ext cx="1441788" cy="1376321"/>
      </dsp:txXfrm>
    </dsp:sp>
    <dsp:sp modelId="{090ED0CA-F4A2-8045-B786-FEB6F364AB80}">
      <dsp:nvSpPr>
        <dsp:cNvPr id="0" name=""/>
        <dsp:cNvSpPr/>
      </dsp:nvSpPr>
      <dsp:spPr>
        <a:xfrm>
          <a:off x="6443320" y="1736127"/>
          <a:ext cx="2038996" cy="1946411"/>
        </a:xfrm>
        <a:prstGeom prst="ellipse">
          <a:avLst/>
        </a:prstGeom>
        <a:solidFill>
          <a:srgbClr val="7FC9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Financial Performance</a:t>
          </a:r>
        </a:p>
      </dsp:txBody>
      <dsp:txXfrm>
        <a:off x="6741924" y="2021172"/>
        <a:ext cx="1441788" cy="1376321"/>
      </dsp:txXfrm>
    </dsp:sp>
    <dsp:sp modelId="{D4B46660-0594-7143-B065-A3844D538B99}">
      <dsp:nvSpPr>
        <dsp:cNvPr id="0" name=""/>
        <dsp:cNvSpPr/>
      </dsp:nvSpPr>
      <dsp:spPr>
        <a:xfrm>
          <a:off x="4405941" y="3773506"/>
          <a:ext cx="2038996" cy="1946411"/>
        </a:xfrm>
        <a:prstGeom prst="ellipse">
          <a:avLst/>
        </a:prstGeom>
        <a:solidFill>
          <a:srgbClr val="7FC9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Efficient Healthcare Delivery</a:t>
          </a:r>
        </a:p>
      </dsp:txBody>
      <dsp:txXfrm>
        <a:off x="4704545" y="4058551"/>
        <a:ext cx="1441788" cy="1376321"/>
      </dsp:txXfrm>
    </dsp:sp>
    <dsp:sp modelId="{33323BC2-12B7-534E-AD37-92B89BB7CF4B}">
      <dsp:nvSpPr>
        <dsp:cNvPr id="0" name=""/>
        <dsp:cNvSpPr/>
      </dsp:nvSpPr>
      <dsp:spPr>
        <a:xfrm>
          <a:off x="2368562" y="1736127"/>
          <a:ext cx="2038996" cy="1946411"/>
        </a:xfrm>
        <a:prstGeom prst="ellipse">
          <a:avLst/>
        </a:prstGeom>
        <a:solidFill>
          <a:srgbClr val="7FC9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Optimized Plan Design</a:t>
          </a:r>
        </a:p>
      </dsp:txBody>
      <dsp:txXfrm>
        <a:off x="2667166" y="2021172"/>
        <a:ext cx="1441788" cy="13763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2B6560-6865-C746-8A8F-0712FDD7C16E}">
      <dsp:nvSpPr>
        <dsp:cNvPr id="0" name=""/>
        <dsp:cNvSpPr/>
      </dsp:nvSpPr>
      <dsp:spPr>
        <a:xfrm>
          <a:off x="7112375" y="3377352"/>
          <a:ext cx="3575600" cy="1850445"/>
        </a:xfrm>
        <a:prstGeom prst="roundRect">
          <a:avLst>
            <a:gd name="adj" fmla="val 10000"/>
          </a:avLst>
        </a:prstGeom>
        <a:solidFill>
          <a:srgbClr val="85C1CC">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b="1" kern="1200" dirty="0">
              <a:solidFill>
                <a:schemeClr val="bg1"/>
              </a:solidFill>
              <a:latin typeface="+mj-lt"/>
            </a:rPr>
            <a:t>Ensure Financial Success:</a:t>
          </a:r>
        </a:p>
        <a:p>
          <a:pPr marL="228600" lvl="2" indent="-114300" algn="l" defTabSz="577850">
            <a:lnSpc>
              <a:spcPct val="90000"/>
            </a:lnSpc>
            <a:spcBef>
              <a:spcPct val="0"/>
            </a:spcBef>
            <a:spcAft>
              <a:spcPct val="15000"/>
            </a:spcAft>
            <a:buFont typeface="Arial" panose="020B0604020202020204" pitchFamily="34" charset="0"/>
            <a:buChar char="•"/>
          </a:pPr>
          <a:r>
            <a:rPr lang="en-US" sz="1300" b="0" kern="1200" dirty="0">
              <a:solidFill>
                <a:schemeClr val="bg1"/>
              </a:solidFill>
              <a:latin typeface="+mj-lt"/>
            </a:rPr>
            <a:t>Continuous monitoring</a:t>
          </a:r>
        </a:p>
        <a:p>
          <a:pPr marL="228600" lvl="2" indent="-114300" algn="l" defTabSz="577850">
            <a:lnSpc>
              <a:spcPct val="90000"/>
            </a:lnSpc>
            <a:spcBef>
              <a:spcPct val="0"/>
            </a:spcBef>
            <a:spcAft>
              <a:spcPct val="15000"/>
            </a:spcAft>
            <a:buFont typeface="Arial" panose="020B0604020202020204" pitchFamily="34" charset="0"/>
            <a:buChar char="•"/>
          </a:pPr>
          <a:r>
            <a:rPr lang="en-US" sz="1300" b="0" kern="1200" dirty="0">
              <a:solidFill>
                <a:schemeClr val="bg1"/>
              </a:solidFill>
              <a:latin typeface="+mj-lt"/>
            </a:rPr>
            <a:t>Access to real-time data</a:t>
          </a:r>
        </a:p>
        <a:p>
          <a:pPr marL="228600" lvl="2" indent="-114300" algn="l" defTabSz="577850">
            <a:lnSpc>
              <a:spcPct val="90000"/>
            </a:lnSpc>
            <a:spcBef>
              <a:spcPct val="0"/>
            </a:spcBef>
            <a:spcAft>
              <a:spcPct val="15000"/>
            </a:spcAft>
            <a:buFont typeface="Arial" panose="020B0604020202020204" pitchFamily="34" charset="0"/>
            <a:buChar char="•"/>
          </a:pPr>
          <a:r>
            <a:rPr lang="en-US" sz="1300" b="0" kern="1200" dirty="0">
              <a:solidFill>
                <a:schemeClr val="bg1"/>
              </a:solidFill>
              <a:latin typeface="+mj-lt"/>
            </a:rPr>
            <a:t>Constant feedback loop to create virtuous cycle</a:t>
          </a:r>
        </a:p>
        <a:p>
          <a:pPr marL="114300" lvl="2" indent="-57150" algn="l" defTabSz="400050">
            <a:lnSpc>
              <a:spcPct val="90000"/>
            </a:lnSpc>
            <a:spcBef>
              <a:spcPct val="0"/>
            </a:spcBef>
            <a:spcAft>
              <a:spcPct val="15000"/>
            </a:spcAft>
            <a:buChar char="•"/>
          </a:pPr>
          <a:endParaRPr lang="en-US" sz="900" b="0" kern="1200" dirty="0">
            <a:latin typeface="Raleway" pitchFamily="2" charset="77"/>
          </a:endParaRPr>
        </a:p>
      </dsp:txBody>
      <dsp:txXfrm>
        <a:off x="8225704" y="3880611"/>
        <a:ext cx="2421624" cy="1306537"/>
      </dsp:txXfrm>
    </dsp:sp>
    <dsp:sp modelId="{DBB1D58B-E097-BE42-8474-348AE294D3C7}">
      <dsp:nvSpPr>
        <dsp:cNvPr id="0" name=""/>
        <dsp:cNvSpPr/>
      </dsp:nvSpPr>
      <dsp:spPr>
        <a:xfrm>
          <a:off x="0" y="3290648"/>
          <a:ext cx="3617323" cy="1854663"/>
        </a:xfrm>
        <a:prstGeom prst="roundRect">
          <a:avLst>
            <a:gd name="adj" fmla="val 10000"/>
          </a:avLst>
        </a:prstGeom>
        <a:solidFill>
          <a:srgbClr val="85C1CC">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b="1" kern="1200" dirty="0">
              <a:solidFill>
                <a:schemeClr val="bg1"/>
              </a:solidFill>
              <a:latin typeface="+mj-lt"/>
            </a:rPr>
            <a:t>Optimize Prescription Drug Program</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Utilization management</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Benchmarking</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Cost optimization</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Maximize rebates</a:t>
          </a:r>
        </a:p>
        <a:p>
          <a:pPr marL="114300" lvl="2" indent="-57150" algn="l" defTabSz="355600">
            <a:lnSpc>
              <a:spcPct val="90000"/>
            </a:lnSpc>
            <a:spcBef>
              <a:spcPct val="0"/>
            </a:spcBef>
            <a:spcAft>
              <a:spcPct val="15000"/>
            </a:spcAft>
            <a:buChar char="•"/>
          </a:pPr>
          <a:endParaRPr lang="en-US" sz="800" kern="1200" dirty="0"/>
        </a:p>
      </dsp:txBody>
      <dsp:txXfrm>
        <a:off x="40741" y="3795055"/>
        <a:ext cx="2450644" cy="1309515"/>
      </dsp:txXfrm>
    </dsp:sp>
    <dsp:sp modelId="{3512384C-E06D-FB4E-85D4-57F41DB83055}">
      <dsp:nvSpPr>
        <dsp:cNvPr id="0" name=""/>
        <dsp:cNvSpPr/>
      </dsp:nvSpPr>
      <dsp:spPr>
        <a:xfrm>
          <a:off x="7095531" y="20556"/>
          <a:ext cx="3602948" cy="1872329"/>
        </a:xfrm>
        <a:prstGeom prst="roundRect">
          <a:avLst>
            <a:gd name="adj" fmla="val 10000"/>
          </a:avLst>
        </a:prstGeom>
        <a:solidFill>
          <a:srgbClr val="85C1CC">
            <a:alpha val="90000"/>
          </a:srgb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b="1" kern="1200" dirty="0">
              <a:solidFill>
                <a:schemeClr val="bg1"/>
              </a:solidFill>
              <a:latin typeface="+mj-lt"/>
            </a:rPr>
            <a:t>Network Optimization:</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Decrease waste</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Efficient care delivery based on quality, outcomes measures and safety</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Right care/Right time &amp; place/Right cost</a:t>
          </a:r>
        </a:p>
        <a:p>
          <a:pPr marL="114300" lvl="2" indent="-57150" algn="l" defTabSz="311150">
            <a:lnSpc>
              <a:spcPct val="90000"/>
            </a:lnSpc>
            <a:spcBef>
              <a:spcPct val="0"/>
            </a:spcBef>
            <a:spcAft>
              <a:spcPct val="15000"/>
            </a:spcAft>
            <a:buChar char="•"/>
          </a:pPr>
          <a:endParaRPr lang="en-US" sz="700" kern="1200" dirty="0">
            <a:latin typeface="Raleway" pitchFamily="2" charset="77"/>
          </a:endParaRPr>
        </a:p>
        <a:p>
          <a:pPr marL="114300" lvl="2" indent="-57150" algn="r" defTabSz="311150">
            <a:lnSpc>
              <a:spcPct val="90000"/>
            </a:lnSpc>
            <a:spcBef>
              <a:spcPct val="0"/>
            </a:spcBef>
            <a:spcAft>
              <a:spcPct val="15000"/>
            </a:spcAft>
            <a:buChar char="•"/>
          </a:pPr>
          <a:endParaRPr lang="en-US" sz="700" kern="1200" dirty="0"/>
        </a:p>
      </dsp:txBody>
      <dsp:txXfrm>
        <a:off x="8217544" y="61685"/>
        <a:ext cx="2439806" cy="1321988"/>
      </dsp:txXfrm>
    </dsp:sp>
    <dsp:sp modelId="{CCD4E84F-823A-4C47-85DD-806B6286E629}">
      <dsp:nvSpPr>
        <dsp:cNvPr id="0" name=""/>
        <dsp:cNvSpPr/>
      </dsp:nvSpPr>
      <dsp:spPr>
        <a:xfrm>
          <a:off x="0" y="2109"/>
          <a:ext cx="3608631" cy="1875841"/>
        </a:xfrm>
        <a:prstGeom prst="roundRect">
          <a:avLst>
            <a:gd name="adj" fmla="val 10000"/>
          </a:avLst>
        </a:prstGeom>
        <a:solidFill>
          <a:srgbClr val="85C1CC"/>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marL="114300" lvl="1" indent="-114300" algn="l" defTabSz="577850">
            <a:lnSpc>
              <a:spcPct val="90000"/>
            </a:lnSpc>
            <a:spcBef>
              <a:spcPct val="0"/>
            </a:spcBef>
            <a:spcAft>
              <a:spcPct val="15000"/>
            </a:spcAft>
            <a:buFont typeface="Arial" panose="020B0604020202020204" pitchFamily="34" charset="0"/>
            <a:buChar char="•"/>
          </a:pPr>
          <a:r>
            <a:rPr lang="en-US" sz="1300" b="1" kern="1200" dirty="0">
              <a:solidFill>
                <a:schemeClr val="bg1"/>
              </a:solidFill>
              <a:latin typeface="+mj-lt"/>
            </a:rPr>
            <a:t>Patient Needs:</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Chronic disease management</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Remote patient monitoring</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Employee engagement &amp; education</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Wellness and prevention</a:t>
          </a:r>
        </a:p>
        <a:p>
          <a:pPr marL="228600" lvl="2" indent="-114300" algn="l" defTabSz="577850">
            <a:lnSpc>
              <a:spcPct val="90000"/>
            </a:lnSpc>
            <a:spcBef>
              <a:spcPct val="0"/>
            </a:spcBef>
            <a:spcAft>
              <a:spcPct val="15000"/>
            </a:spcAft>
            <a:buFont typeface="Arial" panose="020B0604020202020204" pitchFamily="34" charset="0"/>
            <a:buChar char="•"/>
          </a:pPr>
          <a:r>
            <a:rPr lang="en-US" sz="1300" kern="1200" dirty="0">
              <a:solidFill>
                <a:schemeClr val="bg1"/>
              </a:solidFill>
              <a:latin typeface="+mj-lt"/>
            </a:rPr>
            <a:t>Care coordination, navigation and case management</a:t>
          </a:r>
        </a:p>
      </dsp:txBody>
      <dsp:txXfrm>
        <a:off x="41206" y="43315"/>
        <a:ext cx="2443630" cy="1324469"/>
      </dsp:txXfrm>
    </dsp:sp>
    <dsp:sp modelId="{B3BB3C56-A733-A645-84A5-8A212ADCBCDD}">
      <dsp:nvSpPr>
        <dsp:cNvPr id="0" name=""/>
        <dsp:cNvSpPr/>
      </dsp:nvSpPr>
      <dsp:spPr>
        <a:xfrm>
          <a:off x="2995406" y="311978"/>
          <a:ext cx="2274334" cy="2274334"/>
        </a:xfrm>
        <a:prstGeom prst="pieWedge">
          <a:avLst/>
        </a:prstGeom>
        <a:solidFill>
          <a:srgbClr val="76B24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rPr>
            <a:t>Human Interaction</a:t>
          </a:r>
        </a:p>
      </dsp:txBody>
      <dsp:txXfrm>
        <a:off x="3661543" y="978115"/>
        <a:ext cx="1608197" cy="1608197"/>
      </dsp:txXfrm>
    </dsp:sp>
    <dsp:sp modelId="{C3E2DF9D-C75A-9B49-989F-EED6DCBDBC96}">
      <dsp:nvSpPr>
        <dsp:cNvPr id="0" name=""/>
        <dsp:cNvSpPr/>
      </dsp:nvSpPr>
      <dsp:spPr>
        <a:xfrm rot="5400000">
          <a:off x="5401765" y="302040"/>
          <a:ext cx="2274334" cy="2274334"/>
        </a:xfrm>
        <a:prstGeom prst="pieWedge">
          <a:avLst/>
        </a:prstGeom>
        <a:solidFill>
          <a:srgbClr val="76B24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rPr>
            <a:t>Smart Software</a:t>
          </a:r>
        </a:p>
      </dsp:txBody>
      <dsp:txXfrm rot="-5400000">
        <a:off x="5401765" y="968177"/>
        <a:ext cx="1608197" cy="1608197"/>
      </dsp:txXfrm>
    </dsp:sp>
    <dsp:sp modelId="{759F1EED-F23E-694A-A7BD-3E307D272591}">
      <dsp:nvSpPr>
        <dsp:cNvPr id="0" name=""/>
        <dsp:cNvSpPr/>
      </dsp:nvSpPr>
      <dsp:spPr>
        <a:xfrm rot="10800000">
          <a:off x="5401765" y="2681425"/>
          <a:ext cx="2274334" cy="2274334"/>
        </a:xfrm>
        <a:prstGeom prst="pieWedge">
          <a:avLst/>
        </a:prstGeom>
        <a:solidFill>
          <a:srgbClr val="76B24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rPr>
            <a:t>Data Transparency</a:t>
          </a:r>
        </a:p>
      </dsp:txBody>
      <dsp:txXfrm rot="10800000">
        <a:off x="5401765" y="2681425"/>
        <a:ext cx="1608197" cy="1608197"/>
      </dsp:txXfrm>
    </dsp:sp>
    <dsp:sp modelId="{D737DF4C-66AF-5D48-96DA-3B55F8A881D6}">
      <dsp:nvSpPr>
        <dsp:cNvPr id="0" name=""/>
        <dsp:cNvSpPr/>
      </dsp:nvSpPr>
      <dsp:spPr>
        <a:xfrm rot="16200000">
          <a:off x="3002502" y="2691363"/>
          <a:ext cx="2274334" cy="2274334"/>
        </a:xfrm>
        <a:prstGeom prst="pieWedge">
          <a:avLst/>
        </a:prstGeom>
        <a:solidFill>
          <a:srgbClr val="76B24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chemeClr val="bg1"/>
              </a:solidFill>
            </a:rPr>
            <a:t>Pharmacy Optimization</a:t>
          </a:r>
        </a:p>
      </dsp:txBody>
      <dsp:txXfrm rot="5400000">
        <a:off x="3668639" y="2691363"/>
        <a:ext cx="1608197" cy="1608197"/>
      </dsp:txXfrm>
    </dsp:sp>
    <dsp:sp modelId="{AFA89326-F7B2-A145-B940-0870C0F705E8}">
      <dsp:nvSpPr>
        <dsp:cNvPr id="0" name=""/>
        <dsp:cNvSpPr/>
      </dsp:nvSpPr>
      <dsp:spPr>
        <a:xfrm>
          <a:off x="4956615" y="2156174"/>
          <a:ext cx="785249" cy="682825"/>
        </a:xfrm>
        <a:prstGeom prst="circularArrow">
          <a:avLst/>
        </a:prstGeom>
        <a:solidFill>
          <a:srgbClr val="85C1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67E62B-2F58-6048-B83D-3B4564AD0A95}">
      <dsp:nvSpPr>
        <dsp:cNvPr id="0" name=""/>
        <dsp:cNvSpPr/>
      </dsp:nvSpPr>
      <dsp:spPr>
        <a:xfrm rot="10800000">
          <a:off x="4956615" y="2418799"/>
          <a:ext cx="785249" cy="682825"/>
        </a:xfrm>
        <a:prstGeom prst="circularArrow">
          <a:avLst/>
        </a:prstGeom>
        <a:solidFill>
          <a:srgbClr val="85C1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61FF66-2601-47C5-A8A2-0F20323FC9DE}"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3A715-FFB2-4845-A290-2E8C66578205}" type="slidenum">
              <a:rPr lang="en-US" smtClean="0"/>
              <a:t>‹#›</a:t>
            </a:fld>
            <a:endParaRPr lang="en-US"/>
          </a:p>
        </p:txBody>
      </p:sp>
    </p:spTree>
    <p:extLst>
      <p:ext uri="{BB962C8B-B14F-4D97-AF65-F5344CB8AC3E}">
        <p14:creationId xmlns:p14="http://schemas.microsoft.com/office/powerpoint/2010/main" val="1683816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Good afternoon and thank you, Mary for including me in this meeting and for allowing me to present to you some thoughts around how we might be able to craft solutions to help your clients provide better care for their families while reducing costs. I’ve structured this discussion in a way that should allow us to discuss the issues and problems faced by employers, following which we will talk about what solutions we could offer to help them. Along the way, we will showcase some real-life anonymous examples to better highlight these concepts. </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4633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In the world I come from, every neurosurgeon believes that he or she is the best at what they do and that their results are perfect and that they never have a complication. Unfortunately, when a process if failing, we need to take a hard look at what we’re doing to find a better solution. </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965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Mary asked me to tell you a bit about my qualifications: I am a neurosurgeon; I trained at the Cleveland Clinic and have a MBA from the Wharton school with a major in finance and entrepreneurship. I have held leadership positions within the Cleveland Clinic and over the last few years I have developed a passion for crafting solutions that help patients get higher value care and get healthier. I founded Meges Health which was initially focused on care solutions for patients recovering from surgery, however, we now have a much broader focus on RPM, care navigation, coordination and network optimization.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8689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You are all much better versed on the notions around self-funded health plans than I am. To the end, I want to emphasize that the main advantages include:</a:t>
            </a:r>
          </a:p>
          <a:p>
            <a:pPr marL="342900" marR="0" lvl="0" indent="-342900">
              <a:lnSpc>
                <a:spcPct val="115000"/>
              </a:lnSpc>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Flexibility in plan design</a:t>
            </a:r>
          </a:p>
          <a:p>
            <a:pPr marL="342900" marR="0" lvl="0" indent="-342900">
              <a:lnSpc>
                <a:spcPct val="115000"/>
              </a:lnSpc>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Reduced administrative expense and most importantly, </a:t>
            </a:r>
          </a:p>
          <a:p>
            <a:pPr marL="342900" marR="0" lvl="0" indent="-342900">
              <a:lnSpc>
                <a:spcPct val="115000"/>
              </a:lnSpc>
              <a:spcAft>
                <a:spcPts val="800"/>
              </a:spcAft>
              <a:buFont typeface="+mj-lt"/>
              <a:buAutoNum type="arabicPeriod"/>
              <a:tabLst>
                <a:tab pos="457200" algn="l"/>
              </a:tabLs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theory, employers should be able to help their employees achieve healthier lives, which should ultimately result in reducing unnecessary spending</a:t>
            </a:r>
          </a:p>
          <a:p>
            <a:endParaRPr lang="en-US" altLang="zh-CN" sz="1200" b="0" dirty="0">
              <a:solidFill>
                <a:srgbClr val="666666"/>
              </a:solidFill>
              <a:ea typeface="宋体" panose="02010600030101010101" pitchFamily="2" charset="-122"/>
              <a:cs typeface="Arial" panose="020B0604020202020204" pitchFamily="34" charset="0"/>
              <a:sym typeface="Raleway Light" panose="020B0503030101060003"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926024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There are obviously significant challenges: For today’s purposes, I will primarily focus on the healthcare and risk management related issues.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7248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This is a bit of a busy slide. The key takeaway from The KFF shows gradual increases in the cost of healthcare for self-funded plans affecting both employers as well as employees that on average is about 7% per year. The other key takeaway is that employee contributions disproportionately affect those working for smaller firms compared to larger ones. </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3930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endParaRPr lang="en-US" sz="6400" dirty="0">
              <a:effectLst/>
            </a:endParaRP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Lack of data transparency</a:t>
            </a:r>
          </a:p>
          <a:p>
            <a:pPr marL="742950" marR="0" lvl="1" indent="-285750">
              <a:lnSpc>
                <a:spcPct val="115000"/>
              </a:lnSpc>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Limited real time access to claims data making it difficult to identify cost drivers or tracking ROI on wellness/care management programs</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Limited integration of medical, Rx, and behavioral data preventing holistic care due to silos between various segments</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Misaligned incentives with third parties (TPAs, PBMs and provider networks prioritizing revenues over cost containment and potential for inflated pharmacy costs through rebates and spread pricing)</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Poor network management with no gatekeeper leading to excessive costs</a:t>
            </a:r>
          </a:p>
          <a:p>
            <a:pPr marL="742950" marR="0" lvl="1" indent="-285750">
              <a:lnSpc>
                <a:spcPct val="115000"/>
              </a:lnSpc>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Out of network excessive costs</a:t>
            </a:r>
          </a:p>
          <a:p>
            <a:pPr marL="742950" marR="0" lvl="1" indent="-285750">
              <a:lnSpc>
                <a:spcPct val="115000"/>
              </a:lnSpc>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network price differences</a:t>
            </a:r>
          </a:p>
          <a:p>
            <a:pPr marL="742950" marR="0" lvl="1" indent="-285750">
              <a:lnSpc>
                <a:spcPct val="115000"/>
              </a:lnSpc>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Excessive imaging, ER visits and testing</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Delayed intervention for high-risk members: No proactive management of high-risk members</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Behavioral health gaps: Insufficient access with long wait times and network inadequacy</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Plan design confusion among employees leading to underusage of benefits, delayed care and preventable complications</a:t>
            </a:r>
          </a:p>
          <a:p>
            <a:pPr marL="342900" marR="0" lvl="0" indent="-342900">
              <a:lnSpc>
                <a:spcPct val="115000"/>
              </a:lnSpc>
              <a:spcAft>
                <a:spcPts val="800"/>
              </a:spcAft>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Fragmented care and poor communication across providers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 believe that several of these issues are the result of poor understanding by the employers about these factors. In fact, most employers that I have spoken with aren’t even aware that within their clinical networks there are substantial price differences even though there is no difference in quality. </a:t>
            </a:r>
          </a:p>
          <a:p>
            <a:pPr marL="0" marR="0">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87625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all leads to worsening of high-cost claims:</a:t>
            </a:r>
          </a:p>
          <a:p>
            <a:pPr marL="742950" marR="0" lvl="1" indent="-285750">
              <a:lnSpc>
                <a:spcPct val="115000"/>
              </a:lnSpc>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On average 5% of members = 50% of spend</a:t>
            </a:r>
          </a:p>
          <a:p>
            <a:pPr marL="342900" marR="0" lvl="0" indent="-342900">
              <a:lnSpc>
                <a:spcPct val="115000"/>
              </a:lnSpc>
              <a:buFont typeface="+mj-lt"/>
              <a:buAutoNum type="arabi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In fact, some of the Vital Incite claims data analyses suggest:</a:t>
            </a:r>
          </a:p>
          <a:p>
            <a:pPr marL="742950" marR="0" lvl="1" indent="-285750">
              <a:lnSpc>
                <a:spcPct val="115000"/>
              </a:lnSpc>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Top 1% of HCC = 30% of spend</a:t>
            </a:r>
          </a:p>
          <a:p>
            <a:pPr marL="742950" marR="0" lvl="1" indent="-285750">
              <a:lnSpc>
                <a:spcPct val="115000"/>
              </a:lnSpc>
              <a:spcAft>
                <a:spcPts val="800"/>
              </a:spcAft>
              <a:buFont typeface="+mj-lt"/>
              <a:buAutoNum type="alphaLcPeriod"/>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Top 10% of HCC = 70% of spend</a:t>
            </a:r>
          </a:p>
          <a:p>
            <a:pPr>
              <a:buNone/>
            </a:pPr>
            <a:r>
              <a:rPr lang="en-US" sz="1200" dirty="0">
                <a:effectLst/>
                <a:latin typeface="Aptos" panose="020B0004020202020204" pitchFamily="34" charset="0"/>
                <a:ea typeface="Aptos" panose="020B0004020202020204" pitchFamily="34" charset="0"/>
                <a:cs typeface="Times New Roman" panose="02020603050405020304" pitchFamily="18" charset="0"/>
              </a:rPr>
              <a:t>And to me, the future is bleak if this continues…</a:t>
            </a:r>
            <a:r>
              <a:rPr lang="en-US" dirty="0">
                <a:effectLst/>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2734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on the clinical side of the equation, the highest cost-drivers are:</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Cancer</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Pre-natal/Neonatal care</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Sepsis</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Gene therapy &amp; rare diseases </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Specialty drugs</a:t>
            </a:r>
          </a:p>
          <a:p>
            <a:pPr marL="342900" marR="0" lvl="0" indent="-342900">
              <a:lnSpc>
                <a:spcPct val="115000"/>
              </a:lnSpc>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Chronic diseases</a:t>
            </a:r>
          </a:p>
          <a:p>
            <a:pPr marL="342900" marR="0" lvl="0" indent="-342900">
              <a:lnSpc>
                <a:spcPct val="115000"/>
              </a:lnSpc>
              <a:spcAft>
                <a:spcPts val="800"/>
              </a:spcAft>
              <a:buFont typeface="+mj-lt"/>
              <a:buAutoNum type="arabicPeriod"/>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Inadequate or suboptimal network utilization</a:t>
            </a:r>
          </a:p>
          <a:p>
            <a:pPr>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For me personally, gene therapy, specialty meds and some of the new treatment modalities are likely to really escalate cost of care in the next few years.</a:t>
            </a:r>
            <a:r>
              <a:rPr lang="en-US" dirty="0">
                <a:effectLst/>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9350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la-Latn" dirty="0"/>
          </a:p>
          <a:p>
            <a:pPr marL="457200" marR="0" indent="-22860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Fixing these problems requires an integrated approach that starts with the data. So… “In God we Trust…All others bring data”</a:t>
            </a:r>
          </a:p>
          <a:p>
            <a:pPr marL="457200" marR="0" indent="-22860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Once we understand the issues based on data, we can craft solutions based on a robust plan design that focuses on financial responsibility and operational efficiency. To achieve these goals, we must have the following: </a:t>
            </a: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Data Utilization &amp; Transparency: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Improve access to claims data to proactively manage costs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Use predictive analytics to identify high-cost claim risks early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Hold PBMs and TPAs accountable for transparent data reporting</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Prevention and Early Intervention: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Preventive care: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Promote early screening and testing to identify cancers and CV disease ea</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r</a:t>
            </a:r>
            <a:r>
              <a:rPr lang="la-Latn" sz="1200" kern="100" dirty="0">
                <a:effectLst/>
                <a:latin typeface="Aptos" panose="020B0004020202020204" pitchFamily="34" charset="0"/>
                <a:ea typeface="Aptos" panose="020B0004020202020204" pitchFamily="34" charset="0"/>
                <a:cs typeface="Times New Roman" panose="02020603050405020304" pitchFamily="18" charset="0"/>
              </a:rPr>
              <a:t>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Provide maternal health programs to reduce neonatal complications and costs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Support wellness intitiative to address chronic conditions early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Early identification of high-risk cases: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Early identification of employees at risk of costly medical events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Implement care cooordination teams to monitor at-risk individuals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Patient/Employee management &amp; engagement: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Personalized member engagement: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Educate employees on managing chronic disease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Provide navigation services for complex medical conditions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Offer second-opinion services to ensure correct diagnoses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Strengthen case management: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spcAft>
                <a:spcPts val="800"/>
              </a:spcAft>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Assign case manager to high risk patients to oversee their care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34538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 know that this conference will discuss several items on this list including DPC and VBP. I truly believe that these models can be very successful at eliminating stochasticity and improving predictability of prices. There is also significant evidence to suggest better patient care based on experience and quality. </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It’s also really important to watch claims and audit the payment methodologies. We have reason to believe that certain procedure-based claims processing has led to excessive and unreasonable payments well beyond usual and customary. Unfortunately, the TPA’s incentives frequently run counter to those of the employers.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020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Now, let’s shift gears and talk about those really high-cost healtcare drivers. Are there specific strategies that can be used here?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Sepsis: prevention in early treatment are key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Focus on patients who have high risk conditions that predispose them to sepsis. Active management of these patients should help produce a number of patient suffering from sepsis in the long run.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Cancer: managing cost and ensuring quality care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Promote early detection screenings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Implement cancer care coordination services for employees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Direct employees to centers of excellence for advanced treatment as needed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Ensure proper billing and coding to reduce unnecessary costs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Prenatal/Neonatal care: reducing NICU expenses: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Premature births cost over $25.2 billion annually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These are best managed using employer strategies around:</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Managing maternity and fertility benefits to reduce high risk pregnancies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1143000" marR="0" lvl="2" indent="-228600">
              <a:lnSpc>
                <a:spcPct val="115000"/>
              </a:lnSpc>
              <a:buFont typeface="+mj-lt"/>
              <a:buAutoNum type="roman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Use data analytics to track, high risk, pregnancies, and intervene early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Diseases and genetic therapy: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Treatments range from $300K to $3.5M dollars per dose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Actionable recommendations include evaluating the medical necessity of such treatments as well as using alternative funding models as needed. This requires integrating Pharmacy and medical data to track efficacy. It is also important to assess stop loss insurance policies for potential cost exclusions.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Specialty medications: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Escalating specialty drug costs now account for 40% of outpatient prescription revenues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This could require employers to implement preferred drug lists to guide employees toward cost-effective options while negotiating directly with pharmaceutical companies to control cost. In addition, moving drug infusions from hospitals to home based care when feasible could provide significant cost savings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mj-lt"/>
              <a:buAutoNum type="arabi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Chronic disease diseases: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These patients have much higher utilization of healthcare resources resulting in higher cost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marR="0" lvl="1" indent="-285750">
              <a:lnSpc>
                <a:spcPct val="115000"/>
              </a:lnSpc>
              <a:spcAft>
                <a:spcPts val="800"/>
              </a:spcAft>
              <a:buFont typeface="+mj-lt"/>
              <a:buAutoNum type="alphaLcPeriod"/>
            </a:pPr>
            <a:r>
              <a:rPr lang="la-Latn" sz="1200" kern="100" dirty="0">
                <a:effectLst/>
                <a:latin typeface="Aptos" panose="020B0004020202020204" pitchFamily="34" charset="0"/>
                <a:ea typeface="Aptos" panose="020B0004020202020204" pitchFamily="34" charset="0"/>
                <a:cs typeface="Times New Roman" panose="02020603050405020304" pitchFamily="18" charset="0"/>
              </a:rPr>
              <a:t>Ensuring patient’s compliance is critical and leveraging telehealth options to provide CCM and/or RPM as needed. These modalities have been shown to reduce cost significantly.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58853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Here is a case study: This is a patient with significant underlying risk who ended up with sepsis which is a life-threatening medical condition that arises when the body’s response to an infection causes widespread inflammation, which can lead to tissue damage, organ failure, and death. The plan paid almost $760K and a retrospective review showed </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lack of preventive care in the setting of a very high-risk patient who would have likely avoided this ordeal had early warning signs been addressed appropriately using care management methodologies.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6813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So…how can we do better to lower costs, deliver better care and improve employee satisfaction and retention? Is it even possible? I believe the answer is yes!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47091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5694B-8283-BF92-7542-724C369F2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ACC5A-ED26-E9FA-2724-5D1E984708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EF66BF-8611-6D85-0162-4FA7C076E1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I mentioned earlier, it all starts with the data at the center and once we understand it, we can craft a plan that fits that employer’s needs, while we deliver high quality, cost-effective care using an efficient operational model.</a:t>
            </a:r>
          </a:p>
          <a:p>
            <a:endParaRPr lang="en-US" dirty="0"/>
          </a:p>
        </p:txBody>
      </p:sp>
      <p:sp>
        <p:nvSpPr>
          <p:cNvPr id="4" name="Slide Number Placeholder 3">
            <a:extLst>
              <a:ext uri="{FF2B5EF4-FFF2-40B4-BE49-F238E27FC236}">
                <a16:creationId xmlns:a16="http://schemas.microsoft.com/office/drawing/2014/main" id="{E5AC999F-E9FE-3DAF-9607-D890F5B7AC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0649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 next few slides are an anonymous medium size public entity that has had drastic increases in cost over the last several years. The takeaway from this first slide is that their costs have been rising at an alarming rate and 5% of the population will cost the system over half its total spend.</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7488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Based on Vital Incite’s analysis, we were able to quantify specific savings we can create for a potential employer and in this case, we believe that on the medical side alone, the potential costs savings could reach 30%-40%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637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Obviously, there are areas that are harder to quantify, however, there is supporting scientific evidence that cost savings for such areas like chronic disease management could reach 25%-40%</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0284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I discussed a couple slides ago, integrated models can address high-cost clinical problems while keeping employers, patients and their families happy. This requires the merging of technology-based solutions with human interaction to ensure patient engagement and to keep costs low.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438288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From a care delivery standpoint, there are 4 areas that are critical: Care coordination, care management, case management and care navigation. There seems to be a lot of confusion around these modalities, and I want to define them clearly for you in terms of their function, impact and what type of value they create. So, Care coordination is </a:t>
            </a:r>
            <a:r>
              <a:rPr lang="la-Latn" sz="1800" b="1" kern="100" dirty="0">
                <a:effectLst/>
                <a:latin typeface="Aptos" panose="020B0004020202020204" pitchFamily="34" charset="0"/>
                <a:ea typeface="Aptos" panose="020B0004020202020204" pitchFamily="34" charset="0"/>
                <a:cs typeface="Times New Roman" panose="02020603050405020304" pitchFamily="18" charset="0"/>
              </a:rPr>
              <a:t>Organizing, patient care activities, and sharing information among all participants. This leads to 30% fewer readmissions and should eliminate waste by improving the communication between providers and patients as well as among the providers around patient activity.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5467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Care management is a </a:t>
            </a:r>
            <a:r>
              <a:rPr lang="la-Latn" sz="1800" b="1" kern="100" dirty="0">
                <a:effectLst/>
                <a:latin typeface="Aptos" panose="020B0004020202020204" pitchFamily="34" charset="0"/>
                <a:ea typeface="Aptos" panose="020B0004020202020204" pitchFamily="34" charset="0"/>
                <a:cs typeface="Times New Roman" panose="02020603050405020304" pitchFamily="18" charset="0"/>
              </a:rPr>
              <a:t>proactive, patient centered approach, focused on those with chronic or complex conditions. This is basically medically managging a patient in between provider visits to ensure that the patient is compliant with the ir care. There is significant evidence that this reduces ER visits and that the total cost of care can go down by 15% and that it can reduce catastrophic claims like the sepsis case I showcased earlier. This is a chronic activity that continues as long as a patient suffers from these chronic issues.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50928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Aptos" panose="020B0004020202020204" pitchFamily="34" charset="0"/>
                <a:ea typeface="Aptos" panose="020B0004020202020204" pitchFamily="34" charset="0"/>
                <a:cs typeface="Times New Roman" panose="02020603050405020304" pitchFamily="18" charset="0"/>
              </a:rPr>
              <a:t>On the other hand, case management is defined as </a:t>
            </a:r>
            <a:r>
              <a:rPr lang="la-Latn" sz="1800" b="1" dirty="0">
                <a:effectLst/>
                <a:latin typeface="Aptos" panose="020B0004020202020204" pitchFamily="34" charset="0"/>
                <a:ea typeface="Aptos" panose="020B0004020202020204" pitchFamily="34" charset="0"/>
                <a:cs typeface="Times New Roman" panose="02020603050405020304" pitchFamily="18" charset="0"/>
              </a:rPr>
              <a:t>Intensive support for acute, catastrophic, or complex medical events. This has been shown to reduce costs by 40% on complex cases  by reducing unnecesary admissions and readmissions. This is best illustrated for patients diagnosed with work-related injuries, cancer and other episodic care to get the patient through the acute phase of their illness.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46351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Finally, patient navigation, which is defined as </a:t>
            </a:r>
            <a:r>
              <a:rPr lang="la-Latn" sz="1800" b="1" kern="100" dirty="0">
                <a:effectLst/>
                <a:latin typeface="Aptos" panose="020B0004020202020204" pitchFamily="34" charset="0"/>
                <a:ea typeface="Aptos" panose="020B0004020202020204" pitchFamily="34" charset="0"/>
                <a:cs typeface="Times New Roman" panose="02020603050405020304" pitchFamily="18" charset="0"/>
              </a:rPr>
              <a:t>Helping patients, overcome barriers to care, including logistics, finance, and education. This has been shown to reduce costs by 25% because the ensure that patient get the right care in the right place and at the right cost. It prevents delays in care and reduces long-term complicaitons. This also is a huge patient satisfuer as patients feel like someone is looking out for them and helping them naviaget the complex maze of healthcare.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6274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Now, beyond the clinical and care delivery aspect we can also develop models that include alternative arrangements. However, these alternative arrangements require continuous monitoring and analysis based on claims, care utilization and value benchmarks. There are many alternative arrangements out there.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2159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Each one of these arrangements has strengths and weaknesses as you can see here. As you think of how you help your clients design plans, it is critically important to make recommendations in this area that match their needs. So, if an employer has a high rate of orthopedic or spine injuries, you could consider bundled payment-based contracts with a high-quality provider or system that can take care of these issues.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89700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 can’t over emphasize the importance of continuous financial monitoring. I have now seen several cases where the employer is overpaying by up to 100%-150% over what would be appropriate because their lack of understanding of what would be usual, customary and legal.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936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that end,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Vital Oversight can help employers review contracts to determine rules of engagement and improve the employer’s leverage. The program also helps identify whether claims have been paid appropriately and whether the care that’s been recommended is clinically appropriate. The other increasingly important and relevant factor is the pharmacy related problem. This is something that Vital Oversight can help benchmark both clinical based on evidence and from a pricing standpoint.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81353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It is also imperative to remember that everything we do has to be built around the notion of quality and safety as a key driver for long-term success. Again, this starts with data! Once we understand the data, we can craft solutions that are evidence-based, purposeful and clinically safe and effective. They must also strive to eliminate access barriers. We also need to be transparent, accountable and ensure that we are always communicating with the employer to create the appropriate environment for success.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8629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So…where are we along this journey? We have now reviewed several employer plans in detail and the data suggests findings that are very consistent with the published literature. We are now beginning to engage with employers to help craft solutions to match their needs. </a:t>
            </a:r>
          </a:p>
          <a:p>
            <a:pPr marL="0" marR="0">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We believe that the role of advisors, consultants and brokers is critical to the success of their employer partners and your contribution and insight is critical.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77324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I’d like to finally put it together in this chart format and to really drive home the importance of aligning all stakeholders’ interests. The employers and employees needs must be met. To keep costs low, we must leverage advances in technology, to optimize clinical care and delivery while creating an operationally efficient model with well articulated financial KPIs. I want to emphasize that the most successful models and results in such areas come from Medicare Advantage data. These have universally shown that success is dependent on maintaining human interaction to ensure patient engagement and compliance.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33D6DE-0E87-4137-8458-82766D24939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45146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97140370"/>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9257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9191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3117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3612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32779698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882472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3425463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855653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3564173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4430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2621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41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2451700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1854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1800890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493751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0874867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7472264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6196615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25477048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6869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8924867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2987570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38126718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5.png"/><Relationship Id="rId7" Type="http://schemas.openxmlformats.org/officeDocument/2006/relationships/diagramQuickStyle" Target="../diagrams/quickStyle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package" Target="../embeddings/Microsoft_Excel_Worksheet.xlsx"/><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package" Target="../embeddings/Microsoft_Excel_Worksheet1.xlsx"/><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5.png"/><Relationship Id="rId7" Type="http://schemas.openxmlformats.org/officeDocument/2006/relationships/package" Target="../embeddings/Microsoft_Excel_Worksheet3.xlsx"/><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package" Target="../embeddings/Microsoft_Excel_Worksheet2.xlsx"/><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normAutofit/>
          </a:bodyPr>
          <a:lstStyle/>
          <a:p>
            <a:r>
              <a:rPr lang="en-US" dirty="0"/>
              <a:t>Evidence-Based Plan Management</a:t>
            </a:r>
            <a:br>
              <a:rPr lang="en-US" dirty="0"/>
            </a:br>
            <a:r>
              <a:rPr lang="en-US" sz="2800" dirty="0"/>
              <a:t>Improving Health Outcomes &amp; Reducing Costs:</a:t>
            </a:r>
            <a:br>
              <a:rPr lang="en-US" sz="2800" dirty="0"/>
            </a:br>
            <a:r>
              <a:rPr lang="en-US" sz="2800" dirty="0"/>
              <a:t>The Critical Role of Care Management in Self-Funded Plans</a:t>
            </a:r>
            <a:endParaRPr lang="en-US" dirty="0"/>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dirty="0"/>
              <a:t>Georges Markarian, MD</a:t>
            </a:r>
          </a:p>
          <a:p>
            <a:r>
              <a:rPr lang="en-US" dirty="0"/>
              <a:t>May 13, 2025</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2904969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2621A-B5E3-40A8-8191-813E760602E4}"/>
              </a:ext>
            </a:extLst>
          </p:cNvPr>
          <p:cNvSpPr>
            <a:spLocks noGrp="1"/>
          </p:cNvSpPr>
          <p:nvPr>
            <p:ph type="title"/>
          </p:nvPr>
        </p:nvSpPr>
        <p:spPr/>
        <p:txBody>
          <a:bodyPr/>
          <a:lstStyle/>
          <a:p>
            <a:r>
              <a:rPr lang="en-US" dirty="0"/>
              <a:t>“Every system is perfectly designed to get the results it gets”</a:t>
            </a:r>
            <a:br>
              <a:rPr lang="en-US" dirty="0"/>
            </a:br>
            <a:r>
              <a:rPr lang="en-US" sz="2800" i="1" dirty="0"/>
              <a:t>Donald Berwick, MD</a:t>
            </a:r>
            <a:br>
              <a:rPr lang="en-US" sz="2800" i="1" dirty="0"/>
            </a:br>
            <a:r>
              <a:rPr lang="en-US" sz="2800" i="1" dirty="0"/>
              <a:t>13</a:t>
            </a:r>
            <a:r>
              <a:rPr lang="en-US" sz="2800" i="1" baseline="30000" dirty="0"/>
              <a:t>th</a:t>
            </a:r>
            <a:r>
              <a:rPr lang="en-US" sz="2800" i="1" dirty="0"/>
              <a:t> Administrator of CMS</a:t>
            </a:r>
            <a:endParaRPr lang="en-US" dirty="0"/>
          </a:p>
        </p:txBody>
      </p:sp>
    </p:spTree>
    <p:extLst>
      <p:ext uri="{BB962C8B-B14F-4D97-AF65-F5344CB8AC3E}">
        <p14:creationId xmlns:p14="http://schemas.microsoft.com/office/powerpoint/2010/main" val="609990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E7B8-9284-4CE9-8100-5DD208B3C614}"/>
              </a:ext>
            </a:extLst>
          </p:cNvPr>
          <p:cNvSpPr>
            <a:spLocks noGrp="1"/>
          </p:cNvSpPr>
          <p:nvPr>
            <p:ph type="title"/>
          </p:nvPr>
        </p:nvSpPr>
        <p:spPr/>
        <p:txBody>
          <a:bodyPr/>
          <a:lstStyle/>
          <a:p>
            <a:r>
              <a:rPr lang="en-US" dirty="0"/>
              <a:t>Georges Markarian, MD, MBA, FAANS, FACS</a:t>
            </a:r>
          </a:p>
        </p:txBody>
      </p:sp>
      <p:sp>
        <p:nvSpPr>
          <p:cNvPr id="3" name="Content Placeholder 2">
            <a:extLst>
              <a:ext uri="{FF2B5EF4-FFF2-40B4-BE49-F238E27FC236}">
                <a16:creationId xmlns:a16="http://schemas.microsoft.com/office/drawing/2014/main" id="{7B4D309A-5BC0-475C-9112-F103F94BA49C}"/>
              </a:ext>
            </a:extLst>
          </p:cNvPr>
          <p:cNvSpPr>
            <a:spLocks noGrp="1"/>
          </p:cNvSpPr>
          <p:nvPr>
            <p:ph type="body" sz="quarter" idx="10"/>
          </p:nvPr>
        </p:nvSpPr>
        <p:spPr>
          <a:xfrm>
            <a:off x="563880" y="1417320"/>
            <a:ext cx="10988040" cy="1737270"/>
          </a:xfrm>
        </p:spPr>
        <p:txBody>
          <a:bodyPr/>
          <a:lstStyle/>
          <a:p>
            <a:r>
              <a:rPr lang="la-Latn" dirty="0"/>
              <a:t>Medical Education: The Ohio State University 1994</a:t>
            </a:r>
          </a:p>
          <a:p>
            <a:r>
              <a:rPr lang="la-Latn" dirty="0"/>
              <a:t>Residency and Fellowship: The Cleveland Clinic Foundation 2001</a:t>
            </a:r>
          </a:p>
          <a:p>
            <a:r>
              <a:rPr lang="la-Latn" dirty="0"/>
              <a:t>Neurosurgical Practice in Akron, Ohio</a:t>
            </a:r>
          </a:p>
          <a:p>
            <a:r>
              <a:rPr lang="la-Latn" dirty="0"/>
              <a:t>Led development of Cleveland Clinic Akron General Health System’s Neuroscience Institute</a:t>
            </a:r>
          </a:p>
          <a:p>
            <a:r>
              <a:rPr lang="la-Latn" dirty="0"/>
              <a:t>Graduate School: The Wharton School of the University of Pennsylvania 2016</a:t>
            </a:r>
          </a:p>
          <a:p>
            <a:r>
              <a:rPr lang="la-Latn" dirty="0"/>
              <a:t>Founder and Chief Medical Officer: Meges Health</a:t>
            </a:r>
          </a:p>
          <a:p>
            <a:r>
              <a:rPr lang="la-Latn" dirty="0"/>
              <a:t>Focus on solving healthcare issues by leveraging technology to optimize delivery of healthcare and administrative efficiencies:</a:t>
            </a:r>
          </a:p>
          <a:p>
            <a:pPr lvl="2"/>
            <a:r>
              <a:rPr lang="la-Latn" dirty="0"/>
              <a:t>Remote patient monitoring</a:t>
            </a:r>
          </a:p>
          <a:p>
            <a:pPr lvl="2"/>
            <a:r>
              <a:rPr lang="la-Latn" dirty="0"/>
              <a:t>Care navigation</a:t>
            </a:r>
          </a:p>
          <a:p>
            <a:pPr lvl="2"/>
            <a:r>
              <a:rPr lang="la-Latn" dirty="0"/>
              <a:t>Care coordination</a:t>
            </a:r>
          </a:p>
          <a:p>
            <a:pPr lvl="2"/>
            <a:r>
              <a:rPr lang="la-Latn" dirty="0"/>
              <a:t>Network optimization</a:t>
            </a:r>
          </a:p>
          <a:p>
            <a:pPr lvl="1"/>
            <a:endParaRPr lang="la-Latn" dirty="0"/>
          </a:p>
          <a:p>
            <a:pPr lvl="4"/>
            <a:endParaRPr lang="la-Latn" dirty="0"/>
          </a:p>
        </p:txBody>
      </p:sp>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322642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5729E-D7EF-34F9-B891-49B209299E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79D5A-8005-220C-FE77-4AEE6EFC5FF4}"/>
              </a:ext>
            </a:extLst>
          </p:cNvPr>
          <p:cNvSpPr>
            <a:spLocks noGrp="1"/>
          </p:cNvSpPr>
          <p:nvPr>
            <p:ph type="title"/>
          </p:nvPr>
        </p:nvSpPr>
        <p:spPr/>
        <p:txBody>
          <a:bodyPr/>
          <a:lstStyle/>
          <a:p>
            <a:r>
              <a:rPr lang="en-US" altLang="zh-CN" dirty="0">
                <a:ea typeface="宋体" panose="02010600030101010101" pitchFamily="2" charset="-122"/>
                <a:cs typeface="Arial" panose="020B0604020202020204" pitchFamily="34" charset="0"/>
                <a:sym typeface="Raleway ExtraBold" panose="020B0803030101060003" pitchFamily="34" charset="0"/>
              </a:rPr>
              <a:t>Employer-Funded Health Plan: Advantages</a:t>
            </a:r>
            <a:endParaRPr lang="en-US" dirty="0"/>
          </a:p>
        </p:txBody>
      </p:sp>
      <p:sp>
        <p:nvSpPr>
          <p:cNvPr id="3" name="Content Placeholder 2">
            <a:extLst>
              <a:ext uri="{FF2B5EF4-FFF2-40B4-BE49-F238E27FC236}">
                <a16:creationId xmlns:a16="http://schemas.microsoft.com/office/drawing/2014/main" id="{1C9A7CA1-161C-543C-8FBC-D144301C6292}"/>
              </a:ext>
            </a:extLst>
          </p:cNvPr>
          <p:cNvSpPr>
            <a:spLocks noGrp="1"/>
          </p:cNvSpPr>
          <p:nvPr>
            <p:ph type="body" sz="quarter" idx="10"/>
          </p:nvPr>
        </p:nvSpPr>
        <p:spPr>
          <a:xfrm>
            <a:off x="601980" y="1900413"/>
            <a:ext cx="10988040" cy="1737270"/>
          </a:xfrm>
        </p:spPr>
        <p:txBody>
          <a:bodyPr/>
          <a:lstStyle/>
          <a:p>
            <a:r>
              <a:rPr lang="en-US" altLang="zh-CN" sz="2000" dirty="0">
                <a:solidFill>
                  <a:srgbClr val="666666"/>
                </a:solidFill>
                <a:ea typeface="宋体" panose="02010600030101010101" pitchFamily="2" charset="-122"/>
                <a:cs typeface="Arial" panose="020B0604020202020204" pitchFamily="34" charset="0"/>
                <a:sym typeface="Raleway Light" panose="020B0503030101060003" pitchFamily="34" charset="0"/>
              </a:rPr>
              <a:t>Several potential benefits:</a:t>
            </a:r>
          </a:p>
          <a:p>
            <a:pPr lvl="1"/>
            <a:r>
              <a:rPr lang="en-US" altLang="zh-CN" sz="2000" dirty="0">
                <a:solidFill>
                  <a:srgbClr val="666666"/>
                </a:solidFill>
                <a:ea typeface="宋体" panose="02010600030101010101" pitchFamily="2" charset="-122"/>
                <a:cs typeface="Arial" panose="020B0604020202020204" pitchFamily="34" charset="0"/>
                <a:sym typeface="Raleway Light" panose="020B0503030101060003" pitchFamily="34" charset="0"/>
              </a:rPr>
              <a:t>Flexibility in plan design</a:t>
            </a:r>
          </a:p>
          <a:p>
            <a:pPr lvl="1"/>
            <a:r>
              <a:rPr lang="en-US" altLang="zh-CN" sz="2000" dirty="0">
                <a:solidFill>
                  <a:srgbClr val="666666"/>
                </a:solidFill>
                <a:ea typeface="宋体" panose="02010600030101010101" pitchFamily="2" charset="-122"/>
                <a:cs typeface="Arial" panose="020B0604020202020204" pitchFamily="34" charset="0"/>
                <a:sym typeface="Raleway Light" panose="020B0503030101060003" pitchFamily="34" charset="0"/>
              </a:rPr>
              <a:t>Reduced administrative expenses</a:t>
            </a:r>
            <a:endParaRPr lang="zh-CN" altLang="zh-CN" sz="2000" dirty="0">
              <a:solidFill>
                <a:srgbClr val="666666"/>
              </a:solidFill>
              <a:cs typeface="Arial" panose="020B0604020202020204" pitchFamily="34" charset="0"/>
              <a:sym typeface="Raleway Light" panose="020B0503030101060003" pitchFamily="34" charset="0"/>
            </a:endParaRPr>
          </a:p>
          <a:p>
            <a:r>
              <a:rPr lang="en-US" altLang="zh-CN" sz="2000" dirty="0">
                <a:solidFill>
                  <a:srgbClr val="666666"/>
                </a:solidFill>
                <a:ea typeface="宋体" panose="02010600030101010101" pitchFamily="2" charset="-122"/>
                <a:cs typeface="Arial" panose="020B0604020202020204" pitchFamily="34" charset="0"/>
                <a:sym typeface="Raleway Light" panose="020B0503030101060003" pitchFamily="34" charset="0"/>
              </a:rPr>
              <a:t>Self-funded health insurance arrangements</a:t>
            </a:r>
          </a:p>
          <a:p>
            <a:pPr lvl="1"/>
            <a:r>
              <a:rPr lang="en-US" altLang="zh-CN" sz="2000" dirty="0">
                <a:solidFill>
                  <a:srgbClr val="666666"/>
                </a:solidFill>
                <a:ea typeface="宋体" panose="02010600030101010101" pitchFamily="2" charset="-122"/>
                <a:cs typeface="Arial" panose="020B0604020202020204" pitchFamily="34" charset="0"/>
                <a:sym typeface="Raleway Light" panose="020B0503030101060003" pitchFamily="34" charset="0"/>
              </a:rPr>
              <a:t>Employer assumes financial risk for providing healthcare benefits to employees</a:t>
            </a:r>
          </a:p>
          <a:p>
            <a:pPr lvl="1"/>
            <a:r>
              <a:rPr lang="en-US" altLang="zh-CN" sz="2000" b="1" dirty="0">
                <a:solidFill>
                  <a:srgbClr val="666666"/>
                </a:solidFill>
                <a:ea typeface="宋体" panose="02010600030101010101" pitchFamily="2" charset="-122"/>
                <a:cs typeface="Arial" panose="020B0604020202020204" pitchFamily="34" charset="0"/>
                <a:sym typeface="Raleway Light" panose="020B0503030101060003" pitchFamily="34" charset="0"/>
              </a:rPr>
              <a:t>In theory, employers should be able to help their employees achieve healthier lives, which should ultimately result in reducing unnecessary spending</a:t>
            </a:r>
          </a:p>
          <a:p>
            <a:pPr marL="230188" lvl="1" indent="0">
              <a:buNone/>
            </a:pPr>
            <a:endParaRPr lang="en-US" altLang="zh-CN" sz="1600" dirty="0">
              <a:solidFill>
                <a:srgbClr val="666666"/>
              </a:solidFill>
              <a:ea typeface="宋体" panose="02010600030101010101" pitchFamily="2" charset="-122"/>
              <a:cs typeface="Arial" panose="020B0604020202020204" pitchFamily="34" charset="0"/>
              <a:sym typeface="Raleway Light" panose="020B0503030101060003" pitchFamily="34" charset="0"/>
            </a:endParaRPr>
          </a:p>
        </p:txBody>
      </p:sp>
      <p:sp>
        <p:nvSpPr>
          <p:cNvPr id="4" name="Rectangle 3">
            <a:extLst>
              <a:ext uri="{FF2B5EF4-FFF2-40B4-BE49-F238E27FC236}">
                <a16:creationId xmlns:a16="http://schemas.microsoft.com/office/drawing/2014/main" id="{94D8E055-A752-9093-25AF-903B055EBD3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81701D7D-87B9-2DFF-B2DA-E1EE22CBF3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B4619909-69E2-2923-6B0B-D36B4E7B65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63104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wipe(left)">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66CD4-31DA-CF77-8D2F-6ACBD86C94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0BB509-A1A8-D2DE-0AA9-E4C5EE7524A2}"/>
              </a:ext>
            </a:extLst>
          </p:cNvPr>
          <p:cNvSpPr>
            <a:spLocks noGrp="1"/>
          </p:cNvSpPr>
          <p:nvPr>
            <p:ph type="title"/>
          </p:nvPr>
        </p:nvSpPr>
        <p:spPr/>
        <p:txBody>
          <a:bodyPr/>
          <a:lstStyle/>
          <a:p>
            <a:r>
              <a:rPr lang="en-US" altLang="zh-CN" sz="3600" dirty="0">
                <a:latin typeface="Garamond" panose="02020404030301010803" pitchFamily="18" charset="0"/>
                <a:ea typeface="宋体" panose="02010600030101010101" pitchFamily="2" charset="-122"/>
                <a:cs typeface="Arial" panose="020B0604020202020204" pitchFamily="34" charset="0"/>
                <a:sym typeface="Raleway ExtraBold" panose="020B0803030101060003" pitchFamily="34" charset="0"/>
              </a:rPr>
              <a:t>Employer-Funded Health Plan: Challenges</a:t>
            </a:r>
            <a:endParaRPr lang="en-US" dirty="0"/>
          </a:p>
        </p:txBody>
      </p:sp>
      <p:graphicFrame>
        <p:nvGraphicFramePr>
          <p:cNvPr id="8" name="Google Shape;79;p15">
            <a:extLst>
              <a:ext uri="{FF2B5EF4-FFF2-40B4-BE49-F238E27FC236}">
                <a16:creationId xmlns:a16="http://schemas.microsoft.com/office/drawing/2014/main" id="{DF9448F0-E902-7F3C-69DD-C15A12909683}"/>
              </a:ext>
            </a:extLst>
          </p:cNvPr>
          <p:cNvGraphicFramePr>
            <a:graphicFrameLocks noGrp="1"/>
          </p:cNvGraphicFramePr>
          <p:nvPr>
            <p:ph idx="4294967295"/>
          </p:nvPr>
        </p:nvGraphicFramePr>
        <p:xfrm>
          <a:off x="601662" y="1417503"/>
          <a:ext cx="10988675" cy="43481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304366CB-8F8A-388E-8FFC-B1F981B5C938}"/>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C783ED09-3C83-0842-732F-2984FAF65B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49E613D6-978F-927F-42D7-17327EEEAC7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9" name="TextBox 8">
            <a:extLst>
              <a:ext uri="{FF2B5EF4-FFF2-40B4-BE49-F238E27FC236}">
                <a16:creationId xmlns:a16="http://schemas.microsoft.com/office/drawing/2014/main" id="{755644AD-BB15-15A6-4942-E90BF7133469}"/>
              </a:ext>
            </a:extLst>
          </p:cNvPr>
          <p:cNvSpPr txBox="1"/>
          <p:nvPr/>
        </p:nvSpPr>
        <p:spPr>
          <a:xfrm>
            <a:off x="6987941" y="3176086"/>
            <a:ext cx="2985113"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Federal and state regulations: ERISA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Stop-loss regulations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Reporting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Financial risk and plan solvency</a:t>
            </a:r>
          </a:p>
        </p:txBody>
      </p:sp>
      <p:sp>
        <p:nvSpPr>
          <p:cNvPr id="11" name="TextBox 10">
            <a:extLst>
              <a:ext uri="{FF2B5EF4-FFF2-40B4-BE49-F238E27FC236}">
                <a16:creationId xmlns:a16="http://schemas.microsoft.com/office/drawing/2014/main" id="{6BD29DE4-1ADD-53A1-6008-47C6E785077D}"/>
              </a:ext>
            </a:extLst>
          </p:cNvPr>
          <p:cNvSpPr txBox="1"/>
          <p:nvPr/>
        </p:nvSpPr>
        <p:spPr>
          <a:xfrm>
            <a:off x="6987941" y="4699956"/>
            <a:ext cx="251543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Risk assessment and pooling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Cost containment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Chronic disease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Montserrat" pitchFamily="2" charset="77"/>
                <a:ea typeface="+mn-ea"/>
                <a:cs typeface="+mn-cs"/>
              </a:rPr>
              <a:t>Employee engagement</a:t>
            </a:r>
          </a:p>
        </p:txBody>
      </p:sp>
      <p:cxnSp>
        <p:nvCxnSpPr>
          <p:cNvPr id="13" name="Straight Connector 12">
            <a:extLst>
              <a:ext uri="{FF2B5EF4-FFF2-40B4-BE49-F238E27FC236}">
                <a16:creationId xmlns:a16="http://schemas.microsoft.com/office/drawing/2014/main" id="{50957944-1271-65A0-5A3C-52FE42DEB231}"/>
              </a:ext>
            </a:extLst>
          </p:cNvPr>
          <p:cNvCxnSpPr/>
          <p:nvPr/>
        </p:nvCxnSpPr>
        <p:spPr>
          <a:xfrm>
            <a:off x="6679933" y="1588168"/>
            <a:ext cx="0" cy="9625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D9F0586-609F-2855-ECAF-7C4B73CC5282}"/>
              </a:ext>
            </a:extLst>
          </p:cNvPr>
          <p:cNvCxnSpPr/>
          <p:nvPr/>
        </p:nvCxnSpPr>
        <p:spPr>
          <a:xfrm>
            <a:off x="6679933" y="3082807"/>
            <a:ext cx="0" cy="9242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3C7A665-468C-A6E9-BACA-DE5A9A294821}"/>
              </a:ext>
            </a:extLst>
          </p:cNvPr>
          <p:cNvCxnSpPr/>
          <p:nvPr/>
        </p:nvCxnSpPr>
        <p:spPr>
          <a:xfrm>
            <a:off x="6679933" y="4630792"/>
            <a:ext cx="0" cy="96932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248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2A77F-2930-AD02-0E3A-78FECFC7BC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E568C4-2FE3-0EC4-0A60-003B55837DE7}"/>
              </a:ext>
            </a:extLst>
          </p:cNvPr>
          <p:cNvSpPr>
            <a:spLocks noGrp="1"/>
          </p:cNvSpPr>
          <p:nvPr>
            <p:ph type="title"/>
          </p:nvPr>
        </p:nvSpPr>
        <p:spPr/>
        <p:txBody>
          <a:bodyPr anchor="ctr">
            <a:normAutofit fontScale="90000"/>
          </a:bodyPr>
          <a:lstStyle/>
          <a:p>
            <a:br>
              <a:rPr lang="en-US" dirty="0">
                <a:effectLst/>
                <a:latin typeface="Helvetica" pitchFamily="2" charset="0"/>
              </a:rPr>
            </a:br>
            <a:br>
              <a:rPr lang="en-US" dirty="0">
                <a:effectLst/>
              </a:rPr>
            </a:br>
            <a:r>
              <a:rPr lang="en-US" sz="4000" dirty="0">
                <a:effectLst/>
              </a:rPr>
              <a:t>Self-Funded Health Plan: Rising Costs Are Real</a:t>
            </a:r>
            <a:br>
              <a:rPr lang="en-US" dirty="0">
                <a:effectLst/>
                <a:latin typeface="Helvetica" pitchFamily="2" charset="0"/>
              </a:rPr>
            </a:br>
            <a:endParaRPr lang="en-US" dirty="0"/>
          </a:p>
        </p:txBody>
      </p:sp>
      <p:sp>
        <p:nvSpPr>
          <p:cNvPr id="3" name="Content Placeholder 2">
            <a:extLst>
              <a:ext uri="{FF2B5EF4-FFF2-40B4-BE49-F238E27FC236}">
                <a16:creationId xmlns:a16="http://schemas.microsoft.com/office/drawing/2014/main" id="{5E509055-2094-20A6-E760-7E2105514A98}"/>
              </a:ext>
            </a:extLst>
          </p:cNvPr>
          <p:cNvSpPr>
            <a:spLocks noGrp="1"/>
          </p:cNvSpPr>
          <p:nvPr>
            <p:ph type="body" sz="quarter" idx="10"/>
          </p:nvPr>
        </p:nvSpPr>
        <p:spPr>
          <a:xfrm>
            <a:off x="563880" y="1417320"/>
            <a:ext cx="10988040" cy="1737270"/>
          </a:xfrm>
        </p:spPr>
        <p:txBody>
          <a:bodyPr>
            <a:normAutofit fontScale="25000" lnSpcReduction="20000"/>
          </a:bodyPr>
          <a:lstStyle/>
          <a:p>
            <a:pPr>
              <a:buNone/>
            </a:pPr>
            <a:br>
              <a:rPr lang="en-US" dirty="0">
                <a:effectLst/>
                <a:latin typeface="Helvetica" pitchFamily="2" charset="0"/>
              </a:rPr>
            </a:br>
            <a:endParaRPr lang="en-US" dirty="0">
              <a:effectLst/>
              <a:latin typeface="Helvetica" pitchFamily="2" charset="0"/>
            </a:endParaRPr>
          </a:p>
          <a:p>
            <a:r>
              <a:rPr lang="en-US" sz="6400" dirty="0">
                <a:effectLst/>
              </a:rPr>
              <a:t>Kaiser Family Foundation Report:</a:t>
            </a:r>
          </a:p>
          <a:p>
            <a:endParaRPr lang="en-US" sz="6400" dirty="0">
              <a:effectLst/>
            </a:endParaRPr>
          </a:p>
          <a:p>
            <a:pPr marL="230188" lvl="1" indent="0">
              <a:buNone/>
            </a:pPr>
            <a:endParaRPr lang="en-US" sz="6400" dirty="0">
              <a:effectLst/>
            </a:endParaRPr>
          </a:p>
          <a:p>
            <a:endParaRPr lang="en-US" sz="6400" dirty="0">
              <a:effectLst/>
            </a:endParaRPr>
          </a:p>
          <a:p>
            <a:r>
              <a:rPr lang="en-US" sz="7200" dirty="0">
                <a:effectLst/>
              </a:rPr>
              <a:t>Workers in smaller firms faced higher deductibles on average ($2434 PEPY) compared to larger firms ($1478 PEPY)</a:t>
            </a:r>
          </a:p>
          <a:p>
            <a:r>
              <a:rPr lang="en-US" sz="7200" dirty="0"/>
              <a:t>Employers continue to face higher costs with average increases of 7% per year: In some instances, these increases have escalated by up to 15%-20% per year over the last few years.</a:t>
            </a:r>
          </a:p>
          <a:p>
            <a:r>
              <a:rPr lang="en-US" sz="7200" dirty="0">
                <a:effectLst/>
              </a:rPr>
              <a:t>Family coverage contribution:</a:t>
            </a:r>
          </a:p>
          <a:p>
            <a:pPr lvl="1"/>
            <a:r>
              <a:rPr lang="en-US" sz="7200" dirty="0"/>
              <a:t>Small firms: 33% of premium</a:t>
            </a:r>
          </a:p>
          <a:p>
            <a:pPr lvl="1"/>
            <a:r>
              <a:rPr lang="en-US" sz="7200" dirty="0">
                <a:effectLst/>
              </a:rPr>
              <a:t>Large firms: 23% of premium</a:t>
            </a:r>
          </a:p>
          <a:p>
            <a:pPr lvl="4"/>
            <a:endParaRPr lang="la-Latn" dirty="0"/>
          </a:p>
        </p:txBody>
      </p:sp>
      <p:sp>
        <p:nvSpPr>
          <p:cNvPr id="4" name="Rectangle 3">
            <a:extLst>
              <a:ext uri="{FF2B5EF4-FFF2-40B4-BE49-F238E27FC236}">
                <a16:creationId xmlns:a16="http://schemas.microsoft.com/office/drawing/2014/main" id="{B70B0D1B-8BB8-F868-E5EC-AF58BF80B124}"/>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EEDB6998-3888-6B71-A458-6D385636E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0DFF7F30-DE74-E25B-EFCC-5DEED5C8C9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Table 7">
            <a:extLst>
              <a:ext uri="{FF2B5EF4-FFF2-40B4-BE49-F238E27FC236}">
                <a16:creationId xmlns:a16="http://schemas.microsoft.com/office/drawing/2014/main" id="{BE4E2399-926D-EC8D-2BD1-CCA2A8D1D47B}"/>
              </a:ext>
            </a:extLst>
          </p:cNvPr>
          <p:cNvGraphicFramePr>
            <a:graphicFrameLocks noGrp="1"/>
          </p:cNvGraphicFramePr>
          <p:nvPr/>
        </p:nvGraphicFramePr>
        <p:xfrm>
          <a:off x="725424" y="2120070"/>
          <a:ext cx="10149840" cy="763338"/>
        </p:xfrm>
        <a:graphic>
          <a:graphicData uri="http://schemas.openxmlformats.org/drawingml/2006/table">
            <a:tbl>
              <a:tblPr>
                <a:tableStyleId>{5C22544A-7EE6-4342-B048-85BDC9FD1C3A}</a:tableStyleId>
              </a:tblPr>
              <a:tblGrid>
                <a:gridCol w="655881">
                  <a:extLst>
                    <a:ext uri="{9D8B030D-6E8A-4147-A177-3AD203B41FA5}">
                      <a16:colId xmlns:a16="http://schemas.microsoft.com/office/drawing/2014/main" val="3166011922"/>
                    </a:ext>
                  </a:extLst>
                </a:gridCol>
                <a:gridCol w="914718">
                  <a:extLst>
                    <a:ext uri="{9D8B030D-6E8A-4147-A177-3AD203B41FA5}">
                      <a16:colId xmlns:a16="http://schemas.microsoft.com/office/drawing/2014/main" val="3944180324"/>
                    </a:ext>
                  </a:extLst>
                </a:gridCol>
                <a:gridCol w="1306739">
                  <a:extLst>
                    <a:ext uri="{9D8B030D-6E8A-4147-A177-3AD203B41FA5}">
                      <a16:colId xmlns:a16="http://schemas.microsoft.com/office/drawing/2014/main" val="3528577801"/>
                    </a:ext>
                  </a:extLst>
                </a:gridCol>
                <a:gridCol w="1590703">
                  <a:extLst>
                    <a:ext uri="{9D8B030D-6E8A-4147-A177-3AD203B41FA5}">
                      <a16:colId xmlns:a16="http://schemas.microsoft.com/office/drawing/2014/main" val="4046987782"/>
                    </a:ext>
                  </a:extLst>
                </a:gridCol>
                <a:gridCol w="1668604">
                  <a:extLst>
                    <a:ext uri="{9D8B030D-6E8A-4147-A177-3AD203B41FA5}">
                      <a16:colId xmlns:a16="http://schemas.microsoft.com/office/drawing/2014/main" val="3397696339"/>
                    </a:ext>
                  </a:extLst>
                </a:gridCol>
                <a:gridCol w="1306739">
                  <a:extLst>
                    <a:ext uri="{9D8B030D-6E8A-4147-A177-3AD203B41FA5}">
                      <a16:colId xmlns:a16="http://schemas.microsoft.com/office/drawing/2014/main" val="3608707831"/>
                    </a:ext>
                  </a:extLst>
                </a:gridCol>
                <a:gridCol w="1590703">
                  <a:extLst>
                    <a:ext uri="{9D8B030D-6E8A-4147-A177-3AD203B41FA5}">
                      <a16:colId xmlns:a16="http://schemas.microsoft.com/office/drawing/2014/main" val="221917427"/>
                    </a:ext>
                  </a:extLst>
                </a:gridCol>
                <a:gridCol w="1115753">
                  <a:extLst>
                    <a:ext uri="{9D8B030D-6E8A-4147-A177-3AD203B41FA5}">
                      <a16:colId xmlns:a16="http://schemas.microsoft.com/office/drawing/2014/main" val="1046682022"/>
                    </a:ext>
                  </a:extLst>
                </a:gridCol>
              </a:tblGrid>
              <a:tr h="361434">
                <a:tc>
                  <a:txBody>
                    <a:bodyPr/>
                    <a:lstStyle/>
                    <a:p>
                      <a:pPr algn="ctr" fontAlgn="ctr"/>
                      <a:r>
                        <a:rPr lang="en-US" sz="1000" b="1" u="none" strike="noStrike" dirty="0">
                          <a:effectLst/>
                        </a:rPr>
                        <a:t>Year</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 Covered in SFP</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Premium Costs (Family)</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Workers Contribution (Family)</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Deductibles (Estimated Family)</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Premium Costs (Single)</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Workers Contribution (Single)</a:t>
                      </a:r>
                      <a:endParaRPr lang="en-US" sz="1000" b="1"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b="1" u="none" strike="noStrike" dirty="0">
                          <a:effectLst/>
                        </a:rPr>
                        <a:t>Deductibles (Single)</a:t>
                      </a:r>
                      <a:endParaRPr lang="en-US" sz="1000" b="1" i="0" u="none" strike="noStrike" dirty="0">
                        <a:solidFill>
                          <a:srgbClr val="000000"/>
                        </a:solidFill>
                        <a:effectLst/>
                        <a:latin typeface="Aptos Narrow" panose="020B0004020202020204" pitchFamily="34" charset="0"/>
                      </a:endParaRPr>
                    </a:p>
                  </a:txBody>
                  <a:tcPr marL="8156" marR="8156" marT="8156" marB="0" anchor="ctr"/>
                </a:tc>
                <a:extLst>
                  <a:ext uri="{0D108BD9-81ED-4DB2-BD59-A6C34878D82A}">
                    <a16:rowId xmlns:a16="http://schemas.microsoft.com/office/drawing/2014/main" val="1375388454"/>
                  </a:ext>
                </a:extLst>
              </a:tr>
              <a:tr h="200952">
                <a:tc>
                  <a:txBody>
                    <a:bodyPr/>
                    <a:lstStyle/>
                    <a:p>
                      <a:pPr algn="ctr" fontAlgn="ctr"/>
                      <a:r>
                        <a:rPr lang="en-US" sz="1000" u="none" strike="noStrike" dirty="0">
                          <a:effectLst/>
                        </a:rPr>
                        <a:t>2023</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65%</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$23,968</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$6,575</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$4,500</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$8,435</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$1,401</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$1,735</a:t>
                      </a:r>
                      <a:endParaRPr lang="en-US" sz="1000" b="0" i="0" u="none" strike="noStrike" dirty="0">
                        <a:solidFill>
                          <a:srgbClr val="000000"/>
                        </a:solidFill>
                        <a:effectLst/>
                        <a:latin typeface="Aptos Narrow" panose="020B0004020202020204" pitchFamily="34" charset="0"/>
                      </a:endParaRPr>
                    </a:p>
                  </a:txBody>
                  <a:tcPr marL="8156" marR="8156" marT="8156" marB="0" anchor="ctr"/>
                </a:tc>
                <a:extLst>
                  <a:ext uri="{0D108BD9-81ED-4DB2-BD59-A6C34878D82A}">
                    <a16:rowId xmlns:a16="http://schemas.microsoft.com/office/drawing/2014/main" val="3039617786"/>
                  </a:ext>
                </a:extLst>
              </a:tr>
              <a:tr h="200952">
                <a:tc>
                  <a:txBody>
                    <a:bodyPr/>
                    <a:lstStyle/>
                    <a:p>
                      <a:pPr algn="ctr" fontAlgn="ctr"/>
                      <a:r>
                        <a:rPr lang="en-US" sz="1000" u="none" strike="noStrike" dirty="0">
                          <a:effectLst/>
                        </a:rPr>
                        <a:t>2024</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63%</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$25,572</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$6,296</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$5,000</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$8,920</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$1,432</a:t>
                      </a:r>
                      <a:endParaRPr lang="en-US" sz="1000" b="0" i="0" u="none" strike="noStrike" dirty="0">
                        <a:solidFill>
                          <a:srgbClr val="000000"/>
                        </a:solidFill>
                        <a:effectLst/>
                        <a:latin typeface="Aptos Narrow" panose="020B0004020202020204" pitchFamily="34" charset="0"/>
                      </a:endParaRPr>
                    </a:p>
                  </a:txBody>
                  <a:tcPr marL="8156" marR="8156" marT="8156" marB="0" anchor="ctr"/>
                </a:tc>
                <a:tc>
                  <a:txBody>
                    <a:bodyPr/>
                    <a:lstStyle/>
                    <a:p>
                      <a:pPr algn="ctr" fontAlgn="ctr"/>
                      <a:r>
                        <a:rPr lang="en-US" sz="1000" u="none" strike="noStrike" dirty="0">
                          <a:effectLst/>
                        </a:rPr>
                        <a:t>$1,787</a:t>
                      </a:r>
                      <a:endParaRPr lang="en-US" sz="1000" b="0" i="0" u="none" strike="noStrike" dirty="0">
                        <a:solidFill>
                          <a:srgbClr val="000000"/>
                        </a:solidFill>
                        <a:effectLst/>
                        <a:latin typeface="Aptos Narrow" panose="020B0004020202020204" pitchFamily="34" charset="0"/>
                      </a:endParaRPr>
                    </a:p>
                  </a:txBody>
                  <a:tcPr marL="8156" marR="8156" marT="8156" marB="0" anchor="ctr"/>
                </a:tc>
                <a:extLst>
                  <a:ext uri="{0D108BD9-81ED-4DB2-BD59-A6C34878D82A}">
                    <a16:rowId xmlns:a16="http://schemas.microsoft.com/office/drawing/2014/main" val="3208953540"/>
                  </a:ext>
                </a:extLst>
              </a:tr>
            </a:tbl>
          </a:graphicData>
        </a:graphic>
      </p:graphicFrame>
    </p:spTree>
    <p:extLst>
      <p:ext uri="{BB962C8B-B14F-4D97-AF65-F5344CB8AC3E}">
        <p14:creationId xmlns:p14="http://schemas.microsoft.com/office/powerpoint/2010/main" val="1878558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FC08F-CE8F-E461-42A3-658FE47707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158E47-0268-6AFB-8658-E70DE604D6F1}"/>
              </a:ext>
            </a:extLst>
          </p:cNvPr>
          <p:cNvSpPr>
            <a:spLocks noGrp="1"/>
          </p:cNvSpPr>
          <p:nvPr>
            <p:ph type="title"/>
          </p:nvPr>
        </p:nvSpPr>
        <p:spPr/>
        <p:txBody>
          <a:bodyPr anchor="ctr">
            <a:normAutofit fontScale="90000"/>
          </a:bodyPr>
          <a:lstStyle/>
          <a:p>
            <a:br>
              <a:rPr lang="en-US" dirty="0">
                <a:effectLst/>
                <a:latin typeface="Helvetica" pitchFamily="2" charset="0"/>
              </a:rPr>
            </a:br>
            <a:br>
              <a:rPr lang="en-US" dirty="0">
                <a:effectLst/>
              </a:rPr>
            </a:br>
            <a:r>
              <a:rPr lang="en-US" dirty="0">
                <a:effectLst/>
              </a:rPr>
              <a:t> Main </a:t>
            </a:r>
            <a:r>
              <a:rPr lang="en-US" sz="4000" dirty="0">
                <a:effectLst/>
              </a:rPr>
              <a:t>Challenges for Self-Funded Plans</a:t>
            </a:r>
            <a:br>
              <a:rPr lang="en-US" dirty="0">
                <a:effectLst/>
                <a:latin typeface="Helvetica" pitchFamily="2" charset="0"/>
              </a:rPr>
            </a:br>
            <a:endParaRPr lang="en-US" dirty="0"/>
          </a:p>
        </p:txBody>
      </p:sp>
      <p:sp>
        <p:nvSpPr>
          <p:cNvPr id="3" name="Content Placeholder 2">
            <a:extLst>
              <a:ext uri="{FF2B5EF4-FFF2-40B4-BE49-F238E27FC236}">
                <a16:creationId xmlns:a16="http://schemas.microsoft.com/office/drawing/2014/main" id="{942D9541-6F57-0177-2031-D533EEE2670B}"/>
              </a:ext>
            </a:extLst>
          </p:cNvPr>
          <p:cNvSpPr>
            <a:spLocks noGrp="1"/>
          </p:cNvSpPr>
          <p:nvPr>
            <p:ph type="body" sz="quarter" idx="10"/>
          </p:nvPr>
        </p:nvSpPr>
        <p:spPr>
          <a:xfrm>
            <a:off x="533400" y="1360977"/>
            <a:ext cx="10988040" cy="1737270"/>
          </a:xfrm>
        </p:spPr>
        <p:txBody>
          <a:bodyPr>
            <a:normAutofit fontScale="25000" lnSpcReduction="20000"/>
          </a:bodyPr>
          <a:lstStyle/>
          <a:p>
            <a:pPr>
              <a:buNone/>
            </a:pPr>
            <a:br>
              <a:rPr lang="en-US" dirty="0">
                <a:effectLst/>
                <a:latin typeface="Helvetica" pitchFamily="2" charset="0"/>
              </a:rPr>
            </a:br>
            <a:endParaRPr lang="en-US" dirty="0">
              <a:effectLst/>
              <a:latin typeface="Helvetica" pitchFamily="2" charset="0"/>
            </a:endParaRPr>
          </a:p>
          <a:p>
            <a:r>
              <a:rPr lang="en-US" sz="8000" dirty="0">
                <a:effectLst/>
              </a:rPr>
              <a:t>Lack of data transparency</a:t>
            </a:r>
          </a:p>
          <a:p>
            <a:r>
              <a:rPr lang="en-US" sz="8000" dirty="0">
                <a:effectLst/>
              </a:rPr>
              <a:t>Limited integration of medical, Rx, and behavioral data</a:t>
            </a:r>
          </a:p>
          <a:p>
            <a:r>
              <a:rPr lang="en-US" sz="8000" dirty="0"/>
              <a:t>Misaligned incentives with third parties</a:t>
            </a:r>
          </a:p>
          <a:p>
            <a:r>
              <a:rPr lang="en-US" sz="8000" dirty="0">
                <a:effectLst/>
              </a:rPr>
              <a:t>Poor network management</a:t>
            </a:r>
          </a:p>
          <a:p>
            <a:r>
              <a:rPr lang="en-US" sz="8000" dirty="0"/>
              <a:t>Delayed &amp; inadequate intervention for high-risk members</a:t>
            </a:r>
          </a:p>
          <a:p>
            <a:r>
              <a:rPr lang="en-US" sz="8000" dirty="0">
                <a:effectLst/>
              </a:rPr>
              <a:t>Behavioral health gaps</a:t>
            </a:r>
          </a:p>
          <a:p>
            <a:r>
              <a:rPr lang="en-US" sz="8000" dirty="0"/>
              <a:t>Plan design confusion among employees </a:t>
            </a:r>
          </a:p>
          <a:p>
            <a:r>
              <a:rPr lang="en-US" sz="8000" dirty="0">
                <a:effectLst/>
              </a:rPr>
              <a:t>Fragmented care and poor communication across providers</a:t>
            </a:r>
          </a:p>
          <a:p>
            <a:endParaRPr lang="en-US" sz="6400" dirty="0">
              <a:effectLst/>
            </a:endParaRPr>
          </a:p>
          <a:p>
            <a:pPr lvl="1"/>
            <a:endParaRPr lang="en-US" sz="6400" dirty="0">
              <a:effectLst/>
            </a:endParaRPr>
          </a:p>
          <a:p>
            <a:pPr lvl="4"/>
            <a:endParaRPr lang="la-Latn" dirty="0"/>
          </a:p>
        </p:txBody>
      </p:sp>
      <p:sp>
        <p:nvSpPr>
          <p:cNvPr id="4" name="Rectangle 3">
            <a:extLst>
              <a:ext uri="{FF2B5EF4-FFF2-40B4-BE49-F238E27FC236}">
                <a16:creationId xmlns:a16="http://schemas.microsoft.com/office/drawing/2014/main" id="{D2715193-76A8-C50D-57D5-2703C2777D57}"/>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8EECD2E5-D944-DE4E-B606-CC21166C6A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D9146D2-A83D-532D-9AE6-12775E884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032738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24845-EA75-B29A-74B1-516A59508C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82E9F-4A2D-7C66-B860-A735647DC812}"/>
              </a:ext>
            </a:extLst>
          </p:cNvPr>
          <p:cNvSpPr>
            <a:spLocks noGrp="1"/>
          </p:cNvSpPr>
          <p:nvPr>
            <p:ph type="title"/>
          </p:nvPr>
        </p:nvSpPr>
        <p:spPr/>
        <p:txBody>
          <a:bodyPr anchor="ctr">
            <a:normAutofit fontScale="90000"/>
          </a:bodyPr>
          <a:lstStyle/>
          <a:p>
            <a:br>
              <a:rPr lang="en-US" dirty="0">
                <a:effectLst/>
                <a:latin typeface="Helvetica" pitchFamily="2" charset="0"/>
              </a:rPr>
            </a:br>
            <a:br>
              <a:rPr lang="en-US" dirty="0">
                <a:effectLst/>
              </a:rPr>
            </a:br>
            <a:r>
              <a:rPr lang="en-US" dirty="0">
                <a:effectLst/>
              </a:rPr>
              <a:t> </a:t>
            </a:r>
            <a:r>
              <a:rPr lang="en-US" dirty="0"/>
              <a:t>The End Result: Worsening High-Cost Claims</a:t>
            </a:r>
            <a:br>
              <a:rPr lang="en-US" dirty="0">
                <a:effectLst/>
                <a:latin typeface="Helvetica" pitchFamily="2" charset="0"/>
              </a:rPr>
            </a:br>
            <a:endParaRPr lang="en-US" dirty="0"/>
          </a:p>
        </p:txBody>
      </p:sp>
      <p:sp>
        <p:nvSpPr>
          <p:cNvPr id="3" name="Content Placeholder 2">
            <a:extLst>
              <a:ext uri="{FF2B5EF4-FFF2-40B4-BE49-F238E27FC236}">
                <a16:creationId xmlns:a16="http://schemas.microsoft.com/office/drawing/2014/main" id="{9E9CC8A3-DBDF-7374-4BAF-963C24DA1C1D}"/>
              </a:ext>
            </a:extLst>
          </p:cNvPr>
          <p:cNvSpPr>
            <a:spLocks noGrp="1"/>
          </p:cNvSpPr>
          <p:nvPr>
            <p:ph type="body" sz="quarter" idx="10"/>
          </p:nvPr>
        </p:nvSpPr>
        <p:spPr>
          <a:xfrm>
            <a:off x="533400" y="1031778"/>
            <a:ext cx="10988040" cy="1737270"/>
          </a:xfrm>
        </p:spPr>
        <p:txBody>
          <a:bodyPr>
            <a:normAutofit fontScale="25000" lnSpcReduction="20000"/>
          </a:bodyPr>
          <a:lstStyle/>
          <a:p>
            <a:pPr>
              <a:buNone/>
            </a:pPr>
            <a:br>
              <a:rPr lang="en-US" sz="8000" dirty="0">
                <a:effectLst/>
                <a:latin typeface="Helvetica" pitchFamily="2" charset="0"/>
              </a:rPr>
            </a:br>
            <a:endParaRPr lang="en-US" sz="8000" dirty="0">
              <a:effectLst/>
              <a:latin typeface="Helvetica" pitchFamily="2" charset="0"/>
            </a:endParaRPr>
          </a:p>
          <a:p>
            <a:r>
              <a:rPr lang="en-US" sz="8000" dirty="0"/>
              <a:t>Understanding these problems should allow us to craft the appropriate solutions.</a:t>
            </a:r>
          </a:p>
          <a:p>
            <a:r>
              <a:rPr lang="en-US" sz="8000" dirty="0"/>
              <a:t>The alternative is bleak…</a:t>
            </a:r>
          </a:p>
          <a:p>
            <a:r>
              <a:rPr lang="en-US" sz="8000" dirty="0"/>
              <a:t>High-Cost Claimants (HCC) </a:t>
            </a:r>
          </a:p>
          <a:p>
            <a:pPr lvl="1"/>
            <a:r>
              <a:rPr lang="en-US" sz="8000" b="1" dirty="0">
                <a:solidFill>
                  <a:srgbClr val="FF0000"/>
                </a:solidFill>
                <a:effectLst/>
              </a:rPr>
              <a:t>On average 5% of members = 50% of spend</a:t>
            </a:r>
          </a:p>
          <a:p>
            <a:pPr lvl="1"/>
            <a:r>
              <a:rPr lang="en-US" sz="8000" dirty="0"/>
              <a:t>Some Vital Incite claims data analyses suggest:</a:t>
            </a:r>
          </a:p>
          <a:p>
            <a:pPr lvl="2"/>
            <a:r>
              <a:rPr lang="en-US" sz="8000" b="1" dirty="0">
                <a:solidFill>
                  <a:srgbClr val="FF0000"/>
                </a:solidFill>
              </a:rPr>
              <a:t>Top 1% of HCC = 30% of spend</a:t>
            </a:r>
          </a:p>
          <a:p>
            <a:pPr lvl="2"/>
            <a:r>
              <a:rPr lang="en-US" sz="8000" b="1" dirty="0">
                <a:solidFill>
                  <a:srgbClr val="FF0000"/>
                </a:solidFill>
                <a:effectLst/>
              </a:rPr>
              <a:t>Top 10% of HCC = 70% of spend</a:t>
            </a:r>
          </a:p>
          <a:p>
            <a:pPr lvl="1"/>
            <a:r>
              <a:rPr lang="en-US" sz="8000" dirty="0">
                <a:effectLst/>
              </a:rPr>
              <a:t>Financial Threat: High-cost claims are a major concern for employers, with the number of million-dollar claims rising by 39.9% from 2019 to 2022 </a:t>
            </a:r>
          </a:p>
          <a:p>
            <a:r>
              <a:rPr lang="en-US" sz="8000" dirty="0"/>
              <a:t>Employers’ Perspective:</a:t>
            </a:r>
          </a:p>
          <a:p>
            <a:pPr lvl="1"/>
            <a:r>
              <a:rPr lang="en-US" sz="8000" dirty="0">
                <a:effectLst/>
              </a:rPr>
              <a:t>84% concerned about HCC as a significant risk</a:t>
            </a:r>
          </a:p>
          <a:p>
            <a:pPr marL="230188" lvl="1" indent="0">
              <a:buNone/>
            </a:pPr>
            <a:endParaRPr lang="en-US" sz="8000" b="1" dirty="0">
              <a:solidFill>
                <a:schemeClr val="tx1"/>
              </a:solidFill>
            </a:endParaRPr>
          </a:p>
          <a:p>
            <a:pPr marL="461963" lvl="2" indent="0">
              <a:buNone/>
            </a:pPr>
            <a:endParaRPr lang="en-US" sz="6400" dirty="0">
              <a:effectLst/>
            </a:endParaRPr>
          </a:p>
          <a:p>
            <a:endParaRPr lang="en-US" sz="6400" dirty="0">
              <a:effectLst/>
            </a:endParaRPr>
          </a:p>
          <a:p>
            <a:pPr lvl="1"/>
            <a:endParaRPr lang="en-US" sz="6400" dirty="0">
              <a:effectLst/>
            </a:endParaRPr>
          </a:p>
          <a:p>
            <a:pPr lvl="4"/>
            <a:endParaRPr lang="la-Latn" dirty="0"/>
          </a:p>
        </p:txBody>
      </p:sp>
      <p:sp>
        <p:nvSpPr>
          <p:cNvPr id="4" name="Rectangle 3">
            <a:extLst>
              <a:ext uri="{FF2B5EF4-FFF2-40B4-BE49-F238E27FC236}">
                <a16:creationId xmlns:a16="http://schemas.microsoft.com/office/drawing/2014/main" id="{15021D6C-3A3F-7CA8-AAF9-BCC1FCA8ACE4}"/>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EA902F71-7D3B-815F-32A6-1A0EFC242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E56D123-8438-B64D-5433-EA6E8397A5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612482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A7050-87E0-5DE9-2EC7-592149E05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9D30B9-4ADE-BBAE-1F9B-4C4D5126C65B}"/>
              </a:ext>
            </a:extLst>
          </p:cNvPr>
          <p:cNvSpPr>
            <a:spLocks noGrp="1"/>
          </p:cNvSpPr>
          <p:nvPr>
            <p:ph type="title"/>
          </p:nvPr>
        </p:nvSpPr>
        <p:spPr/>
        <p:txBody>
          <a:bodyPr anchor="ctr">
            <a:normAutofit fontScale="90000"/>
          </a:bodyPr>
          <a:lstStyle/>
          <a:p>
            <a:br>
              <a:rPr lang="en-US" dirty="0">
                <a:effectLst/>
                <a:latin typeface="Helvetica" pitchFamily="2" charset="0"/>
              </a:rPr>
            </a:br>
            <a:br>
              <a:rPr lang="en-US" dirty="0">
                <a:effectLst/>
              </a:rPr>
            </a:br>
            <a:r>
              <a:rPr lang="en-US" dirty="0">
                <a:effectLst/>
              </a:rPr>
              <a:t> Understanding the Healthcare Drivers of High-Cost Claims </a:t>
            </a:r>
            <a:br>
              <a:rPr lang="en-US" dirty="0">
                <a:effectLst/>
                <a:latin typeface="Helvetica" pitchFamily="2" charset="0"/>
              </a:rPr>
            </a:br>
            <a:endParaRPr lang="en-US" dirty="0"/>
          </a:p>
        </p:txBody>
      </p:sp>
      <p:sp>
        <p:nvSpPr>
          <p:cNvPr id="3" name="Content Placeholder 2">
            <a:extLst>
              <a:ext uri="{FF2B5EF4-FFF2-40B4-BE49-F238E27FC236}">
                <a16:creationId xmlns:a16="http://schemas.microsoft.com/office/drawing/2014/main" id="{1DC62ABB-5E86-2E99-F2FD-A0036B74DBD0}"/>
              </a:ext>
            </a:extLst>
          </p:cNvPr>
          <p:cNvSpPr>
            <a:spLocks noGrp="1"/>
          </p:cNvSpPr>
          <p:nvPr>
            <p:ph type="body" sz="quarter" idx="10"/>
          </p:nvPr>
        </p:nvSpPr>
        <p:spPr>
          <a:xfrm>
            <a:off x="601980" y="1360977"/>
            <a:ext cx="10988040" cy="1737270"/>
          </a:xfrm>
        </p:spPr>
        <p:txBody>
          <a:bodyPr>
            <a:normAutofit fontScale="25000" lnSpcReduction="20000"/>
          </a:bodyPr>
          <a:lstStyle/>
          <a:p>
            <a:pPr>
              <a:buNone/>
            </a:pPr>
            <a:br>
              <a:rPr lang="en-US" dirty="0">
                <a:effectLst/>
                <a:latin typeface="Helvetica" pitchFamily="2" charset="0"/>
              </a:rPr>
            </a:br>
            <a:endParaRPr lang="en-US" dirty="0">
              <a:effectLst/>
              <a:latin typeface="Helvetica" pitchFamily="2" charset="0"/>
            </a:endParaRPr>
          </a:p>
          <a:p>
            <a:r>
              <a:rPr lang="en-US" sz="8000" dirty="0">
                <a:effectLst/>
              </a:rPr>
              <a:t>Common Cost Drivers: </a:t>
            </a:r>
          </a:p>
          <a:p>
            <a:pPr lvl="1"/>
            <a:r>
              <a:rPr lang="en-US" sz="8000" dirty="0">
                <a:effectLst/>
              </a:rPr>
              <a:t>Cancer</a:t>
            </a:r>
          </a:p>
          <a:p>
            <a:pPr lvl="1"/>
            <a:r>
              <a:rPr lang="en-US" sz="8000" dirty="0">
                <a:effectLst/>
              </a:rPr>
              <a:t>Prenatal/Neonatal Care </a:t>
            </a:r>
          </a:p>
          <a:p>
            <a:pPr lvl="1"/>
            <a:r>
              <a:rPr lang="en-US" sz="8000" dirty="0">
                <a:effectLst/>
              </a:rPr>
              <a:t>Sepsis</a:t>
            </a:r>
          </a:p>
          <a:p>
            <a:pPr lvl="1"/>
            <a:r>
              <a:rPr lang="en-US" sz="8000" dirty="0">
                <a:effectLst/>
              </a:rPr>
              <a:t>Gene Therapy &amp; Rare Diseases </a:t>
            </a:r>
          </a:p>
          <a:p>
            <a:pPr lvl="1"/>
            <a:r>
              <a:rPr lang="en-US" sz="8000" dirty="0">
                <a:effectLst/>
              </a:rPr>
              <a:t>Specialty Drugs </a:t>
            </a:r>
          </a:p>
          <a:p>
            <a:pPr lvl="1"/>
            <a:r>
              <a:rPr lang="en-US" sz="8000" dirty="0">
                <a:effectLst/>
              </a:rPr>
              <a:t>Chronic Diseases</a:t>
            </a:r>
          </a:p>
          <a:p>
            <a:pPr lvl="1"/>
            <a:r>
              <a:rPr lang="en-US" sz="8000" dirty="0">
                <a:effectLst/>
              </a:rPr>
              <a:t>Inadequate Network Utilization </a:t>
            </a:r>
          </a:p>
          <a:p>
            <a:r>
              <a:rPr lang="en-US" sz="8000" dirty="0"/>
              <a:t>New gene therapies, medications &amp; advanced treatments are creating new financial pressures</a:t>
            </a:r>
          </a:p>
          <a:p>
            <a:pPr lvl="1"/>
            <a:endParaRPr lang="en-US" sz="5600" dirty="0">
              <a:effectLst/>
            </a:endParaRPr>
          </a:p>
          <a:p>
            <a:pPr lvl="4"/>
            <a:endParaRPr lang="la-Latn" dirty="0"/>
          </a:p>
        </p:txBody>
      </p:sp>
      <p:sp>
        <p:nvSpPr>
          <p:cNvPr id="4" name="Rectangle 3">
            <a:extLst>
              <a:ext uri="{FF2B5EF4-FFF2-40B4-BE49-F238E27FC236}">
                <a16:creationId xmlns:a16="http://schemas.microsoft.com/office/drawing/2014/main" id="{3EEB1525-9522-EB2F-F2C4-7777F272CE1E}"/>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F8E9A9B-90BF-32C3-171C-736476BC5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0097D4B3-C002-A5AC-5B6D-B45994F131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541257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81185-73D2-CB56-7120-8F9156497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7CAB35-EEC6-19CC-C8B8-407DE114B4A2}"/>
              </a:ext>
            </a:extLst>
          </p:cNvPr>
          <p:cNvSpPr>
            <a:spLocks noGrp="1"/>
          </p:cNvSpPr>
          <p:nvPr>
            <p:ph type="title"/>
          </p:nvPr>
        </p:nvSpPr>
        <p:spPr/>
        <p:txBody>
          <a:bodyPr>
            <a:normAutofit fontScale="90000"/>
          </a:bodyPr>
          <a:lstStyle/>
          <a:p>
            <a:r>
              <a:rPr lang="en-US" dirty="0"/>
              <a:t>Key Concepts to Create Successful Employer Strategies: Operational/Financial Goals</a:t>
            </a:r>
          </a:p>
        </p:txBody>
      </p:sp>
      <p:sp>
        <p:nvSpPr>
          <p:cNvPr id="3" name="Content Placeholder 2">
            <a:extLst>
              <a:ext uri="{FF2B5EF4-FFF2-40B4-BE49-F238E27FC236}">
                <a16:creationId xmlns:a16="http://schemas.microsoft.com/office/drawing/2014/main" id="{9B5F6E26-78CD-07FD-E253-793D78355B7A}"/>
              </a:ext>
            </a:extLst>
          </p:cNvPr>
          <p:cNvSpPr>
            <a:spLocks noGrp="1"/>
          </p:cNvSpPr>
          <p:nvPr>
            <p:ph type="body" sz="quarter" idx="10"/>
          </p:nvPr>
        </p:nvSpPr>
        <p:spPr>
          <a:xfrm>
            <a:off x="563880" y="1417320"/>
            <a:ext cx="10988040" cy="1737270"/>
          </a:xfrm>
        </p:spPr>
        <p:txBody>
          <a:bodyPr/>
          <a:lstStyle/>
          <a:p>
            <a:r>
              <a:rPr lang="la-Latn" sz="2000" dirty="0"/>
              <a:t>Data Utilization &amp; Transparency</a:t>
            </a:r>
            <a:r>
              <a:rPr lang="la-Latn" sz="2000" b="1" dirty="0"/>
              <a:t>: “In God We Trust, All Others Bring Data” </a:t>
            </a:r>
            <a:r>
              <a:rPr lang="la-Latn" sz="2000" dirty="0"/>
              <a:t>(W. Edwards Demming)</a:t>
            </a:r>
          </a:p>
          <a:p>
            <a:r>
              <a:rPr lang="la-Latn" sz="2000" dirty="0"/>
              <a:t>Prevention and Early Intervention:</a:t>
            </a:r>
          </a:p>
          <a:p>
            <a:pPr lvl="1"/>
            <a:r>
              <a:rPr lang="la-Latn" sz="2000" dirty="0"/>
              <a:t>Preventive care</a:t>
            </a:r>
          </a:p>
          <a:p>
            <a:pPr lvl="1"/>
            <a:r>
              <a:rPr lang="la-Latn" sz="2000" dirty="0"/>
              <a:t>Early identification of high-risk cases</a:t>
            </a:r>
          </a:p>
          <a:p>
            <a:r>
              <a:rPr lang="la-Latn" sz="2000" dirty="0"/>
              <a:t>Patient/Employee management &amp; engagement:</a:t>
            </a:r>
          </a:p>
          <a:p>
            <a:pPr lvl="1"/>
            <a:r>
              <a:rPr lang="la-Latn" sz="2000" dirty="0"/>
              <a:t>Personalized member engagement</a:t>
            </a:r>
          </a:p>
          <a:p>
            <a:pPr lvl="1"/>
            <a:r>
              <a:rPr lang="la-Latn" sz="2000" dirty="0"/>
              <a:t>Strengthen case management</a:t>
            </a:r>
          </a:p>
          <a:p>
            <a:pPr lvl="2"/>
            <a:r>
              <a:rPr lang="la-Latn" sz="2000" dirty="0"/>
              <a:t>Assign case manager to high risk patients to oversee their care</a:t>
            </a:r>
          </a:p>
          <a:p>
            <a:pPr lvl="2"/>
            <a:r>
              <a:rPr lang="la-Latn" sz="2000" dirty="0"/>
              <a:t>Enhance care coordination between providers, employers, and insurers</a:t>
            </a:r>
          </a:p>
          <a:p>
            <a:pPr lvl="2"/>
            <a:r>
              <a:rPr lang="la-Latn" sz="2000" dirty="0"/>
              <a:t>Establish “air traffic control” model to assist all plan members</a:t>
            </a:r>
          </a:p>
        </p:txBody>
      </p:sp>
      <p:sp>
        <p:nvSpPr>
          <p:cNvPr id="4" name="Rectangle 3">
            <a:extLst>
              <a:ext uri="{FF2B5EF4-FFF2-40B4-BE49-F238E27FC236}">
                <a16:creationId xmlns:a16="http://schemas.microsoft.com/office/drawing/2014/main" id="{D69B855A-E1FE-357D-A915-EE50CAC32F5A}"/>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51A859B8-67B2-928E-9407-102C4CF46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AA6F5B4-5859-6379-6F0A-10AED23055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810719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406AF-A9D6-859B-DE97-A18D61BE7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FD0048-029E-3CE1-205B-0FDB7FEA77B4}"/>
              </a:ext>
            </a:extLst>
          </p:cNvPr>
          <p:cNvSpPr>
            <a:spLocks noGrp="1"/>
          </p:cNvSpPr>
          <p:nvPr>
            <p:ph type="title"/>
          </p:nvPr>
        </p:nvSpPr>
        <p:spPr/>
        <p:txBody>
          <a:bodyPr>
            <a:normAutofit fontScale="90000"/>
          </a:bodyPr>
          <a:lstStyle/>
          <a:p>
            <a:r>
              <a:rPr lang="en-US" dirty="0"/>
              <a:t>Key Concepts to Create Successful Employer Strategies: Operational/Financial Goals</a:t>
            </a:r>
          </a:p>
        </p:txBody>
      </p:sp>
      <p:sp>
        <p:nvSpPr>
          <p:cNvPr id="3" name="Content Placeholder 2">
            <a:extLst>
              <a:ext uri="{FF2B5EF4-FFF2-40B4-BE49-F238E27FC236}">
                <a16:creationId xmlns:a16="http://schemas.microsoft.com/office/drawing/2014/main" id="{4EF7C183-ADC9-3C74-B678-F2B88793AA28}"/>
              </a:ext>
            </a:extLst>
          </p:cNvPr>
          <p:cNvSpPr>
            <a:spLocks noGrp="1"/>
          </p:cNvSpPr>
          <p:nvPr>
            <p:ph type="body" sz="quarter" idx="10"/>
          </p:nvPr>
        </p:nvSpPr>
        <p:spPr>
          <a:xfrm>
            <a:off x="563880" y="1417320"/>
            <a:ext cx="10988040" cy="1737270"/>
          </a:xfrm>
        </p:spPr>
        <p:txBody>
          <a:bodyPr/>
          <a:lstStyle/>
          <a:p>
            <a:r>
              <a:rPr lang="la-Latn" sz="2000" dirty="0"/>
              <a:t>Adoption of nontraditional, payment models:</a:t>
            </a:r>
          </a:p>
          <a:p>
            <a:pPr lvl="1"/>
            <a:r>
              <a:rPr lang="la-Latn" sz="2000" dirty="0"/>
              <a:t>Alternative payment approaches:</a:t>
            </a:r>
          </a:p>
          <a:p>
            <a:pPr lvl="2"/>
            <a:r>
              <a:rPr lang="la-Latn" sz="2000" dirty="0"/>
              <a:t>Reference base pricing</a:t>
            </a:r>
            <a:endParaRPr lang="en-GB" sz="2000" dirty="0"/>
          </a:p>
          <a:p>
            <a:pPr lvl="2"/>
            <a:r>
              <a:rPr lang="la-Latn" sz="2000" dirty="0"/>
              <a:t>Value based contracts</a:t>
            </a:r>
            <a:endParaRPr lang="en-GB" sz="2000" dirty="0"/>
          </a:p>
          <a:p>
            <a:pPr lvl="2"/>
            <a:r>
              <a:rPr lang="la-Latn" sz="2000" dirty="0"/>
              <a:t>Direct employer – provider contracts</a:t>
            </a:r>
            <a:endParaRPr lang="en-GB" sz="2000" dirty="0"/>
          </a:p>
          <a:p>
            <a:pPr lvl="2"/>
            <a:r>
              <a:rPr lang="la-Latn" sz="2000" dirty="0"/>
              <a:t>Transparent PBM’s</a:t>
            </a:r>
          </a:p>
          <a:p>
            <a:r>
              <a:rPr lang="la-Latn" sz="2000" dirty="0"/>
              <a:t>Optimize the existing clinical network, using technology and telehealth options:</a:t>
            </a:r>
          </a:p>
          <a:p>
            <a:pPr lvl="1"/>
            <a:r>
              <a:rPr lang="la-Latn" sz="2000" dirty="0"/>
              <a:t>Adoption of digital </a:t>
            </a:r>
            <a:r>
              <a:rPr lang="en-US" sz="2000" dirty="0"/>
              <a:t>technology</a:t>
            </a:r>
            <a:endParaRPr lang="en-GB" sz="2000" dirty="0"/>
          </a:p>
          <a:p>
            <a:pPr lvl="1"/>
            <a:r>
              <a:rPr lang="la-Latn" sz="2000" dirty="0"/>
              <a:t>Offer telehealth screening to minimize inappropriate resource utilization</a:t>
            </a:r>
            <a:endParaRPr lang="en-GB" sz="2000" dirty="0"/>
          </a:p>
          <a:p>
            <a:pPr lvl="1"/>
            <a:r>
              <a:rPr lang="la-Latn" sz="2000" dirty="0"/>
              <a:t>Continuously monitor spending and “watch it like a hawk”</a:t>
            </a:r>
          </a:p>
          <a:p>
            <a:pPr marL="230188" lvl="1" indent="0">
              <a:buNone/>
            </a:pPr>
            <a:endParaRPr lang="la-Latn" dirty="0"/>
          </a:p>
          <a:p>
            <a:pPr lvl="2"/>
            <a:endParaRPr lang="la-Latn" dirty="0"/>
          </a:p>
          <a:p>
            <a:endParaRPr lang="la-Latn" dirty="0"/>
          </a:p>
        </p:txBody>
      </p:sp>
      <p:sp>
        <p:nvSpPr>
          <p:cNvPr id="4" name="Rectangle 3">
            <a:extLst>
              <a:ext uri="{FF2B5EF4-FFF2-40B4-BE49-F238E27FC236}">
                <a16:creationId xmlns:a16="http://schemas.microsoft.com/office/drawing/2014/main" id="{094525FE-AE0A-A706-A38F-E054ABD7762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AD0F2630-6309-C8B2-68F8-52055B7B9F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44F1DBAA-3AEC-4E2E-C28A-F6B3D77156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629429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EDCBA-E6F1-78E6-8B0E-8BD77B1D26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473B7-7E8E-7099-3300-387BF22FC8F3}"/>
              </a:ext>
            </a:extLst>
          </p:cNvPr>
          <p:cNvSpPr>
            <a:spLocks noGrp="1"/>
          </p:cNvSpPr>
          <p:nvPr>
            <p:ph type="title"/>
          </p:nvPr>
        </p:nvSpPr>
        <p:spPr/>
        <p:txBody>
          <a:bodyPr/>
          <a:lstStyle/>
          <a:p>
            <a:r>
              <a:rPr lang="en-US" dirty="0"/>
              <a:t>Condition Specific Employer Strategies</a:t>
            </a:r>
          </a:p>
        </p:txBody>
      </p:sp>
      <p:sp>
        <p:nvSpPr>
          <p:cNvPr id="3" name="Content Placeholder 2">
            <a:extLst>
              <a:ext uri="{FF2B5EF4-FFF2-40B4-BE49-F238E27FC236}">
                <a16:creationId xmlns:a16="http://schemas.microsoft.com/office/drawing/2014/main" id="{5AD0894C-45B1-1ED4-AA03-BD463945F305}"/>
              </a:ext>
            </a:extLst>
          </p:cNvPr>
          <p:cNvSpPr>
            <a:spLocks noGrp="1"/>
          </p:cNvSpPr>
          <p:nvPr>
            <p:ph type="body" sz="quarter" idx="10"/>
          </p:nvPr>
        </p:nvSpPr>
        <p:spPr>
          <a:xfrm>
            <a:off x="601980" y="1900413"/>
            <a:ext cx="10988040" cy="1737270"/>
          </a:xfrm>
        </p:spPr>
        <p:txBody>
          <a:bodyPr/>
          <a:lstStyle/>
          <a:p>
            <a:r>
              <a:rPr lang="la-Latn" sz="2000" dirty="0"/>
              <a:t>Sepsis: prevention and early treatment are key</a:t>
            </a:r>
          </a:p>
          <a:p>
            <a:r>
              <a:rPr lang="la-Latn" sz="2000" dirty="0"/>
              <a:t>Cancer: managing cost and ensuring quality care</a:t>
            </a:r>
          </a:p>
          <a:p>
            <a:r>
              <a:rPr lang="la-Latn" sz="2000" dirty="0"/>
              <a:t>Prenatal/Neonatal care: reducing NICU expenses</a:t>
            </a:r>
          </a:p>
          <a:p>
            <a:r>
              <a:rPr lang="la-Latn" sz="2000" dirty="0"/>
              <a:t>Diseases and genetic therapy: Establishing medical necessity</a:t>
            </a:r>
          </a:p>
          <a:p>
            <a:r>
              <a:rPr lang="la-Latn" sz="2000" dirty="0"/>
              <a:t>Specialty medications: Proactive formulary management</a:t>
            </a:r>
          </a:p>
          <a:p>
            <a:r>
              <a:rPr lang="la-Latn" sz="2000" dirty="0"/>
              <a:t>Chronic diseases: Patient compliance is critical</a:t>
            </a:r>
          </a:p>
          <a:p>
            <a:endParaRPr lang="la-Latn" dirty="0"/>
          </a:p>
        </p:txBody>
      </p:sp>
      <p:sp>
        <p:nvSpPr>
          <p:cNvPr id="4" name="Rectangle 3">
            <a:extLst>
              <a:ext uri="{FF2B5EF4-FFF2-40B4-BE49-F238E27FC236}">
                <a16:creationId xmlns:a16="http://schemas.microsoft.com/office/drawing/2014/main" id="{B1F26B37-F673-5561-649E-7C7336751864}"/>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252ED9E0-A2D2-4CB0-74B0-88064C8D4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EB79B01B-D96A-8F63-8691-A8364C6663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585086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4F014-34A6-E7CD-83F6-94E233866E58}"/>
              </a:ext>
            </a:extLst>
          </p:cNvPr>
          <p:cNvSpPr>
            <a:spLocks noGrp="1"/>
          </p:cNvSpPr>
          <p:nvPr>
            <p:ph type="title"/>
          </p:nvPr>
        </p:nvSpPr>
        <p:spPr/>
        <p:txBody>
          <a:bodyPr/>
          <a:lstStyle/>
          <a:p>
            <a:r>
              <a:rPr lang="en-GB" dirty="0"/>
              <a:t>Sepsis Case Study</a:t>
            </a:r>
            <a:endParaRPr lang="en-US" dirty="0"/>
          </a:p>
        </p:txBody>
      </p:sp>
      <p:sp>
        <p:nvSpPr>
          <p:cNvPr id="3" name="Text Placeholder 2">
            <a:extLst>
              <a:ext uri="{FF2B5EF4-FFF2-40B4-BE49-F238E27FC236}">
                <a16:creationId xmlns:a16="http://schemas.microsoft.com/office/drawing/2014/main" id="{59D43466-B811-3D17-3476-D50477B327FD}"/>
              </a:ext>
            </a:extLst>
          </p:cNvPr>
          <p:cNvSpPr>
            <a:spLocks noGrp="1"/>
          </p:cNvSpPr>
          <p:nvPr>
            <p:ph type="body" sz="quarter" idx="10"/>
          </p:nvPr>
        </p:nvSpPr>
        <p:spPr/>
        <p:txBody>
          <a:bodyPr/>
          <a:lstStyle/>
          <a:p>
            <a:r>
              <a:rPr lang="en-US" b="1" dirty="0"/>
              <a:t>Sepsis</a:t>
            </a:r>
            <a:r>
              <a:rPr lang="en-US" dirty="0"/>
              <a:t> is a life-threatening medical condition that arises when the body’s response to an infection causes widespread inflammation, which can lead to tissue damage, organ failure, and death.</a:t>
            </a:r>
          </a:p>
          <a:p>
            <a:r>
              <a:rPr lang="en-GB" dirty="0"/>
              <a:t>Case Study: 63-year-old patient with hypertension, diabetes and significant cardiac disease including arrhythmia:</a:t>
            </a:r>
          </a:p>
          <a:p>
            <a:pPr lvl="1"/>
            <a:r>
              <a:rPr lang="en-GB" dirty="0"/>
              <a:t>Patient admitted with infection requiring replacement of pacemaker</a:t>
            </a:r>
          </a:p>
          <a:p>
            <a:pPr lvl="1"/>
            <a:r>
              <a:rPr lang="en-GB" dirty="0"/>
              <a:t>Cardiac condition worsens</a:t>
            </a:r>
          </a:p>
          <a:p>
            <a:pPr lvl="1"/>
            <a:r>
              <a:rPr lang="en-GB" dirty="0"/>
              <a:t>Pacemaker infection</a:t>
            </a:r>
          </a:p>
          <a:p>
            <a:pPr lvl="1"/>
            <a:r>
              <a:rPr lang="en-GB" dirty="0"/>
              <a:t>Secondary endocarditis leading to sepsis</a:t>
            </a:r>
          </a:p>
          <a:p>
            <a:pPr lvl="1"/>
            <a:r>
              <a:rPr lang="en-GB" dirty="0"/>
              <a:t>Requires multiple open heart procedures including valve replacement</a:t>
            </a:r>
          </a:p>
          <a:p>
            <a:pPr lvl="1"/>
            <a:r>
              <a:rPr lang="en-GB" b="1" dirty="0"/>
              <a:t>Plan paid (Medical &amp; Rx.) </a:t>
            </a:r>
            <a:r>
              <a:rPr lang="en-GB" b="1" dirty="0">
                <a:solidFill>
                  <a:srgbClr val="FF0000"/>
                </a:solidFill>
              </a:rPr>
              <a:t>$758,071</a:t>
            </a:r>
          </a:p>
          <a:p>
            <a:r>
              <a:rPr lang="en-GB" dirty="0">
                <a:solidFill>
                  <a:schemeClr val="tx1"/>
                </a:solidFill>
              </a:rPr>
              <a:t>Retrospective review shows lack of preventive care in the setting of a very high-risk patient who would have likely avoided this ordeal had early warning signs been addressed appropriately using care management methodologies.</a:t>
            </a:r>
          </a:p>
          <a:p>
            <a:pPr lvl="1"/>
            <a:endParaRPr lang="en-GB" dirty="0"/>
          </a:p>
          <a:p>
            <a:pPr lvl="1"/>
            <a:endParaRPr lang="en-GB" dirty="0"/>
          </a:p>
          <a:p>
            <a:pPr lvl="1"/>
            <a:endParaRPr lang="en-GB" dirty="0"/>
          </a:p>
          <a:p>
            <a:pPr lvl="1"/>
            <a:endParaRPr lang="en-US" dirty="0"/>
          </a:p>
        </p:txBody>
      </p:sp>
    </p:spTree>
    <p:extLst>
      <p:ext uri="{BB962C8B-B14F-4D97-AF65-F5344CB8AC3E}">
        <p14:creationId xmlns:p14="http://schemas.microsoft.com/office/powerpoint/2010/main" val="1128518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009A-B75E-93E0-7577-7C32D944CC89}"/>
              </a:ext>
            </a:extLst>
          </p:cNvPr>
          <p:cNvSpPr>
            <a:spLocks noGrp="1"/>
          </p:cNvSpPr>
          <p:nvPr>
            <p:ph type="title"/>
          </p:nvPr>
        </p:nvSpPr>
        <p:spPr/>
        <p:txBody>
          <a:bodyPr/>
          <a:lstStyle/>
          <a:p>
            <a:r>
              <a:rPr lang="en-US" sz="5400" b="1" dirty="0"/>
              <a:t>So…How Can We Do Better to Achieve the Following Goals:</a:t>
            </a:r>
            <a:br>
              <a:rPr lang="en-US" dirty="0"/>
            </a:br>
            <a:r>
              <a:rPr lang="en-US" sz="4000" dirty="0"/>
              <a:t>1) Better Outcomes</a:t>
            </a:r>
            <a:br>
              <a:rPr lang="en-US" sz="4000" dirty="0"/>
            </a:br>
            <a:r>
              <a:rPr lang="en-US" sz="4000" dirty="0"/>
              <a:t>2) Lower Employer Costs</a:t>
            </a:r>
            <a:br>
              <a:rPr lang="en-US" sz="4000" dirty="0"/>
            </a:br>
            <a:r>
              <a:rPr lang="en-US" sz="4000" dirty="0"/>
              <a:t>3) Increased Employee Engagement and Retention</a:t>
            </a:r>
          </a:p>
        </p:txBody>
      </p:sp>
    </p:spTree>
    <p:extLst>
      <p:ext uri="{BB962C8B-B14F-4D97-AF65-F5344CB8AC3E}">
        <p14:creationId xmlns:p14="http://schemas.microsoft.com/office/powerpoint/2010/main" val="2462992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DACC2-A4BB-BE8E-8276-6C203D1946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563A2-3BC0-A874-5074-EB78ED40F76E}"/>
              </a:ext>
            </a:extLst>
          </p:cNvPr>
          <p:cNvSpPr>
            <a:spLocks noGrp="1"/>
          </p:cNvSpPr>
          <p:nvPr>
            <p:ph type="title"/>
          </p:nvPr>
        </p:nvSpPr>
        <p:spPr>
          <a:xfrm>
            <a:off x="548639" y="228600"/>
            <a:ext cx="10972800" cy="1097280"/>
          </a:xfrm>
        </p:spPr>
        <p:txBody>
          <a:bodyPr anchor="ctr">
            <a:normAutofit fontScale="90000"/>
          </a:bodyPr>
          <a:lstStyle/>
          <a:p>
            <a:br>
              <a:rPr lang="en-US" dirty="0">
                <a:effectLst/>
                <a:latin typeface="Helvetica" pitchFamily="2" charset="0"/>
              </a:rPr>
            </a:br>
            <a:br>
              <a:rPr lang="en-US" dirty="0">
                <a:effectLst/>
              </a:rPr>
            </a:br>
            <a:br>
              <a:rPr lang="en-US" dirty="0">
                <a:effectLst/>
                <a:latin typeface="Helvetica" pitchFamily="2" charset="0"/>
              </a:rPr>
            </a:br>
            <a:endParaRPr lang="en-US" dirty="0"/>
          </a:p>
        </p:txBody>
      </p:sp>
      <p:sp>
        <p:nvSpPr>
          <p:cNvPr id="3" name="Content Placeholder 2">
            <a:extLst>
              <a:ext uri="{FF2B5EF4-FFF2-40B4-BE49-F238E27FC236}">
                <a16:creationId xmlns:a16="http://schemas.microsoft.com/office/drawing/2014/main" id="{DB6CD7E2-385B-565F-B785-79F7655CE9CA}"/>
              </a:ext>
            </a:extLst>
          </p:cNvPr>
          <p:cNvSpPr>
            <a:spLocks noGrp="1"/>
          </p:cNvSpPr>
          <p:nvPr>
            <p:ph type="body" sz="quarter" idx="10"/>
          </p:nvPr>
        </p:nvSpPr>
        <p:spPr>
          <a:xfrm>
            <a:off x="533400" y="1360977"/>
            <a:ext cx="10988040" cy="1737270"/>
          </a:xfrm>
        </p:spPr>
        <p:txBody>
          <a:bodyPr>
            <a:normAutofit/>
          </a:bodyPr>
          <a:lstStyle/>
          <a:p>
            <a:pPr marL="0" indent="0">
              <a:buNone/>
            </a:pPr>
            <a:endParaRPr lang="en-US" sz="6400" dirty="0">
              <a:effectLst/>
            </a:endParaRPr>
          </a:p>
          <a:p>
            <a:pPr lvl="1"/>
            <a:endParaRPr lang="en-US" sz="6400" dirty="0">
              <a:effectLst/>
            </a:endParaRPr>
          </a:p>
          <a:p>
            <a:pPr lvl="4"/>
            <a:endParaRPr lang="la-Latn" dirty="0"/>
          </a:p>
        </p:txBody>
      </p:sp>
      <p:sp>
        <p:nvSpPr>
          <p:cNvPr id="4" name="Rectangle 3">
            <a:extLst>
              <a:ext uri="{FF2B5EF4-FFF2-40B4-BE49-F238E27FC236}">
                <a16:creationId xmlns:a16="http://schemas.microsoft.com/office/drawing/2014/main" id="{D9BA2426-B7D0-A802-29D5-73891FFBD137}"/>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B8A2CEB2-E250-271E-A824-2628BEDFC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0A24424-3BBD-C55D-9ACF-68BC7D643D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9" name="Diagram 8">
            <a:extLst>
              <a:ext uri="{FF2B5EF4-FFF2-40B4-BE49-F238E27FC236}">
                <a16:creationId xmlns:a16="http://schemas.microsoft.com/office/drawing/2014/main" id="{8362856A-044B-C776-0D4B-8FD0D672CFBB}"/>
              </a:ext>
            </a:extLst>
          </p:cNvPr>
          <p:cNvGraphicFramePr/>
          <p:nvPr/>
        </p:nvGraphicFramePr>
        <p:xfrm>
          <a:off x="670559" y="719666"/>
          <a:ext cx="10850879"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34776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39B8-5075-B948-DEB1-91CAEF890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28B6B4-FC9F-4321-72E2-19780A2211A7}"/>
              </a:ext>
            </a:extLst>
          </p:cNvPr>
          <p:cNvSpPr>
            <a:spLocks noGrp="1"/>
          </p:cNvSpPr>
          <p:nvPr>
            <p:ph type="title"/>
          </p:nvPr>
        </p:nvSpPr>
        <p:spPr/>
        <p:txBody>
          <a:bodyPr/>
          <a:lstStyle/>
          <a:p>
            <a:r>
              <a:rPr lang="en-US" dirty="0"/>
              <a:t>Case Study: Public Entity (School District)</a:t>
            </a:r>
          </a:p>
        </p:txBody>
      </p:sp>
      <p:sp>
        <p:nvSpPr>
          <p:cNvPr id="4" name="Rectangle 3">
            <a:extLst>
              <a:ext uri="{FF2B5EF4-FFF2-40B4-BE49-F238E27FC236}">
                <a16:creationId xmlns:a16="http://schemas.microsoft.com/office/drawing/2014/main" id="{61D8CA75-8FC1-79C4-D5FB-3BF1CA8D423A}"/>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C97B496F-63E4-CDA5-BB57-02024D5BEF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255C973D-DEDE-6AB5-8504-BE7F70520F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9" name="Object 8">
            <a:extLst>
              <a:ext uri="{FF2B5EF4-FFF2-40B4-BE49-F238E27FC236}">
                <a16:creationId xmlns:a16="http://schemas.microsoft.com/office/drawing/2014/main" id="{080C4C25-3E65-B2F4-97B7-685E8B67B2FB}"/>
              </a:ext>
            </a:extLst>
          </p:cNvPr>
          <p:cNvGraphicFramePr>
            <a:graphicFrameLocks noChangeAspect="1"/>
          </p:cNvGraphicFramePr>
          <p:nvPr/>
        </p:nvGraphicFramePr>
        <p:xfrm>
          <a:off x="548640" y="1601338"/>
          <a:ext cx="10319744" cy="1524671"/>
        </p:xfrm>
        <a:graphic>
          <a:graphicData uri="http://schemas.openxmlformats.org/presentationml/2006/ole">
            <mc:AlternateContent xmlns:mc="http://schemas.openxmlformats.org/markup-compatibility/2006">
              <mc:Choice xmlns:v="urn:schemas-microsoft-com:vml" Requires="v">
                <p:oleObj name="Worksheet" r:id="rId5" imgW="14185900" imgH="2095500" progId="Excel.Sheet.12">
                  <p:embed/>
                </p:oleObj>
              </mc:Choice>
              <mc:Fallback>
                <p:oleObj name="Worksheet" r:id="rId5" imgW="14185900" imgH="2095500" progId="Excel.Sheet.12">
                  <p:embed/>
                  <p:pic>
                    <p:nvPicPr>
                      <p:cNvPr id="9" name="Object 8">
                        <a:extLst>
                          <a:ext uri="{FF2B5EF4-FFF2-40B4-BE49-F238E27FC236}">
                            <a16:creationId xmlns:a16="http://schemas.microsoft.com/office/drawing/2014/main" id="{080C4C25-3E65-B2F4-97B7-685E8B67B2FB}"/>
                          </a:ext>
                        </a:extLst>
                      </p:cNvPr>
                      <p:cNvPicPr/>
                      <p:nvPr/>
                    </p:nvPicPr>
                    <p:blipFill>
                      <a:blip r:embed="rId6"/>
                      <a:stretch>
                        <a:fillRect/>
                      </a:stretch>
                    </p:blipFill>
                    <p:spPr>
                      <a:xfrm>
                        <a:off x="548640" y="1601338"/>
                        <a:ext cx="10319744" cy="1524671"/>
                      </a:xfrm>
                      <a:prstGeom prst="rect">
                        <a:avLst/>
                      </a:prstGeom>
                    </p:spPr>
                  </p:pic>
                </p:oleObj>
              </mc:Fallback>
            </mc:AlternateContent>
          </a:graphicData>
        </a:graphic>
      </p:graphicFrame>
      <p:sp>
        <p:nvSpPr>
          <p:cNvPr id="10" name="TextBox 9">
            <a:extLst>
              <a:ext uri="{FF2B5EF4-FFF2-40B4-BE49-F238E27FC236}">
                <a16:creationId xmlns:a16="http://schemas.microsoft.com/office/drawing/2014/main" id="{60C79210-6CF5-A144-FA0E-0D1AAF5ED80D}"/>
              </a:ext>
            </a:extLst>
          </p:cNvPr>
          <p:cNvSpPr txBox="1"/>
          <p:nvPr/>
        </p:nvSpPr>
        <p:spPr>
          <a:xfrm>
            <a:off x="914400" y="3575304"/>
            <a:ext cx="773641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30406"/>
                </a:solidFill>
                <a:effectLst/>
                <a:uLnTx/>
                <a:uFillTx/>
                <a:latin typeface="Montserrat"/>
                <a:ea typeface="+mn-ea"/>
                <a:cs typeface="+mn-cs"/>
              </a:rPr>
              <a:t>Future cost drivers: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0000"/>
                </a:solidFill>
                <a:effectLst/>
                <a:uLnTx/>
                <a:uFillTx/>
                <a:latin typeface="Montserrat"/>
                <a:ea typeface="+mn-ea"/>
                <a:cs typeface="+mn-cs"/>
              </a:rPr>
              <a:t>5% of population will result in 52% of cost in the next 12 months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0000"/>
                </a:solidFill>
                <a:effectLst/>
                <a:uLnTx/>
                <a:uFillTx/>
                <a:latin typeface="Montserrat"/>
                <a:ea typeface="+mn-ea"/>
                <a:cs typeface="+mn-cs"/>
              </a:rPr>
              <a:t>1% of population will result in 30 % of cost in the next 12 months</a:t>
            </a:r>
          </a:p>
        </p:txBody>
      </p:sp>
    </p:spTree>
    <p:extLst>
      <p:ext uri="{BB962C8B-B14F-4D97-AF65-F5344CB8AC3E}">
        <p14:creationId xmlns:p14="http://schemas.microsoft.com/office/powerpoint/2010/main" val="1208505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AF48E-304F-E861-7B04-5661B679E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D4AAB-8177-8E48-D74A-15A02B915594}"/>
              </a:ext>
            </a:extLst>
          </p:cNvPr>
          <p:cNvSpPr>
            <a:spLocks noGrp="1"/>
          </p:cNvSpPr>
          <p:nvPr>
            <p:ph type="title"/>
          </p:nvPr>
        </p:nvSpPr>
        <p:spPr/>
        <p:txBody>
          <a:bodyPr/>
          <a:lstStyle/>
          <a:p>
            <a:r>
              <a:rPr lang="en-US" dirty="0"/>
              <a:t>Case Study: Public Entity (School District)</a:t>
            </a:r>
          </a:p>
        </p:txBody>
      </p:sp>
      <p:sp>
        <p:nvSpPr>
          <p:cNvPr id="4" name="Rectangle 3">
            <a:extLst>
              <a:ext uri="{FF2B5EF4-FFF2-40B4-BE49-F238E27FC236}">
                <a16:creationId xmlns:a16="http://schemas.microsoft.com/office/drawing/2014/main" id="{1BB8AB9A-4800-CB21-74E7-CB8D9B0C3174}"/>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123B52AF-6184-A5D9-E013-AAEB5231B5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57F979E3-8BB6-AC2C-ABE0-676F2A5087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3" name="Object 2">
            <a:extLst>
              <a:ext uri="{FF2B5EF4-FFF2-40B4-BE49-F238E27FC236}">
                <a16:creationId xmlns:a16="http://schemas.microsoft.com/office/drawing/2014/main" id="{5C28651A-C00A-A1E8-42B4-74636745B471}"/>
              </a:ext>
            </a:extLst>
          </p:cNvPr>
          <p:cNvGraphicFramePr>
            <a:graphicFrameLocks noChangeAspect="1"/>
          </p:cNvGraphicFramePr>
          <p:nvPr/>
        </p:nvGraphicFramePr>
        <p:xfrm>
          <a:off x="452149" y="1920240"/>
          <a:ext cx="11259413" cy="3008375"/>
        </p:xfrm>
        <a:graphic>
          <a:graphicData uri="http://schemas.openxmlformats.org/presentationml/2006/ole">
            <mc:AlternateContent xmlns:mc="http://schemas.openxmlformats.org/markup-compatibility/2006">
              <mc:Choice xmlns:v="urn:schemas-microsoft-com:vml" Requires="v">
                <p:oleObj name="Worksheet" r:id="rId5" imgW="19634200" imgH="5245100" progId="Excel.Sheet.12">
                  <p:embed/>
                </p:oleObj>
              </mc:Choice>
              <mc:Fallback>
                <p:oleObj name="Worksheet" r:id="rId5" imgW="19634200" imgH="5245100" progId="Excel.Sheet.12">
                  <p:embed/>
                  <p:pic>
                    <p:nvPicPr>
                      <p:cNvPr id="3" name="Object 2">
                        <a:extLst>
                          <a:ext uri="{FF2B5EF4-FFF2-40B4-BE49-F238E27FC236}">
                            <a16:creationId xmlns:a16="http://schemas.microsoft.com/office/drawing/2014/main" id="{5C28651A-C00A-A1E8-42B4-74636745B471}"/>
                          </a:ext>
                        </a:extLst>
                      </p:cNvPr>
                      <p:cNvPicPr/>
                      <p:nvPr/>
                    </p:nvPicPr>
                    <p:blipFill>
                      <a:blip r:embed="rId6"/>
                      <a:stretch>
                        <a:fillRect/>
                      </a:stretch>
                    </p:blipFill>
                    <p:spPr>
                      <a:xfrm>
                        <a:off x="452149" y="1920240"/>
                        <a:ext cx="11259413" cy="3008375"/>
                      </a:xfrm>
                      <a:prstGeom prst="rect">
                        <a:avLst/>
                      </a:prstGeom>
                    </p:spPr>
                  </p:pic>
                </p:oleObj>
              </mc:Fallback>
            </mc:AlternateContent>
          </a:graphicData>
        </a:graphic>
      </p:graphicFrame>
    </p:spTree>
    <p:extLst>
      <p:ext uri="{BB962C8B-B14F-4D97-AF65-F5344CB8AC3E}">
        <p14:creationId xmlns:p14="http://schemas.microsoft.com/office/powerpoint/2010/main" val="649039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F76B5-17FC-0CDA-586A-22755D49E4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D8E95C-ACC1-DD41-54AA-3026CC700998}"/>
              </a:ext>
            </a:extLst>
          </p:cNvPr>
          <p:cNvSpPr>
            <a:spLocks noGrp="1"/>
          </p:cNvSpPr>
          <p:nvPr>
            <p:ph type="title"/>
          </p:nvPr>
        </p:nvSpPr>
        <p:spPr/>
        <p:txBody>
          <a:bodyPr/>
          <a:lstStyle/>
          <a:p>
            <a:r>
              <a:rPr lang="en-US" dirty="0"/>
              <a:t>Case Study: Public Entity (School District)</a:t>
            </a:r>
          </a:p>
        </p:txBody>
      </p:sp>
      <p:sp>
        <p:nvSpPr>
          <p:cNvPr id="4" name="Rectangle 3">
            <a:extLst>
              <a:ext uri="{FF2B5EF4-FFF2-40B4-BE49-F238E27FC236}">
                <a16:creationId xmlns:a16="http://schemas.microsoft.com/office/drawing/2014/main" id="{DB5C11A8-FC33-3BDE-316B-60B2B66837AA}"/>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8471FDF6-E547-3A8C-5BF9-DADE80655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33292861-E0D1-F4B3-218A-02EAA904ED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Object 7">
            <a:extLst>
              <a:ext uri="{FF2B5EF4-FFF2-40B4-BE49-F238E27FC236}">
                <a16:creationId xmlns:a16="http://schemas.microsoft.com/office/drawing/2014/main" id="{65B81EE7-2B5F-94BB-EFC9-6497F96C2BAE}"/>
              </a:ext>
            </a:extLst>
          </p:cNvPr>
          <p:cNvGraphicFramePr>
            <a:graphicFrameLocks noChangeAspect="1"/>
          </p:cNvGraphicFramePr>
          <p:nvPr/>
        </p:nvGraphicFramePr>
        <p:xfrm>
          <a:off x="548640" y="1613227"/>
          <a:ext cx="10610934" cy="151058"/>
        </p:xfrm>
        <a:graphic>
          <a:graphicData uri="http://schemas.openxmlformats.org/presentationml/2006/ole">
            <mc:AlternateContent xmlns:mc="http://schemas.openxmlformats.org/markup-compatibility/2006">
              <mc:Choice xmlns:v="urn:schemas-microsoft-com:vml" Requires="v">
                <p:oleObj name="Worksheet" r:id="rId5" imgW="19634200" imgH="279400" progId="Excel.Sheet.12">
                  <p:embed/>
                </p:oleObj>
              </mc:Choice>
              <mc:Fallback>
                <p:oleObj name="Worksheet" r:id="rId5" imgW="19634200" imgH="279400" progId="Excel.Sheet.12">
                  <p:embed/>
                  <p:pic>
                    <p:nvPicPr>
                      <p:cNvPr id="8" name="Object 7">
                        <a:extLst>
                          <a:ext uri="{FF2B5EF4-FFF2-40B4-BE49-F238E27FC236}">
                            <a16:creationId xmlns:a16="http://schemas.microsoft.com/office/drawing/2014/main" id="{65B81EE7-2B5F-94BB-EFC9-6497F96C2BAE}"/>
                          </a:ext>
                        </a:extLst>
                      </p:cNvPr>
                      <p:cNvPicPr/>
                      <p:nvPr/>
                    </p:nvPicPr>
                    <p:blipFill>
                      <a:blip r:embed="rId6"/>
                      <a:stretch>
                        <a:fillRect/>
                      </a:stretch>
                    </p:blipFill>
                    <p:spPr>
                      <a:xfrm>
                        <a:off x="548640" y="1613227"/>
                        <a:ext cx="10610934" cy="15105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9A481568-6D53-EB25-8AD9-5D83853AD510}"/>
              </a:ext>
            </a:extLst>
          </p:cNvPr>
          <p:cNvGraphicFramePr>
            <a:graphicFrameLocks noChangeAspect="1"/>
          </p:cNvGraphicFramePr>
          <p:nvPr/>
        </p:nvGraphicFramePr>
        <p:xfrm>
          <a:off x="548639" y="1764284"/>
          <a:ext cx="10610935" cy="3459607"/>
        </p:xfrm>
        <a:graphic>
          <a:graphicData uri="http://schemas.openxmlformats.org/presentationml/2006/ole">
            <mc:AlternateContent xmlns:mc="http://schemas.openxmlformats.org/markup-compatibility/2006">
              <mc:Choice xmlns:v="urn:schemas-microsoft-com:vml" Requires="v">
                <p:oleObj name="Worksheet" r:id="rId7" imgW="19634200" imgH="6400800" progId="Excel.Sheet.12">
                  <p:embed/>
                </p:oleObj>
              </mc:Choice>
              <mc:Fallback>
                <p:oleObj name="Worksheet" r:id="rId7" imgW="19634200" imgH="6400800" progId="Excel.Sheet.12">
                  <p:embed/>
                  <p:pic>
                    <p:nvPicPr>
                      <p:cNvPr id="9" name="Object 8">
                        <a:extLst>
                          <a:ext uri="{FF2B5EF4-FFF2-40B4-BE49-F238E27FC236}">
                            <a16:creationId xmlns:a16="http://schemas.microsoft.com/office/drawing/2014/main" id="{9A481568-6D53-EB25-8AD9-5D83853AD510}"/>
                          </a:ext>
                        </a:extLst>
                      </p:cNvPr>
                      <p:cNvPicPr/>
                      <p:nvPr/>
                    </p:nvPicPr>
                    <p:blipFill>
                      <a:blip r:embed="rId8"/>
                      <a:stretch>
                        <a:fillRect/>
                      </a:stretch>
                    </p:blipFill>
                    <p:spPr>
                      <a:xfrm>
                        <a:off x="548639" y="1764284"/>
                        <a:ext cx="10610935" cy="3459607"/>
                      </a:xfrm>
                      <a:prstGeom prst="rect">
                        <a:avLst/>
                      </a:prstGeom>
                    </p:spPr>
                  </p:pic>
                </p:oleObj>
              </mc:Fallback>
            </mc:AlternateContent>
          </a:graphicData>
        </a:graphic>
      </p:graphicFrame>
    </p:spTree>
    <p:extLst>
      <p:ext uri="{BB962C8B-B14F-4D97-AF65-F5344CB8AC3E}">
        <p14:creationId xmlns:p14="http://schemas.microsoft.com/office/powerpoint/2010/main" val="2581338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541B9-552E-2698-1B72-5A2FDDF6F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6D5F1-550C-8EF4-DE4B-9675FB468597}"/>
              </a:ext>
            </a:extLst>
          </p:cNvPr>
          <p:cNvSpPr>
            <a:spLocks noGrp="1"/>
          </p:cNvSpPr>
          <p:nvPr>
            <p:ph type="title"/>
          </p:nvPr>
        </p:nvSpPr>
        <p:spPr/>
        <p:txBody>
          <a:bodyPr/>
          <a:lstStyle/>
          <a:p>
            <a:r>
              <a:rPr lang="en-US" dirty="0"/>
              <a:t>Where Solutions Lie: Focus on Care Delivery</a:t>
            </a:r>
          </a:p>
        </p:txBody>
      </p:sp>
      <p:sp>
        <p:nvSpPr>
          <p:cNvPr id="3" name="Content Placeholder 2">
            <a:extLst>
              <a:ext uri="{FF2B5EF4-FFF2-40B4-BE49-F238E27FC236}">
                <a16:creationId xmlns:a16="http://schemas.microsoft.com/office/drawing/2014/main" id="{D2AD939E-3B73-65EC-DC40-288350945513}"/>
              </a:ext>
            </a:extLst>
          </p:cNvPr>
          <p:cNvSpPr>
            <a:spLocks noGrp="1"/>
          </p:cNvSpPr>
          <p:nvPr>
            <p:ph type="body" sz="quarter" idx="10"/>
          </p:nvPr>
        </p:nvSpPr>
        <p:spPr>
          <a:xfrm>
            <a:off x="563880" y="1417320"/>
            <a:ext cx="10988040" cy="1737270"/>
          </a:xfrm>
        </p:spPr>
        <p:txBody>
          <a:bodyPr/>
          <a:lstStyle/>
          <a:p>
            <a:r>
              <a:rPr lang="la-Latn" dirty="0"/>
              <a:t>Integrated models can solve high-cost clinical problems while maintaining client and employee satisfaction</a:t>
            </a:r>
          </a:p>
          <a:p>
            <a:r>
              <a:rPr lang="la-Latn" dirty="0"/>
              <a:t>The best options combine elements of human interaction with technology to maintain acceptable cost for the services</a:t>
            </a:r>
          </a:p>
          <a:p>
            <a:r>
              <a:rPr lang="la-Latn" dirty="0"/>
              <a:t>There are four care delivery focus areas:</a:t>
            </a:r>
          </a:p>
          <a:p>
            <a:pPr lvl="1"/>
            <a:r>
              <a:rPr lang="la-Latn" dirty="0"/>
              <a:t>Care coordination</a:t>
            </a:r>
          </a:p>
          <a:p>
            <a:pPr lvl="1"/>
            <a:r>
              <a:rPr lang="la-Latn" dirty="0"/>
              <a:t>Care management</a:t>
            </a:r>
          </a:p>
          <a:p>
            <a:pPr lvl="1"/>
            <a:r>
              <a:rPr lang="la-Latn" dirty="0"/>
              <a:t>Case management</a:t>
            </a:r>
          </a:p>
          <a:p>
            <a:pPr lvl="1"/>
            <a:r>
              <a:rPr lang="la-Latn" dirty="0"/>
              <a:t>Patient navigation</a:t>
            </a:r>
          </a:p>
          <a:p>
            <a:endParaRPr lang="la-Latn" dirty="0"/>
          </a:p>
        </p:txBody>
      </p:sp>
      <p:sp>
        <p:nvSpPr>
          <p:cNvPr id="4" name="Rectangle 3">
            <a:extLst>
              <a:ext uri="{FF2B5EF4-FFF2-40B4-BE49-F238E27FC236}">
                <a16:creationId xmlns:a16="http://schemas.microsoft.com/office/drawing/2014/main" id="{81DCEDCC-614A-0994-3563-C475E94130BB}"/>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0C31A4C-E033-877B-5A7C-7D7A37666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E156F9D9-1F04-988F-9EC2-62B335ACE6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5729358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0EEE3-03C2-DFCC-A0C0-EA60CC2212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FB717-6A56-6401-3F7C-90A7EDA15D52}"/>
              </a:ext>
            </a:extLst>
          </p:cNvPr>
          <p:cNvSpPr>
            <a:spLocks noGrp="1"/>
          </p:cNvSpPr>
          <p:nvPr>
            <p:ph type="title"/>
          </p:nvPr>
        </p:nvSpPr>
        <p:spPr/>
        <p:txBody>
          <a:bodyPr/>
          <a:lstStyle/>
          <a:p>
            <a:r>
              <a:rPr lang="en-US" dirty="0"/>
              <a:t>Care Coordination: Why it Matters</a:t>
            </a:r>
          </a:p>
        </p:txBody>
      </p:sp>
      <p:sp>
        <p:nvSpPr>
          <p:cNvPr id="3" name="Content Placeholder 2">
            <a:extLst>
              <a:ext uri="{FF2B5EF4-FFF2-40B4-BE49-F238E27FC236}">
                <a16:creationId xmlns:a16="http://schemas.microsoft.com/office/drawing/2014/main" id="{95E74943-EE52-99B6-36C8-997C1DD6B226}"/>
              </a:ext>
            </a:extLst>
          </p:cNvPr>
          <p:cNvSpPr>
            <a:spLocks noGrp="1"/>
          </p:cNvSpPr>
          <p:nvPr>
            <p:ph type="body" sz="quarter" idx="10"/>
          </p:nvPr>
        </p:nvSpPr>
        <p:spPr>
          <a:xfrm>
            <a:off x="563880" y="1417320"/>
            <a:ext cx="10988040" cy="1737270"/>
          </a:xfrm>
        </p:spPr>
        <p:txBody>
          <a:bodyPr/>
          <a:lstStyle/>
          <a:p>
            <a:r>
              <a:rPr lang="la-Latn" b="1" dirty="0"/>
              <a:t>Definition: Organizing, patient care activities, and sharing information among all participants</a:t>
            </a:r>
          </a:p>
          <a:p>
            <a:r>
              <a:rPr lang="la-Latn" dirty="0"/>
              <a:t>Impact:</a:t>
            </a:r>
          </a:p>
          <a:p>
            <a:pPr lvl="1"/>
            <a:r>
              <a:rPr lang="la-Latn" dirty="0"/>
              <a:t>30% fewer hospital readmissions (NEJM, 2018)</a:t>
            </a:r>
          </a:p>
          <a:p>
            <a:pPr lvl="1"/>
            <a:r>
              <a:rPr lang="la-Latn" dirty="0"/>
              <a:t>20% increase in adherence to evidence based care pathways</a:t>
            </a:r>
          </a:p>
          <a:p>
            <a:r>
              <a:rPr lang="la-Latn" dirty="0"/>
              <a:t>Employer value: </a:t>
            </a:r>
          </a:p>
          <a:p>
            <a:pPr lvl="1"/>
            <a:r>
              <a:rPr lang="la-Latn" dirty="0"/>
              <a:t>Reduce medical waste and duplication</a:t>
            </a:r>
          </a:p>
          <a:p>
            <a:pPr lvl="1"/>
            <a:r>
              <a:rPr lang="la-Latn" dirty="0"/>
              <a:t>Fewer avoidable ER visits by up to 26% (AHRQ)</a:t>
            </a:r>
          </a:p>
          <a:p>
            <a:pPr lvl="1"/>
            <a:r>
              <a:rPr lang="la-Latn" dirty="0"/>
              <a:t>30% reduction in readmissions (AHRQ)</a:t>
            </a:r>
          </a:p>
          <a:p>
            <a:pPr lvl="1"/>
            <a:r>
              <a:rPr lang="la-Latn" dirty="0"/>
              <a:t>Fewer avoidable hospital stays</a:t>
            </a:r>
          </a:p>
          <a:p>
            <a:pPr lvl="1"/>
            <a:r>
              <a:rPr lang="la-Latn" dirty="0"/>
              <a:t>Lower spend</a:t>
            </a:r>
          </a:p>
          <a:p>
            <a:pPr lvl="1"/>
            <a:r>
              <a:rPr lang="la-Latn" dirty="0"/>
              <a:t>Increased employee satisfaction and accelerated return to work</a:t>
            </a:r>
          </a:p>
          <a:p>
            <a:pPr lvl="1"/>
            <a:r>
              <a:rPr lang="la-Latn" dirty="0"/>
              <a:t>Enhanced patient engagement</a:t>
            </a:r>
          </a:p>
          <a:p>
            <a:endParaRPr lang="la-Latn" dirty="0"/>
          </a:p>
        </p:txBody>
      </p:sp>
      <p:sp>
        <p:nvSpPr>
          <p:cNvPr id="4" name="Rectangle 3">
            <a:extLst>
              <a:ext uri="{FF2B5EF4-FFF2-40B4-BE49-F238E27FC236}">
                <a16:creationId xmlns:a16="http://schemas.microsoft.com/office/drawing/2014/main" id="{DE1881A6-6D2F-EB7A-C786-96C46624205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CB05D8D-8D71-44BC-21B2-101116832B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6D4E2C62-9084-BF13-A201-C696B57AE8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4150629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83554-316C-7DB8-41FC-708371F2B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A38906-5C27-FA0D-3FD2-EBBF3DEA4893}"/>
              </a:ext>
            </a:extLst>
          </p:cNvPr>
          <p:cNvSpPr>
            <a:spLocks noGrp="1"/>
          </p:cNvSpPr>
          <p:nvPr>
            <p:ph type="title"/>
          </p:nvPr>
        </p:nvSpPr>
        <p:spPr/>
        <p:txBody>
          <a:bodyPr>
            <a:normAutofit/>
          </a:bodyPr>
          <a:lstStyle/>
          <a:p>
            <a:r>
              <a:rPr lang="en-US" dirty="0"/>
              <a:t>Care Management: Driving Behavior &amp; Outcomes</a:t>
            </a:r>
          </a:p>
        </p:txBody>
      </p:sp>
      <p:sp>
        <p:nvSpPr>
          <p:cNvPr id="3" name="Content Placeholder 2">
            <a:extLst>
              <a:ext uri="{FF2B5EF4-FFF2-40B4-BE49-F238E27FC236}">
                <a16:creationId xmlns:a16="http://schemas.microsoft.com/office/drawing/2014/main" id="{DA141A1D-7765-B6E1-32D1-68A2A8FA74A4}"/>
              </a:ext>
            </a:extLst>
          </p:cNvPr>
          <p:cNvSpPr>
            <a:spLocks noGrp="1"/>
          </p:cNvSpPr>
          <p:nvPr>
            <p:ph type="body" sz="quarter" idx="10"/>
          </p:nvPr>
        </p:nvSpPr>
        <p:spPr>
          <a:xfrm>
            <a:off x="563880" y="1417320"/>
            <a:ext cx="10988040" cy="1737270"/>
          </a:xfrm>
        </p:spPr>
        <p:txBody>
          <a:bodyPr/>
          <a:lstStyle/>
          <a:p>
            <a:r>
              <a:rPr lang="la-Latn" b="1" dirty="0"/>
              <a:t>Definition: A proactive, patient centered approach, focused on those with chronic or complex conditions</a:t>
            </a:r>
          </a:p>
          <a:p>
            <a:r>
              <a:rPr lang="la-Latn" dirty="0"/>
              <a:t>Various modalities can be used, including: CCM, RPM, RTM</a:t>
            </a:r>
          </a:p>
          <a:p>
            <a:r>
              <a:rPr lang="la-Latn" dirty="0"/>
              <a:t>Clinical evidence supporting care management:</a:t>
            </a:r>
          </a:p>
          <a:p>
            <a:pPr lvl="1"/>
            <a:r>
              <a:rPr lang="la-Latn" dirty="0"/>
              <a:t>Diabetes management programs: 10 to 15% reduction in total cost of care (Health Affairs, 2019)</a:t>
            </a:r>
          </a:p>
          <a:p>
            <a:pPr lvl="1"/>
            <a:r>
              <a:rPr lang="la-Latn" dirty="0"/>
              <a:t>35% fewer ER visits among management patients (JAMA, 2020)</a:t>
            </a:r>
          </a:p>
          <a:p>
            <a:r>
              <a:rPr lang="la-Latn" dirty="0"/>
              <a:t>Employer value: </a:t>
            </a:r>
          </a:p>
          <a:p>
            <a:pPr lvl="1"/>
            <a:r>
              <a:rPr lang="la-Latn" dirty="0"/>
              <a:t>reduce catastrophic claims</a:t>
            </a:r>
          </a:p>
          <a:p>
            <a:pPr lvl="1"/>
            <a:r>
              <a:rPr lang="la-Latn" dirty="0"/>
              <a:t>Reduction in total cost by 10 to 15%, especially in multi morbid patients (Health Affairs, 2019)</a:t>
            </a:r>
          </a:p>
          <a:p>
            <a:pPr lvl="1"/>
            <a:r>
              <a:rPr lang="la-Latn" dirty="0"/>
              <a:t>Improve medication adherence</a:t>
            </a:r>
          </a:p>
          <a:p>
            <a:pPr lvl="1"/>
            <a:r>
              <a:rPr lang="la-Latn" dirty="0"/>
              <a:t>Personalized member centric support</a:t>
            </a:r>
          </a:p>
          <a:p>
            <a:pPr lvl="1"/>
            <a:r>
              <a:rPr lang="la-Latn" dirty="0"/>
              <a:t>Enhanced preventive care compliance</a:t>
            </a:r>
          </a:p>
          <a:p>
            <a:pPr lvl="1"/>
            <a:r>
              <a:rPr lang="la-Latn" dirty="0"/>
              <a:t>Early detection of complications</a:t>
            </a:r>
          </a:p>
          <a:p>
            <a:pPr marL="0" indent="0">
              <a:buNone/>
            </a:pPr>
            <a:endParaRPr lang="la-Latn" dirty="0"/>
          </a:p>
        </p:txBody>
      </p:sp>
      <p:sp>
        <p:nvSpPr>
          <p:cNvPr id="4" name="Rectangle 3">
            <a:extLst>
              <a:ext uri="{FF2B5EF4-FFF2-40B4-BE49-F238E27FC236}">
                <a16:creationId xmlns:a16="http://schemas.microsoft.com/office/drawing/2014/main" id="{C3D08445-129C-1E96-5D75-725A98CE26D6}"/>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EFECFD27-EF83-4352-9D9E-024718E8A5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37B7EBCE-24D9-C630-3182-C48097B060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711484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9A436-342B-896D-51C2-9B0F650D6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25901A-7BB7-784B-B207-5B77FCB36120}"/>
              </a:ext>
            </a:extLst>
          </p:cNvPr>
          <p:cNvSpPr>
            <a:spLocks noGrp="1"/>
          </p:cNvSpPr>
          <p:nvPr>
            <p:ph type="title"/>
          </p:nvPr>
        </p:nvSpPr>
        <p:spPr/>
        <p:txBody>
          <a:bodyPr>
            <a:normAutofit/>
          </a:bodyPr>
          <a:lstStyle/>
          <a:p>
            <a:r>
              <a:rPr lang="en-US" dirty="0"/>
              <a:t>Case Management: Controlling High-Cost Claims</a:t>
            </a:r>
          </a:p>
        </p:txBody>
      </p:sp>
      <p:sp>
        <p:nvSpPr>
          <p:cNvPr id="3" name="Content Placeholder 2">
            <a:extLst>
              <a:ext uri="{FF2B5EF4-FFF2-40B4-BE49-F238E27FC236}">
                <a16:creationId xmlns:a16="http://schemas.microsoft.com/office/drawing/2014/main" id="{DA397967-3412-60F9-DDA1-4C97D6021F77}"/>
              </a:ext>
            </a:extLst>
          </p:cNvPr>
          <p:cNvSpPr>
            <a:spLocks noGrp="1"/>
          </p:cNvSpPr>
          <p:nvPr>
            <p:ph type="body" sz="quarter" idx="10"/>
          </p:nvPr>
        </p:nvSpPr>
        <p:spPr>
          <a:xfrm>
            <a:off x="563880" y="1417320"/>
            <a:ext cx="10988040" cy="1737270"/>
          </a:xfrm>
        </p:spPr>
        <p:txBody>
          <a:bodyPr/>
          <a:lstStyle/>
          <a:p>
            <a:r>
              <a:rPr lang="la-Latn" b="1" dirty="0"/>
              <a:t>Definition: Intensive support for acute, catastrophic, or complex medical events</a:t>
            </a:r>
          </a:p>
          <a:p>
            <a:r>
              <a:rPr lang="la-Latn" dirty="0"/>
              <a:t>Impact:</a:t>
            </a:r>
          </a:p>
          <a:p>
            <a:pPr lvl="1"/>
            <a:r>
              <a:rPr lang="la-Latn" dirty="0"/>
              <a:t>40% </a:t>
            </a:r>
            <a:r>
              <a:rPr lang="en-US" dirty="0"/>
              <a:t>cost</a:t>
            </a:r>
            <a:r>
              <a:rPr lang="la-Latn" dirty="0"/>
              <a:t> savings on complex cases with case management (AHRQ, 2017; Milliman)</a:t>
            </a:r>
          </a:p>
          <a:p>
            <a:r>
              <a:rPr lang="la-Latn" dirty="0"/>
              <a:t>Employer value: </a:t>
            </a:r>
          </a:p>
          <a:p>
            <a:pPr lvl="1"/>
            <a:r>
              <a:rPr lang="la-Latn" dirty="0"/>
              <a:t>Mitigate unpredictable high costs</a:t>
            </a:r>
          </a:p>
          <a:p>
            <a:pPr lvl="1"/>
            <a:r>
              <a:rPr lang="la-Latn" dirty="0"/>
              <a:t>Reduction in hospital admissions and Readmissions</a:t>
            </a:r>
          </a:p>
          <a:p>
            <a:pPr lvl="1"/>
            <a:r>
              <a:rPr lang="la-Latn" dirty="0"/>
              <a:t>Improved quality and outcomes</a:t>
            </a:r>
          </a:p>
          <a:p>
            <a:pPr lvl="1"/>
            <a:r>
              <a:rPr lang="la-Latn" dirty="0"/>
              <a:t>Member advocacy and experience</a:t>
            </a:r>
          </a:p>
          <a:p>
            <a:pPr lvl="1"/>
            <a:r>
              <a:rPr lang="la-Latn" dirty="0"/>
              <a:t>Mitigation of future claims related to social determinants and minimizing disease progression at critical stages</a:t>
            </a:r>
          </a:p>
          <a:p>
            <a:pPr lvl="1"/>
            <a:r>
              <a:rPr lang="la-Latn" dirty="0"/>
              <a:t>Typical ROI reported to be between 3:1 to 5:1</a:t>
            </a:r>
          </a:p>
          <a:p>
            <a:pPr lvl="1"/>
            <a:endParaRPr lang="la-Latn" dirty="0"/>
          </a:p>
        </p:txBody>
      </p:sp>
      <p:sp>
        <p:nvSpPr>
          <p:cNvPr id="4" name="Rectangle 3">
            <a:extLst>
              <a:ext uri="{FF2B5EF4-FFF2-40B4-BE49-F238E27FC236}">
                <a16:creationId xmlns:a16="http://schemas.microsoft.com/office/drawing/2014/main" id="{A86590BC-26A2-5C6E-49EA-051715D6A5BB}"/>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59916891-F695-E8AF-A905-A05F3429A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DA91E154-30FC-2A07-FA94-DF32E3B132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026520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09283-6908-87A1-8923-719955AD6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978FD3-5282-ADF5-F06B-0B1D223E8BD3}"/>
              </a:ext>
            </a:extLst>
          </p:cNvPr>
          <p:cNvSpPr>
            <a:spLocks noGrp="1"/>
          </p:cNvSpPr>
          <p:nvPr>
            <p:ph type="title"/>
          </p:nvPr>
        </p:nvSpPr>
        <p:spPr/>
        <p:txBody>
          <a:bodyPr/>
          <a:lstStyle/>
          <a:p>
            <a:r>
              <a:rPr lang="en-US" dirty="0"/>
              <a:t>Patient Navigation: A Critical Emerging Need</a:t>
            </a:r>
          </a:p>
        </p:txBody>
      </p:sp>
      <p:sp>
        <p:nvSpPr>
          <p:cNvPr id="3" name="Content Placeholder 2">
            <a:extLst>
              <a:ext uri="{FF2B5EF4-FFF2-40B4-BE49-F238E27FC236}">
                <a16:creationId xmlns:a16="http://schemas.microsoft.com/office/drawing/2014/main" id="{121B110F-1C40-F06E-A628-57F4D23D0623}"/>
              </a:ext>
            </a:extLst>
          </p:cNvPr>
          <p:cNvSpPr>
            <a:spLocks noGrp="1"/>
          </p:cNvSpPr>
          <p:nvPr>
            <p:ph type="body" sz="quarter" idx="10"/>
          </p:nvPr>
        </p:nvSpPr>
        <p:spPr>
          <a:xfrm>
            <a:off x="563880" y="1417320"/>
            <a:ext cx="10988040" cy="1737270"/>
          </a:xfrm>
        </p:spPr>
        <p:txBody>
          <a:bodyPr/>
          <a:lstStyle/>
          <a:p>
            <a:r>
              <a:rPr lang="la-Latn" b="1" dirty="0"/>
              <a:t>Definition: Helping patients, overcome barriers to care, including logistics, finance, and education</a:t>
            </a:r>
          </a:p>
          <a:p>
            <a:r>
              <a:rPr lang="la-Latn" dirty="0"/>
              <a:t>Clinical evidence:</a:t>
            </a:r>
          </a:p>
          <a:p>
            <a:pPr lvl="1"/>
            <a:r>
              <a:rPr lang="la-Latn" dirty="0"/>
              <a:t>Navigation programs improve timely care delivery by 25% (CA: Cancer J Clinicians, 2019)</a:t>
            </a:r>
          </a:p>
          <a:p>
            <a:pPr lvl="1"/>
            <a:r>
              <a:rPr lang="la-Latn" dirty="0"/>
              <a:t>Reduced delays in diagnosis and treatment leading to better outcomes</a:t>
            </a:r>
          </a:p>
          <a:p>
            <a:pPr lvl="1"/>
            <a:r>
              <a:rPr lang="la-Latn" dirty="0"/>
              <a:t>Higher screening and preventive care compliance</a:t>
            </a:r>
          </a:p>
          <a:p>
            <a:pPr lvl="1"/>
            <a:r>
              <a:rPr lang="la-Latn" dirty="0"/>
              <a:t>Support for behavioral and social determinants of health</a:t>
            </a:r>
          </a:p>
          <a:p>
            <a:pPr lvl="1"/>
            <a:r>
              <a:rPr lang="la-Latn" dirty="0"/>
              <a:t>Increase patient engagement and satisfaction</a:t>
            </a:r>
          </a:p>
          <a:p>
            <a:pPr lvl="1"/>
            <a:r>
              <a:rPr lang="la-Latn" dirty="0"/>
              <a:t>Streamline specialty referrals based on quality and value</a:t>
            </a:r>
          </a:p>
          <a:p>
            <a:pPr lvl="1"/>
            <a:r>
              <a:rPr lang="la-Latn" dirty="0"/>
              <a:t>Care continuity across health system touch points</a:t>
            </a:r>
          </a:p>
          <a:p>
            <a:r>
              <a:rPr lang="la-Latn" dirty="0"/>
              <a:t>Employer value:</a:t>
            </a:r>
          </a:p>
          <a:p>
            <a:pPr lvl="1"/>
            <a:r>
              <a:rPr lang="la-Latn" dirty="0"/>
              <a:t>Lower long-term claims costs</a:t>
            </a:r>
          </a:p>
          <a:p>
            <a:pPr lvl="1"/>
            <a:r>
              <a:rPr lang="la-Latn" dirty="0"/>
              <a:t>Reduced employee absenteeism</a:t>
            </a:r>
          </a:p>
          <a:p>
            <a:pPr lvl="1"/>
            <a:r>
              <a:rPr lang="la-Latn" dirty="0"/>
              <a:t>Higher employee satisfaction with plan design</a:t>
            </a:r>
          </a:p>
        </p:txBody>
      </p:sp>
      <p:sp>
        <p:nvSpPr>
          <p:cNvPr id="4" name="Rectangle 3">
            <a:extLst>
              <a:ext uri="{FF2B5EF4-FFF2-40B4-BE49-F238E27FC236}">
                <a16:creationId xmlns:a16="http://schemas.microsoft.com/office/drawing/2014/main" id="{70F221B0-FAA8-D0E0-D099-E63E141E95A8}"/>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51C00586-F3C1-114F-B93A-8B42AB1925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5C3FA6B0-CC7B-F57A-90ED-D10C843409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600772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40CAC-A52E-5EC6-199B-4067DA7E92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029B8-A39B-3CB4-E205-1C90AB07FAFE}"/>
              </a:ext>
            </a:extLst>
          </p:cNvPr>
          <p:cNvSpPr>
            <a:spLocks noGrp="1"/>
          </p:cNvSpPr>
          <p:nvPr>
            <p:ph type="title"/>
          </p:nvPr>
        </p:nvSpPr>
        <p:spPr/>
        <p:txBody>
          <a:bodyPr>
            <a:normAutofit/>
          </a:bodyPr>
          <a:lstStyle/>
          <a:p>
            <a:r>
              <a:rPr lang="en-US" dirty="0"/>
              <a:t>Where Solutions Lie: Focus on Alternative Arrangements</a:t>
            </a:r>
          </a:p>
        </p:txBody>
      </p:sp>
      <p:sp>
        <p:nvSpPr>
          <p:cNvPr id="3" name="Content Placeholder 2">
            <a:extLst>
              <a:ext uri="{FF2B5EF4-FFF2-40B4-BE49-F238E27FC236}">
                <a16:creationId xmlns:a16="http://schemas.microsoft.com/office/drawing/2014/main" id="{F9D19E72-E78B-8C87-A113-06F885C26E7B}"/>
              </a:ext>
            </a:extLst>
          </p:cNvPr>
          <p:cNvSpPr>
            <a:spLocks noGrp="1"/>
          </p:cNvSpPr>
          <p:nvPr>
            <p:ph type="body" sz="quarter" idx="10"/>
          </p:nvPr>
        </p:nvSpPr>
        <p:spPr>
          <a:xfrm>
            <a:off x="563880" y="1417320"/>
            <a:ext cx="10988040" cy="1737270"/>
          </a:xfrm>
        </p:spPr>
        <p:txBody>
          <a:bodyPr/>
          <a:lstStyle/>
          <a:p>
            <a:r>
              <a:rPr lang="la-Latn" dirty="0"/>
              <a:t>Must be based on continuous monitoring and analysis:</a:t>
            </a:r>
          </a:p>
          <a:p>
            <a:pPr lvl="1"/>
            <a:r>
              <a:rPr lang="la-Latn" dirty="0"/>
              <a:t>Claims</a:t>
            </a:r>
            <a:r>
              <a:rPr lang="en-US" dirty="0"/>
              <a:t> simplified due to predictable pricing</a:t>
            </a:r>
            <a:endParaRPr lang="la-Latn" dirty="0"/>
          </a:p>
          <a:p>
            <a:pPr lvl="1"/>
            <a:r>
              <a:rPr lang="la-Latn" dirty="0"/>
              <a:t>Care utilization</a:t>
            </a:r>
          </a:p>
          <a:p>
            <a:pPr lvl="1"/>
            <a:r>
              <a:rPr lang="la-Latn" dirty="0"/>
              <a:t>Value Benchmarks</a:t>
            </a:r>
          </a:p>
          <a:p>
            <a:r>
              <a:rPr lang="la-Latn" dirty="0"/>
              <a:t>Alternative arrangements can include:</a:t>
            </a:r>
          </a:p>
          <a:p>
            <a:pPr lvl="1"/>
            <a:r>
              <a:rPr lang="la-Latn" dirty="0"/>
              <a:t>Reference Based Pricing</a:t>
            </a:r>
          </a:p>
          <a:p>
            <a:pPr lvl="1"/>
            <a:r>
              <a:rPr lang="la-Latn" dirty="0"/>
              <a:t>Bundled payments</a:t>
            </a:r>
          </a:p>
          <a:p>
            <a:pPr lvl="1"/>
            <a:r>
              <a:rPr lang="la-Latn" dirty="0"/>
              <a:t>Value Based Contracts/Outcomes Based Payments</a:t>
            </a:r>
          </a:p>
          <a:p>
            <a:pPr lvl="1"/>
            <a:r>
              <a:rPr lang="la-Latn" dirty="0"/>
              <a:t>Shared Savings and Risk Sharing models</a:t>
            </a:r>
          </a:p>
          <a:p>
            <a:pPr lvl="1"/>
            <a:r>
              <a:rPr lang="la-Latn" dirty="0"/>
              <a:t>Direct Contracting with Providers or Centers of Excellence</a:t>
            </a:r>
          </a:p>
        </p:txBody>
      </p:sp>
      <p:sp>
        <p:nvSpPr>
          <p:cNvPr id="4" name="Rectangle 3">
            <a:extLst>
              <a:ext uri="{FF2B5EF4-FFF2-40B4-BE49-F238E27FC236}">
                <a16:creationId xmlns:a16="http://schemas.microsoft.com/office/drawing/2014/main" id="{DC0BF690-E9B8-0803-C57F-C26E3E8191A1}"/>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24D06DDE-2469-C506-8A13-04727752AE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F718AB02-65B4-8254-959E-1249FE3982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327438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82B22-75ED-67BA-ACD3-42E3C18405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DA7E8B-65E2-8263-3413-A2A7C60357F9}"/>
              </a:ext>
            </a:extLst>
          </p:cNvPr>
          <p:cNvSpPr>
            <a:spLocks noGrp="1"/>
          </p:cNvSpPr>
          <p:nvPr>
            <p:ph type="title"/>
          </p:nvPr>
        </p:nvSpPr>
        <p:spPr/>
        <p:txBody>
          <a:bodyPr>
            <a:normAutofit/>
          </a:bodyPr>
          <a:lstStyle/>
          <a:p>
            <a:r>
              <a:rPr lang="en-US" dirty="0"/>
              <a:t>Alternative Arrangements: Strengths &amp; Weaknesses</a:t>
            </a:r>
          </a:p>
        </p:txBody>
      </p:sp>
      <p:sp>
        <p:nvSpPr>
          <p:cNvPr id="3" name="Content Placeholder 2">
            <a:extLst>
              <a:ext uri="{FF2B5EF4-FFF2-40B4-BE49-F238E27FC236}">
                <a16:creationId xmlns:a16="http://schemas.microsoft.com/office/drawing/2014/main" id="{73B5411D-E1C5-6EA3-E4C7-AD3EC75095BA}"/>
              </a:ext>
            </a:extLst>
          </p:cNvPr>
          <p:cNvSpPr>
            <a:spLocks noGrp="1"/>
          </p:cNvSpPr>
          <p:nvPr>
            <p:ph type="body" sz="quarter" idx="10"/>
          </p:nvPr>
        </p:nvSpPr>
        <p:spPr>
          <a:xfrm>
            <a:off x="563880" y="1417320"/>
            <a:ext cx="10988040" cy="1737270"/>
          </a:xfrm>
        </p:spPr>
        <p:txBody>
          <a:bodyPr/>
          <a:lstStyle/>
          <a:p>
            <a:pPr marL="0" indent="0">
              <a:buNone/>
            </a:pPr>
            <a:endParaRPr lang="la-Latn"/>
          </a:p>
        </p:txBody>
      </p:sp>
      <p:sp>
        <p:nvSpPr>
          <p:cNvPr id="4" name="Rectangle 3">
            <a:extLst>
              <a:ext uri="{FF2B5EF4-FFF2-40B4-BE49-F238E27FC236}">
                <a16:creationId xmlns:a16="http://schemas.microsoft.com/office/drawing/2014/main" id="{6C8355B1-8E5F-23FE-FD48-539025F3992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4B32E966-228B-7883-E633-C0BCE2B40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869EDF49-092B-5143-8079-4F2F9FCE56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Table 7">
            <a:extLst>
              <a:ext uri="{FF2B5EF4-FFF2-40B4-BE49-F238E27FC236}">
                <a16:creationId xmlns:a16="http://schemas.microsoft.com/office/drawing/2014/main" id="{4E5C82DF-AA62-F6F5-7A02-D438B0069AA8}"/>
              </a:ext>
            </a:extLst>
          </p:cNvPr>
          <p:cNvGraphicFramePr>
            <a:graphicFrameLocks noGrp="1"/>
          </p:cNvGraphicFramePr>
          <p:nvPr/>
        </p:nvGraphicFramePr>
        <p:xfrm>
          <a:off x="141281" y="1325880"/>
          <a:ext cx="11768404" cy="4743437"/>
        </p:xfrm>
        <a:graphic>
          <a:graphicData uri="http://schemas.openxmlformats.org/drawingml/2006/table">
            <a:tbl>
              <a:tblPr firstRow="1" bandRow="1">
                <a:tableStyleId>{5C22544A-7EE6-4342-B048-85BDC9FD1C3A}</a:tableStyleId>
              </a:tblPr>
              <a:tblGrid>
                <a:gridCol w="2942101">
                  <a:extLst>
                    <a:ext uri="{9D8B030D-6E8A-4147-A177-3AD203B41FA5}">
                      <a16:colId xmlns:a16="http://schemas.microsoft.com/office/drawing/2014/main" val="581001945"/>
                    </a:ext>
                  </a:extLst>
                </a:gridCol>
                <a:gridCol w="2942101">
                  <a:extLst>
                    <a:ext uri="{9D8B030D-6E8A-4147-A177-3AD203B41FA5}">
                      <a16:colId xmlns:a16="http://schemas.microsoft.com/office/drawing/2014/main" val="1830531562"/>
                    </a:ext>
                  </a:extLst>
                </a:gridCol>
                <a:gridCol w="2942101">
                  <a:extLst>
                    <a:ext uri="{9D8B030D-6E8A-4147-A177-3AD203B41FA5}">
                      <a16:colId xmlns:a16="http://schemas.microsoft.com/office/drawing/2014/main" val="3610626575"/>
                    </a:ext>
                  </a:extLst>
                </a:gridCol>
                <a:gridCol w="2942101">
                  <a:extLst>
                    <a:ext uri="{9D8B030D-6E8A-4147-A177-3AD203B41FA5}">
                      <a16:colId xmlns:a16="http://schemas.microsoft.com/office/drawing/2014/main" val="2389749342"/>
                    </a:ext>
                  </a:extLst>
                </a:gridCol>
              </a:tblGrid>
              <a:tr h="568013">
                <a:tc>
                  <a:txBody>
                    <a:bodyPr/>
                    <a:lstStyle/>
                    <a:p>
                      <a:pPr algn="ctr"/>
                      <a:r>
                        <a:rPr lang="en-US" dirty="0"/>
                        <a:t>Arrangement</a:t>
                      </a:r>
                    </a:p>
                  </a:txBody>
                  <a:tcPr/>
                </a:tc>
                <a:tc>
                  <a:txBody>
                    <a:bodyPr/>
                    <a:lstStyle/>
                    <a:p>
                      <a:pPr algn="ctr"/>
                      <a:r>
                        <a:rPr lang="en-US" dirty="0"/>
                        <a:t>Definition</a:t>
                      </a:r>
                    </a:p>
                  </a:txBody>
                  <a:tcPr/>
                </a:tc>
                <a:tc>
                  <a:txBody>
                    <a:bodyPr/>
                    <a:lstStyle/>
                    <a:p>
                      <a:pPr algn="ctr"/>
                      <a:r>
                        <a:rPr lang="en-US" dirty="0"/>
                        <a:t>Strength</a:t>
                      </a:r>
                    </a:p>
                  </a:txBody>
                  <a:tcPr/>
                </a:tc>
                <a:tc>
                  <a:txBody>
                    <a:bodyPr/>
                    <a:lstStyle/>
                    <a:p>
                      <a:pPr algn="ctr"/>
                      <a:r>
                        <a:rPr lang="en-US" dirty="0"/>
                        <a:t>Weakness</a:t>
                      </a:r>
                    </a:p>
                  </a:txBody>
                  <a:tcPr/>
                </a:tc>
                <a:extLst>
                  <a:ext uri="{0D108BD9-81ED-4DB2-BD59-A6C34878D82A}">
                    <a16:rowId xmlns:a16="http://schemas.microsoft.com/office/drawing/2014/main" val="223507249"/>
                  </a:ext>
                </a:extLst>
              </a:tr>
              <a:tr h="651868">
                <a:tc>
                  <a:txBody>
                    <a:bodyPr/>
                    <a:lstStyle/>
                    <a:p>
                      <a:pPr algn="ctr"/>
                      <a:r>
                        <a:rPr lang="en-US" sz="1200" dirty="0"/>
                        <a:t>Reference-Based Pricing</a:t>
                      </a:r>
                    </a:p>
                  </a:txBody>
                  <a:tcPr/>
                </a:tc>
                <a:tc>
                  <a:txBody>
                    <a:bodyPr/>
                    <a:lstStyle/>
                    <a:p>
                      <a:pPr algn="ctr"/>
                      <a:r>
                        <a:rPr lang="en-US" sz="1200" dirty="0"/>
                        <a:t>Employer sets a fixed price for service usually off Medicare fee schedule</a:t>
                      </a:r>
                    </a:p>
                  </a:txBody>
                  <a:tcPr/>
                </a:tc>
                <a:tc>
                  <a:txBody>
                    <a:bodyPr/>
                    <a:lstStyle/>
                    <a:p>
                      <a:pPr algn="ctr"/>
                      <a:r>
                        <a:rPr lang="en-US" sz="1200" dirty="0"/>
                        <a:t>Significant savings (20%-40%)</a:t>
                      </a:r>
                    </a:p>
                  </a:txBody>
                  <a:tcPr/>
                </a:tc>
                <a:tc>
                  <a:txBody>
                    <a:bodyPr/>
                    <a:lstStyle/>
                    <a:p>
                      <a:pPr algn="ctr"/>
                      <a:r>
                        <a:rPr lang="en-US" sz="1200" dirty="0"/>
                        <a:t>Potential for balance billing if provider doesn’t accept price</a:t>
                      </a:r>
                    </a:p>
                  </a:txBody>
                  <a:tcPr/>
                </a:tc>
                <a:extLst>
                  <a:ext uri="{0D108BD9-81ED-4DB2-BD59-A6C34878D82A}">
                    <a16:rowId xmlns:a16="http://schemas.microsoft.com/office/drawing/2014/main" val="1779110585"/>
                  </a:ext>
                </a:extLst>
              </a:tr>
              <a:tr h="1024364">
                <a:tc>
                  <a:txBody>
                    <a:bodyPr/>
                    <a:lstStyle/>
                    <a:p>
                      <a:pPr algn="ctr"/>
                      <a:r>
                        <a:rPr lang="en-US" sz="1200" dirty="0"/>
                        <a:t>Bundled Payments</a:t>
                      </a:r>
                    </a:p>
                  </a:txBody>
                  <a:tcPr/>
                </a:tc>
                <a:tc>
                  <a:txBody>
                    <a:bodyPr/>
                    <a:lstStyle/>
                    <a:p>
                      <a:pPr algn="ctr"/>
                      <a:r>
                        <a:rPr lang="en-US" sz="1200" dirty="0"/>
                        <a:t>Single pre-set price for an entire episode of care</a:t>
                      </a:r>
                    </a:p>
                  </a:txBody>
                  <a:tcPr/>
                </a:tc>
                <a:tc>
                  <a:txBody>
                    <a:bodyPr/>
                    <a:lstStyle/>
                    <a:p>
                      <a:pPr algn="ctr"/>
                      <a:r>
                        <a:rPr lang="en-US" sz="1200" dirty="0"/>
                        <a:t>Predictable cost, </a:t>
                      </a:r>
                    </a:p>
                    <a:p>
                      <a:pPr algn="ctr"/>
                      <a:r>
                        <a:rPr lang="en-US" sz="1200" dirty="0"/>
                        <a:t>Incentivizes providers to coordinate care/reduce comps and readmissions</a:t>
                      </a:r>
                    </a:p>
                    <a:p>
                      <a:pPr algn="ctr"/>
                      <a:r>
                        <a:rPr lang="en-US" sz="1200" dirty="0"/>
                        <a:t>Savings of 15%-30%</a:t>
                      </a:r>
                    </a:p>
                  </a:txBody>
                  <a:tcPr/>
                </a:tc>
                <a:tc>
                  <a:txBody>
                    <a:bodyPr/>
                    <a:lstStyle/>
                    <a:p>
                      <a:pPr algn="ctr"/>
                      <a:r>
                        <a:rPr lang="en-US" sz="1200" dirty="0"/>
                        <a:t>Requires care navigation and coordination for successful implementation</a:t>
                      </a:r>
                    </a:p>
                  </a:txBody>
                  <a:tcPr/>
                </a:tc>
                <a:extLst>
                  <a:ext uri="{0D108BD9-81ED-4DB2-BD59-A6C34878D82A}">
                    <a16:rowId xmlns:a16="http://schemas.microsoft.com/office/drawing/2014/main" val="3895728482"/>
                  </a:ext>
                </a:extLst>
              </a:tr>
              <a:tr h="838116">
                <a:tc>
                  <a:txBody>
                    <a:bodyPr/>
                    <a:lstStyle/>
                    <a:p>
                      <a:pPr algn="ctr"/>
                      <a:r>
                        <a:rPr lang="en-US" sz="1200" dirty="0"/>
                        <a:t>Value-Based Contracts</a:t>
                      </a:r>
                    </a:p>
                  </a:txBody>
                  <a:tcPr/>
                </a:tc>
                <a:tc>
                  <a:txBody>
                    <a:bodyPr/>
                    <a:lstStyle/>
                    <a:p>
                      <a:pPr algn="ctr"/>
                      <a:r>
                        <a:rPr lang="en-US" sz="1200" dirty="0"/>
                        <a:t>Providers paid based on achieving defined health outcomes</a:t>
                      </a:r>
                    </a:p>
                  </a:txBody>
                  <a:tcPr/>
                </a:tc>
                <a:tc>
                  <a:txBody>
                    <a:bodyPr/>
                    <a:lstStyle/>
                    <a:p>
                      <a:pPr algn="ctr"/>
                      <a:r>
                        <a:rPr lang="en-US" sz="1200" dirty="0"/>
                        <a:t>Aligns financial incentives with health outcomes and encourages prevention and chronic care management</a:t>
                      </a:r>
                    </a:p>
                  </a:txBody>
                  <a:tcPr/>
                </a:tc>
                <a:tc>
                  <a:txBody>
                    <a:bodyPr/>
                    <a:lstStyle/>
                    <a:p>
                      <a:pPr algn="ctr"/>
                      <a:r>
                        <a:rPr lang="en-US" sz="1200" dirty="0"/>
                        <a:t>Complex measurement and attribution with data lag and integration issues</a:t>
                      </a:r>
                    </a:p>
                  </a:txBody>
                  <a:tcPr/>
                </a:tc>
                <a:extLst>
                  <a:ext uri="{0D108BD9-81ED-4DB2-BD59-A6C34878D82A}">
                    <a16:rowId xmlns:a16="http://schemas.microsoft.com/office/drawing/2014/main" val="67201320"/>
                  </a:ext>
                </a:extLst>
              </a:tr>
              <a:tr h="838116">
                <a:tc>
                  <a:txBody>
                    <a:bodyPr/>
                    <a:lstStyle/>
                    <a:p>
                      <a:pPr algn="ctr"/>
                      <a:r>
                        <a:rPr lang="en-US" sz="1200" dirty="0"/>
                        <a:t>Risk-Sharing Models</a:t>
                      </a:r>
                    </a:p>
                  </a:txBody>
                  <a:tcPr/>
                </a:tc>
                <a:tc>
                  <a:txBody>
                    <a:bodyPr/>
                    <a:lstStyle/>
                    <a:p>
                      <a:pPr algn="ctr"/>
                      <a:r>
                        <a:rPr lang="en-US" sz="1200" dirty="0"/>
                        <a:t>Employers and providers share in the financial results</a:t>
                      </a:r>
                    </a:p>
                  </a:txBody>
                  <a:tcPr/>
                </a:tc>
                <a:tc>
                  <a:txBody>
                    <a:bodyPr/>
                    <a:lstStyle/>
                    <a:p>
                      <a:pPr algn="ctr"/>
                      <a:r>
                        <a:rPr lang="en-US" sz="1200" dirty="0"/>
                        <a:t>Strong incentives for providers to manage population health and build long-term relationships</a:t>
                      </a:r>
                    </a:p>
                  </a:txBody>
                  <a:tcPr/>
                </a:tc>
                <a:tc>
                  <a:txBody>
                    <a:bodyPr/>
                    <a:lstStyle/>
                    <a:p>
                      <a:pPr algn="ctr"/>
                      <a:r>
                        <a:rPr lang="en-US" sz="1200" dirty="0"/>
                        <a:t>Slow implementation curve to achieve results: It’s a long-term play and it requires continuous monitoring</a:t>
                      </a:r>
                    </a:p>
                  </a:txBody>
                  <a:tcPr/>
                </a:tc>
                <a:extLst>
                  <a:ext uri="{0D108BD9-81ED-4DB2-BD59-A6C34878D82A}">
                    <a16:rowId xmlns:a16="http://schemas.microsoft.com/office/drawing/2014/main" val="33572350"/>
                  </a:ext>
                </a:extLst>
              </a:tr>
              <a:tr h="568013">
                <a:tc>
                  <a:txBody>
                    <a:bodyPr/>
                    <a:lstStyle/>
                    <a:p>
                      <a:pPr algn="ctr"/>
                      <a:r>
                        <a:rPr lang="en-US" sz="1200" dirty="0"/>
                        <a:t>Direct Contracting with Providers</a:t>
                      </a:r>
                    </a:p>
                  </a:txBody>
                  <a:tcPr/>
                </a:tc>
                <a:tc>
                  <a:txBody>
                    <a:bodyPr/>
                    <a:lstStyle/>
                    <a:p>
                      <a:pPr algn="ctr"/>
                      <a:r>
                        <a:rPr lang="en-US" sz="1200" dirty="0"/>
                        <a:t>Employer contracts directly with high-quality providers for specific services</a:t>
                      </a:r>
                    </a:p>
                  </a:txBody>
                  <a:tcPr/>
                </a:tc>
                <a:tc>
                  <a:txBody>
                    <a:bodyPr/>
                    <a:lstStyle/>
                    <a:p>
                      <a:pPr algn="ctr"/>
                      <a:r>
                        <a:rPr lang="en-US" sz="1200" dirty="0"/>
                        <a:t>Enhanced quality</a:t>
                      </a:r>
                    </a:p>
                    <a:p>
                      <a:pPr algn="ctr"/>
                      <a:r>
                        <a:rPr lang="en-US" sz="1200" dirty="0"/>
                        <a:t>Predictable lower cost</a:t>
                      </a:r>
                    </a:p>
                  </a:txBody>
                  <a:tcPr/>
                </a:tc>
                <a:tc>
                  <a:txBody>
                    <a:bodyPr/>
                    <a:lstStyle/>
                    <a:p>
                      <a:pPr algn="ctr"/>
                      <a:r>
                        <a:rPr lang="en-US" sz="1200" dirty="0"/>
                        <a:t>Requires contracting expertise, care coordination and patient support services. Also requires ongoing monitoring and QA</a:t>
                      </a:r>
                    </a:p>
                  </a:txBody>
                  <a:tcPr/>
                </a:tc>
                <a:extLst>
                  <a:ext uri="{0D108BD9-81ED-4DB2-BD59-A6C34878D82A}">
                    <a16:rowId xmlns:a16="http://schemas.microsoft.com/office/drawing/2014/main" val="3507545406"/>
                  </a:ext>
                </a:extLst>
              </a:tr>
            </a:tbl>
          </a:graphicData>
        </a:graphic>
      </p:graphicFrame>
    </p:spTree>
    <p:extLst>
      <p:ext uri="{BB962C8B-B14F-4D97-AF65-F5344CB8AC3E}">
        <p14:creationId xmlns:p14="http://schemas.microsoft.com/office/powerpoint/2010/main" val="86487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6256B-CE40-C51C-3CFC-1C6998BEAD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65AA56-2475-8FC6-F25A-0C149BED6B1C}"/>
              </a:ext>
            </a:extLst>
          </p:cNvPr>
          <p:cNvSpPr>
            <a:spLocks noGrp="1"/>
          </p:cNvSpPr>
          <p:nvPr>
            <p:ph type="title"/>
          </p:nvPr>
        </p:nvSpPr>
        <p:spPr/>
        <p:txBody>
          <a:bodyPr>
            <a:normAutofit/>
          </a:bodyPr>
          <a:lstStyle/>
          <a:p>
            <a:r>
              <a:rPr lang="en-US" dirty="0"/>
              <a:t>Where Solutions Lie: Continous Financial Monitoring</a:t>
            </a:r>
          </a:p>
        </p:txBody>
      </p:sp>
      <p:sp>
        <p:nvSpPr>
          <p:cNvPr id="3" name="Content Placeholder 2">
            <a:extLst>
              <a:ext uri="{FF2B5EF4-FFF2-40B4-BE49-F238E27FC236}">
                <a16:creationId xmlns:a16="http://schemas.microsoft.com/office/drawing/2014/main" id="{C05299A2-76D9-DC1E-95B3-512F2D33333B}"/>
              </a:ext>
            </a:extLst>
          </p:cNvPr>
          <p:cNvSpPr>
            <a:spLocks noGrp="1"/>
          </p:cNvSpPr>
          <p:nvPr>
            <p:ph type="body" sz="quarter" idx="10"/>
          </p:nvPr>
        </p:nvSpPr>
        <p:spPr>
          <a:xfrm>
            <a:off x="563880" y="1417320"/>
            <a:ext cx="10988040" cy="1737270"/>
          </a:xfrm>
        </p:spPr>
        <p:txBody>
          <a:bodyPr/>
          <a:lstStyle/>
          <a:p>
            <a:r>
              <a:rPr lang="la-Latn"/>
              <a:t>Must be based on continuous monitoring and analysis:</a:t>
            </a:r>
          </a:p>
          <a:p>
            <a:pPr lvl="1"/>
            <a:r>
              <a:rPr lang="la-Latn"/>
              <a:t>Claims: Are they processed properly?</a:t>
            </a:r>
          </a:p>
          <a:p>
            <a:pPr lvl="1"/>
            <a:r>
              <a:rPr lang="la-Latn"/>
              <a:t>Care utilization: Was the care based on proper evidence or care pathways?</a:t>
            </a:r>
          </a:p>
          <a:p>
            <a:pPr lvl="1"/>
            <a:r>
              <a:rPr lang="la-Latn"/>
              <a:t>Value Benchmarks for pricing</a:t>
            </a:r>
          </a:p>
          <a:p>
            <a:r>
              <a:rPr lang="la-Latn"/>
              <a:t>Must ensure contract adherence:</a:t>
            </a:r>
          </a:p>
          <a:p>
            <a:pPr lvl="1"/>
            <a:r>
              <a:rPr lang="la-Latn"/>
              <a:t>Contract review</a:t>
            </a:r>
          </a:p>
          <a:p>
            <a:pPr lvl="1"/>
            <a:r>
              <a:rPr lang="la-Latn"/>
              <a:t>Individual claims review</a:t>
            </a:r>
          </a:p>
          <a:p>
            <a:pPr lvl="1"/>
            <a:r>
              <a:rPr lang="la-Latn"/>
              <a:t>Clinical validation</a:t>
            </a:r>
          </a:p>
          <a:p>
            <a:pPr lvl="1"/>
            <a:r>
              <a:rPr lang="la-Latn"/>
              <a:t>Pharmacy validation</a:t>
            </a:r>
          </a:p>
        </p:txBody>
      </p:sp>
      <p:sp>
        <p:nvSpPr>
          <p:cNvPr id="4" name="Rectangle 3">
            <a:extLst>
              <a:ext uri="{FF2B5EF4-FFF2-40B4-BE49-F238E27FC236}">
                <a16:creationId xmlns:a16="http://schemas.microsoft.com/office/drawing/2014/main" id="{94AEF636-0542-0C4D-E5E6-6F327172D518}"/>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CF586265-94EC-EEC4-ED22-A1773BB49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1E18279C-17EB-2098-51CC-3624F9DD66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4101211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B7B216F-F8AB-B9EF-9107-00F7F8F84C4E}"/>
              </a:ext>
            </a:extLst>
          </p:cNvPr>
          <p:cNvSpPr>
            <a:spLocks noGrp="1"/>
          </p:cNvSpPr>
          <p:nvPr>
            <p:ph idx="1"/>
          </p:nvPr>
        </p:nvSpPr>
        <p:spPr>
          <a:xfrm>
            <a:off x="4261485" y="391715"/>
            <a:ext cx="7292339" cy="3811588"/>
          </a:xfrm>
        </p:spPr>
        <p:txBody>
          <a:bodyPr vert="horz" lIns="0" tIns="34290" rIns="0" bIns="34290" rtlCol="0" anchor="t">
            <a:noAutofit/>
          </a:bodyPr>
          <a:lstStyle/>
          <a:p>
            <a:r>
              <a:rPr lang="en-US" sz="1800" b="1" dirty="0"/>
              <a:t>Contract Review</a:t>
            </a:r>
          </a:p>
          <a:p>
            <a:pPr lvl="1"/>
            <a:r>
              <a:rPr lang="en-US" dirty="0"/>
              <a:t>Determine rules of engagement</a:t>
            </a:r>
          </a:p>
          <a:p>
            <a:pPr lvl="1"/>
            <a:r>
              <a:rPr lang="en-US" dirty="0"/>
              <a:t>Suggest improved contracting language</a:t>
            </a:r>
            <a:endParaRPr lang="en-US" sz="1400" dirty="0"/>
          </a:p>
          <a:p>
            <a:r>
              <a:rPr lang="en-US" sz="1800" b="1" dirty="0"/>
              <a:t>Claims Specialist</a:t>
            </a:r>
          </a:p>
          <a:p>
            <a:pPr lvl="1"/>
            <a:r>
              <a:rPr lang="en-US" dirty="0"/>
              <a:t>Price paid is outside of expected</a:t>
            </a:r>
          </a:p>
          <a:p>
            <a:pPr lvl="1"/>
            <a:r>
              <a:rPr lang="en-US" dirty="0"/>
              <a:t>Duplicate or erroneous payments</a:t>
            </a:r>
          </a:p>
          <a:p>
            <a:r>
              <a:rPr lang="en-US" sz="1800" b="1" dirty="0"/>
              <a:t>Clinical Specialist</a:t>
            </a:r>
          </a:p>
          <a:p>
            <a:pPr lvl="1"/>
            <a:r>
              <a:rPr lang="en-US" dirty="0"/>
              <a:t>Clinical review of new cases that will likely drive-up cost</a:t>
            </a:r>
          </a:p>
          <a:p>
            <a:pPr lvl="2"/>
            <a:r>
              <a:rPr lang="en-US" sz="1400" dirty="0"/>
              <a:t>Appropriate treatment</a:t>
            </a:r>
          </a:p>
          <a:p>
            <a:pPr lvl="2"/>
            <a:r>
              <a:rPr lang="en-US" sz="1400" dirty="0"/>
              <a:t>New Dx that may lead to ongoing HCC</a:t>
            </a:r>
          </a:p>
          <a:p>
            <a:pPr lvl="2"/>
            <a:r>
              <a:rPr lang="en-US" sz="1400" dirty="0"/>
              <a:t>New Gene therapy or genetic testing -potential candidate</a:t>
            </a:r>
          </a:p>
          <a:p>
            <a:pPr lvl="2"/>
            <a:r>
              <a:rPr lang="en-US" sz="1400" dirty="0"/>
              <a:t>New treatment to audit site of care and procedures </a:t>
            </a:r>
          </a:p>
          <a:p>
            <a:r>
              <a:rPr lang="en-US" sz="1800" b="1" dirty="0"/>
              <a:t>Pharmacy Specialist</a:t>
            </a:r>
          </a:p>
          <a:p>
            <a:pPr lvl="1"/>
            <a:r>
              <a:rPr lang="en-US" dirty="0"/>
              <a:t>Clinical review of drugs where there are therapeutic alternatives</a:t>
            </a:r>
          </a:p>
          <a:p>
            <a:pPr lvl="1"/>
            <a:r>
              <a:rPr lang="en-US" dirty="0"/>
              <a:t>Medications filled that are considered low value</a:t>
            </a:r>
          </a:p>
          <a:p>
            <a:pPr lvl="1"/>
            <a:r>
              <a:rPr lang="en-US" dirty="0"/>
              <a:t>Medications filled where prior auth may need to be modified</a:t>
            </a:r>
          </a:p>
          <a:p>
            <a:pPr lvl="1"/>
            <a:endParaRPr lang="en-US" dirty="0"/>
          </a:p>
        </p:txBody>
      </p:sp>
      <p:sp>
        <p:nvSpPr>
          <p:cNvPr id="6" name="Text Placeholder 5">
            <a:extLst>
              <a:ext uri="{FF2B5EF4-FFF2-40B4-BE49-F238E27FC236}">
                <a16:creationId xmlns:a16="http://schemas.microsoft.com/office/drawing/2014/main" id="{0B0E89F1-3774-AF64-1CBD-42BE72634984}"/>
              </a:ext>
            </a:extLst>
          </p:cNvPr>
          <p:cNvSpPr>
            <a:spLocks noGrp="1"/>
          </p:cNvSpPr>
          <p:nvPr>
            <p:ph type="body" sz="half" idx="2"/>
          </p:nvPr>
        </p:nvSpPr>
        <p:spPr/>
        <p:txBody>
          <a:bodyPr/>
          <a:lstStyle/>
          <a:p>
            <a:r>
              <a:rPr lang="en-US" sz="3200" dirty="0"/>
              <a:t>Vital Oversight </a:t>
            </a:r>
          </a:p>
          <a:p>
            <a:endParaRPr lang="en-US" dirty="0"/>
          </a:p>
          <a:p>
            <a:pPr algn="ctr"/>
            <a:r>
              <a:rPr lang="en-US" sz="1800" dirty="0"/>
              <a:t>Correct Resource bring best Result </a:t>
            </a:r>
          </a:p>
        </p:txBody>
      </p:sp>
      <p:pic>
        <p:nvPicPr>
          <p:cNvPr id="3" name="Picture 2" descr="A magnifying glass over a computer screen&#10;&#10;Description automatically generated">
            <a:extLst>
              <a:ext uri="{FF2B5EF4-FFF2-40B4-BE49-F238E27FC236}">
                <a16:creationId xmlns:a16="http://schemas.microsoft.com/office/drawing/2014/main" id="{8920D9EC-0CED-7EE8-6DB7-69EDEE259D1A}"/>
              </a:ext>
            </a:extLst>
          </p:cNvPr>
          <p:cNvPicPr>
            <a:picLocks noChangeAspect="1"/>
          </p:cNvPicPr>
          <p:nvPr/>
        </p:nvPicPr>
        <p:blipFill>
          <a:blip r:embed="rId3"/>
          <a:stretch>
            <a:fillRect/>
          </a:stretch>
        </p:blipFill>
        <p:spPr>
          <a:xfrm>
            <a:off x="608746" y="4276603"/>
            <a:ext cx="2807433" cy="1890102"/>
          </a:xfrm>
          <a:prstGeom prst="rect">
            <a:avLst/>
          </a:prstGeom>
        </p:spPr>
      </p:pic>
    </p:spTree>
    <p:extLst>
      <p:ext uri="{BB962C8B-B14F-4D97-AF65-F5344CB8AC3E}">
        <p14:creationId xmlns:p14="http://schemas.microsoft.com/office/powerpoint/2010/main" val="1809792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5AD62-7FB4-4557-5BC9-A6D83747A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8A97D-609B-BBBA-05C8-82D26635D8F1}"/>
              </a:ext>
            </a:extLst>
          </p:cNvPr>
          <p:cNvSpPr>
            <a:spLocks noGrp="1"/>
          </p:cNvSpPr>
          <p:nvPr>
            <p:ph type="title"/>
          </p:nvPr>
        </p:nvSpPr>
        <p:spPr/>
        <p:txBody>
          <a:bodyPr>
            <a:normAutofit/>
          </a:bodyPr>
          <a:lstStyle/>
          <a:p>
            <a:r>
              <a:rPr lang="en-US" dirty="0"/>
              <a:t>Drivers of Long-Term Success: Quality and Safety</a:t>
            </a:r>
          </a:p>
        </p:txBody>
      </p:sp>
      <p:sp>
        <p:nvSpPr>
          <p:cNvPr id="3" name="Content Placeholder 2">
            <a:extLst>
              <a:ext uri="{FF2B5EF4-FFF2-40B4-BE49-F238E27FC236}">
                <a16:creationId xmlns:a16="http://schemas.microsoft.com/office/drawing/2014/main" id="{F7441616-D547-0F71-00D9-1F10C28918B8}"/>
              </a:ext>
            </a:extLst>
          </p:cNvPr>
          <p:cNvSpPr>
            <a:spLocks noGrp="1"/>
          </p:cNvSpPr>
          <p:nvPr>
            <p:ph type="body" sz="quarter" idx="10"/>
          </p:nvPr>
        </p:nvSpPr>
        <p:spPr>
          <a:xfrm>
            <a:off x="563880" y="1417320"/>
            <a:ext cx="10988040" cy="1737270"/>
          </a:xfrm>
        </p:spPr>
        <p:txBody>
          <a:bodyPr/>
          <a:lstStyle/>
          <a:p>
            <a:r>
              <a:rPr lang="la-Latn"/>
              <a:t>Patient quality and safety need to always be ”Front and Center”:</a:t>
            </a:r>
          </a:p>
          <a:p>
            <a:r>
              <a:rPr lang="la-Latn"/>
              <a:t>To achieve this, it all starts with “Data”</a:t>
            </a:r>
          </a:p>
          <a:p>
            <a:pPr lvl="1"/>
            <a:r>
              <a:rPr lang="la-Latn"/>
              <a:t>Understanding cost-drivers</a:t>
            </a:r>
          </a:p>
          <a:p>
            <a:pPr lvl="1"/>
            <a:r>
              <a:rPr lang="la-Latn"/>
              <a:t>U</a:t>
            </a:r>
            <a:r>
              <a:rPr lang="en-GB" dirty="0"/>
              <a:t>n</a:t>
            </a:r>
            <a:r>
              <a:rPr lang="la-Latn"/>
              <a:t>derstanding risk</a:t>
            </a:r>
          </a:p>
          <a:p>
            <a:pPr lvl="1"/>
            <a:r>
              <a:rPr lang="la-Latn"/>
              <a:t>Preemptive identification of future risk</a:t>
            </a:r>
          </a:p>
          <a:p>
            <a:r>
              <a:rPr lang="la-Latn"/>
              <a:t>Only then will you be able to craft solutions that address the problems</a:t>
            </a:r>
          </a:p>
          <a:p>
            <a:r>
              <a:rPr lang="la-Latn"/>
              <a:t>These solutions require:</a:t>
            </a:r>
          </a:p>
          <a:p>
            <a:pPr lvl="1"/>
            <a:r>
              <a:rPr lang="la-Latn"/>
              <a:t>Evidence-based approach</a:t>
            </a:r>
          </a:p>
          <a:p>
            <a:pPr lvl="1"/>
            <a:r>
              <a:rPr lang="la-Latn"/>
              <a:t>Deliberate targeting of desired outcomes</a:t>
            </a:r>
          </a:p>
          <a:p>
            <a:pPr lvl="1"/>
            <a:r>
              <a:rPr lang="la-Latn"/>
              <a:t>Clinically safety and efficacy</a:t>
            </a:r>
          </a:p>
          <a:p>
            <a:pPr lvl="1"/>
            <a:r>
              <a:rPr lang="la-Latn"/>
              <a:t>Patient empowerment and removal of barriers to care</a:t>
            </a:r>
          </a:p>
          <a:p>
            <a:pPr lvl="1"/>
            <a:r>
              <a:rPr lang="la-Latn"/>
              <a:t>Transparency, accountability and communication to ensure a virtuous cycle to enhance value for all stakeholders</a:t>
            </a:r>
          </a:p>
          <a:p>
            <a:pPr lvl="4"/>
            <a:endParaRPr lang="la-Latn"/>
          </a:p>
        </p:txBody>
      </p:sp>
      <p:sp>
        <p:nvSpPr>
          <p:cNvPr id="4" name="Rectangle 3">
            <a:extLst>
              <a:ext uri="{FF2B5EF4-FFF2-40B4-BE49-F238E27FC236}">
                <a16:creationId xmlns:a16="http://schemas.microsoft.com/office/drawing/2014/main" id="{8665A5F8-DD43-D2A6-606A-7E6542D25B38}"/>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2BBCDE6E-E125-7123-F155-89C24BE5F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AFFD62FE-C7F2-DA8C-0CEA-3350786ABE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106420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59782-3C05-1E96-6C55-B9BAF73D2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0E5B7-DBCD-D0B4-80CC-76EAB91FFAA8}"/>
              </a:ext>
            </a:extLst>
          </p:cNvPr>
          <p:cNvSpPr>
            <a:spLocks noGrp="1"/>
          </p:cNvSpPr>
          <p:nvPr>
            <p:ph type="title"/>
          </p:nvPr>
        </p:nvSpPr>
        <p:spPr/>
        <p:txBody>
          <a:bodyPr/>
          <a:lstStyle/>
          <a:p>
            <a:r>
              <a:rPr lang="en-US" dirty="0"/>
              <a:t>Status Update &amp; Future Directions </a:t>
            </a:r>
          </a:p>
        </p:txBody>
      </p:sp>
      <p:sp>
        <p:nvSpPr>
          <p:cNvPr id="3" name="Content Placeholder 2">
            <a:extLst>
              <a:ext uri="{FF2B5EF4-FFF2-40B4-BE49-F238E27FC236}">
                <a16:creationId xmlns:a16="http://schemas.microsoft.com/office/drawing/2014/main" id="{8DF00939-7442-9EF3-817E-86C2D42940D4}"/>
              </a:ext>
            </a:extLst>
          </p:cNvPr>
          <p:cNvSpPr>
            <a:spLocks noGrp="1"/>
          </p:cNvSpPr>
          <p:nvPr>
            <p:ph type="body" sz="quarter" idx="10"/>
          </p:nvPr>
        </p:nvSpPr>
        <p:spPr>
          <a:xfrm>
            <a:off x="563880" y="1417320"/>
            <a:ext cx="10988040" cy="1737270"/>
          </a:xfrm>
        </p:spPr>
        <p:txBody>
          <a:bodyPr/>
          <a:lstStyle/>
          <a:p>
            <a:r>
              <a:rPr lang="la-Latn"/>
              <a:t>Multiple self-funded plans reviewed in detail</a:t>
            </a:r>
          </a:p>
          <a:p>
            <a:r>
              <a:rPr lang="la-Latn"/>
              <a:t>Data confirms several recurrent themes across industries and structure that align with academic literature:</a:t>
            </a:r>
          </a:p>
          <a:p>
            <a:pPr lvl="1"/>
            <a:r>
              <a:rPr lang="la-Latn"/>
              <a:t>Lower than benchmark adoption of health, wellness and prevention</a:t>
            </a:r>
          </a:p>
          <a:p>
            <a:pPr lvl="1"/>
            <a:r>
              <a:rPr lang="la-Latn"/>
              <a:t>Poor management of patients with high-cost/high-risk chronic disease</a:t>
            </a:r>
          </a:p>
          <a:p>
            <a:pPr lvl="1"/>
            <a:r>
              <a:rPr lang="la-Latn"/>
              <a:t>Tremendous waste based on existing network inneficiency</a:t>
            </a:r>
          </a:p>
          <a:p>
            <a:pPr lvl="1"/>
            <a:r>
              <a:rPr lang="la-Latn"/>
              <a:t>Excessive utilization of expensive “locations” of care</a:t>
            </a:r>
          </a:p>
          <a:p>
            <a:pPr lvl="1"/>
            <a:r>
              <a:rPr lang="la-Latn"/>
              <a:t>Poor management of prescription drug utilization and cost</a:t>
            </a:r>
          </a:p>
          <a:p>
            <a:r>
              <a:rPr lang="la-Latn"/>
              <a:t>Other considerations:</a:t>
            </a:r>
          </a:p>
          <a:p>
            <a:pPr lvl="1"/>
            <a:r>
              <a:rPr lang="la-Latn"/>
              <a:t>Regulatory and legal requirements</a:t>
            </a:r>
          </a:p>
          <a:p>
            <a:pPr lvl="1"/>
            <a:r>
              <a:rPr lang="la-Latn"/>
              <a:t>Role of advisors/consultants/brokers</a:t>
            </a:r>
          </a:p>
          <a:p>
            <a:pPr lvl="1"/>
            <a:r>
              <a:rPr lang="la-Latn"/>
              <a:t>Aligning incentives with all stakeholders</a:t>
            </a:r>
          </a:p>
        </p:txBody>
      </p:sp>
      <p:sp>
        <p:nvSpPr>
          <p:cNvPr id="4" name="Rectangle 3">
            <a:extLst>
              <a:ext uri="{FF2B5EF4-FFF2-40B4-BE49-F238E27FC236}">
                <a16:creationId xmlns:a16="http://schemas.microsoft.com/office/drawing/2014/main" id="{F90E7AE8-DD8A-A06C-DFDC-BE4058FBC94F}"/>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967A06A-0C7A-8C1E-5C05-95C0A957FC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3A2F1A6C-45E0-D62E-5FE6-C2E336279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7932839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6A08FF-2F31-42FD-B750-9394A78B8AC7}"/>
              </a:ext>
            </a:extLst>
          </p:cNvPr>
          <p:cNvSpPr>
            <a:spLocks noGrp="1"/>
          </p:cNvSpPr>
          <p:nvPr>
            <p:ph type="title"/>
          </p:nvPr>
        </p:nvSpPr>
        <p:spPr>
          <a:xfrm>
            <a:off x="746760" y="403349"/>
            <a:ext cx="10824556" cy="918556"/>
          </a:xfrm>
        </p:spPr>
        <p:txBody>
          <a:bodyPr/>
          <a:lstStyle/>
          <a:p>
            <a:r>
              <a:rPr lang="en-US" sz="3600" dirty="0"/>
              <a:t>From Concept to Implementation</a:t>
            </a:r>
          </a:p>
        </p:txBody>
      </p:sp>
      <p:graphicFrame>
        <p:nvGraphicFramePr>
          <p:cNvPr id="2" name="Diagram 1">
            <a:extLst>
              <a:ext uri="{FF2B5EF4-FFF2-40B4-BE49-F238E27FC236}">
                <a16:creationId xmlns:a16="http://schemas.microsoft.com/office/drawing/2014/main" id="{1DA2B759-058F-3DB9-77CA-62696F45F54A}"/>
              </a:ext>
            </a:extLst>
          </p:cNvPr>
          <p:cNvGraphicFramePr/>
          <p:nvPr/>
        </p:nvGraphicFramePr>
        <p:xfrm>
          <a:off x="746760" y="1321905"/>
          <a:ext cx="10698480" cy="525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0287507"/>
      </p:ext>
    </p:extLst>
  </p:cSld>
  <p:clrMapOvr>
    <a:masterClrMapping/>
  </p:clrMapOvr>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4851</Words>
  <Application>Microsoft Office PowerPoint</Application>
  <PresentationFormat>Widescreen</PresentationFormat>
  <Paragraphs>482</Paragraphs>
  <Slides>30</Slides>
  <Notes>30</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41" baseType="lpstr">
      <vt:lpstr>宋体</vt:lpstr>
      <vt:lpstr>Aptos</vt:lpstr>
      <vt:lpstr>Aptos Narrow</vt:lpstr>
      <vt:lpstr>Arial</vt:lpstr>
      <vt:lpstr>Cormorant Garamond</vt:lpstr>
      <vt:lpstr>Garamond</vt:lpstr>
      <vt:lpstr>Helvetica</vt:lpstr>
      <vt:lpstr>Montserrat</vt:lpstr>
      <vt:lpstr>Raleway</vt:lpstr>
      <vt:lpstr>1_Office Theme</vt:lpstr>
      <vt:lpstr>Worksheet</vt:lpstr>
      <vt:lpstr>Evidence-Based Plan Management Improving Health Outcomes &amp; Reducing Costs: The Critical Role of Care Management in Self-Funded Plans</vt:lpstr>
      <vt:lpstr>“Every system is perfectly designed to get the results it gets” Donald Berwick, MD 13th Administrator of CMS</vt:lpstr>
      <vt:lpstr>Georges Markarian, MD, MBA, FAANS, FACS</vt:lpstr>
      <vt:lpstr>Employer-Funded Health Plan: Advantages</vt:lpstr>
      <vt:lpstr>Employer-Funded Health Plan: Challenges</vt:lpstr>
      <vt:lpstr>  Self-Funded Health Plan: Rising Costs Are Real </vt:lpstr>
      <vt:lpstr>   Main Challenges for Self-Funded Plans </vt:lpstr>
      <vt:lpstr>   The End Result: Worsening High-Cost Claims </vt:lpstr>
      <vt:lpstr>   Understanding the Healthcare Drivers of High-Cost Claims  </vt:lpstr>
      <vt:lpstr>Key Concepts to Create Successful Employer Strategies: Operational/Financial Goals</vt:lpstr>
      <vt:lpstr>Key Concepts to Create Successful Employer Strategies: Operational/Financial Goals</vt:lpstr>
      <vt:lpstr>Condition Specific Employer Strategies</vt:lpstr>
      <vt:lpstr>Sepsis Case Study</vt:lpstr>
      <vt:lpstr>So…How Can We Do Better to Achieve the Following Goals: 1) Better Outcomes 2) Lower Employer Costs 3) Increased Employee Engagement and Retention</vt:lpstr>
      <vt:lpstr>   </vt:lpstr>
      <vt:lpstr>Case Study: Public Entity (School District)</vt:lpstr>
      <vt:lpstr>Case Study: Public Entity (School District)</vt:lpstr>
      <vt:lpstr>Case Study: Public Entity (School District)</vt:lpstr>
      <vt:lpstr>Where Solutions Lie: Focus on Care Delivery</vt:lpstr>
      <vt:lpstr>Care Coordination: Why it Matters</vt:lpstr>
      <vt:lpstr>Care Management: Driving Behavior &amp; Outcomes</vt:lpstr>
      <vt:lpstr>Case Management: Controlling High-Cost Claims</vt:lpstr>
      <vt:lpstr>Patient Navigation: A Critical Emerging Need</vt:lpstr>
      <vt:lpstr>Where Solutions Lie: Focus on Alternative Arrangements</vt:lpstr>
      <vt:lpstr>Alternative Arrangements: Strengths &amp; Weaknesses</vt:lpstr>
      <vt:lpstr>Where Solutions Lie: Continous Financial Monitoring</vt:lpstr>
      <vt:lpstr>PowerPoint Presentation</vt:lpstr>
      <vt:lpstr>Drivers of Long-Term Success: Quality and Safety</vt:lpstr>
      <vt:lpstr>Status Update &amp; Future Directions </vt:lpstr>
      <vt:lpstr>From Concept to Implementation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2025-05-19T14:05:44Z</dcterms:created>
  <dcterms:modified xsi:type="dcterms:W3CDTF">2025-05-19T14:08:27Z</dcterms:modified>
</cp:coreProperties>
</file>