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7FFFCDA9_DCE7140A.xml" ContentType="application/vnd.ms-powerpoint.comments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147470760" r:id="rId2"/>
    <p:sldId id="2147470761" r:id="rId3"/>
    <p:sldId id="309" r:id="rId4"/>
    <p:sldId id="2146847384" r:id="rId5"/>
    <p:sldId id="301" r:id="rId6"/>
    <p:sldId id="304" r:id="rId7"/>
    <p:sldId id="305" r:id="rId8"/>
    <p:sldId id="414" r:id="rId9"/>
    <p:sldId id="303" r:id="rId10"/>
    <p:sldId id="2146847385" r:id="rId11"/>
    <p:sldId id="306" r:id="rId12"/>
    <p:sldId id="307" r:id="rId13"/>
    <p:sldId id="308" r:id="rId14"/>
    <p:sldId id="2146847388" r:id="rId15"/>
    <p:sldId id="300" r:id="rId16"/>
    <p:sldId id="299" r:id="rId17"/>
    <p:sldId id="2146847386" r:id="rId18"/>
    <p:sldId id="2146847387" r:id="rId19"/>
    <p:sldId id="2147470764" r:id="rId20"/>
    <p:sldId id="302" r:id="rId21"/>
    <p:sldId id="21474707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E209DB-DE27-E1FB-1AF8-EF4F5F9E1B71}" name="Mary Delaney" initials="MD" userId="S::mdelaney@vitalincite.com::e59f60e4-b40b-42e9-a6c0-72398194d6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omments/modernComment_7FFFCDA9_DCE7140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BC53140-5668-4D87-AEA9-AA4B257CA93D}" authorId="{06E209DB-DE27-E1FB-1AF8-EF4F5F9E1B71}" status="resolved" created="2025-04-27T19:14:12.9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06131466" sldId="2147470761"/>
      <ac:picMk id="7" creationId="{777F3650-6069-9D58-B13A-157D3EC06C70}"/>
    </ac:deMkLst>
    <p188:txBody>
      <a:bodyPr/>
      <a:lstStyle/>
      <a:p>
        <a:r>
          <a:rPr lang="en-US"/>
          <a:t>I used what I had from last time, if you can add the others and make sure we call out our Key Sponsor.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7E900-9774-42C9-8519-33E5E3C95C5D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7CF02-1C01-44B5-908B-2441F0D89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84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Welcome-  give history of this event and where we hope it might go for Alera.  </a:t>
            </a:r>
          </a:p>
          <a:p>
            <a:endParaRPr lang="en-GB"/>
          </a:p>
          <a:p>
            <a:r>
              <a:rPr lang="en-GB"/>
              <a:t>Alera only- so we can share anything- honest real conversations to drive change. </a:t>
            </a:r>
          </a:p>
          <a:p>
            <a:endParaRPr lang="en-GB"/>
          </a:p>
          <a:p>
            <a:r>
              <a:rPr lang="en-GB"/>
              <a:t>This is organized by Vital Incite so that is a lot of the focus but we have the Alera </a:t>
            </a:r>
            <a:r>
              <a:rPr lang="en-GB" err="1"/>
              <a:t>welless</a:t>
            </a:r>
            <a:r>
              <a:rPr lang="en-GB"/>
              <a:t> team here and Alera Pharmacy that will help incorporate a better strategy.  Did this all Alera in 2023- feedback was great- Alera thinks they would like to make this an annual event, but you will get your voice in deciding that through your feedback.  </a:t>
            </a:r>
          </a:p>
          <a:p>
            <a:endParaRPr lang="en-GB"/>
          </a:p>
          <a:p>
            <a:r>
              <a:rPr lang="en-GB"/>
              <a:t>We know time is your most valuable resource so we are doing our best to make sure your time here is well used.  And, we have packed in a lot in the few days, so buckle up!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11DFB-07BB-40B3-AA1F-1BE9F9999E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1394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C8AEC4-0682-4D7E-877D-F18B12DF9D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994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11DFB-07BB-40B3-AA1F-1BE9F9999E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91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3AA6A6-F0CB-497A-8EC9-FCF7C5F754B2}"/>
              </a:ext>
            </a:extLst>
          </p:cNvPr>
          <p:cNvSpPr/>
          <p:nvPr userDrawn="1"/>
        </p:nvSpPr>
        <p:spPr bwMode="gray">
          <a:xfrm>
            <a:off x="1524" y="1097280"/>
            <a:ext cx="12188952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C4411D-C2A2-48CE-8D28-29A12F0A36AC}"/>
              </a:ext>
            </a:extLst>
          </p:cNvPr>
          <p:cNvSpPr/>
          <p:nvPr userDrawn="1"/>
        </p:nvSpPr>
        <p:spPr bwMode="gray">
          <a:xfrm>
            <a:off x="0" y="1097280"/>
            <a:ext cx="12188952" cy="3657600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84000">
                <a:schemeClr val="tx1">
                  <a:alpha val="6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FAA1CD-2D04-45C2-B83A-0DA8A426DA30}"/>
              </a:ext>
            </a:extLst>
          </p:cNvPr>
          <p:cNvSpPr/>
          <p:nvPr userDrawn="1"/>
        </p:nvSpPr>
        <p:spPr bwMode="gray">
          <a:xfrm>
            <a:off x="3048" y="1097280"/>
            <a:ext cx="12188952" cy="36576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1B41D8-19F8-49BC-9785-43C2B02B131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914400" y="2468880"/>
            <a:ext cx="10058400" cy="2194560"/>
          </a:xfrm>
        </p:spPr>
        <p:txBody>
          <a:bodyPr tIns="0" bIns="0"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12944-CC51-41C9-AE61-B6B4E78EAA8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914400" y="4846320"/>
            <a:ext cx="10058400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6182D0-46C2-4931-A870-93245E358F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5760" y="365760"/>
            <a:ext cx="2743200" cy="3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89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B0FA-047F-4407-821B-C22BF03B1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434DD49-2F27-4A07-83C6-CA25A04EC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63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Lead Lin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A9B4-4F78-4BD3-A9E7-10DBB9BD5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43FB4-CFD8-4577-8558-30475385B2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10972800" cy="1737270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/>
            </a:lvl2pPr>
            <a:lvl3pPr marL="396875" indent="-166688">
              <a:buFont typeface="Montserrat" pitchFamily="2" charset="0"/>
              <a:buChar char="–"/>
              <a:defRPr/>
            </a:lvl3pPr>
            <a:lvl4pPr marL="628650" indent="-231775">
              <a:buFont typeface="Arial" panose="020B0604020202020204" pitchFamily="34" charset="0"/>
              <a:buChar char="•"/>
              <a:defRPr/>
            </a:lvl4pPr>
            <a:lvl5pPr marL="858838" indent="-230188">
              <a:buFont typeface="Montserrat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286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-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36B527-13DB-4F7F-9BAA-D0273ABCDE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2A01CB-410B-4355-8EA1-EA29928F8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97B3F3-65AE-439D-8BBB-87E57AAA03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2057400"/>
            <a:ext cx="109728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212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7A65-77F6-41F7-AB0D-566B5868B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31850" y="2286000"/>
            <a:ext cx="10515600" cy="2011680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spcAft>
                <a:spcPts val="600"/>
              </a:spcAft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00C92-AFC9-45F0-B352-270FC7948B6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31850" y="4389120"/>
            <a:ext cx="10515600" cy="1500187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3664B-10D6-4C70-9CB9-4CA6D539A11A}"/>
              </a:ext>
            </a:extLst>
          </p:cNvPr>
          <p:cNvSpPr/>
          <p:nvPr userDrawn="1"/>
        </p:nvSpPr>
        <p:spPr bwMode="gray">
          <a:xfrm>
            <a:off x="0" y="4297680"/>
            <a:ext cx="12188952" cy="54864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0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Deep Oc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C0602CC-3715-4F07-962F-D13E2696B143}"/>
              </a:ext>
            </a:extLst>
          </p:cNvPr>
          <p:cNvSpPr/>
          <p:nvPr userDrawn="1"/>
        </p:nvSpPr>
        <p:spPr bwMode="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427B9-142B-468C-B6DD-20C69CDE7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138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p Slide Peac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9FEEFF-5395-4182-A27D-EA7A0C19B01F}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163D8-1888-498C-9759-1609791AEA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>
            <a:no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4984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p Slide P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362F91-0D38-40ED-9CBA-20E89052A14C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FA879-92E8-4ECD-BCC6-D677C1B4D0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46760" y="685800"/>
            <a:ext cx="10698480" cy="5486400"/>
          </a:xfrm>
        </p:spPr>
        <p:txBody>
          <a:bodyPr tIns="0" bIns="0" anchor="ctr" anchorCtr="0">
            <a:normAutofit/>
          </a:bodyPr>
          <a:lstStyle>
            <a:lvl1pPr algn="ctr">
              <a:lnSpc>
                <a:spcPct val="110000"/>
              </a:lnSpc>
              <a:spcAft>
                <a:spcPts val="1200"/>
              </a:spcAft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806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w/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06D8B-1C87-44F7-B24D-3B8C1400F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109728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CFC67-10F0-4413-A377-C2F301E647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39" y="141732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1935B8D-30D2-4F78-BADD-2CB2839AE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682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Sub-title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7E419-EFE5-49E0-9A84-0EC6DD5908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0932"/>
            <a:ext cx="10972800" cy="8249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D0FF-A216-436F-B051-B1BE8ADE1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2057400"/>
            <a:ext cx="10972799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DE053B-7AB7-4879-9C1E-CC724EEF94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39" y="1417320"/>
            <a:ext cx="10972799" cy="54864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84BF77-45AD-491E-AE63-A8F0548900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548639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cap="sm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729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igation Case Study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6E88D6E-7B11-45B8-A194-654C73036A8C}"/>
              </a:ext>
            </a:extLst>
          </p:cNvPr>
          <p:cNvSpPr/>
          <p:nvPr userDrawn="1"/>
        </p:nvSpPr>
        <p:spPr bwMode="gray">
          <a:xfrm>
            <a:off x="8488680" y="0"/>
            <a:ext cx="370332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3C874-B3F9-48CA-AFAC-4A9DF9583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502920"/>
            <a:ext cx="77724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DAC86-8D10-440C-A9DD-09F343CE26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82880"/>
            <a:ext cx="5486400" cy="274320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 i="0" cap="all" baseline="0">
                <a:solidFill>
                  <a:schemeClr val="tx2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CED11C-7442-4305-845D-6522638825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548640" y="1417320"/>
            <a:ext cx="7772400" cy="1737270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5992B9C-CDF1-4F94-A687-0C9FC67258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8717280" y="777240"/>
            <a:ext cx="3291840" cy="548640"/>
          </a:xfrm>
        </p:spPr>
        <p:txBody>
          <a:bodyPr anchor="b"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9A2EB62-007D-4BC4-B728-5B4F01EBA8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17281" y="1417320"/>
            <a:ext cx="3291839" cy="173727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9FE11-2ACD-4DB9-9774-2412EE78853C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CE1313-EC6D-4C13-9E35-FAB5139E933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661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E5844-8726-46AE-B94F-EE24EFB57D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CF9C4-813B-4FC4-9AD1-8B1B6855C52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 bwMode="gray">
          <a:xfrm>
            <a:off x="54864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43F9F6-7A97-4E7C-A59F-3B955F124D7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6126480" y="1417320"/>
            <a:ext cx="5394960" cy="1737270"/>
          </a:xfrm>
        </p:spPr>
        <p:txBody>
          <a:bodyPr rIns="9144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9488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364D7-A925-43C5-83BD-DA42D0BA9F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8EE22-1750-4CF8-A82E-B5D5CCF815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gray">
          <a:xfrm>
            <a:off x="54864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F404B-E29E-4EF7-940D-9A12B669210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 bwMode="gray">
          <a:xfrm>
            <a:off x="54864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5E6D0-B790-4474-A70B-5D4BC2579C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 bwMode="gray">
          <a:xfrm>
            <a:off x="6126480" y="1417320"/>
            <a:ext cx="5394960" cy="548640"/>
          </a:xfrm>
        </p:spPr>
        <p:txBody>
          <a:bodyPr anchor="b"/>
          <a:lstStyle>
            <a:lvl1pPr marL="0" indent="0">
              <a:buNone/>
              <a:defRPr sz="1600" b="1" i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86359D-C70A-41C2-A8DB-91A130AFFB5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 bwMode="gray">
          <a:xfrm>
            <a:off x="6126480" y="2011680"/>
            <a:ext cx="539496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9180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0/50 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9F9E-709E-4D36-A982-0CB675FAA8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4540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467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/ 1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D032-04FA-4151-B54E-78A80CBA6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206240" y="228600"/>
            <a:ext cx="7315200" cy="10972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CF24-8E97-47C3-94FE-A2C4E786389E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gray">
          <a:xfrm>
            <a:off x="4206240" y="1417320"/>
            <a:ext cx="7315193" cy="4873625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6E5E4-D4D6-4737-9338-C6161818F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FCB1BB-1145-4993-A17B-25DC984F6787}"/>
              </a:ext>
            </a:extLst>
          </p:cNvPr>
          <p:cNvSpPr/>
          <p:nvPr userDrawn="1"/>
        </p:nvSpPr>
        <p:spPr bwMode="ltGray">
          <a:xfrm>
            <a:off x="0" y="0"/>
            <a:ext cx="40233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CC676-E27A-4CE7-AA31-80F414EC62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 bwMode="gray">
          <a:xfrm>
            <a:off x="0" y="0"/>
            <a:ext cx="4023360" cy="6290945"/>
          </a:xfrm>
        </p:spPr>
        <p:txBody>
          <a:bodyPr lIns="91440" rIns="91440" anchor="ctr"/>
          <a:lstStyle>
            <a:lvl1pPr marL="0" indent="0" algn="ctr">
              <a:spcBef>
                <a:spcPts val="0"/>
              </a:spcBef>
              <a:spcAft>
                <a:spcPts val="1200"/>
              </a:spcAft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4A952D-F7E9-43C1-8699-7431369FDC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72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/ 2/3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E920-2126-47A3-ADC5-1ADCCCB7C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252694" y="228600"/>
            <a:ext cx="3390665" cy="109728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DF547-40DB-49AE-8AC3-96AB6388B8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9AECD6-4623-4512-9EF5-8032BB801B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8252694" y="1417320"/>
            <a:ext cx="3390665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7C140-D8A5-4568-93F7-B91A49DFEDD9}"/>
              </a:ext>
            </a:extLst>
          </p:cNvPr>
          <p:cNvSpPr/>
          <p:nvPr userDrawn="1"/>
        </p:nvSpPr>
        <p:spPr bwMode="ltGray">
          <a:xfrm>
            <a:off x="0" y="0"/>
            <a:ext cx="804672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6554B-ECE3-4970-B504-22DBAB4598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74352"/>
            <a:ext cx="1828800" cy="20590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D48BE8-EA6C-45EC-A925-170EDAB9997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228600"/>
            <a:ext cx="7275442" cy="612648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E15832-AE7D-4BDA-9F1B-29A564F369D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54285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 Spl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E6877D-B0E1-41CC-90AD-DC84E1739705}"/>
              </a:ext>
            </a:extLst>
          </p:cNvPr>
          <p:cNvSpPr/>
          <p:nvPr userDrawn="1"/>
        </p:nvSpPr>
        <p:spPr bwMode="ltGray">
          <a:xfrm>
            <a:off x="6111240" y="0"/>
            <a:ext cx="6080760" cy="6858000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59778-229D-4DAC-A927-F65DC6617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5486400" cy="109728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81C532-3EC7-40FF-BE62-836D7A1E791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 bwMode="gray">
          <a:xfrm>
            <a:off x="548640" y="1417320"/>
            <a:ext cx="548640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C5AA40-B5E6-43C7-A010-D4FFCD9BF1ED}"/>
              </a:ext>
            </a:extLst>
          </p:cNvPr>
          <p:cNvSpPr txBox="1"/>
          <p:nvPr userDrawn="1"/>
        </p:nvSpPr>
        <p:spPr bwMode="gray">
          <a:xfrm>
            <a:off x="11551920" y="6537960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1"/>
                </a:solidFill>
              </a:rPr>
              <a:pPr algn="r"/>
              <a:t>‹#›</a:t>
            </a:fld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F5D7311-155D-4D0B-B3BF-F4C0EF98CCF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537960"/>
            <a:ext cx="0" cy="228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8A3B8A-0B33-4487-B69B-F0CDCCF6A5F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 bwMode="gray">
          <a:xfrm>
            <a:off x="6431280" y="1417320"/>
            <a:ext cx="5486400" cy="173727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03CE24-481A-442F-86A7-2F1F81597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6431280" y="228600"/>
            <a:ext cx="5486400" cy="1097280"/>
          </a:xfrm>
        </p:spPr>
        <p:txBody>
          <a:bodyPr anchor="b" anchorCtr="0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230188" indent="0">
              <a:buNone/>
              <a:defRPr sz="1100">
                <a:latin typeface="+mj-lt"/>
              </a:defRPr>
            </a:lvl2pPr>
            <a:lvl3pPr marL="461963" indent="0">
              <a:buNone/>
              <a:defRPr sz="1100">
                <a:latin typeface="+mj-lt"/>
              </a:defRPr>
            </a:lvl3pPr>
            <a:lvl4pPr marL="684212" indent="0">
              <a:buNone/>
              <a:defRPr sz="1100">
                <a:latin typeface="+mj-lt"/>
              </a:defRPr>
            </a:lvl4pPr>
            <a:lvl5pPr marL="914400" indent="0">
              <a:buNone/>
              <a:defRPr sz="11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38BB34-97D8-420E-8BDB-7D59C3BC8B9F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3482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/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D10B7B8-37AA-40E1-AB4E-AFB649DB9764}"/>
              </a:ext>
            </a:extLst>
          </p:cNvPr>
          <p:cNvSpPr/>
          <p:nvPr userDrawn="1"/>
        </p:nvSpPr>
        <p:spPr bwMode="gray">
          <a:xfrm>
            <a:off x="1524" y="1371600"/>
            <a:ext cx="12188952" cy="49377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10F9EC-0EAB-4727-9799-29ED998A3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48640" y="228600"/>
            <a:ext cx="10972800" cy="109728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9AEA91-0E64-414D-AB9C-BFADC08C13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548640" y="1417320"/>
            <a:ext cx="3291840" cy="173727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B3F9836-81FE-412A-B3B8-FB616DCF9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389120" y="1463040"/>
            <a:ext cx="7132320" cy="365760"/>
          </a:xfrm>
          <a:solidFill>
            <a:schemeClr val="bg1"/>
          </a:solidFill>
        </p:spPr>
        <p:txBody>
          <a:bodyPr lIns="91440" rIns="91440"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 i="0" cap="all" baseline="0">
                <a:solidFill>
                  <a:schemeClr val="accent1"/>
                </a:solidFill>
              </a:defRPr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48653B-8945-46CA-A1C3-B4E4C060CE3E}"/>
              </a:ext>
            </a:extLst>
          </p:cNvPr>
          <p:cNvSpPr>
            <a:spLocks noGrp="1" noChangeAspect="1"/>
          </p:cNvSpPr>
          <p:nvPr>
            <p:ph sz="quarter" idx="12"/>
          </p:nvPr>
        </p:nvSpPr>
        <p:spPr bwMode="gray">
          <a:xfrm>
            <a:off x="4389120" y="1874520"/>
            <a:ext cx="7132320" cy="4297680"/>
          </a:xfrm>
          <a:solidFill>
            <a:schemeClr val="bg1"/>
          </a:solidFill>
        </p:spPr>
        <p:txBody>
          <a:bodyPr wrap="none" lIns="0" tIns="0" rIns="0" bIns="0"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4005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, Table, Video or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AE158-87A9-49B9-8665-06169502C2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83D87-15DF-4870-9314-FB061E93EB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gray">
          <a:xfrm>
            <a:off x="548640" y="1371600"/>
            <a:ext cx="10972800" cy="365760"/>
          </a:xfrm>
        </p:spPr>
        <p:txBody>
          <a:bodyPr anchor="ctr"/>
          <a:lstStyle>
            <a:lvl1pPr marL="0" indent="0">
              <a:buNone/>
              <a:defRPr sz="1200" b="1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E72A9-6195-42CA-9CFB-21A9BC70B48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548640" y="1783080"/>
            <a:ext cx="10972800" cy="448056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1016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DB8C-1020-4056-B923-F94F28728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98054E-4F18-4B5D-8169-EB6F5B85092F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gray">
          <a:xfrm>
            <a:off x="548640" y="1463564"/>
            <a:ext cx="1188720" cy="1188720"/>
          </a:xfrm>
          <a:solidFill>
            <a:schemeClr val="tx2">
              <a:lumMod val="20000"/>
              <a:lumOff val="80000"/>
            </a:schemeClr>
          </a:solidFill>
        </p:spPr>
        <p:txBody>
          <a:bodyPr tIns="0" bIns="0"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EADCA0-1709-4CF8-82EA-67DEA0A2DA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971675" y="1463674"/>
            <a:ext cx="9601200" cy="388755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tx1"/>
                </a:solidFill>
              </a:defRPr>
            </a:lvl1pPr>
            <a:lvl2pPr marL="231775" indent="-231775">
              <a:buFont typeface="Arial" panose="020B0604020202020204" pitchFamily="34" charset="0"/>
              <a:buChar char="•"/>
              <a:defRPr sz="1400"/>
            </a:lvl2pPr>
            <a:lvl3pPr marL="461963" indent="-231775">
              <a:buFont typeface="Montserrat" pitchFamily="2" charset="0"/>
              <a:buChar char="–"/>
              <a:defRPr sz="1400"/>
            </a:lvl3pPr>
            <a:lvl4pPr marL="684213" indent="-222250">
              <a:buFont typeface="Arial" panose="020B0604020202020204" pitchFamily="34" charset="0"/>
              <a:buChar char="•"/>
              <a:defRPr sz="1400"/>
            </a:lvl4pPr>
            <a:lvl5pPr marL="914400" indent="-230188">
              <a:buFont typeface="Montserrat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89915E-15C2-40D3-A464-3F45356D96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971675" y="5493964"/>
            <a:ext cx="3657600" cy="914400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23018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9019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r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3BFCA46-3FC8-4333-B32A-2787D1B2405E}"/>
              </a:ext>
            </a:extLst>
          </p:cNvPr>
          <p:cNvSpPr/>
          <p:nvPr userDrawn="1"/>
        </p:nvSpPr>
        <p:spPr bwMode="gray">
          <a:xfrm>
            <a:off x="3048" y="1467853"/>
            <a:ext cx="12188952" cy="4802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5AFCE8-5382-4D35-ACF3-41C4DD47D71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FA2B5B-9938-4C3D-9CEB-1CAA9A3B0613}"/>
              </a:ext>
            </a:extLst>
          </p:cNvPr>
          <p:cNvSpPr>
            <a:spLocks noGrp="1"/>
          </p:cNvSpPr>
          <p:nvPr>
            <p:ph sz="quarter" idx="10"/>
          </p:nvPr>
        </p:nvSpPr>
        <p:spPr bwMode="gray">
          <a:xfrm>
            <a:off x="548638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852CF6E-AAD1-4716-AFBC-CF518D0E7A36}"/>
              </a:ext>
            </a:extLst>
          </p:cNvPr>
          <p:cNvSpPr>
            <a:spLocks noGrp="1"/>
          </p:cNvSpPr>
          <p:nvPr>
            <p:ph sz="quarter" idx="11"/>
          </p:nvPr>
        </p:nvSpPr>
        <p:spPr bwMode="gray">
          <a:xfrm>
            <a:off x="6156960" y="1828800"/>
            <a:ext cx="5303520" cy="1737270"/>
          </a:xfrm>
        </p:spPr>
        <p:txBody>
          <a:bodyPr anchor="t">
            <a:noAutofit/>
          </a:bodyPr>
          <a:lstStyle>
            <a:lvl1pPr marL="0" indent="0">
              <a:buNone/>
              <a:defRPr b="0">
                <a:solidFill>
                  <a:schemeClr val="tx1"/>
                </a:solidFill>
              </a:defRPr>
            </a:lvl1pPr>
            <a:lvl2pPr>
              <a:defRPr b="0">
                <a:solidFill>
                  <a:schemeClr val="bg2"/>
                </a:solidFill>
              </a:defRPr>
            </a:lvl2pPr>
            <a:lvl3pPr>
              <a:defRPr b="0">
                <a:solidFill>
                  <a:schemeClr val="bg2"/>
                </a:solidFill>
              </a:defRPr>
            </a:lvl3pPr>
            <a:lvl4pPr>
              <a:defRPr b="0">
                <a:solidFill>
                  <a:schemeClr val="bg2"/>
                </a:solidFill>
              </a:defRPr>
            </a:lvl4pPr>
            <a:lvl5pPr>
              <a:defRPr b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130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03C5AC-1382-43C6-AAFE-6377BA615A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054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C63E8-A757-437B-89B5-A92323037D70}"/>
              </a:ext>
            </a:extLst>
          </p:cNvPr>
          <p:cNvSpPr/>
          <p:nvPr userDrawn="1"/>
        </p:nvSpPr>
        <p:spPr bwMode="ltGray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832C7-714B-439A-A941-A961367F79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578347" y="3145536"/>
            <a:ext cx="5035306" cy="56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082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6CE7D5-CF57-46EF-B807-FDD0502418D4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5/19/2025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96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E9CD1-0C23-4D8A-A67A-EF582B85B8C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48640" y="228600"/>
            <a:ext cx="10972800" cy="1097280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F48D-7D14-401E-AD12-F7EAD627EB6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48640" y="1417320"/>
            <a:ext cx="10972800" cy="173727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AABAD-E9C8-48C5-898C-64C83B0DC5D5}"/>
              </a:ext>
            </a:extLst>
          </p:cNvPr>
          <p:cNvSpPr txBox="1"/>
          <p:nvPr userDrawn="1"/>
        </p:nvSpPr>
        <p:spPr bwMode="gray">
          <a:xfrm>
            <a:off x="11551920" y="6474352"/>
            <a:ext cx="365760" cy="228600"/>
          </a:xfrm>
          <a:prstGeom prst="rect">
            <a:avLst/>
          </a:prstGeom>
          <a:noFill/>
        </p:spPr>
        <p:txBody>
          <a:bodyPr wrap="none" lIns="91440" tIns="0" rIns="0" bIns="0" rtlCol="0" anchor="ctr">
            <a:noAutofit/>
          </a:bodyPr>
          <a:lstStyle/>
          <a:p>
            <a:pPr algn="r"/>
            <a:fld id="{67BB12AA-7393-4011-84FB-B3A64C0C3AF3}" type="slidenum">
              <a:rPr lang="en-US" sz="800" smtClean="0">
                <a:solidFill>
                  <a:schemeClr val="bg2">
                    <a:lumMod val="75000"/>
                  </a:schemeClr>
                </a:solidFill>
              </a:rPr>
              <a:pPr algn="r"/>
              <a:t>‹#›</a:t>
            </a:fld>
            <a:endParaRPr lang="en-US" sz="80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AF5ACD-F2E3-44B7-814C-035E334979F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536680" y="6474352"/>
            <a:ext cx="0" cy="2286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7AC367D-A308-490D-9AD0-848C97E965FD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26607" y="6463005"/>
            <a:ext cx="1828800" cy="2059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02D1C8-CDD0-41BF-9A62-0B15720EAE89}"/>
              </a:ext>
            </a:extLst>
          </p:cNvPr>
          <p:cNvSpPr txBox="1"/>
          <p:nvPr userDrawn="1"/>
        </p:nvSpPr>
        <p:spPr bwMode="gray">
          <a:xfrm>
            <a:off x="4873711" y="6504402"/>
            <a:ext cx="2444579" cy="12311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800">
                <a:solidFill>
                  <a:schemeClr val="bg2">
                    <a:lumMod val="60000"/>
                    <a:lumOff val="40000"/>
                  </a:schemeClr>
                </a:solidFill>
              </a:rPr>
              <a:t>Proprietary and confidential.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9214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461963" indent="-231775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684213" indent="-22225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914400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Montserrat" pitchFamily="2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1144588" indent="-230188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18/10/relationships/comments" Target="../comments/modernComment_7FFFCDA9_DCE7140A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38976-31DA-4B60-9151-A0EED4C23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Alera Best Next Steps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76783-AB19-4F04-8E72-69E6595E39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4B37A1-31B7-BE7C-C656-7CFE407433C8}"/>
              </a:ext>
            </a:extLst>
          </p:cNvPr>
          <p:cNvSpPr/>
          <p:nvPr/>
        </p:nvSpPr>
        <p:spPr>
          <a:xfrm>
            <a:off x="215845" y="39245"/>
            <a:ext cx="3049309" cy="883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logo with colorful circles&#10;&#10;Description automatically generated">
            <a:extLst>
              <a:ext uri="{FF2B5EF4-FFF2-40B4-BE49-F238E27FC236}">
                <a16:creationId xmlns:a16="http://schemas.microsoft.com/office/drawing/2014/main" id="{E08C5D37-1386-E6E2-CBFE-E05D5E56F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5" y="130685"/>
            <a:ext cx="1806517" cy="883004"/>
          </a:xfrm>
          <a:prstGeom prst="rect">
            <a:avLst/>
          </a:prstGeom>
        </p:spPr>
      </p:pic>
      <p:pic>
        <p:nvPicPr>
          <p:cNvPr id="7" name="Picture 6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9C50F9E7-5841-B593-D5B9-0B918AC37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562" y="-151252"/>
            <a:ext cx="1736944" cy="144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53E94-5C77-BB07-77C1-B9E2349D7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Thank you to our sponsors!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777F3650-6069-9D58-B13A-157D3EC06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844" y="5657276"/>
            <a:ext cx="2743200" cy="471830"/>
          </a:xfrm>
          <a:prstGeom prst="rect">
            <a:avLst/>
          </a:prstGeom>
        </p:spPr>
      </p:pic>
      <p:pic>
        <p:nvPicPr>
          <p:cNvPr id="9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8EE79841-DEB9-5250-DE13-C23B1764D9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94" t="6164" r="18376" b="6849"/>
          <a:stretch/>
        </p:blipFill>
        <p:spPr>
          <a:xfrm>
            <a:off x="8828533" y="4169325"/>
            <a:ext cx="1695040" cy="14330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EEE603-99FE-F0AD-4C22-750D95450EF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801"/>
          <a:stretch/>
        </p:blipFill>
        <p:spPr>
          <a:xfrm>
            <a:off x="6431596" y="650836"/>
            <a:ext cx="3170013" cy="2807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CE3650-7B50-4434-6E55-A1C78D42F8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305" y="5563475"/>
            <a:ext cx="2800741" cy="704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9D9E84-4C59-6B3C-E415-65A8C8E7BC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6283" y="4540908"/>
            <a:ext cx="3010320" cy="79068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6FBF20E-9A22-48A2-7427-D0D62CAC4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021" y="-374174"/>
            <a:ext cx="2348567" cy="1065164"/>
          </a:xfrm>
        </p:spPr>
        <p:txBody>
          <a:bodyPr>
            <a:normAutofit/>
          </a:bodyPr>
          <a:lstStyle/>
          <a:p>
            <a:r>
              <a:rPr lang="en-GB"/>
              <a:t>Key Sponsor</a:t>
            </a:r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56C9F49-0CF0-F5C6-FCFF-56BC7B5C3B3B}"/>
              </a:ext>
            </a:extLst>
          </p:cNvPr>
          <p:cNvSpPr txBox="1">
            <a:spLocks/>
          </p:cNvSpPr>
          <p:nvPr/>
        </p:nvSpPr>
        <p:spPr bwMode="gray">
          <a:xfrm>
            <a:off x="6685298" y="3134878"/>
            <a:ext cx="3170014" cy="1065164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rgbClr val="030406"/>
                </a:solidFill>
                <a:effectLst/>
                <a:uLnTx/>
                <a:uFillTx/>
                <a:latin typeface="Cormorant Garamond"/>
                <a:ea typeface="+mj-ea"/>
                <a:cs typeface="+mj-cs"/>
              </a:rPr>
              <a:t>Bronze Sponsors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030406"/>
              </a:solidFill>
              <a:effectLst/>
              <a:uLnTx/>
              <a:uFillTx/>
              <a:latin typeface="Cormorant Garamond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16F7C8-6DF7-DFFF-D1B9-D10F65797180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49F4FDEB-122F-1827-A897-D7138EB142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314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CDFB07-96D8-BDED-04CD-154C779B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might we go from here?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6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963A-CC20-E164-4813-1BFBF175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  <a:t>“You never change things by fighting the existing reality.</a:t>
            </a:r>
            <a:b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  <a:t>To change something, build a new model that makes the existing model obsolete.”</a:t>
            </a:r>
            <a:b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―</a:t>
            </a:r>
            <a:r>
              <a:rPr lang="en-US" sz="2800">
                <a:solidFill>
                  <a:srgbClr val="181818"/>
                </a:solidFill>
                <a:effectLst/>
                <a:latin typeface="Merriweather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>
                <a:solidFill>
                  <a:srgbClr val="333333"/>
                </a:solidFill>
                <a:effectLst/>
                <a:latin typeface="Helvetica Neue"/>
                <a:ea typeface="Times New Roman" panose="02020603050405020304" pitchFamily="18" charset="0"/>
                <a:cs typeface="Times New Roman" panose="02020603050405020304" pitchFamily="18" charset="0"/>
              </a:rPr>
              <a:t>Buckminster Fuller</a:t>
            </a:r>
            <a:br>
              <a:rPr lang="en-US" sz="2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502635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68AE12-FBAE-FB7C-8439-F63B3E15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Differentiates Alera?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78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DC10-704C-68C2-2D70-32219AB5B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61139-FCD3-5CE1-7D58-C70A1CCCD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n-GB"/>
              <a:t>Improve colorectal screens </a:t>
            </a:r>
            <a:endParaRPr lang="en-US"/>
          </a:p>
          <a:p>
            <a:pPr marL="461645" lvl="1"/>
            <a:r>
              <a:rPr lang="en-GB"/>
              <a:t>Best quality and price </a:t>
            </a:r>
          </a:p>
          <a:p>
            <a:pPr marL="461645" lvl="1"/>
            <a:r>
              <a:rPr lang="en-GB"/>
              <a:t>Alternatives when indicated</a:t>
            </a:r>
          </a:p>
          <a:p>
            <a:r>
              <a:rPr lang="en-GB"/>
              <a:t>Identification of when education is required for people to feel safe to leverage preventative care</a:t>
            </a:r>
          </a:p>
          <a:p>
            <a:r>
              <a:rPr lang="en-GB"/>
              <a:t>Evaluate access to primary care and determine what is the best strategy that can be put in place. </a:t>
            </a:r>
          </a:p>
          <a:p>
            <a:pPr marL="461645" lvl="1"/>
            <a:r>
              <a:rPr lang="en-GB"/>
              <a:t>Primary care deserts</a:t>
            </a:r>
          </a:p>
          <a:p>
            <a:pPr marL="683895" lvl="2"/>
            <a:r>
              <a:rPr lang="en-GB"/>
              <a:t>Offer extra incentive for private practices in the area</a:t>
            </a:r>
          </a:p>
          <a:p>
            <a:pPr marL="683895" lvl="2"/>
            <a:r>
              <a:rPr lang="en-GB"/>
              <a:t>Virtual offerings- what will be lost</a:t>
            </a:r>
          </a:p>
          <a:p>
            <a:pPr marL="461645" lvl="1"/>
            <a:r>
              <a:rPr lang="en-GB"/>
              <a:t>OB GYN deserts</a:t>
            </a:r>
          </a:p>
          <a:p>
            <a:pPr marL="683895" lvl="2"/>
            <a:r>
              <a:rPr lang="en-GB"/>
              <a:t>What other strategies might you consider</a:t>
            </a:r>
          </a:p>
          <a:p>
            <a:pPr marL="683895" lvl="2"/>
            <a:r>
              <a:rPr lang="en-GB"/>
              <a:t>Free transportation to facilities- time off for care</a:t>
            </a:r>
          </a:p>
          <a:p>
            <a:pPr marL="229870" lvl="1" indent="0">
              <a:buNone/>
            </a:pPr>
            <a:endParaRPr lang="en-GB"/>
          </a:p>
          <a:p>
            <a:pPr marL="461645" lvl="1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8C3F2-CAF4-5492-3C16-C785E5B07C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Improved Preventative Care Compliance</a:t>
            </a:r>
          </a:p>
          <a:p>
            <a:endParaRPr lang="en-GB"/>
          </a:p>
          <a:p>
            <a:r>
              <a:rPr lang="en-GB"/>
              <a:t>Improve early ID of Risk 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AA256A-26E0-1797-B9B8-E43A7E2DD275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919B335E-FECA-2EC4-93ED-FE9B7CC7A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933C4A63-9D8B-8B13-C9AA-C8A14A8BD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0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8831-132D-0929-499C-FDA164CF3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D266C-649E-76AB-1ACA-89B167014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Early ID</a:t>
            </a:r>
          </a:p>
          <a:p>
            <a:r>
              <a:rPr lang="en-GB"/>
              <a:t>Improved speed to care and support</a:t>
            </a:r>
          </a:p>
          <a:p>
            <a:r>
              <a:rPr lang="en-GB"/>
              <a:t>Medical team audits complex cases and directs to COE</a:t>
            </a:r>
          </a:p>
          <a:p>
            <a:r>
              <a:rPr lang="en-GB"/>
              <a:t>Alerted when drugs are paid out of line</a:t>
            </a:r>
          </a:p>
          <a:p>
            <a:pPr lvl="1"/>
            <a:r>
              <a:rPr lang="en-GB"/>
              <a:t>Change POS</a:t>
            </a:r>
          </a:p>
          <a:p>
            <a:pPr lvl="1"/>
            <a:r>
              <a:rPr lang="en-GB"/>
              <a:t>Agree to Case Rates</a:t>
            </a:r>
          </a:p>
          <a:p>
            <a:r>
              <a:rPr lang="en-GB"/>
              <a:t>Radiology Cases directed to more effective- cost efficient services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77BC7-8B4D-51B8-8FCC-2F07D4601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Improved Cancer Care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60DDCA-1CB4-FFFF-1B4B-8F28334ABC83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B2A2989-4D0D-3F22-82EA-22DFD3A28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4F635AB2-0EF0-D5FE-1F91-D8AAE653A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2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F172A-930F-7E23-2B26-93DA1BD56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6DDA-046C-226D-11C8-CA0B1CE0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6" y="388620"/>
            <a:ext cx="10972800" cy="465622"/>
          </a:xfrm>
        </p:spPr>
        <p:txBody>
          <a:bodyPr>
            <a:normAutofit fontScale="90000"/>
          </a:bodyPr>
          <a:lstStyle/>
          <a:p>
            <a:r>
              <a:rPr lang="en-US" sz="2800"/>
              <a:t>Type 2 Diabetes GLP-1 Employer Coverage Strategies: Best Practices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DBCAF4-6AAF-6002-ECF2-A7A38D2C9859}"/>
              </a:ext>
            </a:extLst>
          </p:cNvPr>
          <p:cNvSpPr/>
          <p:nvPr/>
        </p:nvSpPr>
        <p:spPr>
          <a:xfrm>
            <a:off x="109885" y="6443447"/>
            <a:ext cx="2170228" cy="415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F9BA4857-D4BB-DAA2-6CFC-65A3D6FBC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" y="6401380"/>
            <a:ext cx="1775895" cy="432135"/>
          </a:xfrm>
          <a:prstGeom prst="rect">
            <a:avLst/>
          </a:prstGeom>
        </p:spPr>
      </p:pic>
      <p:pic>
        <p:nvPicPr>
          <p:cNvPr id="9" name="Picture 8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EEDF2DAA-B1CA-4BA5-02A5-8F1EDF8E5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387" y="5949486"/>
            <a:ext cx="1239053" cy="103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D280F4-1932-86EA-E131-7637F711D036}"/>
              </a:ext>
            </a:extLst>
          </p:cNvPr>
          <p:cNvSpPr txBox="1"/>
          <p:nvPr/>
        </p:nvSpPr>
        <p:spPr>
          <a:xfrm>
            <a:off x="1144120" y="1246669"/>
            <a:ext cx="990375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If an employer is covering GLP-1s only for type 2 diabetes (excluding obesity), effective clinical management should: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Include documentation rather than attestation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Require provider visits for type 2 diabetes within three months of a prescription, with proof of uncontrolled A1C level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Reserve GLP-1s for use after a less costly first line agent is tried for at least three months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Work with your PBM to provide clinical data that supports the diagnosis and authorization for the prescription, rather than follow an automated process involving a simple clicking of boxes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Limit authorizations to six months, with proof of appropriate provider follow-up care, a reduction in weight of at least 5% and improved A1C control.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Require participation in a weight-management or lifestyle program along with medication utilization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F618D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Be flexible in your strategy. Constant evaluation is necessary as new indications and agents enter the market. </a:t>
            </a:r>
          </a:p>
        </p:txBody>
      </p:sp>
    </p:spTree>
    <p:extLst>
      <p:ext uri="{BB962C8B-B14F-4D97-AF65-F5344CB8AC3E}">
        <p14:creationId xmlns:p14="http://schemas.microsoft.com/office/powerpoint/2010/main" val="1589237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BAD70F-03DA-3CD3-00DE-BC2654D0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F7BA7-C4C5-D863-D7B9-1733FEE09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n-GB" dirty="0"/>
              <a:t>Short term strategies:</a:t>
            </a:r>
          </a:p>
          <a:p>
            <a:pPr marL="461645" lvl="1"/>
            <a:r>
              <a:rPr lang="en-GB" dirty="0"/>
              <a:t>Well-structured lifestyle medicine support programs </a:t>
            </a:r>
          </a:p>
          <a:p>
            <a:pPr marL="461645" lvl="1"/>
            <a:r>
              <a:rPr lang="en-GB" dirty="0"/>
              <a:t>Key PBMs that will support Alera’s protocol</a:t>
            </a:r>
          </a:p>
          <a:p>
            <a:pPr marL="461645" lvl="1"/>
            <a:r>
              <a:rPr lang="en-GB" dirty="0"/>
              <a:t>Carving out GLP-1 completely- leverage Lilly Direct- Novo Nordisk</a:t>
            </a:r>
          </a:p>
          <a:p>
            <a:pPr marL="461645" lvl="1"/>
            <a:endParaRPr lang="en-GB" dirty="0"/>
          </a:p>
          <a:p>
            <a:r>
              <a:rPr lang="en-GB" dirty="0"/>
              <a:t>Direct to consumer access to GLP-1</a:t>
            </a:r>
          </a:p>
          <a:p>
            <a:pPr marL="461645" lvl="1"/>
            <a:r>
              <a:rPr lang="en-GB" dirty="0"/>
              <a:t>Well-structured lifestyle medicine support programs </a:t>
            </a:r>
          </a:p>
          <a:p>
            <a:pPr marL="461645" lvl="1"/>
            <a:r>
              <a:rPr lang="en-US" dirty="0"/>
              <a:t>Able to track and report on outcomes</a:t>
            </a:r>
          </a:p>
          <a:p>
            <a:pPr marL="461645" lvl="1"/>
            <a:r>
              <a:rPr lang="en-US" dirty="0"/>
              <a:t>Right drug, right care to the right person to help support them to reduce their dependency on these meds.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8284F-0986-F6D9-78E7-7D382EC09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GLP-1 </a:t>
            </a:r>
          </a:p>
          <a:p>
            <a:r>
              <a:rPr lang="en-GB"/>
              <a:t>Improved Health </a:t>
            </a:r>
          </a:p>
          <a:p>
            <a:r>
              <a:rPr lang="en-GB"/>
              <a:t>Alera Strategy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9DDF6-1F79-1968-DC06-A5FDC5E06636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9D8C4F8-8677-7419-5539-B44F79A96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F2CF8DC4-1828-F9F4-10B8-6D08A4413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8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77258-119F-0BF8-1645-D182EBBA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Improve the Overall Health of our Population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B037A-BDA9-CB57-42F2-D4C12D279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n-GB"/>
              <a:t>Reduce the dependence on the health care system</a:t>
            </a:r>
          </a:p>
          <a:p>
            <a:r>
              <a:rPr lang="en-GB"/>
              <a:t>Show investments are reducing risk</a:t>
            </a:r>
          </a:p>
          <a:p>
            <a:r>
              <a:rPr lang="en-GB"/>
              <a:t>Improve maternal health- young adult health- leads to healthier pregnancies</a:t>
            </a:r>
          </a:p>
          <a:p>
            <a:r>
              <a:rPr lang="en-GB"/>
              <a:t>Create environments that support health – Alera Wellness</a:t>
            </a:r>
          </a:p>
          <a:p>
            <a:r>
              <a:rPr lang="en-GB"/>
              <a:t>Understand if low quality providers are being utilized- if so, then put in a program to help redirect care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D0C3D-11BF-5AE5-D1D8-AC77E935E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Whole Person Care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CA76A4-89E7-AAC0-5851-38C40EC847CB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7B71A68-131A-BC81-AEA7-E882CCD1F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29875FDD-E2FF-F904-0DA0-2970CEE74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9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04542-8D8B-9548-F5F3-E69584A8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6BA2-1D03-503E-1673-6A369FD57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Reduce the shame and help people ID when they need help</a:t>
            </a:r>
          </a:p>
          <a:p>
            <a:pPr lvl="1"/>
            <a:r>
              <a:rPr lang="en-GB"/>
              <a:t>Early ID just as any other condition</a:t>
            </a:r>
          </a:p>
          <a:p>
            <a:r>
              <a:rPr lang="en-GB"/>
              <a:t>Create a culture of supportive environment for workforces</a:t>
            </a:r>
          </a:p>
          <a:p>
            <a:pPr lvl="1"/>
            <a:r>
              <a:rPr lang="en-GB"/>
              <a:t>Start with certain industries – develop success stories to help empower companies to create change</a:t>
            </a:r>
          </a:p>
          <a:p>
            <a:r>
              <a:rPr lang="en-GB"/>
              <a:t>Alera’s Wellness Division</a:t>
            </a:r>
          </a:p>
          <a:p>
            <a:pPr lvl="1"/>
            <a:r>
              <a:rPr lang="en-GB"/>
              <a:t>Supports Wellness Committees</a:t>
            </a:r>
          </a:p>
          <a:p>
            <a:pPr lvl="1"/>
            <a:r>
              <a:rPr lang="en-GB"/>
              <a:t>Creates better outcomes for us all 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7BE6A-A824-AFDD-3DFF-BC8F42B9D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Mental Health 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0227F0-4AEE-4AF6-964D-495DDEBF18C4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765053B-8670-221D-DAA0-D9951D670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CA66A02A-F8C3-F9C4-9794-E9C6FBB3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1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67BD-5856-43C8-2E86-EA357F32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CB145-3E01-62FF-85EE-503F4839D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Alera needs to clearly articulate the opportunity to drive improved outcomes</a:t>
            </a:r>
          </a:p>
          <a:p>
            <a:pPr lvl="1"/>
            <a:r>
              <a:rPr lang="en-GB"/>
              <a:t>Identify what is driving cost </a:t>
            </a:r>
          </a:p>
          <a:p>
            <a:pPr lvl="2"/>
            <a:r>
              <a:rPr lang="en-GB"/>
              <a:t>Incidence rates</a:t>
            </a:r>
          </a:p>
          <a:p>
            <a:pPr lvl="2"/>
            <a:r>
              <a:rPr lang="en-GB"/>
              <a:t>Cost of care</a:t>
            </a:r>
          </a:p>
          <a:p>
            <a:pPr lvl="1"/>
            <a:r>
              <a:rPr lang="en-GB"/>
              <a:t>Have strategies to support what is needed</a:t>
            </a:r>
          </a:p>
          <a:p>
            <a:r>
              <a:rPr lang="en-GB"/>
              <a:t>Develop preventative care strategies- not just sell products</a:t>
            </a:r>
          </a:p>
          <a:p>
            <a:pPr lvl="1"/>
            <a:r>
              <a:rPr lang="en-GB"/>
              <a:t>Right care, Right time</a:t>
            </a:r>
          </a:p>
          <a:p>
            <a:pPr lvl="1"/>
            <a:r>
              <a:rPr lang="en-GB"/>
              <a:t>Reduce weight</a:t>
            </a:r>
          </a:p>
          <a:p>
            <a:pPr lvl="1"/>
            <a:r>
              <a:rPr lang="en-GB"/>
              <a:t>Improve muscle mass</a:t>
            </a:r>
          </a:p>
          <a:p>
            <a:pPr lvl="1"/>
            <a:r>
              <a:rPr lang="en-GB"/>
              <a:t>Create efficient pathways for care</a:t>
            </a:r>
          </a:p>
          <a:p>
            <a:pPr lvl="1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F3DB3-4264-3247-AAC7-002DB9915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MSK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D3094-2357-AF18-4CED-AEA3009589B1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DC8B83AD-037D-AF93-CB58-779DB7622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26BD1074-607A-F73B-4F91-A023617E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31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4D57C-FE2F-4B4A-B536-63D452EF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If?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99344-760E-D396-0359-66CEA9646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Alera could move the needle on adding a PG to the carrier contract so they could only have a certain variance between allowed amounts</a:t>
            </a:r>
          </a:p>
          <a:p>
            <a:r>
              <a:rPr lang="en-GB"/>
              <a:t>Alera could create better definitions for Shared Savings vs. Admin Fees</a:t>
            </a:r>
          </a:p>
          <a:p>
            <a:r>
              <a:rPr lang="en-GB"/>
              <a:t>Alera could enforce carriers' responsibility to discuss and defend specific payments or contract rates.</a:t>
            </a:r>
          </a:p>
          <a:p>
            <a:r>
              <a:rPr lang="en-GB"/>
              <a:t>What if we could in our reporting, objectively add in all the admin fees to get to a true measure of efficiencies for PBM’s, TPA’s and carriers. </a:t>
            </a:r>
          </a:p>
          <a:p>
            <a:r>
              <a:rPr lang="en-GB"/>
              <a:t>What if Alera held every vendor to deliver on what they sold, and objectively why the employer put them in place.. Our PG analysis. 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E239E-26ED-ED9B-C84C-AB55E2FD82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Improved Carrier Contracting 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0BC67D-D88D-E4E2-19E0-4A8B894745A7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7520F4F7-C577-F80F-0B94-FAC5D5CA4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D334DA28-4E3A-63FE-8831-005C44EAB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64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AC4E0-4FA0-41F8-E4CF-1C35FAA6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ormorant Garamond"/>
              </a:rPr>
              <a:t>Developing Stronger Support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DA884-3F3F-2F32-D3D4-E56D02EE5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n-US"/>
              <a:t>Strong agreements to redirect care and get the best service</a:t>
            </a:r>
          </a:p>
          <a:p>
            <a:pPr marL="461645" lvl="1">
              <a:buFont typeface="Courier New" panose="020B0604020202020204" pitchFamily="34" charset="0"/>
              <a:buChar char="o"/>
            </a:pPr>
            <a:r>
              <a:rPr lang="en-US"/>
              <a:t>Cell and Gene Therapies</a:t>
            </a:r>
          </a:p>
          <a:p>
            <a:pPr marL="461645" lvl="1">
              <a:buFont typeface="Courier New" panose="020B0604020202020204" pitchFamily="34" charset="0"/>
              <a:buChar char="o"/>
            </a:pPr>
            <a:r>
              <a:rPr lang="en-US"/>
              <a:t>Transplants</a:t>
            </a:r>
          </a:p>
          <a:p>
            <a:r>
              <a:rPr lang="en-US"/>
              <a:t>Collaboration with Claims Auditing</a:t>
            </a:r>
          </a:p>
          <a:p>
            <a:pPr marL="461645" lvl="1">
              <a:buFont typeface="Courier New" panose="020B0604020202020204" pitchFamily="34" charset="0"/>
              <a:buChar char="o"/>
            </a:pPr>
            <a:r>
              <a:rPr lang="en-US"/>
              <a:t>We have the claims to make them more efficient</a:t>
            </a:r>
          </a:p>
          <a:p>
            <a:pPr marL="461645" lvl="1">
              <a:buFont typeface="Courier New" panose="020B0604020202020204" pitchFamily="34" charset="0"/>
              <a:buChar char="o"/>
            </a:pPr>
            <a:r>
              <a:rPr lang="en-US"/>
              <a:t>We understand what might lead to a ROI </a:t>
            </a:r>
          </a:p>
          <a:p>
            <a:r>
              <a:rPr lang="en-US"/>
              <a:t>Direct lab or imaging contracts- Alera programs</a:t>
            </a:r>
          </a:p>
          <a:p>
            <a:pPr marL="461645" lvl="1">
              <a:buFont typeface="Courier New" panose="020B0604020202020204" pitchFamily="34" charset="0"/>
              <a:buChar char="o"/>
            </a:pPr>
            <a:r>
              <a:rPr lang="en-US"/>
              <a:t>Bring programs that might be limited to larger employers to Alera</a:t>
            </a:r>
          </a:p>
          <a:p>
            <a:r>
              <a:rPr lang="en-US"/>
              <a:t>Alera Wellness supporting improved employer strategies</a:t>
            </a:r>
          </a:p>
          <a:p>
            <a:r>
              <a:rPr lang="en-US"/>
              <a:t>Alera Pharmacy – pharmacy contract audits and market checks 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A7E70-E454-5E6F-97B2-255335B32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Other services to drive improved outcomes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636D8-E1AE-44FC-393A-8AD935ED00F7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55A6762A-ED1E-D952-66FC-144E9CA1B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  <p:pic>
        <p:nvPicPr>
          <p:cNvPr id="10" name="Picture 9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37A352B1-E95B-C669-EFB5-424D1619B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369" y="5900014"/>
            <a:ext cx="123825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92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CFA253-CA4A-0993-FB57-2B735F6B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will you take away?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23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C005C-3D6C-2753-F402-3891B171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Challenged Us?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64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E954-0251-5A83-F2C6-22F22FF58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will you take back to improve Sales?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28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BF06C-107C-5D60-2518-8DAC163A6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will you take back to leverage Alera’s tools or services to help improve client support?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48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27066D-3FCF-3702-EF96-697D8E20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64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9E63-F326-CD96-BD5F-C8795CDF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CBF0ED-C0AC-DCA6-4542-E234AF79C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0724" y="1825307"/>
            <a:ext cx="4086225" cy="405765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7F64C-7156-BF74-C659-483EC4569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Final Survey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49FFB1-C593-8E2D-18AA-9F0FA18C98D8}"/>
              </a:ext>
            </a:extLst>
          </p:cNvPr>
          <p:cNvSpPr/>
          <p:nvPr/>
        </p:nvSpPr>
        <p:spPr>
          <a:xfrm>
            <a:off x="0" y="6391275"/>
            <a:ext cx="2247900" cy="390525"/>
          </a:xfrm>
          <a:prstGeom prst="rect">
            <a:avLst/>
          </a:prstGeom>
          <a:ln>
            <a:solidFill>
              <a:srgbClr val="1F628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42DE8658-A0DB-9F13-813B-D3BAA2ACF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30" y="6272333"/>
            <a:ext cx="17526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66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A789E7-939F-309B-5261-778119C90B54}"/>
              </a:ext>
            </a:extLst>
          </p:cNvPr>
          <p:cNvSpPr/>
          <p:nvPr/>
        </p:nvSpPr>
        <p:spPr>
          <a:xfrm>
            <a:off x="3210210" y="2550901"/>
            <a:ext cx="5557041" cy="1389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41C49D8F-DDC4-1A42-719F-13CF10C35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62" y="2094238"/>
            <a:ext cx="4731335" cy="1151293"/>
          </a:xfrm>
          <a:prstGeom prst="rect">
            <a:avLst/>
          </a:prstGeom>
        </p:spPr>
      </p:pic>
      <p:pic>
        <p:nvPicPr>
          <p:cNvPr id="4" name="Picture 3" descr="A blue and green cube with letters on it&#10;&#10;Description automatically generated">
            <a:extLst>
              <a:ext uri="{FF2B5EF4-FFF2-40B4-BE49-F238E27FC236}">
                <a16:creationId xmlns:a16="http://schemas.microsoft.com/office/drawing/2014/main" id="{602E0CD6-D2EC-D26F-2C1C-429E18C84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51" y="3354435"/>
            <a:ext cx="2758898" cy="229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12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lera Group">
      <a:dk1>
        <a:srgbClr val="030406"/>
      </a:dk1>
      <a:lt1>
        <a:srgbClr val="FFFFFF"/>
      </a:lt1>
      <a:dk2>
        <a:srgbClr val="ABA299"/>
      </a:dk2>
      <a:lt2>
        <a:srgbClr val="4C4C4E"/>
      </a:lt2>
      <a:accent1>
        <a:srgbClr val="1F628D"/>
      </a:accent1>
      <a:accent2>
        <a:srgbClr val="01949F"/>
      </a:accent2>
      <a:accent3>
        <a:srgbClr val="76B243"/>
      </a:accent3>
      <a:accent4>
        <a:srgbClr val="188B75"/>
      </a:accent4>
      <a:accent5>
        <a:srgbClr val="9A7DAF"/>
      </a:accent5>
      <a:accent6>
        <a:srgbClr val="54C0AA"/>
      </a:accent6>
      <a:hlink>
        <a:srgbClr val="01949F"/>
      </a:hlink>
      <a:folHlink>
        <a:srgbClr val="00ACF8"/>
      </a:folHlink>
    </a:clrScheme>
    <a:fontScheme name="Alera Group">
      <a:majorFont>
        <a:latin typeface="Cormorant Garamon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AleraGroup-2023" id="{137F6ADB-6A92-4F8C-8AF2-2FF8E6F99A5E}" vid="{700394A5-1FFC-44BA-9E66-775BB8E2A2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964</Words>
  <Application>Microsoft Office PowerPoint</Application>
  <PresentationFormat>Widescreen</PresentationFormat>
  <Paragraphs>116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Arial</vt:lpstr>
      <vt:lpstr>Calibri</vt:lpstr>
      <vt:lpstr>Cormorant Garamond</vt:lpstr>
      <vt:lpstr>Courier New</vt:lpstr>
      <vt:lpstr>Helvetica Neue</vt:lpstr>
      <vt:lpstr>Merriweather</vt:lpstr>
      <vt:lpstr>Montserrat</vt:lpstr>
      <vt:lpstr>Times New Roman</vt:lpstr>
      <vt:lpstr>1_Office Theme</vt:lpstr>
      <vt:lpstr>Alera Best Next Steps</vt:lpstr>
      <vt:lpstr>Key Sponsor</vt:lpstr>
      <vt:lpstr>Where might we go from here? </vt:lpstr>
      <vt:lpstr>“You never change things by fighting the existing reality. To change something, build a new model that makes the existing model obsolete.”  ― Buckminster Fuller </vt:lpstr>
      <vt:lpstr>What Differentiates Alera?</vt:lpstr>
      <vt:lpstr>PowerPoint Presentation</vt:lpstr>
      <vt:lpstr>PowerPoint Presentation</vt:lpstr>
      <vt:lpstr>Type 2 Diabetes GLP-1 Employer Coverage Strategies: Best Practices</vt:lpstr>
      <vt:lpstr>PowerPoint Presentation</vt:lpstr>
      <vt:lpstr>Improve the Overall Health of our Population</vt:lpstr>
      <vt:lpstr>PowerPoint Presentation</vt:lpstr>
      <vt:lpstr>PowerPoint Presentation</vt:lpstr>
      <vt:lpstr>What If?</vt:lpstr>
      <vt:lpstr>Developing Stronger Support </vt:lpstr>
      <vt:lpstr>What will you take away?</vt:lpstr>
      <vt:lpstr>What Challenged Us? </vt:lpstr>
      <vt:lpstr>What will you take back to improve Sales? </vt:lpstr>
      <vt:lpstr>What will you take back to leverage Alera’s tools or services to help improve client support? </vt:lpstr>
      <vt:lpstr>Thank you!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2025-05-19T15:17:29Z</dcterms:created>
  <dcterms:modified xsi:type="dcterms:W3CDTF">2025-05-19T15:17:58Z</dcterms:modified>
</cp:coreProperties>
</file>