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6" r:id="rId2"/>
    <p:sldMasterId id="2147483700" r:id="rId3"/>
  </p:sldMasterIdLst>
  <p:sldIdLst>
    <p:sldId id="257" r:id="rId4"/>
    <p:sldId id="2145707771" r:id="rId5"/>
    <p:sldId id="2145707776" r:id="rId6"/>
    <p:sldId id="2145707772" r:id="rId7"/>
    <p:sldId id="261" r:id="rId8"/>
    <p:sldId id="2145707773" r:id="rId9"/>
    <p:sldId id="285" r:id="rId10"/>
    <p:sldId id="2145707777" r:id="rId11"/>
    <p:sldId id="2145707778" r:id="rId12"/>
    <p:sldId id="2145707779" r:id="rId13"/>
    <p:sldId id="2145707780" r:id="rId14"/>
    <p:sldId id="2145707781" r:id="rId15"/>
    <p:sldId id="2145707782" r:id="rId16"/>
    <p:sldId id="2145707768" r:id="rId17"/>
    <p:sldId id="2145707769" r:id="rId18"/>
    <p:sldId id="2145707774" r:id="rId19"/>
    <p:sldId id="2145707767" r:id="rId20"/>
    <p:sldId id="2145707783" r:id="rId21"/>
    <p:sldId id="2145707765" r:id="rId22"/>
    <p:sldId id="2145707784" r:id="rId23"/>
    <p:sldId id="262" r:id="rId24"/>
    <p:sldId id="2145707770" r:id="rId25"/>
    <p:sldId id="264" r:id="rId26"/>
    <p:sldId id="28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1" d="100"/>
          <a:sy n="61" d="100"/>
        </p:scale>
        <p:origin x="109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https://nwradiology.sharepoint.com/sites/VIP/Shared%20Documents/Operations%20Log/Operations%20Log%20-%202025.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Annually - Selected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v>Procedures</c:v>
          </c:tx>
          <c:spPr>
            <a:solidFill>
              <a:srgbClr val="196B2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'Dynamic Chart'!$K$11:$M$11</c:f>
              <c:strCache>
                <c:ptCount val="3"/>
                <c:pt idx="0">
                  <c:v>"2023</c:v>
                </c:pt>
                <c:pt idx="1">
                  <c:v>"2024</c:v>
                </c:pt>
                <c:pt idx="2">
                  <c:v>"2025</c:v>
                </c:pt>
              </c:strCache>
            </c:strRef>
          </c:cat>
          <c:val>
            <c:numRef>
              <c:f>'Dynamic Chart'!$K$12:$M$12</c:f>
              <c:numCache>
                <c:formatCode>General</c:formatCode>
                <c:ptCount val="3"/>
                <c:pt idx="0">
                  <c:v>198</c:v>
                </c:pt>
                <c:pt idx="1">
                  <c:v>231</c:v>
                </c:pt>
                <c:pt idx="2">
                  <c:v>13</c:v>
                </c:pt>
              </c:numCache>
            </c:numRef>
          </c:val>
          <c:extLst>
            <c:ext xmlns:c16="http://schemas.microsoft.com/office/drawing/2014/chart" uri="{C3380CC4-5D6E-409C-BE32-E72D297353CC}">
              <c16:uniqueId val="{00000000-1842-454B-B9B4-39852A0D15C2}"/>
            </c:ext>
          </c:extLst>
        </c:ser>
        <c:dLbls>
          <c:showLegendKey val="0"/>
          <c:showVal val="0"/>
          <c:showCatName val="0"/>
          <c:showSerName val="0"/>
          <c:showPercent val="0"/>
          <c:showBubbleSize val="0"/>
        </c:dLbls>
        <c:gapWidth val="219"/>
        <c:overlap val="-27"/>
        <c:axId val="192543751"/>
        <c:axId val="919999495"/>
      </c:barChart>
      <c:catAx>
        <c:axId val="1925437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19999495"/>
        <c:crosses val="autoZero"/>
        <c:auto val="1"/>
        <c:lblAlgn val="ctr"/>
        <c:lblOffset val="100"/>
        <c:noMultiLvlLbl val="0"/>
      </c:catAx>
      <c:valAx>
        <c:axId val="9199994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254375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3.xml"/><Relationship Id="rId4" Type="http://schemas.openxmlformats.org/officeDocument/2006/relationships/image" Target="../media/image4.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4.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4.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4.sv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4.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3AA6A6-F0CB-497A-8EC9-FCF7C5F754B2}"/>
              </a:ext>
            </a:extLst>
          </p:cNvPr>
          <p:cNvSpPr/>
          <p:nvPr userDrawn="1"/>
        </p:nvSpPr>
        <p:spPr bwMode="gray">
          <a:xfrm>
            <a:off x="1524" y="1097280"/>
            <a:ext cx="12188952"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C4411D-C2A2-48CE-8D28-29A12F0A36AC}"/>
              </a:ext>
            </a:extLst>
          </p:cNvPr>
          <p:cNvSpPr/>
          <p:nvPr userDrawn="1"/>
        </p:nvSpPr>
        <p:spPr bwMode="gray">
          <a:xfrm>
            <a:off x="0" y="1097280"/>
            <a:ext cx="12188952" cy="3657600"/>
          </a:xfrm>
          <a:prstGeom prst="rect">
            <a:avLst/>
          </a:prstGeom>
          <a:gradFill>
            <a:gsLst>
              <a:gs pos="20000">
                <a:schemeClr val="accent1">
                  <a:alpha val="0"/>
                </a:schemeClr>
              </a:gs>
              <a:gs pos="84000">
                <a:schemeClr val="tx1">
                  <a:alpha val="6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0FAA1CD-2D04-45C2-B83A-0DA8A426DA30}"/>
              </a:ext>
            </a:extLst>
          </p:cNvPr>
          <p:cNvSpPr/>
          <p:nvPr userDrawn="1"/>
        </p:nvSpPr>
        <p:spPr bwMode="gray">
          <a:xfrm>
            <a:off x="3048" y="1097280"/>
            <a:ext cx="12188952" cy="3657600"/>
          </a:xfrm>
          <a:prstGeom prst="rect">
            <a:avLst/>
          </a:prstGeom>
          <a:gradFill flip="none" rotWithShape="1">
            <a:gsLst>
              <a:gs pos="0">
                <a:schemeClr val="accent1"/>
              </a:gs>
              <a:gs pos="100000">
                <a:schemeClr val="accent3"/>
              </a:gs>
              <a:gs pos="50000">
                <a:schemeClr val="accent2"/>
              </a:gs>
            </a:gsLst>
            <a:lin ang="2700000" scaled="1"/>
            <a:tileRect/>
          </a:gradFill>
          <a:ln>
            <a:gradFill flip="none" rotWithShape="1">
              <a:gsLst>
                <a:gs pos="0">
                  <a:schemeClr val="accent1"/>
                </a:gs>
                <a:gs pos="50000">
                  <a:schemeClr val="accent2"/>
                </a:gs>
                <a:gs pos="100000">
                  <a:schemeClr val="accent3"/>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1B41D8-19F8-49BC-9785-43C2B02B131A}"/>
              </a:ext>
            </a:extLst>
          </p:cNvPr>
          <p:cNvSpPr>
            <a:spLocks noGrp="1"/>
          </p:cNvSpPr>
          <p:nvPr>
            <p:ph type="ctrTitle"/>
          </p:nvPr>
        </p:nvSpPr>
        <p:spPr bwMode="gray">
          <a:xfrm>
            <a:off x="914400" y="2468880"/>
            <a:ext cx="10058400" cy="2194560"/>
          </a:xfrm>
        </p:spPr>
        <p:txBody>
          <a:bodyPr tIns="0" bIns="0"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0AC12944-CC51-41C9-AE61-B6B4E78EAA8C}"/>
              </a:ext>
            </a:extLst>
          </p:cNvPr>
          <p:cNvSpPr>
            <a:spLocks noGrp="1"/>
          </p:cNvSpPr>
          <p:nvPr>
            <p:ph type="subTitle" idx="1"/>
          </p:nvPr>
        </p:nvSpPr>
        <p:spPr bwMode="gray">
          <a:xfrm>
            <a:off x="914400" y="4846320"/>
            <a:ext cx="10058400" cy="914400"/>
          </a:xfrm>
        </p:spPr>
        <p:txBody>
          <a:bodyPr/>
          <a:lstStyle>
            <a:lvl1pPr marL="0" indent="0" algn="l">
              <a:spcBef>
                <a:spcPts val="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DD6182D0-46C2-4931-A870-93245E358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65760" y="365760"/>
            <a:ext cx="2743200" cy="308859"/>
          </a:xfrm>
          <a:prstGeom prst="rect">
            <a:avLst/>
          </a:prstGeom>
        </p:spPr>
      </p:pic>
    </p:spTree>
    <p:extLst>
      <p:ext uri="{BB962C8B-B14F-4D97-AF65-F5344CB8AC3E}">
        <p14:creationId xmlns:p14="http://schemas.microsoft.com/office/powerpoint/2010/main" val="3303298361"/>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B0FA-047F-4407-821B-C22BF03B1C7F}"/>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434DD49-2F27-4A07-83C6-CA25A04EC865}"/>
              </a:ext>
            </a:extLst>
          </p:cNvPr>
          <p:cNvSpPr>
            <a:spLocks noGrp="1"/>
          </p:cNvSpPr>
          <p:nvPr>
            <p:ph type="body" sz="quarter" idx="10" hasCustomPrompt="1"/>
          </p:nvPr>
        </p:nvSpPr>
        <p:spPr bwMode="gray">
          <a:xfrm>
            <a:off x="548640" y="141732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5039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Lead Lin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A9B4-4F78-4BD3-A9E7-10DBB9BD5AAB}"/>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4" name="Text Placeholder 3">
            <a:extLst>
              <a:ext uri="{FF2B5EF4-FFF2-40B4-BE49-F238E27FC236}">
                <a16:creationId xmlns:a16="http://schemas.microsoft.com/office/drawing/2014/main" id="{FFD43FB4-CFD8-4577-8558-30475385B2E2}"/>
              </a:ext>
            </a:extLst>
          </p:cNvPr>
          <p:cNvSpPr>
            <a:spLocks noGrp="1"/>
          </p:cNvSpPr>
          <p:nvPr>
            <p:ph type="body" sz="quarter" idx="10" hasCustomPrompt="1"/>
          </p:nvPr>
        </p:nvSpPr>
        <p:spPr bwMode="gray">
          <a:xfrm>
            <a:off x="548640" y="1417320"/>
            <a:ext cx="10972800" cy="1737270"/>
          </a:xfrm>
        </p:spPr>
        <p:txBody>
          <a:bodyPr>
            <a:noAutofit/>
          </a:bodyPr>
          <a:lstStyle>
            <a:lvl1pPr marL="0" indent="0">
              <a:buNone/>
              <a:defRPr>
                <a:solidFill>
                  <a:schemeClr val="tx1"/>
                </a:solidFill>
              </a:defRPr>
            </a:lvl1pPr>
            <a:lvl2pPr marL="231775" indent="-231775">
              <a:buFont typeface="Arial" panose="020B0604020202020204" pitchFamily="34" charset="0"/>
              <a:buChar char="•"/>
              <a:defRPr/>
            </a:lvl2pPr>
            <a:lvl3pPr marL="396875" indent="-166688">
              <a:buFont typeface="Montserrat" pitchFamily="2" charset="0"/>
              <a:buChar char="–"/>
              <a:defRPr/>
            </a:lvl3pPr>
            <a:lvl4pPr marL="628650" indent="-231775">
              <a:buFont typeface="Arial" panose="020B0604020202020204" pitchFamily="34" charset="0"/>
              <a:buChar char="•"/>
              <a:defRPr/>
            </a:lvl4pPr>
            <a:lvl5pPr marL="858838" indent="-230188">
              <a:buFont typeface="Montserrat"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0674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Sub-Title and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36B527-13DB-4F7F-9BAA-D0273ABCDE71}"/>
              </a:ext>
            </a:extLst>
          </p:cNvPr>
          <p:cNvSpPr>
            <a:spLocks noGrp="1"/>
          </p:cNvSpPr>
          <p:nvPr>
            <p:ph type="body" sz="quarter" idx="12" hasCustomPrompt="1"/>
          </p:nvPr>
        </p:nvSpPr>
        <p:spPr bwMode="gray">
          <a:xfrm>
            <a:off x="548639" y="1417320"/>
            <a:ext cx="10972799" cy="548640"/>
          </a:xfrm>
        </p:spPr>
        <p:txBody>
          <a:bodyPr/>
          <a:lstStyle>
            <a:lvl1pPr marL="0" indent="0">
              <a:spcBef>
                <a:spcPts val="0"/>
              </a:spcBef>
              <a:spcAft>
                <a:spcPts val="0"/>
              </a:spcAft>
              <a:buNone/>
              <a:defRPr>
                <a:solidFill>
                  <a:schemeClr val="accent1"/>
                </a:solidFill>
              </a:defRPr>
            </a:lvl1pPr>
          </a:lstStyle>
          <a:p>
            <a:pPr lvl="0"/>
            <a:r>
              <a:rPr lang="en-US"/>
              <a:t>Click to edit master text styles</a:t>
            </a:r>
          </a:p>
        </p:txBody>
      </p:sp>
      <p:sp>
        <p:nvSpPr>
          <p:cNvPr id="2" name="Title 1">
            <a:extLst>
              <a:ext uri="{FF2B5EF4-FFF2-40B4-BE49-F238E27FC236}">
                <a16:creationId xmlns:a16="http://schemas.microsoft.com/office/drawing/2014/main" id="{F82A01CB-410B-4355-8EA1-EA29928F8958}"/>
              </a:ext>
            </a:extLst>
          </p:cNvPr>
          <p:cNvSpPr>
            <a:spLocks noGrp="1"/>
          </p:cNvSpPr>
          <p:nvPr>
            <p:ph type="title" hasCustomPrompt="1"/>
          </p:nvPr>
        </p:nvSpPr>
        <p:spPr bwMode="gray">
          <a:xfrm>
            <a:off x="548640" y="228600"/>
            <a:ext cx="10972800" cy="1097280"/>
          </a:xfrm>
        </p:spPr>
        <p:txBody>
          <a:bodyPr/>
          <a:lstStyle>
            <a:lvl1pPr>
              <a:defRPr/>
            </a:lvl1pPr>
          </a:lstStyle>
          <a:p>
            <a:r>
              <a:rPr lang="en-US"/>
              <a:t>Click to edit master title style</a:t>
            </a:r>
          </a:p>
        </p:txBody>
      </p:sp>
      <p:sp>
        <p:nvSpPr>
          <p:cNvPr id="6" name="Text Placeholder 5">
            <a:extLst>
              <a:ext uri="{FF2B5EF4-FFF2-40B4-BE49-F238E27FC236}">
                <a16:creationId xmlns:a16="http://schemas.microsoft.com/office/drawing/2014/main" id="{EE97B3F3-65AE-439D-8BBB-87E57AAA03C2}"/>
              </a:ext>
            </a:extLst>
          </p:cNvPr>
          <p:cNvSpPr>
            <a:spLocks noGrp="1"/>
          </p:cNvSpPr>
          <p:nvPr>
            <p:ph type="body" sz="quarter" idx="11" hasCustomPrompt="1"/>
          </p:nvPr>
        </p:nvSpPr>
        <p:spPr bwMode="gray">
          <a:xfrm>
            <a:off x="548640" y="205740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1463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87A65-77F6-41F7-AB0D-566B5868BFFE}"/>
              </a:ext>
            </a:extLst>
          </p:cNvPr>
          <p:cNvSpPr>
            <a:spLocks noGrp="1"/>
          </p:cNvSpPr>
          <p:nvPr>
            <p:ph type="title" hasCustomPrompt="1"/>
          </p:nvPr>
        </p:nvSpPr>
        <p:spPr bwMode="gray">
          <a:xfrm>
            <a:off x="831850" y="2286000"/>
            <a:ext cx="10515600" cy="2011680"/>
          </a:xfrm>
        </p:spPr>
        <p:txBody>
          <a:bodyPr anchor="b">
            <a:normAutofit/>
          </a:bodyPr>
          <a:lstStyle>
            <a:lvl1pPr>
              <a:lnSpc>
                <a:spcPct val="110000"/>
              </a:lnSpc>
              <a:spcAft>
                <a:spcPts val="600"/>
              </a:spcAft>
              <a:defRPr sz="4800"/>
            </a:lvl1pPr>
          </a:lstStyle>
          <a:p>
            <a:r>
              <a:rPr lang="en-US"/>
              <a:t>Click to edit master title style</a:t>
            </a:r>
          </a:p>
        </p:txBody>
      </p:sp>
      <p:sp>
        <p:nvSpPr>
          <p:cNvPr id="3" name="Text Placeholder 2">
            <a:extLst>
              <a:ext uri="{FF2B5EF4-FFF2-40B4-BE49-F238E27FC236}">
                <a16:creationId xmlns:a16="http://schemas.microsoft.com/office/drawing/2014/main" id="{C8900C92-AFC9-45F0-B352-270FC7948B6A}"/>
              </a:ext>
            </a:extLst>
          </p:cNvPr>
          <p:cNvSpPr>
            <a:spLocks noGrp="1"/>
          </p:cNvSpPr>
          <p:nvPr>
            <p:ph type="body" idx="1"/>
          </p:nvPr>
        </p:nvSpPr>
        <p:spPr bwMode="gray">
          <a:xfrm>
            <a:off x="831850" y="4389120"/>
            <a:ext cx="10515600" cy="1500187"/>
          </a:xfrm>
        </p:spPr>
        <p:txBody>
          <a:bodyPr/>
          <a:lstStyle>
            <a:lvl1pPr marL="0" indent="0">
              <a:spcBef>
                <a:spcPts val="0"/>
              </a:spcBef>
              <a:spcAft>
                <a:spcPts val="1000"/>
              </a:spcAft>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10C3664B-10D6-4C70-9CB9-4CA6D539A11A}"/>
              </a:ext>
            </a:extLst>
          </p:cNvPr>
          <p:cNvSpPr/>
          <p:nvPr userDrawn="1"/>
        </p:nvSpPr>
        <p:spPr bwMode="gray">
          <a:xfrm>
            <a:off x="0" y="4297680"/>
            <a:ext cx="12188952" cy="54864"/>
          </a:xfrm>
          <a:prstGeom prst="rect">
            <a:avLst/>
          </a:prstGeom>
          <a:gradFill flip="none" rotWithShape="1">
            <a:gsLst>
              <a:gs pos="0">
                <a:schemeClr val="accent1"/>
              </a:gs>
              <a:gs pos="100000">
                <a:schemeClr val="accent3"/>
              </a:gs>
              <a:gs pos="5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7057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op Slide Deep Oce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0602CC-3715-4F07-962F-D13E2696B143}"/>
              </a:ext>
            </a:extLst>
          </p:cNvPr>
          <p:cNvSpPr/>
          <p:nvPr userDrawn="1"/>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427B9-142B-468C-B6DD-20C69CDE72CA}"/>
              </a:ext>
            </a:extLst>
          </p:cNvPr>
          <p:cNvSpPr>
            <a:spLocks noGrp="1"/>
          </p:cNvSpPr>
          <p:nvPr>
            <p:ph type="title" hasCustomPrompt="1"/>
          </p:nvPr>
        </p:nvSpPr>
        <p:spPr bwMode="gray">
          <a:xfrm>
            <a:off x="746760" y="685800"/>
            <a:ext cx="10698480" cy="5486400"/>
          </a:xfrm>
        </p:spPr>
        <p:txBody>
          <a:bodyPr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281302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op Slide Peaco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9FEEFF-5395-4182-A27D-EA7A0C19B01F}"/>
              </a:ext>
            </a:extLst>
          </p:cNvPr>
          <p:cNvSpPr/>
          <p:nvPr userDrawn="1"/>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2163D8-1888-498C-9759-1609791AEA5E}"/>
              </a:ext>
            </a:extLst>
          </p:cNvPr>
          <p:cNvSpPr>
            <a:spLocks noGrp="1"/>
          </p:cNvSpPr>
          <p:nvPr>
            <p:ph type="title" hasCustomPrompt="1"/>
          </p:nvPr>
        </p:nvSpPr>
        <p:spPr bwMode="gray">
          <a:xfrm>
            <a:off x="746760" y="685800"/>
            <a:ext cx="10698480" cy="5486400"/>
          </a:xfrm>
        </p:spPr>
        <p:txBody>
          <a:bodyPr tIns="0" bIns="0"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898870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p Slide Pe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62F91-0D38-40ED-9CBA-20E89052A14C}"/>
              </a:ext>
            </a:extLst>
          </p:cNvPr>
          <p:cNvSpPr/>
          <p:nvPr userDrawn="1"/>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FA879-92E8-4ECD-BCC6-D677C1B4D0C2}"/>
              </a:ext>
            </a:extLst>
          </p:cNvPr>
          <p:cNvSpPr>
            <a:spLocks noGrp="1"/>
          </p:cNvSpPr>
          <p:nvPr>
            <p:ph type="title" hasCustomPrompt="1"/>
          </p:nvPr>
        </p:nvSpPr>
        <p:spPr bwMode="gray">
          <a:xfrm>
            <a:off x="746760" y="685800"/>
            <a:ext cx="10698480" cy="5486400"/>
          </a:xfrm>
        </p:spPr>
        <p:txBody>
          <a:bodyPr tIns="0" bIns="0" anchor="ctr" anchorCtr="0">
            <a:normAutofit/>
          </a:bodyPr>
          <a:lstStyle>
            <a:lvl1pPr algn="ctr">
              <a:lnSpc>
                <a:spcPct val="110000"/>
              </a:lnSpc>
              <a:spcAft>
                <a:spcPts val="1200"/>
              </a:spcAft>
              <a:defRPr sz="6000">
                <a:solidFill>
                  <a:schemeClr val="tx1"/>
                </a:solidFill>
              </a:defRPr>
            </a:lvl1pPr>
          </a:lstStyle>
          <a:p>
            <a:r>
              <a:rPr lang="en-US"/>
              <a:t>Click to edit master title style</a:t>
            </a:r>
          </a:p>
        </p:txBody>
      </p:sp>
    </p:spTree>
    <p:extLst>
      <p:ext uri="{BB962C8B-B14F-4D97-AF65-F5344CB8AC3E}">
        <p14:creationId xmlns:p14="http://schemas.microsoft.com/office/powerpoint/2010/main" val="2247901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vigation w/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6D8B-1C87-44F7-B24D-3B8C1400F843}"/>
              </a:ext>
            </a:extLst>
          </p:cNvPr>
          <p:cNvSpPr>
            <a:spLocks noGrp="1"/>
          </p:cNvSpPr>
          <p:nvPr>
            <p:ph type="title" hasCustomPrompt="1"/>
          </p:nvPr>
        </p:nvSpPr>
        <p:spPr bwMode="gray">
          <a:xfrm>
            <a:off x="548640" y="502920"/>
            <a:ext cx="109728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D22CFC67-10F0-4413-A377-C2F301E647CE}"/>
              </a:ext>
            </a:extLst>
          </p:cNvPr>
          <p:cNvSpPr>
            <a:spLocks noGrp="1"/>
          </p:cNvSpPr>
          <p:nvPr>
            <p:ph type="body" sz="quarter" idx="10" hasCustomPrompt="1"/>
          </p:nvPr>
        </p:nvSpPr>
        <p:spPr bwMode="gray">
          <a:xfrm>
            <a:off x="548639" y="141732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11935B8D-30D2-4F78-BADD-2CB2839AE355}"/>
              </a:ext>
            </a:extLst>
          </p:cNvPr>
          <p:cNvSpPr>
            <a:spLocks noGrp="1"/>
          </p:cNvSpPr>
          <p:nvPr>
            <p:ph type="body" sz="quarter" idx="11" hasCustomPrompt="1"/>
          </p:nvPr>
        </p:nvSpPr>
        <p:spPr bwMode="gray">
          <a:xfrm>
            <a:off x="548639" y="182880"/>
            <a:ext cx="5486400" cy="274320"/>
          </a:xfrm>
        </p:spPr>
        <p:txBody>
          <a:bodyPr anchor="ctr">
            <a:noAutofit/>
          </a:bodyPr>
          <a:lstStyle>
            <a:lvl1pPr marL="0" indent="0">
              <a:lnSpc>
                <a:spcPct val="100000"/>
              </a:lnSpc>
              <a:spcBef>
                <a:spcPts val="0"/>
              </a:spcBef>
              <a:spcAft>
                <a:spcPts val="0"/>
              </a:spcAft>
              <a:buNone/>
              <a:defRPr sz="1000" b="1" i="0" cap="none" baseline="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918429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vigation Sub-title w/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419-EFE5-49E0-9A84-0EC6DD5908D2}"/>
              </a:ext>
            </a:extLst>
          </p:cNvPr>
          <p:cNvSpPr>
            <a:spLocks noGrp="1"/>
          </p:cNvSpPr>
          <p:nvPr>
            <p:ph type="title" hasCustomPrompt="1"/>
          </p:nvPr>
        </p:nvSpPr>
        <p:spPr bwMode="gray">
          <a:xfrm>
            <a:off x="548640" y="500932"/>
            <a:ext cx="10972800" cy="824947"/>
          </a:xfrm>
        </p:spPr>
        <p:txBody>
          <a:bodyPr/>
          <a:lstStyle/>
          <a:p>
            <a:r>
              <a:rPr lang="en-US"/>
              <a:t>Click to edit master title style</a:t>
            </a:r>
          </a:p>
        </p:txBody>
      </p:sp>
      <p:sp>
        <p:nvSpPr>
          <p:cNvPr id="4" name="Text Placeholder 3">
            <a:extLst>
              <a:ext uri="{FF2B5EF4-FFF2-40B4-BE49-F238E27FC236}">
                <a16:creationId xmlns:a16="http://schemas.microsoft.com/office/drawing/2014/main" id="{686AD0FF-A216-436F-B051-B1BE8ADE1764}"/>
              </a:ext>
            </a:extLst>
          </p:cNvPr>
          <p:cNvSpPr>
            <a:spLocks noGrp="1"/>
          </p:cNvSpPr>
          <p:nvPr>
            <p:ph type="body" sz="quarter" idx="10" hasCustomPrompt="1"/>
          </p:nvPr>
        </p:nvSpPr>
        <p:spPr bwMode="gray">
          <a:xfrm>
            <a:off x="548640" y="205740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64DE053B-7AB7-4879-9C1E-CC724EEF94D0}"/>
              </a:ext>
            </a:extLst>
          </p:cNvPr>
          <p:cNvSpPr>
            <a:spLocks noGrp="1"/>
          </p:cNvSpPr>
          <p:nvPr>
            <p:ph type="body" sz="quarter" idx="11" hasCustomPrompt="1"/>
          </p:nvPr>
        </p:nvSpPr>
        <p:spPr bwMode="gray">
          <a:xfrm>
            <a:off x="548639" y="1417320"/>
            <a:ext cx="10972799" cy="548640"/>
          </a:xfrm>
        </p:spPr>
        <p:txBody>
          <a:bodyPr/>
          <a:lstStyle>
            <a:lvl1pPr marL="0" indent="0">
              <a:spcBef>
                <a:spcPts val="0"/>
              </a:spcBef>
              <a:spcAft>
                <a:spcPts val="0"/>
              </a:spcAft>
              <a:buNone/>
              <a:defRPr b="0">
                <a:solidFill>
                  <a:schemeClr val="accent1"/>
                </a:solidFill>
              </a:defRPr>
            </a:lvl1pPr>
            <a:lvl2pPr marL="230188" indent="0">
              <a:buNone/>
              <a:defRPr/>
            </a:lvl2pPr>
          </a:lstStyle>
          <a:p>
            <a:pPr lvl="0"/>
            <a:r>
              <a:rPr lang="en-US"/>
              <a:t>Click to edit master text styles</a:t>
            </a:r>
          </a:p>
        </p:txBody>
      </p:sp>
      <p:sp>
        <p:nvSpPr>
          <p:cNvPr id="8" name="Text Placeholder 7">
            <a:extLst>
              <a:ext uri="{FF2B5EF4-FFF2-40B4-BE49-F238E27FC236}">
                <a16:creationId xmlns:a16="http://schemas.microsoft.com/office/drawing/2014/main" id="{D684BF77-45AD-491E-AE63-A8F054890055}"/>
              </a:ext>
            </a:extLst>
          </p:cNvPr>
          <p:cNvSpPr>
            <a:spLocks noGrp="1"/>
          </p:cNvSpPr>
          <p:nvPr>
            <p:ph type="body" sz="quarter" idx="12" hasCustomPrompt="1"/>
          </p:nvPr>
        </p:nvSpPr>
        <p:spPr bwMode="gray">
          <a:xfrm>
            <a:off x="548639" y="182880"/>
            <a:ext cx="5486400" cy="274320"/>
          </a:xfrm>
        </p:spPr>
        <p:txBody>
          <a:bodyPr anchor="ctr"/>
          <a:lstStyle>
            <a:lvl1pPr marL="0" indent="0">
              <a:lnSpc>
                <a:spcPct val="100000"/>
              </a:lnSpc>
              <a:spcBef>
                <a:spcPts val="0"/>
              </a:spcBef>
              <a:spcAft>
                <a:spcPts val="0"/>
              </a:spcAft>
              <a:buNone/>
              <a:defRPr sz="1000" b="1" cap="small" baseline="0">
                <a:solidFill>
                  <a:schemeClr val="tx2"/>
                </a:solidFill>
              </a:defRPr>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1715660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vigation Case Study w/Side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E88D6E-7B11-45B8-A194-654C73036A8C}"/>
              </a:ext>
            </a:extLst>
          </p:cNvPr>
          <p:cNvSpPr/>
          <p:nvPr userDrawn="1"/>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3C874-B3F9-48CA-AFAC-4A9DF9583137}"/>
              </a:ext>
            </a:extLst>
          </p:cNvPr>
          <p:cNvSpPr>
            <a:spLocks noGrp="1"/>
          </p:cNvSpPr>
          <p:nvPr>
            <p:ph type="title" hasCustomPrompt="1"/>
          </p:nvPr>
        </p:nvSpPr>
        <p:spPr bwMode="gray">
          <a:xfrm>
            <a:off x="548640" y="502920"/>
            <a:ext cx="77724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EB7DAC86-8D10-440C-A9DD-09F343CE260F}"/>
              </a:ext>
            </a:extLst>
          </p:cNvPr>
          <p:cNvSpPr>
            <a:spLocks noGrp="1"/>
          </p:cNvSpPr>
          <p:nvPr>
            <p:ph type="body" sz="quarter" idx="10"/>
          </p:nvPr>
        </p:nvSpPr>
        <p:spPr bwMode="gray">
          <a:xfrm>
            <a:off x="548640" y="182880"/>
            <a:ext cx="5486400" cy="274320"/>
          </a:xfrm>
        </p:spPr>
        <p:txBody>
          <a:bodyPr anchor="ctr"/>
          <a:lstStyle>
            <a:lvl1pPr marL="0" indent="0">
              <a:lnSpc>
                <a:spcPct val="100000"/>
              </a:lnSpc>
              <a:spcBef>
                <a:spcPts val="0"/>
              </a:spcBef>
              <a:spcAft>
                <a:spcPts val="0"/>
              </a:spcAft>
              <a:buNone/>
              <a:defRPr sz="1000" b="1" i="0" cap="all" baseline="0">
                <a:solidFill>
                  <a:schemeClr val="tx2"/>
                </a:solidFill>
              </a:defRPr>
            </a:lvl1pPr>
            <a:lvl2pPr marL="230188" indent="0">
              <a:buNone/>
              <a:defRPr/>
            </a:lvl2pPr>
          </a:lstStyle>
          <a:p>
            <a:pPr lvl="0"/>
            <a:r>
              <a:rPr lang="en-US"/>
              <a:t>Click to edit Master text styles</a:t>
            </a:r>
          </a:p>
        </p:txBody>
      </p:sp>
      <p:sp>
        <p:nvSpPr>
          <p:cNvPr id="6" name="Text Placeholder 5">
            <a:extLst>
              <a:ext uri="{FF2B5EF4-FFF2-40B4-BE49-F238E27FC236}">
                <a16:creationId xmlns:a16="http://schemas.microsoft.com/office/drawing/2014/main" id="{24CED11C-7442-4305-845D-65226388258F}"/>
              </a:ext>
            </a:extLst>
          </p:cNvPr>
          <p:cNvSpPr>
            <a:spLocks noGrp="1"/>
          </p:cNvSpPr>
          <p:nvPr>
            <p:ph type="body" sz="quarter" idx="11" hasCustomPrompt="1"/>
          </p:nvPr>
        </p:nvSpPr>
        <p:spPr bwMode="gray">
          <a:xfrm>
            <a:off x="548640" y="1417320"/>
            <a:ext cx="7772400"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85992B9C-CDF1-4F94-A687-0C9FC67258DB}"/>
              </a:ext>
            </a:extLst>
          </p:cNvPr>
          <p:cNvSpPr>
            <a:spLocks noGrp="1"/>
          </p:cNvSpPr>
          <p:nvPr>
            <p:ph type="body" sz="quarter" idx="12" hasCustomPrompt="1"/>
          </p:nvPr>
        </p:nvSpPr>
        <p:spPr bwMode="gray">
          <a:xfrm>
            <a:off x="8717280" y="777240"/>
            <a:ext cx="3291840" cy="548640"/>
          </a:xfrm>
        </p:spPr>
        <p:txBody>
          <a:bodyPr anchor="b"/>
          <a:lstStyle>
            <a:lvl1pPr marL="0" indent="0">
              <a:buNone/>
              <a:defRPr sz="1600" b="1">
                <a:solidFill>
                  <a:schemeClr val="accent1"/>
                </a:solidFill>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9A2EB62-007D-4BC4-B728-5B4F01EBA88E}"/>
              </a:ext>
            </a:extLst>
          </p:cNvPr>
          <p:cNvSpPr>
            <a:spLocks noGrp="1"/>
          </p:cNvSpPr>
          <p:nvPr>
            <p:ph type="body" sz="quarter" idx="13" hasCustomPrompt="1"/>
          </p:nvPr>
        </p:nvSpPr>
        <p:spPr bwMode="gray">
          <a:xfrm>
            <a:off x="8717281" y="1417320"/>
            <a:ext cx="3291839" cy="1737270"/>
          </a:xfrm>
        </p:spPr>
        <p:txBody>
          <a:bodyPr>
            <a:spAutoFit/>
          </a:bodyPr>
          <a:lstStyle>
            <a:lvl1pPr>
              <a:defRPr>
                <a:solidFill>
                  <a:schemeClr val="tx1"/>
                </a:solidFill>
              </a:defRPr>
            </a:lvl1pPr>
            <a:lvl2pPr>
              <a:buClrTx/>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8AC9FE11-2ACD-4DB9-9774-2412EE78853C}"/>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3" name="Straight Connector 12">
            <a:extLst>
              <a:ext uri="{FF2B5EF4-FFF2-40B4-BE49-F238E27FC236}">
                <a16:creationId xmlns:a16="http://schemas.microsoft.com/office/drawing/2014/main" id="{3FCE1313-EC6D-4C13-9E35-FAB5139E933E}"/>
              </a:ext>
            </a:extLst>
          </p:cNvPr>
          <p:cNvCxnSpPr>
            <a:cxnSpLocks/>
          </p:cNvCxnSpPr>
          <p:nvPr userDrawn="1"/>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4456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5844-8726-46AE-B94F-EE24EFB57DDE}"/>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66CF9C4-813B-4FC4-9AD1-8B1B6855C52B}"/>
              </a:ext>
            </a:extLst>
          </p:cNvPr>
          <p:cNvSpPr>
            <a:spLocks noGrp="1"/>
          </p:cNvSpPr>
          <p:nvPr>
            <p:ph sz="half" idx="1" hasCustomPrompt="1"/>
          </p:nvPr>
        </p:nvSpPr>
        <p:spPr bwMode="gray">
          <a:xfrm>
            <a:off x="54864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43F9F6-7A97-4E7C-A59F-3B955F124D78}"/>
              </a:ext>
            </a:extLst>
          </p:cNvPr>
          <p:cNvSpPr>
            <a:spLocks noGrp="1"/>
          </p:cNvSpPr>
          <p:nvPr>
            <p:ph sz="half" idx="2" hasCustomPrompt="1"/>
          </p:nvPr>
        </p:nvSpPr>
        <p:spPr bwMode="gray">
          <a:xfrm>
            <a:off x="612648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9887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364D7-A925-43C5-83BD-DA42D0BA9F9C}"/>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8EE22-1750-4CF8-A82E-B5D5CCF81527}"/>
              </a:ext>
            </a:extLst>
          </p:cNvPr>
          <p:cNvSpPr>
            <a:spLocks noGrp="1"/>
          </p:cNvSpPr>
          <p:nvPr>
            <p:ph type="body" idx="1" hasCustomPrompt="1"/>
          </p:nvPr>
        </p:nvSpPr>
        <p:spPr bwMode="gray">
          <a:xfrm>
            <a:off x="54864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3F404B-E29E-4EF7-940D-9A12B6692105}"/>
              </a:ext>
            </a:extLst>
          </p:cNvPr>
          <p:cNvSpPr>
            <a:spLocks noGrp="1"/>
          </p:cNvSpPr>
          <p:nvPr>
            <p:ph sz="half" idx="2" hasCustomPrompt="1"/>
          </p:nvPr>
        </p:nvSpPr>
        <p:spPr bwMode="gray">
          <a:xfrm>
            <a:off x="54864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A5E6D0-B790-4474-A70B-5D4BC2579C28}"/>
              </a:ext>
            </a:extLst>
          </p:cNvPr>
          <p:cNvSpPr>
            <a:spLocks noGrp="1"/>
          </p:cNvSpPr>
          <p:nvPr>
            <p:ph type="body" sz="quarter" idx="3" hasCustomPrompt="1"/>
          </p:nvPr>
        </p:nvSpPr>
        <p:spPr bwMode="gray">
          <a:xfrm>
            <a:off x="612648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86359D-C70A-41C2-A8DB-91A130AFFB51}"/>
              </a:ext>
            </a:extLst>
          </p:cNvPr>
          <p:cNvSpPr>
            <a:spLocks noGrp="1"/>
          </p:cNvSpPr>
          <p:nvPr>
            <p:ph sz="quarter" idx="4" hasCustomPrompt="1"/>
          </p:nvPr>
        </p:nvSpPr>
        <p:spPr bwMode="gray">
          <a:xfrm>
            <a:off x="612648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0828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50/50 Spli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9F9E-709E-4D36-A982-0CB675FAA809}"/>
              </a:ext>
            </a:extLst>
          </p:cNvPr>
          <p:cNvSpPr>
            <a:spLocks noGrp="1"/>
          </p:cNvSpPr>
          <p:nvPr>
            <p:ph type="title" hasCustomPrompt="1"/>
          </p:nvPr>
        </p:nvSpPr>
        <p:spPr bwMode="gray"/>
        <p:txBody>
          <a:bodyPr/>
          <a:lstStyle/>
          <a:p>
            <a:r>
              <a:rPr lang="en-US"/>
              <a:t>Click to edit master title style</a:t>
            </a:r>
          </a:p>
        </p:txBody>
      </p:sp>
    </p:spTree>
    <p:extLst>
      <p:ext uri="{BB962C8B-B14F-4D97-AF65-F5344CB8AC3E}">
        <p14:creationId xmlns:p14="http://schemas.microsoft.com/office/powerpoint/2010/main" val="34938285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1589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 1/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D032-04FA-4151-B54E-78A80CBA692A}"/>
              </a:ext>
            </a:extLst>
          </p:cNvPr>
          <p:cNvSpPr>
            <a:spLocks noGrp="1"/>
          </p:cNvSpPr>
          <p:nvPr>
            <p:ph type="title" hasCustomPrompt="1"/>
          </p:nvPr>
        </p:nvSpPr>
        <p:spPr bwMode="gray">
          <a:xfrm>
            <a:off x="4206240" y="228600"/>
            <a:ext cx="7315200" cy="1097280"/>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3AA4CF24-8E97-47C3-94FE-A2C4E786389E}"/>
              </a:ext>
            </a:extLst>
          </p:cNvPr>
          <p:cNvSpPr>
            <a:spLocks noGrp="1"/>
          </p:cNvSpPr>
          <p:nvPr>
            <p:ph idx="1" hasCustomPrompt="1"/>
          </p:nvPr>
        </p:nvSpPr>
        <p:spPr bwMode="gray">
          <a:xfrm>
            <a:off x="4206240" y="1417320"/>
            <a:ext cx="7315193" cy="4873625"/>
          </a:xfrm>
        </p:spPr>
        <p:txBody>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0A6E5E4-D4D6-4737-9338-C6161818F6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8" name="Rectangle 7">
            <a:extLst>
              <a:ext uri="{FF2B5EF4-FFF2-40B4-BE49-F238E27FC236}">
                <a16:creationId xmlns:a16="http://schemas.microsoft.com/office/drawing/2014/main" id="{26FCB1BB-1145-4993-A17B-25DC984F6787}"/>
              </a:ext>
            </a:extLst>
          </p:cNvPr>
          <p:cNvSpPr/>
          <p:nvPr userDrawn="1"/>
        </p:nvSpPr>
        <p:spPr bwMode="ltGray">
          <a:xfrm>
            <a:off x="0" y="0"/>
            <a:ext cx="40233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11CC676-E27A-4CE7-AA31-80F414EC6260}"/>
              </a:ext>
            </a:extLst>
          </p:cNvPr>
          <p:cNvSpPr>
            <a:spLocks noGrp="1"/>
          </p:cNvSpPr>
          <p:nvPr>
            <p:ph type="body" sz="half" idx="2" hasCustomPrompt="1"/>
          </p:nvPr>
        </p:nvSpPr>
        <p:spPr bwMode="gray">
          <a:xfrm>
            <a:off x="0" y="0"/>
            <a:ext cx="4023360" cy="6290945"/>
          </a:xfrm>
        </p:spPr>
        <p:txBody>
          <a:bodyPr lIns="91440" rIns="91440" anchor="ctr"/>
          <a:lstStyle>
            <a:lvl1pPr marL="0" indent="0" algn="ctr">
              <a:spcBef>
                <a:spcPts val="0"/>
              </a:spcBef>
              <a:spcAft>
                <a:spcPts val="1200"/>
              </a:spcAft>
              <a:buNone/>
              <a:defRPr sz="2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a:extLst>
              <a:ext uri="{FF2B5EF4-FFF2-40B4-BE49-F238E27FC236}">
                <a16:creationId xmlns:a16="http://schemas.microsoft.com/office/drawing/2014/main" id="{894A952D-F7E9-43C1-8699-7431369FDC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Tree>
    <p:extLst>
      <p:ext uri="{BB962C8B-B14F-4D97-AF65-F5344CB8AC3E}">
        <p14:creationId xmlns:p14="http://schemas.microsoft.com/office/powerpoint/2010/main" val="11834380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 2/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E920-2126-47A3-ADC5-1ADCCCB7C0EE}"/>
              </a:ext>
            </a:extLst>
          </p:cNvPr>
          <p:cNvSpPr>
            <a:spLocks noGrp="1"/>
          </p:cNvSpPr>
          <p:nvPr>
            <p:ph type="title" hasCustomPrompt="1"/>
          </p:nvPr>
        </p:nvSpPr>
        <p:spPr bwMode="gray">
          <a:xfrm>
            <a:off x="8252694" y="228600"/>
            <a:ext cx="3390665" cy="1097280"/>
          </a:xfrm>
        </p:spPr>
        <p:txBody>
          <a:bodyPr>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2A6DF547-40DB-49AE-8AC3-96AB6388B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9" name="Text Placeholder 8">
            <a:extLst>
              <a:ext uri="{FF2B5EF4-FFF2-40B4-BE49-F238E27FC236}">
                <a16:creationId xmlns:a16="http://schemas.microsoft.com/office/drawing/2014/main" id="{BE9AECD6-4623-4512-9EF5-8032BB801B36}"/>
              </a:ext>
            </a:extLst>
          </p:cNvPr>
          <p:cNvSpPr>
            <a:spLocks noGrp="1"/>
          </p:cNvSpPr>
          <p:nvPr>
            <p:ph type="body" sz="quarter" idx="11" hasCustomPrompt="1"/>
          </p:nvPr>
        </p:nvSpPr>
        <p:spPr bwMode="gray">
          <a:xfrm>
            <a:off x="8252694" y="1417320"/>
            <a:ext cx="3390665"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3517C140-D8A5-4568-93F7-B91A49DFEDD9}"/>
              </a:ext>
            </a:extLst>
          </p:cNvPr>
          <p:cNvSpPr/>
          <p:nvPr userDrawn="1"/>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26554B-ECE3-4970-B504-22DBAB4598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7" name="Content Placeholder 6">
            <a:extLst>
              <a:ext uri="{FF2B5EF4-FFF2-40B4-BE49-F238E27FC236}">
                <a16:creationId xmlns:a16="http://schemas.microsoft.com/office/drawing/2014/main" id="{69D48BE8-EA6C-45EC-A925-170EDAB99974}"/>
              </a:ext>
            </a:extLst>
          </p:cNvPr>
          <p:cNvSpPr>
            <a:spLocks noGrp="1"/>
          </p:cNvSpPr>
          <p:nvPr>
            <p:ph sz="quarter" idx="10" hasCustomPrompt="1"/>
          </p:nvPr>
        </p:nvSpPr>
        <p:spPr bwMode="gray">
          <a:xfrm>
            <a:off x="548640" y="228600"/>
            <a:ext cx="7275442" cy="612648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D7E15832-AE7D-4BDA-9F1B-29A564F369D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3972982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50 Spli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E6877D-B0E1-41CC-90AD-DC84E1739705}"/>
              </a:ext>
            </a:extLst>
          </p:cNvPr>
          <p:cNvSpPr/>
          <p:nvPr userDrawn="1"/>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59778-229D-4DAC-A927-F65DC6617778}"/>
              </a:ext>
            </a:extLst>
          </p:cNvPr>
          <p:cNvSpPr>
            <a:spLocks noGrp="1"/>
          </p:cNvSpPr>
          <p:nvPr>
            <p:ph type="title" hasCustomPrompt="1"/>
          </p:nvPr>
        </p:nvSpPr>
        <p:spPr bwMode="gray">
          <a:xfrm>
            <a:off x="548640" y="228600"/>
            <a:ext cx="5486400" cy="1097280"/>
          </a:xfrm>
        </p:spPr>
        <p:txBody>
          <a:bodyPr>
            <a:noAutofit/>
          </a:bodyPr>
          <a:lstStyle/>
          <a:p>
            <a:r>
              <a:rPr lang="en-US"/>
              <a:t>Click to edit master title style</a:t>
            </a:r>
          </a:p>
        </p:txBody>
      </p:sp>
      <p:sp>
        <p:nvSpPr>
          <p:cNvPr id="5" name="Content Placeholder 4">
            <a:extLst>
              <a:ext uri="{FF2B5EF4-FFF2-40B4-BE49-F238E27FC236}">
                <a16:creationId xmlns:a16="http://schemas.microsoft.com/office/drawing/2014/main" id="{9881C532-3EC7-40FF-BE62-836D7A1E7915}"/>
              </a:ext>
            </a:extLst>
          </p:cNvPr>
          <p:cNvSpPr>
            <a:spLocks noGrp="1"/>
          </p:cNvSpPr>
          <p:nvPr>
            <p:ph sz="quarter" idx="10" hasCustomPrompt="1"/>
          </p:nvPr>
        </p:nvSpPr>
        <p:spPr bwMode="gray">
          <a:xfrm>
            <a:off x="548640" y="1417320"/>
            <a:ext cx="54864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C5AA40-B5E6-43C7-A010-D4FFCD9BF1ED}"/>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7" name="Straight Connector 6">
            <a:extLst>
              <a:ext uri="{FF2B5EF4-FFF2-40B4-BE49-F238E27FC236}">
                <a16:creationId xmlns:a16="http://schemas.microsoft.com/office/drawing/2014/main" id="{1F5D7311-155D-4D0B-B3BF-F4C0EF98CCF4}"/>
              </a:ext>
            </a:extLst>
          </p:cNvPr>
          <p:cNvCxnSpPr>
            <a:cxnSpLocks/>
          </p:cNvCxnSpPr>
          <p:nvPr userDrawn="1"/>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F8A3B8A-0B33-4487-B69B-F0CDCCF6A5F1}"/>
              </a:ext>
            </a:extLst>
          </p:cNvPr>
          <p:cNvSpPr>
            <a:spLocks noGrp="1"/>
          </p:cNvSpPr>
          <p:nvPr>
            <p:ph sz="quarter" idx="11" hasCustomPrompt="1"/>
          </p:nvPr>
        </p:nvSpPr>
        <p:spPr bwMode="gray">
          <a:xfrm>
            <a:off x="6431280" y="1417320"/>
            <a:ext cx="5486400" cy="173727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A903CE24-481A-442F-86A7-2F1F81597254}"/>
              </a:ext>
            </a:extLst>
          </p:cNvPr>
          <p:cNvSpPr>
            <a:spLocks noGrp="1"/>
          </p:cNvSpPr>
          <p:nvPr>
            <p:ph type="body" sz="quarter" idx="12" hasCustomPrompt="1"/>
          </p:nvPr>
        </p:nvSpPr>
        <p:spPr bwMode="gray">
          <a:xfrm>
            <a:off x="6431280" y="228600"/>
            <a:ext cx="5486400" cy="1097280"/>
          </a:xfrm>
        </p:spPr>
        <p:txBody>
          <a:bodyPr anchor="b" anchorCtr="0"/>
          <a:lstStyle>
            <a:lvl1pPr marL="0" indent="0">
              <a:buNone/>
              <a:defRPr sz="3600">
                <a:solidFill>
                  <a:schemeClr val="bg1"/>
                </a:solidFill>
                <a:latin typeface="+mj-lt"/>
              </a:defRPr>
            </a:lvl1pPr>
            <a:lvl2pPr marL="230188" indent="0">
              <a:buNone/>
              <a:defRPr sz="1100">
                <a:latin typeface="+mj-lt"/>
              </a:defRPr>
            </a:lvl2pPr>
            <a:lvl3pPr marL="461963" indent="0">
              <a:buNone/>
              <a:defRPr sz="1100">
                <a:latin typeface="+mj-lt"/>
              </a:defRPr>
            </a:lvl3pPr>
            <a:lvl4pPr marL="684212" indent="0">
              <a:buNone/>
              <a:defRPr sz="1100">
                <a:latin typeface="+mj-lt"/>
              </a:defRPr>
            </a:lvl4pPr>
            <a:lvl5pPr marL="914400" indent="0">
              <a:buNone/>
              <a:defRPr sz="1100">
                <a:latin typeface="+mj-lt"/>
              </a:defRPr>
            </a:lvl5pPr>
          </a:lstStyle>
          <a:p>
            <a:pPr lvl="0"/>
            <a:r>
              <a:rPr lang="en-US"/>
              <a:t>Click to edit master text styles</a:t>
            </a:r>
          </a:p>
        </p:txBody>
      </p:sp>
      <p:sp>
        <p:nvSpPr>
          <p:cNvPr id="15" name="TextBox 14">
            <a:extLst>
              <a:ext uri="{FF2B5EF4-FFF2-40B4-BE49-F238E27FC236}">
                <a16:creationId xmlns:a16="http://schemas.microsoft.com/office/drawing/2014/main" id="{F938BB34-97D8-420E-8BDB-7D59C3BC8B9F}"/>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13781558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Bullet Lis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10B7B8-37AA-40E1-AB4E-AFB649DB9764}"/>
              </a:ext>
            </a:extLst>
          </p:cNvPr>
          <p:cNvSpPr/>
          <p:nvPr userDrawn="1"/>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10F9EC-0EAB-4727-9799-29ED998A3516}"/>
              </a:ext>
            </a:extLst>
          </p:cNvPr>
          <p:cNvSpPr>
            <a:spLocks noGrp="1"/>
          </p:cNvSpPr>
          <p:nvPr>
            <p:ph type="title" hasCustomPrompt="1"/>
          </p:nvPr>
        </p:nvSpPr>
        <p:spPr bwMode="gray">
          <a:xfrm>
            <a:off x="548640" y="228600"/>
            <a:ext cx="10972800" cy="1097280"/>
          </a:xfrm>
        </p:spPr>
        <p:txBody>
          <a:bodyPr anchor="b">
            <a:noAutofit/>
          </a:bodyPr>
          <a:lstStyle>
            <a:lvl1pPr>
              <a:defRPr sz="3600"/>
            </a:lvl1pPr>
          </a:lstStyle>
          <a:p>
            <a:r>
              <a:rPr lang="en-US"/>
              <a:t>Click to edit master title style</a:t>
            </a:r>
          </a:p>
        </p:txBody>
      </p:sp>
      <p:sp>
        <p:nvSpPr>
          <p:cNvPr id="9" name="Text Placeholder 8">
            <a:extLst>
              <a:ext uri="{FF2B5EF4-FFF2-40B4-BE49-F238E27FC236}">
                <a16:creationId xmlns:a16="http://schemas.microsoft.com/office/drawing/2014/main" id="{099AEA91-0E64-414D-AB9C-BFADC08C13D6}"/>
              </a:ext>
            </a:extLst>
          </p:cNvPr>
          <p:cNvSpPr>
            <a:spLocks noGrp="1"/>
          </p:cNvSpPr>
          <p:nvPr>
            <p:ph type="body" sz="quarter" idx="10" hasCustomPrompt="1"/>
          </p:nvPr>
        </p:nvSpPr>
        <p:spPr bwMode="gray">
          <a:xfrm>
            <a:off x="548640" y="1417320"/>
            <a:ext cx="329184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4B3F9836-81FE-412A-B3B8-FB616DCF9ED3}"/>
              </a:ext>
            </a:extLst>
          </p:cNvPr>
          <p:cNvSpPr>
            <a:spLocks noGrp="1"/>
          </p:cNvSpPr>
          <p:nvPr>
            <p:ph type="body" sz="quarter" idx="11" hasCustomPrompt="1"/>
          </p:nvPr>
        </p:nvSpPr>
        <p:spPr bwMode="gray">
          <a:xfrm>
            <a:off x="4389120" y="1463040"/>
            <a:ext cx="7132320" cy="365760"/>
          </a:xfrm>
          <a:solidFill>
            <a:schemeClr val="bg1"/>
          </a:solidFill>
        </p:spPr>
        <p:txBody>
          <a:bodyPr lIns="91440" rIns="91440" anchor="ctr"/>
          <a:lstStyle>
            <a:lvl1pPr marL="0" indent="0">
              <a:lnSpc>
                <a:spcPct val="100000"/>
              </a:lnSpc>
              <a:spcBef>
                <a:spcPts val="0"/>
              </a:spcBef>
              <a:spcAft>
                <a:spcPts val="0"/>
              </a:spcAft>
              <a:buNone/>
              <a:defRPr sz="1200" b="1" i="0" cap="all" baseline="0">
                <a:solidFill>
                  <a:schemeClr val="accent1"/>
                </a:solidFill>
              </a:defRPr>
            </a:lvl1pPr>
            <a:lvl2pPr marL="230188" indent="0">
              <a:buNone/>
              <a:defRPr/>
            </a:lvl2pPr>
          </a:lstStyle>
          <a:p>
            <a:pPr lvl="0"/>
            <a:r>
              <a:rPr lang="en-US"/>
              <a:t>Click to edit master text styles</a:t>
            </a:r>
          </a:p>
        </p:txBody>
      </p:sp>
      <p:sp>
        <p:nvSpPr>
          <p:cNvPr id="13" name="Content Placeholder 12">
            <a:extLst>
              <a:ext uri="{FF2B5EF4-FFF2-40B4-BE49-F238E27FC236}">
                <a16:creationId xmlns:a16="http://schemas.microsoft.com/office/drawing/2014/main" id="{4E48653B-8945-46CA-A1C3-B4E4C060CE3E}"/>
              </a:ext>
            </a:extLst>
          </p:cNvPr>
          <p:cNvSpPr>
            <a:spLocks noGrp="1" noChangeAspect="1"/>
          </p:cNvSpPr>
          <p:nvPr>
            <p:ph sz="quarter" idx="12"/>
          </p:nvPr>
        </p:nvSpPr>
        <p:spPr bwMode="gray">
          <a:xfrm>
            <a:off x="4389120" y="1874520"/>
            <a:ext cx="7132320" cy="4297680"/>
          </a:xfrm>
          <a:solidFill>
            <a:schemeClr val="bg1"/>
          </a:solidFill>
        </p:spPr>
        <p:txBody>
          <a:bodyPr wrap="none" lIns="0" tIns="0" rIns="0" bIns="0"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27017462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Table, Video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E158-87A9-49B9-8665-06169502C22F}"/>
              </a:ext>
            </a:extLst>
          </p:cNvPr>
          <p:cNvSpPr>
            <a:spLocks noGrp="1"/>
          </p:cNvSpPr>
          <p:nvPr>
            <p:ph type="title" hasCustomPrompt="1"/>
          </p:nvPr>
        </p:nvSpPr>
        <p:spPr bwMode="gray"/>
        <p:txBody>
          <a:bodyPr>
            <a:noAutofit/>
          </a:bodyPr>
          <a:lstStyle/>
          <a:p>
            <a:r>
              <a:rPr lang="en-US"/>
              <a:t>Click to edit master title style</a:t>
            </a:r>
          </a:p>
        </p:txBody>
      </p:sp>
      <p:sp>
        <p:nvSpPr>
          <p:cNvPr id="4" name="Text Placeholder 3">
            <a:extLst>
              <a:ext uri="{FF2B5EF4-FFF2-40B4-BE49-F238E27FC236}">
                <a16:creationId xmlns:a16="http://schemas.microsoft.com/office/drawing/2014/main" id="{05C83D87-15DF-4870-9314-FB061E93EBC0}"/>
              </a:ext>
            </a:extLst>
          </p:cNvPr>
          <p:cNvSpPr>
            <a:spLocks noGrp="1"/>
          </p:cNvSpPr>
          <p:nvPr>
            <p:ph type="body" sz="quarter" idx="10"/>
          </p:nvPr>
        </p:nvSpPr>
        <p:spPr bwMode="gray">
          <a:xfrm>
            <a:off x="548640" y="1371600"/>
            <a:ext cx="10972800" cy="365760"/>
          </a:xfrm>
        </p:spPr>
        <p:txBody>
          <a:bodyPr anchor="ctr"/>
          <a:lstStyle>
            <a:lvl1pPr marL="0" indent="0">
              <a:buNone/>
              <a:defRPr sz="1200" b="1" i="0" cap="all" baseline="0">
                <a:solidFill>
                  <a:schemeClr val="accent1"/>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1F1E72A9-6195-42CA-9CFB-21A9BC70B486}"/>
              </a:ext>
            </a:extLst>
          </p:cNvPr>
          <p:cNvSpPr>
            <a:spLocks noGrp="1"/>
          </p:cNvSpPr>
          <p:nvPr>
            <p:ph sz="quarter" idx="11"/>
          </p:nvPr>
        </p:nvSpPr>
        <p:spPr bwMode="gray">
          <a:xfrm>
            <a:off x="548640" y="1783080"/>
            <a:ext cx="10972800" cy="4480560"/>
          </a:xfrm>
        </p:spPr>
        <p:txBody>
          <a:bodyPr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36679161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graph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DB8C-1020-4056-B923-F94F287281F7}"/>
              </a:ext>
            </a:extLst>
          </p:cNvPr>
          <p:cNvSpPr>
            <a:spLocks noGrp="1"/>
          </p:cNvSpPr>
          <p:nvPr>
            <p:ph type="title" hasCustomPrompt="1"/>
          </p:nvPr>
        </p:nvSpPr>
        <p:spPr bwMode="gray"/>
        <p:txBody>
          <a:bodyPr>
            <a:noAutofit/>
          </a:bodyPr>
          <a:lstStyle/>
          <a:p>
            <a:r>
              <a:rPr lang="en-US"/>
              <a:t>Click to edit master title style</a:t>
            </a:r>
          </a:p>
        </p:txBody>
      </p:sp>
      <p:sp>
        <p:nvSpPr>
          <p:cNvPr id="4" name="Picture Placeholder 3">
            <a:extLst>
              <a:ext uri="{FF2B5EF4-FFF2-40B4-BE49-F238E27FC236}">
                <a16:creationId xmlns:a16="http://schemas.microsoft.com/office/drawing/2014/main" id="{1998054E-4F18-4B5D-8169-EB6F5B85092F}"/>
              </a:ext>
            </a:extLst>
          </p:cNvPr>
          <p:cNvSpPr>
            <a:spLocks noGrp="1" noChangeAspect="1"/>
          </p:cNvSpPr>
          <p:nvPr>
            <p:ph type="pic" sz="quarter" idx="10"/>
          </p:nvPr>
        </p:nvSpPr>
        <p:spPr bwMode="gray">
          <a:xfrm>
            <a:off x="548640" y="1463564"/>
            <a:ext cx="1188720" cy="1188720"/>
          </a:xfrm>
          <a:solidFill>
            <a:schemeClr val="tx2">
              <a:lumMod val="20000"/>
              <a:lumOff val="80000"/>
            </a:schemeClr>
          </a:solidFill>
        </p:spPr>
        <p:txBody>
          <a:bodyPr tIns="0" bIns="0" anchor="ctr"/>
          <a:lstStyle>
            <a:lvl1pPr marL="0" indent="0" algn="ctr">
              <a:buNone/>
              <a:defRPr>
                <a:solidFill>
                  <a:schemeClr val="tx2"/>
                </a:solidFill>
              </a:defRPr>
            </a:lvl1pPr>
          </a:lstStyle>
          <a:p>
            <a:r>
              <a:rPr lang="en-US"/>
              <a:t>Click icon to add picture</a:t>
            </a:r>
          </a:p>
        </p:txBody>
      </p:sp>
      <p:sp>
        <p:nvSpPr>
          <p:cNvPr id="6" name="Text Placeholder 5">
            <a:extLst>
              <a:ext uri="{FF2B5EF4-FFF2-40B4-BE49-F238E27FC236}">
                <a16:creationId xmlns:a16="http://schemas.microsoft.com/office/drawing/2014/main" id="{50EADCA0-1709-4CF8-82EA-67DEA0A2DAE9}"/>
              </a:ext>
            </a:extLst>
          </p:cNvPr>
          <p:cNvSpPr>
            <a:spLocks noGrp="1"/>
          </p:cNvSpPr>
          <p:nvPr>
            <p:ph type="body" sz="quarter" idx="11" hasCustomPrompt="1"/>
          </p:nvPr>
        </p:nvSpPr>
        <p:spPr bwMode="gray">
          <a:xfrm>
            <a:off x="1971675" y="1463674"/>
            <a:ext cx="9601200" cy="3887553"/>
          </a:xfrm>
        </p:spPr>
        <p:txBody>
          <a:bodyPr>
            <a:noAutofit/>
          </a:bodyPr>
          <a:lstStyle>
            <a:lvl1pPr marL="0" indent="0">
              <a:buFontTx/>
              <a:buNone/>
              <a:defRPr sz="1400">
                <a:solidFill>
                  <a:schemeClr val="tx1"/>
                </a:solidFill>
              </a:defRPr>
            </a:lvl1pPr>
            <a:lvl2pPr marL="231775" indent="-231775">
              <a:buFont typeface="Arial" panose="020B0604020202020204" pitchFamily="34" charset="0"/>
              <a:buChar char="•"/>
              <a:defRPr sz="1400"/>
            </a:lvl2pPr>
            <a:lvl3pPr marL="461963" indent="-231775">
              <a:buFont typeface="Montserrat" pitchFamily="2" charset="0"/>
              <a:buChar char="–"/>
              <a:defRPr sz="1400"/>
            </a:lvl3pPr>
            <a:lvl4pPr marL="684213" indent="-222250">
              <a:buFont typeface="Arial" panose="020B0604020202020204" pitchFamily="34" charset="0"/>
              <a:buChar char="•"/>
              <a:defRPr sz="1400"/>
            </a:lvl4pPr>
            <a:lvl5pPr marL="914400" indent="-230188">
              <a:buFont typeface="Montserrat"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CC89915E-15C2-40D3-A464-3F45356D9620}"/>
              </a:ext>
            </a:extLst>
          </p:cNvPr>
          <p:cNvSpPr>
            <a:spLocks noGrp="1"/>
          </p:cNvSpPr>
          <p:nvPr>
            <p:ph type="body" sz="quarter" idx="12" hasCustomPrompt="1"/>
          </p:nvPr>
        </p:nvSpPr>
        <p:spPr bwMode="gray">
          <a:xfrm>
            <a:off x="1971675" y="5493964"/>
            <a:ext cx="3657600" cy="914400"/>
          </a:xfrm>
        </p:spPr>
        <p:txBody>
          <a:bodyPr/>
          <a:lstStyle>
            <a:lvl1pPr marL="0" indent="0">
              <a:spcBef>
                <a:spcPts val="0"/>
              </a:spcBef>
              <a:spcAft>
                <a:spcPts val="0"/>
              </a:spcAft>
              <a:buNone/>
              <a:defRPr sz="1200"/>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8512949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or Cont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BFCA46-3FC8-4333-B32A-2787D1B2405E}"/>
              </a:ext>
            </a:extLst>
          </p:cNvPr>
          <p:cNvSpPr/>
          <p:nvPr userDrawn="1"/>
        </p:nvSpPr>
        <p:spPr bwMode="gray">
          <a:xfrm>
            <a:off x="3048" y="1467853"/>
            <a:ext cx="12188952" cy="4802318"/>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AFCE8-5382-4D35-ACF3-41C4DD47D71C}"/>
              </a:ext>
            </a:extLst>
          </p:cNvPr>
          <p:cNvSpPr>
            <a:spLocks noGrp="1"/>
          </p:cNvSpPr>
          <p:nvPr>
            <p:ph type="title"/>
          </p:nvPr>
        </p:nvSpPr>
        <p:spPr bwMode="gray"/>
        <p:txBody>
          <a:bodyPr/>
          <a:lstStyle>
            <a:lvl1pPr>
              <a:defRPr>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3FFA2B5B-9938-4C3D-9CEB-1CAA9A3B0613}"/>
              </a:ext>
            </a:extLst>
          </p:cNvPr>
          <p:cNvSpPr>
            <a:spLocks noGrp="1"/>
          </p:cNvSpPr>
          <p:nvPr>
            <p:ph sz="quarter" idx="10"/>
          </p:nvPr>
        </p:nvSpPr>
        <p:spPr bwMode="gray">
          <a:xfrm>
            <a:off x="548638"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5852CF6E-AAD1-4716-AFBC-CF518D0E7A36}"/>
              </a:ext>
            </a:extLst>
          </p:cNvPr>
          <p:cNvSpPr>
            <a:spLocks noGrp="1"/>
          </p:cNvSpPr>
          <p:nvPr>
            <p:ph sz="quarter" idx="11"/>
          </p:nvPr>
        </p:nvSpPr>
        <p:spPr bwMode="gray">
          <a:xfrm>
            <a:off x="6156960"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51990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03C5AC-1382-43C6-AAFE-6377BA615A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28125605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C63E8-A757-437B-89B5-A92323037D70}"/>
              </a:ext>
            </a:extLst>
          </p:cNvPr>
          <p:cNvSpPr/>
          <p:nvPr userDrawn="1"/>
        </p:nvSpPr>
        <p:spPr bwMode="lt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43832C7-714B-439A-A941-A961367F79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13599676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46CE7D5-CF57-46EF-B807-FDD0502418D4}" type="datetimeFigureOut">
              <a:rPr kumimoji="0" lang="en-US" sz="1800" b="0" i="0" u="none" strike="noStrike" kern="1200" cap="none" spc="0" normalizeH="0" baseline="0" noProof="0" smtClean="0">
                <a:ln>
                  <a:noFill/>
                </a:ln>
                <a:solidFill>
                  <a:srgbClr val="030406"/>
                </a:solidFill>
                <a:effectLst/>
                <a:uLnTx/>
                <a:uFillTx/>
                <a:latin typeface="Montserra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5/19/2025</a:t>
            </a:fld>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800" b="0" i="0" u="none" strike="noStrike" kern="1200" cap="none" spc="0" normalizeH="0" baseline="0" noProof="0" smtClean="0">
                <a:ln>
                  <a:noFill/>
                </a:ln>
                <a:solidFill>
                  <a:srgbClr val="030406"/>
                </a:solidFill>
                <a:effectLst/>
                <a:uLnTx/>
                <a:uFillTx/>
                <a:latin typeface="Montserra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Tree>
    <p:extLst>
      <p:ext uri="{BB962C8B-B14F-4D97-AF65-F5344CB8AC3E}">
        <p14:creationId xmlns:p14="http://schemas.microsoft.com/office/powerpoint/2010/main" val="7605773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658265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667040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247323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5/19/2025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406359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5/19/2025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910979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5/19/2025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266627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626090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780187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113891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312851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421806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ection Divider_Light NO TRIANGLE">
    <p:bg>
      <p:bgPr>
        <a:solidFill>
          <a:srgbClr val="ECEAEC"/>
        </a:solidFill>
        <a:effectLst/>
      </p:bgPr>
    </p:bg>
    <p:spTree>
      <p:nvGrpSpPr>
        <p:cNvPr id="1" name=""/>
        <p:cNvGrpSpPr/>
        <p:nvPr/>
      </p:nvGrpSpPr>
      <p:grpSpPr>
        <a:xfrm>
          <a:off x="0" y="0"/>
          <a:ext cx="0" cy="0"/>
          <a:chOff x="0" y="0"/>
          <a:chExt cx="0" cy="0"/>
        </a:xfrm>
      </p:grpSpPr>
      <p:sp>
        <p:nvSpPr>
          <p:cNvPr id="4" name="Freeform 18">
            <a:extLst>
              <a:ext uri="{FF2B5EF4-FFF2-40B4-BE49-F238E27FC236}">
                <a16:creationId xmlns:a16="http://schemas.microsoft.com/office/drawing/2014/main" id="{FE1D28D8-9B8A-4391-B2C9-F9CDFEDE3CC7}"/>
              </a:ext>
            </a:extLst>
          </p:cNvPr>
          <p:cNvSpPr>
            <a:spLocks/>
          </p:cNvSpPr>
          <p:nvPr userDrawn="1"/>
        </p:nvSpPr>
        <p:spPr bwMode="auto">
          <a:xfrm>
            <a:off x="0" y="0"/>
            <a:ext cx="12191999" cy="6864191"/>
          </a:xfrm>
          <a:custGeom>
            <a:avLst/>
            <a:gdLst>
              <a:gd name="T0" fmla="*/ 2315 w 7261"/>
              <a:gd name="T1" fmla="*/ 2439 h 4088"/>
              <a:gd name="T2" fmla="*/ 7261 w 7261"/>
              <a:gd name="T3" fmla="*/ 4082 h 4088"/>
              <a:gd name="T4" fmla="*/ 7261 w 7261"/>
              <a:gd name="T5" fmla="*/ 3861 h 4088"/>
              <a:gd name="T6" fmla="*/ 2421 w 7261"/>
              <a:gd name="T7" fmla="*/ 2256 h 4088"/>
              <a:gd name="T8" fmla="*/ 3484 w 7261"/>
              <a:gd name="T9" fmla="*/ 413 h 4088"/>
              <a:gd name="T10" fmla="*/ 7261 w 7261"/>
              <a:gd name="T11" fmla="*/ 3709 h 4088"/>
              <a:gd name="T12" fmla="*/ 7261 w 7261"/>
              <a:gd name="T13" fmla="*/ 3431 h 4088"/>
              <a:gd name="T14" fmla="*/ 3589 w 7261"/>
              <a:gd name="T15" fmla="*/ 229 h 4088"/>
              <a:gd name="T16" fmla="*/ 3722 w 7261"/>
              <a:gd name="T17" fmla="*/ 0 h 4088"/>
              <a:gd name="T18" fmla="*/ 0 w 7261"/>
              <a:gd name="T19" fmla="*/ 0 h 4088"/>
              <a:gd name="T20" fmla="*/ 0 w 7261"/>
              <a:gd name="T21" fmla="*/ 4088 h 4088"/>
              <a:gd name="T22" fmla="*/ 1363 w 7261"/>
              <a:gd name="T23" fmla="*/ 4088 h 4088"/>
              <a:gd name="T24" fmla="*/ 2315 w 7261"/>
              <a:gd name="T25" fmla="*/ 2439 h 4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61" h="4088">
                <a:moveTo>
                  <a:pt x="2315" y="2439"/>
                </a:moveTo>
                <a:lnTo>
                  <a:pt x="7261" y="4082"/>
                </a:lnTo>
                <a:lnTo>
                  <a:pt x="7261" y="3861"/>
                </a:lnTo>
                <a:lnTo>
                  <a:pt x="2421" y="2256"/>
                </a:lnTo>
                <a:lnTo>
                  <a:pt x="3484" y="413"/>
                </a:lnTo>
                <a:lnTo>
                  <a:pt x="7261" y="3709"/>
                </a:lnTo>
                <a:lnTo>
                  <a:pt x="7261" y="3431"/>
                </a:lnTo>
                <a:lnTo>
                  <a:pt x="3589" y="229"/>
                </a:lnTo>
                <a:lnTo>
                  <a:pt x="3722" y="0"/>
                </a:lnTo>
                <a:lnTo>
                  <a:pt x="0" y="0"/>
                </a:lnTo>
                <a:lnTo>
                  <a:pt x="0" y="4088"/>
                </a:lnTo>
                <a:lnTo>
                  <a:pt x="1363" y="4088"/>
                </a:lnTo>
                <a:lnTo>
                  <a:pt x="2315" y="2439"/>
                </a:lnTo>
                <a:close/>
              </a:path>
            </a:pathLst>
          </a:custGeom>
          <a:solidFill>
            <a:schemeClr val="bg1"/>
          </a:solidFill>
          <a:ln w="9525" cap="flat">
            <a:noFill/>
            <a:prstDash val="solid"/>
            <a:miter/>
          </a:ln>
          <a:effectLst>
            <a:outerShdw blurRad="152400" dist="127000" dir="2700000" algn="tl" rotWithShape="0">
              <a:prstClr val="black">
                <a:alpha val="5000"/>
              </a:prstClr>
            </a:outerShdw>
          </a:effectLst>
        </p:spPr>
        <p:txBody>
          <a:bodyPr rtlCol="0" anchor="ctr"/>
          <a:lstStyle/>
          <a:p>
            <a:pPr lvl="0"/>
            <a:endParaRPr lang="en-US"/>
          </a:p>
        </p:txBody>
      </p:sp>
      <p:sp>
        <p:nvSpPr>
          <p:cNvPr id="5" name="Text Placeholder 4">
            <a:extLst>
              <a:ext uri="{FF2B5EF4-FFF2-40B4-BE49-F238E27FC236}">
                <a16:creationId xmlns:a16="http://schemas.microsoft.com/office/drawing/2014/main" id="{76F791A3-96D5-47BF-ACE5-F89F81C0BBCA}"/>
              </a:ext>
            </a:extLst>
          </p:cNvPr>
          <p:cNvSpPr>
            <a:spLocks noGrp="1"/>
          </p:cNvSpPr>
          <p:nvPr>
            <p:ph type="body" sz="quarter" idx="11" hasCustomPrompt="1"/>
          </p:nvPr>
        </p:nvSpPr>
        <p:spPr>
          <a:xfrm>
            <a:off x="1272112" y="2712223"/>
            <a:ext cx="10435701" cy="1202235"/>
          </a:xfrm>
        </p:spPr>
        <p:txBody>
          <a:bodyPr anchor="b" anchorCtr="0">
            <a:noAutofit/>
          </a:bodyPr>
          <a:lstStyle>
            <a:lvl1pPr>
              <a:spcBef>
                <a:spcPts val="0"/>
              </a:spcBef>
              <a:defRPr sz="4000">
                <a:latin typeface="+mj-lt"/>
              </a:defRPr>
            </a:lvl1pPr>
            <a:lvl2pPr>
              <a:defRPr sz="3800">
                <a:latin typeface="+mj-lt"/>
              </a:defRPr>
            </a:lvl2pPr>
            <a:lvl3pPr>
              <a:defRPr sz="3800">
                <a:latin typeface="+mj-lt"/>
              </a:defRPr>
            </a:lvl3pPr>
            <a:lvl4pPr>
              <a:defRPr sz="3800">
                <a:latin typeface="+mj-lt"/>
              </a:defRPr>
            </a:lvl4pPr>
            <a:lvl5pPr>
              <a:defRPr sz="3800">
                <a:latin typeface="+mj-lt"/>
              </a:defRPr>
            </a:lvl5pPr>
          </a:lstStyle>
          <a:p>
            <a:pPr lvl="0"/>
            <a:r>
              <a:rPr lang="en-US"/>
              <a:t>Section title goes here</a:t>
            </a:r>
          </a:p>
        </p:txBody>
      </p:sp>
      <p:sp>
        <p:nvSpPr>
          <p:cNvPr id="6" name="Text Placeholder 8">
            <a:extLst>
              <a:ext uri="{FF2B5EF4-FFF2-40B4-BE49-F238E27FC236}">
                <a16:creationId xmlns:a16="http://schemas.microsoft.com/office/drawing/2014/main" id="{15255F92-D769-4F3B-A0AB-1B638C46B610}"/>
              </a:ext>
            </a:extLst>
          </p:cNvPr>
          <p:cNvSpPr>
            <a:spLocks noGrp="1"/>
          </p:cNvSpPr>
          <p:nvPr>
            <p:ph type="body" sz="quarter" idx="12" hasCustomPrompt="1"/>
          </p:nvPr>
        </p:nvSpPr>
        <p:spPr>
          <a:xfrm>
            <a:off x="1280887" y="4001383"/>
            <a:ext cx="10189648" cy="276999"/>
          </a:xfrm>
        </p:spPr>
        <p:txBody>
          <a:bodyPr anchor="t" anchorCtr="0">
            <a:spAutoFit/>
          </a:bodyPr>
          <a:lstStyle>
            <a:lvl1pPr>
              <a:spcBef>
                <a:spcPts val="0"/>
              </a:spcBef>
              <a:defRPr lang="en-US" sz="2000" b="1" kern="1200" dirty="0">
                <a:solidFill>
                  <a:schemeClr val="bg2">
                    <a:lumMod val="50000"/>
                  </a:schemeClr>
                </a:solidFill>
                <a:latin typeface="+mj-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Subtitle Goes Here</a:t>
            </a:r>
          </a:p>
        </p:txBody>
      </p:sp>
      <p:sp>
        <p:nvSpPr>
          <p:cNvPr id="14" name="Footer Placeholder 4">
            <a:extLst>
              <a:ext uri="{FF2B5EF4-FFF2-40B4-BE49-F238E27FC236}">
                <a16:creationId xmlns:a16="http://schemas.microsoft.com/office/drawing/2014/main" id="{E244E2F7-F403-4424-8D48-19ECBC605BD7}"/>
              </a:ext>
            </a:extLst>
          </p:cNvPr>
          <p:cNvSpPr>
            <a:spLocks noGrp="1"/>
          </p:cNvSpPr>
          <p:nvPr>
            <p:ph type="ftr" sz="quarter" idx="3"/>
          </p:nvPr>
        </p:nvSpPr>
        <p:spPr>
          <a:xfrm>
            <a:off x="3852790" y="6422562"/>
            <a:ext cx="5119687" cy="146194"/>
          </a:xfrm>
          <a:prstGeom prst="rect">
            <a:avLst/>
          </a:prstGeom>
        </p:spPr>
        <p:txBody>
          <a:bodyPr vert="horz" wrap="non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15" name="Slide Number Placeholder 3">
            <a:extLst>
              <a:ext uri="{FF2B5EF4-FFF2-40B4-BE49-F238E27FC236}">
                <a16:creationId xmlns:a16="http://schemas.microsoft.com/office/drawing/2014/main" id="{DD854C69-088A-4333-BF3A-728ECA9A1894}"/>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pic>
        <p:nvPicPr>
          <p:cNvPr id="2" name="Graphic 1">
            <a:extLst>
              <a:ext uri="{FF2B5EF4-FFF2-40B4-BE49-F238E27FC236}">
                <a16:creationId xmlns:a16="http://schemas.microsoft.com/office/drawing/2014/main" id="{14DD891F-9F62-60B9-2F22-F1F7939C2D7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6956" y="6337958"/>
            <a:ext cx="946150" cy="194082"/>
          </a:xfrm>
          <a:prstGeom prst="rect">
            <a:avLst/>
          </a:prstGeom>
        </p:spPr>
      </p:pic>
    </p:spTree>
    <p:extLst>
      <p:ext uri="{BB962C8B-B14F-4D97-AF65-F5344CB8AC3E}">
        <p14:creationId xmlns:p14="http://schemas.microsoft.com/office/powerpoint/2010/main" val="218653332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_1">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970E1D-1314-4993-B6FD-D8965962A240}"/>
              </a:ext>
            </a:extLst>
          </p:cNvPr>
          <p:cNvSpPr/>
          <p:nvPr userDrawn="1"/>
        </p:nvSpPr>
        <p:spPr>
          <a:xfrm>
            <a:off x="9346518" y="-1"/>
            <a:ext cx="2845482" cy="3950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49EC3F0F-1154-45E1-BC03-1E4817DAA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2095" y="0"/>
            <a:ext cx="6089905" cy="6858000"/>
          </a:xfrm>
          <a:prstGeom prst="rect">
            <a:avLst/>
          </a:prstGeom>
        </p:spPr>
      </p:pic>
      <p:sp>
        <p:nvSpPr>
          <p:cNvPr id="11" name="Freeform: Shape 10">
            <a:extLst>
              <a:ext uri="{FF2B5EF4-FFF2-40B4-BE49-F238E27FC236}">
                <a16:creationId xmlns:a16="http://schemas.microsoft.com/office/drawing/2014/main" id="{A8221ED3-4B42-448B-9942-A0E0A03B9EC1}"/>
              </a:ext>
            </a:extLst>
          </p:cNvPr>
          <p:cNvSpPr/>
          <p:nvPr userDrawn="1"/>
        </p:nvSpPr>
        <p:spPr>
          <a:xfrm>
            <a:off x="0" y="0"/>
            <a:ext cx="12192000" cy="6859429"/>
          </a:xfrm>
          <a:custGeom>
            <a:avLst/>
            <a:gdLst>
              <a:gd name="connsiteX0" fmla="*/ 5614035 w 9142095"/>
              <a:gd name="connsiteY0" fmla="*/ 3335655 h 5143500"/>
              <a:gd name="connsiteX1" fmla="*/ 9142095 w 9142095"/>
              <a:gd name="connsiteY1" fmla="*/ 4510088 h 5143500"/>
              <a:gd name="connsiteX2" fmla="*/ 9142095 w 9142095"/>
              <a:gd name="connsiteY2" fmla="*/ 4247198 h 5143500"/>
              <a:gd name="connsiteX3" fmla="*/ 5741670 w 9142095"/>
              <a:gd name="connsiteY3" fmla="*/ 3115628 h 5143500"/>
              <a:gd name="connsiteX4" fmla="*/ 7008495 w 9142095"/>
              <a:gd name="connsiteY4" fmla="*/ 913448 h 5143500"/>
              <a:gd name="connsiteX5" fmla="*/ 9142095 w 9142095"/>
              <a:gd name="connsiteY5" fmla="*/ 2780348 h 5143500"/>
              <a:gd name="connsiteX6" fmla="*/ 9142095 w 9142095"/>
              <a:gd name="connsiteY6" fmla="*/ 2448878 h 5143500"/>
              <a:gd name="connsiteX7" fmla="*/ 7135178 w 9142095"/>
              <a:gd name="connsiteY7" fmla="*/ 693420 h 5143500"/>
              <a:gd name="connsiteX8" fmla="*/ 7534275 w 9142095"/>
              <a:gd name="connsiteY8" fmla="*/ 0 h 5143500"/>
              <a:gd name="connsiteX9" fmla="*/ 0 w 9142095"/>
              <a:gd name="connsiteY9" fmla="*/ 0 h 5143500"/>
              <a:gd name="connsiteX10" fmla="*/ 0 w 9142095"/>
              <a:gd name="connsiteY10" fmla="*/ 5143500 h 5143500"/>
              <a:gd name="connsiteX11" fmla="*/ 4574858 w 9142095"/>
              <a:gd name="connsiteY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2095" h="5143500">
                <a:moveTo>
                  <a:pt x="5614035" y="3335655"/>
                </a:moveTo>
                <a:lnTo>
                  <a:pt x="9142095" y="4510088"/>
                </a:lnTo>
                <a:lnTo>
                  <a:pt x="9142095" y="4247198"/>
                </a:lnTo>
                <a:lnTo>
                  <a:pt x="5741670" y="3115628"/>
                </a:lnTo>
                <a:lnTo>
                  <a:pt x="7008495" y="913448"/>
                </a:lnTo>
                <a:lnTo>
                  <a:pt x="9142095" y="2780348"/>
                </a:lnTo>
                <a:lnTo>
                  <a:pt x="9142095" y="2448878"/>
                </a:lnTo>
                <a:lnTo>
                  <a:pt x="7135178" y="693420"/>
                </a:lnTo>
                <a:lnTo>
                  <a:pt x="7534275" y="0"/>
                </a:lnTo>
                <a:lnTo>
                  <a:pt x="0" y="0"/>
                </a:lnTo>
                <a:lnTo>
                  <a:pt x="0" y="5143500"/>
                </a:lnTo>
                <a:lnTo>
                  <a:pt x="4574858" y="5143500"/>
                </a:lnTo>
                <a:close/>
              </a:path>
            </a:pathLst>
          </a:custGeom>
          <a:solidFill>
            <a:schemeClr val="bg1"/>
          </a:solidFill>
          <a:ln w="9525" cap="flat">
            <a:noFill/>
            <a:prstDash val="solid"/>
            <a:miter/>
          </a:ln>
          <a:effectLst>
            <a:outerShdw blurRad="152400" dist="127000" dir="2700000" algn="tl" rotWithShape="0">
              <a:prstClr val="black">
                <a:alpha val="44000"/>
              </a:prstClr>
            </a:outerShdw>
          </a:effectLst>
        </p:spPr>
        <p:txBody>
          <a:bodyPr rtlCol="0" anchor="ctr"/>
          <a:lstStyle/>
          <a:p>
            <a:endParaRPr lang="en-US"/>
          </a:p>
        </p:txBody>
      </p:sp>
      <p:sp>
        <p:nvSpPr>
          <p:cNvPr id="13" name="Title Placeholder 1">
            <a:extLst>
              <a:ext uri="{FF2B5EF4-FFF2-40B4-BE49-F238E27FC236}">
                <a16:creationId xmlns:a16="http://schemas.microsoft.com/office/drawing/2014/main" id="{A9748588-9047-987A-03D2-0ED0454FE0C4}"/>
              </a:ext>
            </a:extLst>
          </p:cNvPr>
          <p:cNvSpPr>
            <a:spLocks noGrp="1"/>
          </p:cNvSpPr>
          <p:nvPr>
            <p:ph type="title"/>
          </p:nvPr>
        </p:nvSpPr>
        <p:spPr>
          <a:xfrm>
            <a:off x="484632" y="391431"/>
            <a:ext cx="8673436" cy="552451"/>
          </a:xfrm>
          <a:prstGeom prst="rect">
            <a:avLst/>
          </a:prstGeom>
        </p:spPr>
        <p:txBody>
          <a:bodyPr vert="horz" lIns="0" tIns="0" rIns="0" bIns="0" rtlCol="0" anchor="t" anchorCtr="0">
            <a:normAutofit/>
          </a:bodyPr>
          <a:lstStyle/>
          <a:p>
            <a:r>
              <a:rPr lang="en-US"/>
              <a:t>Click to edit Master title style</a:t>
            </a:r>
          </a:p>
        </p:txBody>
      </p:sp>
      <p:sp>
        <p:nvSpPr>
          <p:cNvPr id="16" name="Text Placeholder 2">
            <a:extLst>
              <a:ext uri="{FF2B5EF4-FFF2-40B4-BE49-F238E27FC236}">
                <a16:creationId xmlns:a16="http://schemas.microsoft.com/office/drawing/2014/main" id="{22FA3899-7795-D870-6BD9-2EE128CF021A}"/>
              </a:ext>
            </a:extLst>
          </p:cNvPr>
          <p:cNvSpPr>
            <a:spLocks noGrp="1"/>
          </p:cNvSpPr>
          <p:nvPr>
            <p:ph idx="1"/>
          </p:nvPr>
        </p:nvSpPr>
        <p:spPr>
          <a:xfrm>
            <a:off x="484631" y="1371600"/>
            <a:ext cx="6943111" cy="481250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C5729AA0-338B-4EFD-AC0F-E6611A5ECD6E}"/>
              </a:ext>
            </a:extLst>
          </p:cNvPr>
          <p:cNvSpPr>
            <a:spLocks noGrp="1"/>
          </p:cNvSpPr>
          <p:nvPr>
            <p:ph type="ftr" sz="quarter" idx="3"/>
          </p:nvPr>
        </p:nvSpPr>
        <p:spPr>
          <a:xfrm>
            <a:off x="2929759" y="6413213"/>
            <a:ext cx="3202592" cy="292388"/>
          </a:xfrm>
          <a:prstGeom prst="rect">
            <a:avLst/>
          </a:prstGeom>
        </p:spPr>
        <p:txBody>
          <a:bodyPr vert="horz" wrap="squar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15" name="Slide Number Placeholder 3">
            <a:extLst>
              <a:ext uri="{FF2B5EF4-FFF2-40B4-BE49-F238E27FC236}">
                <a16:creationId xmlns:a16="http://schemas.microsoft.com/office/drawing/2014/main" id="{7B1EF2B7-8543-43AC-B7EB-64BF905956E9}"/>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pic>
        <p:nvPicPr>
          <p:cNvPr id="2" name="Graphic 1">
            <a:extLst>
              <a:ext uri="{FF2B5EF4-FFF2-40B4-BE49-F238E27FC236}">
                <a16:creationId xmlns:a16="http://schemas.microsoft.com/office/drawing/2014/main" id="{3F0F94AC-71E5-05C6-6DAC-07FBD84D420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6956" y="6337958"/>
            <a:ext cx="946150" cy="194082"/>
          </a:xfrm>
          <a:prstGeom prst="rect">
            <a:avLst/>
          </a:prstGeom>
        </p:spPr>
      </p:pic>
    </p:spTree>
    <p:extLst>
      <p:ext uri="{BB962C8B-B14F-4D97-AF65-F5344CB8AC3E}">
        <p14:creationId xmlns:p14="http://schemas.microsoft.com/office/powerpoint/2010/main" val="977741799"/>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_1">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970E1D-1314-4993-B6FD-D8965962A240}"/>
              </a:ext>
            </a:extLst>
          </p:cNvPr>
          <p:cNvSpPr/>
          <p:nvPr userDrawn="1"/>
        </p:nvSpPr>
        <p:spPr>
          <a:xfrm>
            <a:off x="9346518" y="-1"/>
            <a:ext cx="2845482" cy="3950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49EC3F0F-1154-45E1-BC03-1E4817DAA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2095" y="0"/>
            <a:ext cx="6089905" cy="6858000"/>
          </a:xfrm>
          <a:prstGeom prst="rect">
            <a:avLst/>
          </a:prstGeom>
        </p:spPr>
      </p:pic>
      <p:sp>
        <p:nvSpPr>
          <p:cNvPr id="11" name="Freeform: Shape 10">
            <a:extLst>
              <a:ext uri="{FF2B5EF4-FFF2-40B4-BE49-F238E27FC236}">
                <a16:creationId xmlns:a16="http://schemas.microsoft.com/office/drawing/2014/main" id="{A8221ED3-4B42-448B-9942-A0E0A03B9EC1}"/>
              </a:ext>
            </a:extLst>
          </p:cNvPr>
          <p:cNvSpPr/>
          <p:nvPr userDrawn="1"/>
        </p:nvSpPr>
        <p:spPr>
          <a:xfrm>
            <a:off x="0" y="0"/>
            <a:ext cx="12192000" cy="6859429"/>
          </a:xfrm>
          <a:custGeom>
            <a:avLst/>
            <a:gdLst>
              <a:gd name="connsiteX0" fmla="*/ 5614035 w 9142095"/>
              <a:gd name="connsiteY0" fmla="*/ 3335655 h 5143500"/>
              <a:gd name="connsiteX1" fmla="*/ 9142095 w 9142095"/>
              <a:gd name="connsiteY1" fmla="*/ 4510088 h 5143500"/>
              <a:gd name="connsiteX2" fmla="*/ 9142095 w 9142095"/>
              <a:gd name="connsiteY2" fmla="*/ 4247198 h 5143500"/>
              <a:gd name="connsiteX3" fmla="*/ 5741670 w 9142095"/>
              <a:gd name="connsiteY3" fmla="*/ 3115628 h 5143500"/>
              <a:gd name="connsiteX4" fmla="*/ 7008495 w 9142095"/>
              <a:gd name="connsiteY4" fmla="*/ 913448 h 5143500"/>
              <a:gd name="connsiteX5" fmla="*/ 9142095 w 9142095"/>
              <a:gd name="connsiteY5" fmla="*/ 2780348 h 5143500"/>
              <a:gd name="connsiteX6" fmla="*/ 9142095 w 9142095"/>
              <a:gd name="connsiteY6" fmla="*/ 2448878 h 5143500"/>
              <a:gd name="connsiteX7" fmla="*/ 7135178 w 9142095"/>
              <a:gd name="connsiteY7" fmla="*/ 693420 h 5143500"/>
              <a:gd name="connsiteX8" fmla="*/ 7534275 w 9142095"/>
              <a:gd name="connsiteY8" fmla="*/ 0 h 5143500"/>
              <a:gd name="connsiteX9" fmla="*/ 0 w 9142095"/>
              <a:gd name="connsiteY9" fmla="*/ 0 h 5143500"/>
              <a:gd name="connsiteX10" fmla="*/ 0 w 9142095"/>
              <a:gd name="connsiteY10" fmla="*/ 5143500 h 5143500"/>
              <a:gd name="connsiteX11" fmla="*/ 4574858 w 9142095"/>
              <a:gd name="connsiteY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2095" h="5143500">
                <a:moveTo>
                  <a:pt x="5614035" y="3335655"/>
                </a:moveTo>
                <a:lnTo>
                  <a:pt x="9142095" y="4510088"/>
                </a:lnTo>
                <a:lnTo>
                  <a:pt x="9142095" y="4247198"/>
                </a:lnTo>
                <a:lnTo>
                  <a:pt x="5741670" y="3115628"/>
                </a:lnTo>
                <a:lnTo>
                  <a:pt x="7008495" y="913448"/>
                </a:lnTo>
                <a:lnTo>
                  <a:pt x="9142095" y="2780348"/>
                </a:lnTo>
                <a:lnTo>
                  <a:pt x="9142095" y="2448878"/>
                </a:lnTo>
                <a:lnTo>
                  <a:pt x="7135178" y="693420"/>
                </a:lnTo>
                <a:lnTo>
                  <a:pt x="7534275" y="0"/>
                </a:lnTo>
                <a:lnTo>
                  <a:pt x="0" y="0"/>
                </a:lnTo>
                <a:lnTo>
                  <a:pt x="0" y="5143500"/>
                </a:lnTo>
                <a:lnTo>
                  <a:pt x="4574858" y="5143500"/>
                </a:lnTo>
                <a:close/>
              </a:path>
            </a:pathLst>
          </a:custGeom>
          <a:solidFill>
            <a:schemeClr val="bg1"/>
          </a:solidFill>
          <a:ln w="9525" cap="flat">
            <a:noFill/>
            <a:prstDash val="solid"/>
            <a:miter/>
          </a:ln>
          <a:effectLst>
            <a:outerShdw blurRad="152400" dist="127000" dir="2700000" algn="tl" rotWithShape="0">
              <a:prstClr val="black">
                <a:alpha val="44000"/>
              </a:prstClr>
            </a:outerShdw>
          </a:effectLst>
        </p:spPr>
        <p:txBody>
          <a:bodyPr rtlCol="0" anchor="ctr"/>
          <a:lstStyle/>
          <a:p>
            <a:endParaRPr lang="en-US"/>
          </a:p>
        </p:txBody>
      </p:sp>
      <p:pic>
        <p:nvPicPr>
          <p:cNvPr id="3" name="Picture 2">
            <a:extLst>
              <a:ext uri="{FF2B5EF4-FFF2-40B4-BE49-F238E27FC236}">
                <a16:creationId xmlns:a16="http://schemas.microsoft.com/office/drawing/2014/main" id="{424A3DCB-259A-5273-8B35-EDEBC3F56B44}"/>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66800" y="1248032"/>
            <a:ext cx="3014469" cy="889687"/>
          </a:xfrm>
          <a:prstGeom prst="rect">
            <a:avLst/>
          </a:prstGeom>
        </p:spPr>
      </p:pic>
      <p:sp>
        <p:nvSpPr>
          <p:cNvPr id="12" name="Text Placeholder 4">
            <a:extLst>
              <a:ext uri="{FF2B5EF4-FFF2-40B4-BE49-F238E27FC236}">
                <a16:creationId xmlns:a16="http://schemas.microsoft.com/office/drawing/2014/main" id="{5F0FC148-6E4B-4BF6-AA46-E844C85021B8}"/>
              </a:ext>
            </a:extLst>
          </p:cNvPr>
          <p:cNvSpPr>
            <a:spLocks noGrp="1"/>
          </p:cNvSpPr>
          <p:nvPr>
            <p:ph type="body" sz="quarter" idx="10" hasCustomPrompt="1"/>
          </p:nvPr>
        </p:nvSpPr>
        <p:spPr>
          <a:xfrm>
            <a:off x="1013033" y="2524262"/>
            <a:ext cx="6292850" cy="1335024"/>
          </a:xfrm>
        </p:spPr>
        <p:txBody>
          <a:bodyPr anchor="b" anchorCtr="0">
            <a:noAutofit/>
          </a:bodyPr>
          <a:lstStyle>
            <a:lvl1pPr>
              <a:spcBef>
                <a:spcPts val="0"/>
              </a:spcBef>
              <a:defRPr sz="3600">
                <a:latin typeface="+mj-lt"/>
              </a:defRPr>
            </a:lvl1pPr>
            <a:lvl2pPr>
              <a:defRPr sz="3800">
                <a:latin typeface="+mj-lt"/>
              </a:defRPr>
            </a:lvl2pPr>
            <a:lvl3pPr>
              <a:defRPr sz="3800">
                <a:latin typeface="+mj-lt"/>
              </a:defRPr>
            </a:lvl3pPr>
            <a:lvl4pPr>
              <a:defRPr sz="3800">
                <a:latin typeface="+mj-lt"/>
              </a:defRPr>
            </a:lvl4pPr>
            <a:lvl5pPr>
              <a:defRPr sz="3800">
                <a:latin typeface="+mj-lt"/>
              </a:defRPr>
            </a:lvl5pPr>
          </a:lstStyle>
          <a:p>
            <a:pPr lvl="0"/>
            <a:r>
              <a:rPr lang="en-US"/>
              <a:t>Presentation Title </a:t>
            </a:r>
            <a:br>
              <a:rPr lang="en-US"/>
            </a:br>
            <a:r>
              <a:rPr lang="en-US"/>
              <a:t>Goes Here</a:t>
            </a:r>
          </a:p>
        </p:txBody>
      </p:sp>
      <p:sp>
        <p:nvSpPr>
          <p:cNvPr id="14" name="Text Placeholder 8">
            <a:extLst>
              <a:ext uri="{FF2B5EF4-FFF2-40B4-BE49-F238E27FC236}">
                <a16:creationId xmlns:a16="http://schemas.microsoft.com/office/drawing/2014/main" id="{BFE199FA-8248-4AF0-90CA-BD89934097B4}"/>
              </a:ext>
            </a:extLst>
          </p:cNvPr>
          <p:cNvSpPr>
            <a:spLocks noGrp="1"/>
          </p:cNvSpPr>
          <p:nvPr>
            <p:ph type="body" sz="quarter" idx="11" hasCustomPrompt="1"/>
          </p:nvPr>
        </p:nvSpPr>
        <p:spPr>
          <a:xfrm>
            <a:off x="1256507" y="4058182"/>
            <a:ext cx="5989845" cy="332399"/>
          </a:xfrm>
        </p:spPr>
        <p:txBody>
          <a:bodyPr wrap="square" anchor="t" anchorCtr="0">
            <a:spAutoFit/>
          </a:bodyPr>
          <a:lstStyle>
            <a:lvl1pPr>
              <a:spcBef>
                <a:spcPts val="0"/>
              </a:spcBef>
              <a:defRPr lang="en-US" sz="2400" b="1" kern="1200" dirty="0">
                <a:solidFill>
                  <a:schemeClr val="bg2">
                    <a:lumMod val="50000"/>
                  </a:schemeClr>
                </a:solidFill>
                <a:latin typeface="+mj-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Speaker Name / Date </a:t>
            </a:r>
          </a:p>
        </p:txBody>
      </p:sp>
      <p:sp>
        <p:nvSpPr>
          <p:cNvPr id="19" name="Footer Placeholder 4">
            <a:extLst>
              <a:ext uri="{FF2B5EF4-FFF2-40B4-BE49-F238E27FC236}">
                <a16:creationId xmlns:a16="http://schemas.microsoft.com/office/drawing/2014/main" id="{9E533B99-00CB-4525-A0C5-54FD5AE5EB2E}"/>
              </a:ext>
            </a:extLst>
          </p:cNvPr>
          <p:cNvSpPr>
            <a:spLocks noGrp="1"/>
          </p:cNvSpPr>
          <p:nvPr>
            <p:ph type="ftr" sz="quarter" idx="3"/>
          </p:nvPr>
        </p:nvSpPr>
        <p:spPr>
          <a:xfrm>
            <a:off x="1073274" y="6559407"/>
            <a:ext cx="5059077" cy="146194"/>
          </a:xfrm>
          <a:prstGeom prst="rect">
            <a:avLst/>
          </a:prstGeom>
        </p:spPr>
        <p:txBody>
          <a:bodyPr vert="horz" wrap="non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20" name="Slide Number Placeholder 3">
            <a:extLst>
              <a:ext uri="{FF2B5EF4-FFF2-40B4-BE49-F238E27FC236}">
                <a16:creationId xmlns:a16="http://schemas.microsoft.com/office/drawing/2014/main" id="{DF7AD6C3-44EE-40A7-82D0-E86F7BBD3A62}"/>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spTree>
    <p:extLst>
      <p:ext uri="{BB962C8B-B14F-4D97-AF65-F5344CB8AC3E}">
        <p14:creationId xmlns:p14="http://schemas.microsoft.com/office/powerpoint/2010/main" val="582235731"/>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_2">
    <p:bg>
      <p:bgPr>
        <a:solidFill>
          <a:schemeClr val="bg2"/>
        </a:solidFill>
        <a:effectLst/>
      </p:bgPr>
    </p:bg>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947DE84F-41B8-471E-8BD6-03A2125B0D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2095" y="0"/>
            <a:ext cx="6089905" cy="6858000"/>
          </a:xfrm>
          <a:prstGeom prst="rect">
            <a:avLst/>
          </a:prstGeom>
        </p:spPr>
      </p:pic>
      <p:sp>
        <p:nvSpPr>
          <p:cNvPr id="18" name="Freeform: Shape 17">
            <a:extLst>
              <a:ext uri="{FF2B5EF4-FFF2-40B4-BE49-F238E27FC236}">
                <a16:creationId xmlns:a16="http://schemas.microsoft.com/office/drawing/2014/main" id="{47AEB3E8-C313-4E6C-92CD-DE94DB24F997}"/>
              </a:ext>
            </a:extLst>
          </p:cNvPr>
          <p:cNvSpPr/>
          <p:nvPr userDrawn="1"/>
        </p:nvSpPr>
        <p:spPr>
          <a:xfrm>
            <a:off x="0" y="-1"/>
            <a:ext cx="12192000" cy="6859429"/>
          </a:xfrm>
          <a:custGeom>
            <a:avLst/>
            <a:gdLst>
              <a:gd name="connsiteX0" fmla="*/ 5614035 w 9142095"/>
              <a:gd name="connsiteY0" fmla="*/ 3335655 h 5143500"/>
              <a:gd name="connsiteX1" fmla="*/ 9142095 w 9142095"/>
              <a:gd name="connsiteY1" fmla="*/ 4510088 h 5143500"/>
              <a:gd name="connsiteX2" fmla="*/ 9142095 w 9142095"/>
              <a:gd name="connsiteY2" fmla="*/ 4247198 h 5143500"/>
              <a:gd name="connsiteX3" fmla="*/ 5741670 w 9142095"/>
              <a:gd name="connsiteY3" fmla="*/ 3115628 h 5143500"/>
              <a:gd name="connsiteX4" fmla="*/ 7008495 w 9142095"/>
              <a:gd name="connsiteY4" fmla="*/ 913448 h 5143500"/>
              <a:gd name="connsiteX5" fmla="*/ 9142095 w 9142095"/>
              <a:gd name="connsiteY5" fmla="*/ 2780348 h 5143500"/>
              <a:gd name="connsiteX6" fmla="*/ 9142095 w 9142095"/>
              <a:gd name="connsiteY6" fmla="*/ 2448878 h 5143500"/>
              <a:gd name="connsiteX7" fmla="*/ 7135178 w 9142095"/>
              <a:gd name="connsiteY7" fmla="*/ 693420 h 5143500"/>
              <a:gd name="connsiteX8" fmla="*/ 7534275 w 9142095"/>
              <a:gd name="connsiteY8" fmla="*/ 0 h 5143500"/>
              <a:gd name="connsiteX9" fmla="*/ 0 w 9142095"/>
              <a:gd name="connsiteY9" fmla="*/ 0 h 5143500"/>
              <a:gd name="connsiteX10" fmla="*/ 0 w 9142095"/>
              <a:gd name="connsiteY10" fmla="*/ 5143500 h 5143500"/>
              <a:gd name="connsiteX11" fmla="*/ 4574858 w 9142095"/>
              <a:gd name="connsiteY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2095" h="5143500">
                <a:moveTo>
                  <a:pt x="5614035" y="3335655"/>
                </a:moveTo>
                <a:lnTo>
                  <a:pt x="9142095" y="4510088"/>
                </a:lnTo>
                <a:lnTo>
                  <a:pt x="9142095" y="4247198"/>
                </a:lnTo>
                <a:lnTo>
                  <a:pt x="5741670" y="3115628"/>
                </a:lnTo>
                <a:lnTo>
                  <a:pt x="7008495" y="913448"/>
                </a:lnTo>
                <a:lnTo>
                  <a:pt x="9142095" y="2780348"/>
                </a:lnTo>
                <a:lnTo>
                  <a:pt x="9142095" y="2448878"/>
                </a:lnTo>
                <a:lnTo>
                  <a:pt x="7135178" y="693420"/>
                </a:lnTo>
                <a:lnTo>
                  <a:pt x="7534275" y="0"/>
                </a:lnTo>
                <a:lnTo>
                  <a:pt x="0" y="0"/>
                </a:lnTo>
                <a:lnTo>
                  <a:pt x="0" y="5143500"/>
                </a:lnTo>
                <a:lnTo>
                  <a:pt x="4574858" y="5143500"/>
                </a:lnTo>
                <a:close/>
              </a:path>
            </a:pathLst>
          </a:custGeom>
          <a:solidFill>
            <a:schemeClr val="bg1"/>
          </a:solidFill>
          <a:ln w="9525" cap="flat">
            <a:noFill/>
            <a:prstDash val="solid"/>
            <a:miter/>
          </a:ln>
          <a:effectLst>
            <a:outerShdw blurRad="152400" dist="127000" dir="2700000" algn="tl" rotWithShape="0">
              <a:prstClr val="black">
                <a:alpha val="44000"/>
              </a:prstClr>
            </a:outerShdw>
          </a:effectLst>
        </p:spPr>
        <p:txBody>
          <a:bodyPr rtlCol="0" anchor="ctr"/>
          <a:lstStyle/>
          <a:p>
            <a:endParaRPr lang="en-US"/>
          </a:p>
        </p:txBody>
      </p:sp>
      <p:sp>
        <p:nvSpPr>
          <p:cNvPr id="19" name="Text Placeholder 4">
            <a:extLst>
              <a:ext uri="{FF2B5EF4-FFF2-40B4-BE49-F238E27FC236}">
                <a16:creationId xmlns:a16="http://schemas.microsoft.com/office/drawing/2014/main" id="{8CBF8667-9724-4609-87BD-27507DB3C601}"/>
              </a:ext>
            </a:extLst>
          </p:cNvPr>
          <p:cNvSpPr>
            <a:spLocks noGrp="1"/>
          </p:cNvSpPr>
          <p:nvPr>
            <p:ph type="body" sz="quarter" idx="10" hasCustomPrompt="1"/>
          </p:nvPr>
        </p:nvSpPr>
        <p:spPr>
          <a:xfrm>
            <a:off x="1013033" y="2524262"/>
            <a:ext cx="6292850" cy="1335024"/>
          </a:xfrm>
        </p:spPr>
        <p:txBody>
          <a:bodyPr anchor="b" anchorCtr="0">
            <a:noAutofit/>
          </a:bodyPr>
          <a:lstStyle>
            <a:lvl1pPr>
              <a:spcBef>
                <a:spcPts val="0"/>
              </a:spcBef>
              <a:defRPr sz="4000">
                <a:latin typeface="+mj-lt"/>
              </a:defRPr>
            </a:lvl1pPr>
            <a:lvl2pPr>
              <a:defRPr sz="3800">
                <a:latin typeface="+mj-lt"/>
              </a:defRPr>
            </a:lvl2pPr>
            <a:lvl3pPr>
              <a:defRPr sz="3800">
                <a:latin typeface="+mj-lt"/>
              </a:defRPr>
            </a:lvl3pPr>
            <a:lvl4pPr>
              <a:defRPr sz="3800">
                <a:latin typeface="+mj-lt"/>
              </a:defRPr>
            </a:lvl4pPr>
            <a:lvl5pPr>
              <a:defRPr sz="3800">
                <a:latin typeface="+mj-lt"/>
              </a:defRPr>
            </a:lvl5pPr>
          </a:lstStyle>
          <a:p>
            <a:pPr lvl="0"/>
            <a:r>
              <a:rPr lang="en-US"/>
              <a:t>Presentation Title </a:t>
            </a:r>
            <a:br>
              <a:rPr lang="en-US"/>
            </a:br>
            <a:r>
              <a:rPr lang="en-US"/>
              <a:t>Goes Here</a:t>
            </a:r>
          </a:p>
        </p:txBody>
      </p:sp>
      <p:sp>
        <p:nvSpPr>
          <p:cNvPr id="20" name="Text Placeholder 8">
            <a:extLst>
              <a:ext uri="{FF2B5EF4-FFF2-40B4-BE49-F238E27FC236}">
                <a16:creationId xmlns:a16="http://schemas.microsoft.com/office/drawing/2014/main" id="{F4CBFF6B-2291-4BA9-8414-A9B6C3F2329A}"/>
              </a:ext>
            </a:extLst>
          </p:cNvPr>
          <p:cNvSpPr>
            <a:spLocks noGrp="1"/>
          </p:cNvSpPr>
          <p:nvPr>
            <p:ph type="body" sz="quarter" idx="11" hasCustomPrompt="1"/>
          </p:nvPr>
        </p:nvSpPr>
        <p:spPr>
          <a:xfrm>
            <a:off x="1256507" y="3950583"/>
            <a:ext cx="5989845" cy="276999"/>
          </a:xfrm>
        </p:spPr>
        <p:txBody>
          <a:bodyPr anchor="t" anchorCtr="0">
            <a:spAutoFit/>
          </a:bodyPr>
          <a:lstStyle>
            <a:lvl1pPr>
              <a:spcBef>
                <a:spcPts val="0"/>
              </a:spcBef>
              <a:defRPr lang="en-US" sz="2000" b="1" kern="1200" dirty="0">
                <a:solidFill>
                  <a:schemeClr val="bg2">
                    <a:lumMod val="50000"/>
                  </a:schemeClr>
                </a:solidFill>
                <a:latin typeface="+mj-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Speaker Name / Date </a:t>
            </a:r>
          </a:p>
        </p:txBody>
      </p:sp>
      <p:pic>
        <p:nvPicPr>
          <p:cNvPr id="8" name="Picture 7">
            <a:extLst>
              <a:ext uri="{FF2B5EF4-FFF2-40B4-BE49-F238E27FC236}">
                <a16:creationId xmlns:a16="http://schemas.microsoft.com/office/drawing/2014/main" id="{B432C13C-4D90-8FAA-D323-3AAD4EA6139E}"/>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66800" y="1248032"/>
            <a:ext cx="3014469" cy="889687"/>
          </a:xfrm>
          <a:prstGeom prst="rect">
            <a:avLst/>
          </a:prstGeom>
        </p:spPr>
      </p:pic>
      <p:sp>
        <p:nvSpPr>
          <p:cNvPr id="13" name="Slide Number Placeholder 3">
            <a:extLst>
              <a:ext uri="{FF2B5EF4-FFF2-40B4-BE49-F238E27FC236}">
                <a16:creationId xmlns:a16="http://schemas.microsoft.com/office/drawing/2014/main" id="{1E2E84AE-30D0-4CE4-AC5D-17D87CC157C7}"/>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sp>
        <p:nvSpPr>
          <p:cNvPr id="14" name="Footer Placeholder 4">
            <a:extLst>
              <a:ext uri="{FF2B5EF4-FFF2-40B4-BE49-F238E27FC236}">
                <a16:creationId xmlns:a16="http://schemas.microsoft.com/office/drawing/2014/main" id="{0B6AEE62-8ECD-4189-949B-C5957004F1FE}"/>
              </a:ext>
            </a:extLst>
          </p:cNvPr>
          <p:cNvSpPr>
            <a:spLocks noGrp="1"/>
          </p:cNvSpPr>
          <p:nvPr>
            <p:ph type="ftr" sz="quarter" idx="3"/>
          </p:nvPr>
        </p:nvSpPr>
        <p:spPr>
          <a:xfrm>
            <a:off x="1073274" y="6559407"/>
            <a:ext cx="5059077" cy="146194"/>
          </a:xfrm>
          <a:prstGeom prst="rect">
            <a:avLst/>
          </a:prstGeom>
        </p:spPr>
        <p:txBody>
          <a:bodyPr vert="horz" wrap="non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Tree>
    <p:extLst>
      <p:ext uri="{BB962C8B-B14F-4D97-AF65-F5344CB8AC3E}">
        <p14:creationId xmlns:p14="http://schemas.microsoft.com/office/powerpoint/2010/main" val="243264112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_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50F85AE-69D7-406A-8A50-5241178BE036}"/>
              </a:ext>
            </a:extLst>
          </p:cNvPr>
          <p:cNvSpPr/>
          <p:nvPr userDrawn="1"/>
        </p:nvSpPr>
        <p:spPr>
          <a:xfrm>
            <a:off x="6096000" y="-1429"/>
            <a:ext cx="6096000" cy="6859429"/>
          </a:xfrm>
          <a:prstGeom prst="rect">
            <a:avLst/>
          </a:prstGeom>
          <a:gradFill flip="none" rotWithShape="1">
            <a:gsLst>
              <a:gs pos="63000">
                <a:schemeClr val="accent1"/>
              </a:gs>
              <a:gs pos="100000">
                <a:schemeClr val="accent2"/>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86D61C60-E6D2-4744-AEF3-9F867DF07CC3}"/>
              </a:ext>
            </a:extLst>
          </p:cNvPr>
          <p:cNvSpPr/>
          <p:nvPr userDrawn="1"/>
        </p:nvSpPr>
        <p:spPr>
          <a:xfrm>
            <a:off x="0" y="-1"/>
            <a:ext cx="12192000" cy="6859429"/>
          </a:xfrm>
          <a:custGeom>
            <a:avLst/>
            <a:gdLst>
              <a:gd name="connsiteX0" fmla="*/ 5614035 w 9142095"/>
              <a:gd name="connsiteY0" fmla="*/ 3335655 h 5143500"/>
              <a:gd name="connsiteX1" fmla="*/ 9142095 w 9142095"/>
              <a:gd name="connsiteY1" fmla="*/ 4510088 h 5143500"/>
              <a:gd name="connsiteX2" fmla="*/ 9142095 w 9142095"/>
              <a:gd name="connsiteY2" fmla="*/ 4247198 h 5143500"/>
              <a:gd name="connsiteX3" fmla="*/ 5741670 w 9142095"/>
              <a:gd name="connsiteY3" fmla="*/ 3115628 h 5143500"/>
              <a:gd name="connsiteX4" fmla="*/ 7008495 w 9142095"/>
              <a:gd name="connsiteY4" fmla="*/ 913448 h 5143500"/>
              <a:gd name="connsiteX5" fmla="*/ 9142095 w 9142095"/>
              <a:gd name="connsiteY5" fmla="*/ 2780348 h 5143500"/>
              <a:gd name="connsiteX6" fmla="*/ 9142095 w 9142095"/>
              <a:gd name="connsiteY6" fmla="*/ 2448878 h 5143500"/>
              <a:gd name="connsiteX7" fmla="*/ 7135178 w 9142095"/>
              <a:gd name="connsiteY7" fmla="*/ 693420 h 5143500"/>
              <a:gd name="connsiteX8" fmla="*/ 7534275 w 9142095"/>
              <a:gd name="connsiteY8" fmla="*/ 0 h 5143500"/>
              <a:gd name="connsiteX9" fmla="*/ 0 w 9142095"/>
              <a:gd name="connsiteY9" fmla="*/ 0 h 5143500"/>
              <a:gd name="connsiteX10" fmla="*/ 0 w 9142095"/>
              <a:gd name="connsiteY10" fmla="*/ 5143500 h 5143500"/>
              <a:gd name="connsiteX11" fmla="*/ 4574858 w 9142095"/>
              <a:gd name="connsiteY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2095" h="5143500">
                <a:moveTo>
                  <a:pt x="5614035" y="3335655"/>
                </a:moveTo>
                <a:lnTo>
                  <a:pt x="9142095" y="4510088"/>
                </a:lnTo>
                <a:lnTo>
                  <a:pt x="9142095" y="4247198"/>
                </a:lnTo>
                <a:lnTo>
                  <a:pt x="5741670" y="3115628"/>
                </a:lnTo>
                <a:lnTo>
                  <a:pt x="7008495" y="913448"/>
                </a:lnTo>
                <a:lnTo>
                  <a:pt x="9142095" y="2780348"/>
                </a:lnTo>
                <a:lnTo>
                  <a:pt x="9142095" y="2448878"/>
                </a:lnTo>
                <a:lnTo>
                  <a:pt x="7135178" y="693420"/>
                </a:lnTo>
                <a:lnTo>
                  <a:pt x="7534275" y="0"/>
                </a:lnTo>
                <a:lnTo>
                  <a:pt x="0" y="0"/>
                </a:lnTo>
                <a:lnTo>
                  <a:pt x="0" y="5143500"/>
                </a:lnTo>
                <a:lnTo>
                  <a:pt x="4574858" y="5143500"/>
                </a:lnTo>
                <a:close/>
              </a:path>
            </a:pathLst>
          </a:custGeom>
          <a:solidFill>
            <a:srgbClr val="463349"/>
          </a:solidFill>
          <a:ln w="9525" cap="flat">
            <a:noFill/>
            <a:prstDash val="solid"/>
            <a:miter/>
          </a:ln>
          <a:effectLst>
            <a:outerShdw blurRad="152400" dist="127000" dir="2700000" algn="tl" rotWithShape="0">
              <a:prstClr val="black">
                <a:alpha val="25000"/>
              </a:prstClr>
            </a:outerShdw>
          </a:effectLst>
        </p:spPr>
        <p:txBody>
          <a:bodyPr rtlCol="0" anchor="ctr"/>
          <a:lstStyle/>
          <a:p>
            <a:endParaRPr lang="en-US"/>
          </a:p>
        </p:txBody>
      </p:sp>
      <p:sp>
        <p:nvSpPr>
          <p:cNvPr id="6" name="Text Placeholder 4">
            <a:extLst>
              <a:ext uri="{FF2B5EF4-FFF2-40B4-BE49-F238E27FC236}">
                <a16:creationId xmlns:a16="http://schemas.microsoft.com/office/drawing/2014/main" id="{433A1338-C03F-4F7C-96B2-D1DD39221AA2}"/>
              </a:ext>
            </a:extLst>
          </p:cNvPr>
          <p:cNvSpPr>
            <a:spLocks noGrp="1"/>
          </p:cNvSpPr>
          <p:nvPr>
            <p:ph type="body" sz="quarter" idx="10" hasCustomPrompt="1"/>
          </p:nvPr>
        </p:nvSpPr>
        <p:spPr>
          <a:xfrm>
            <a:off x="1013033" y="2524262"/>
            <a:ext cx="6292850" cy="1337968"/>
          </a:xfrm>
        </p:spPr>
        <p:txBody>
          <a:bodyPr anchor="b" anchorCtr="0">
            <a:noAutofit/>
          </a:bodyPr>
          <a:lstStyle>
            <a:lvl1pPr>
              <a:spcBef>
                <a:spcPts val="0"/>
              </a:spcBef>
              <a:defRPr sz="4000">
                <a:solidFill>
                  <a:schemeClr val="bg1"/>
                </a:solidFill>
                <a:latin typeface="+mj-lt"/>
              </a:defRPr>
            </a:lvl1pPr>
            <a:lvl2pPr>
              <a:defRPr sz="3800">
                <a:latin typeface="+mj-lt"/>
              </a:defRPr>
            </a:lvl2pPr>
            <a:lvl3pPr>
              <a:defRPr sz="3800">
                <a:latin typeface="+mj-lt"/>
              </a:defRPr>
            </a:lvl3pPr>
            <a:lvl4pPr>
              <a:defRPr sz="3800">
                <a:latin typeface="+mj-lt"/>
              </a:defRPr>
            </a:lvl4pPr>
            <a:lvl5pPr>
              <a:defRPr sz="3800">
                <a:latin typeface="+mj-lt"/>
              </a:defRPr>
            </a:lvl5pPr>
          </a:lstStyle>
          <a:p>
            <a:pPr lvl="0"/>
            <a:r>
              <a:rPr lang="en-US"/>
              <a:t>Presentation Title </a:t>
            </a:r>
            <a:br>
              <a:rPr lang="en-US"/>
            </a:br>
            <a:r>
              <a:rPr lang="en-US"/>
              <a:t>Goes Here</a:t>
            </a:r>
          </a:p>
        </p:txBody>
      </p:sp>
      <p:sp>
        <p:nvSpPr>
          <p:cNvPr id="8" name="Text Placeholder 8">
            <a:extLst>
              <a:ext uri="{FF2B5EF4-FFF2-40B4-BE49-F238E27FC236}">
                <a16:creationId xmlns:a16="http://schemas.microsoft.com/office/drawing/2014/main" id="{16E1FE82-EBD2-4E2B-A8AB-6C677F1DBEF1}"/>
              </a:ext>
            </a:extLst>
          </p:cNvPr>
          <p:cNvSpPr>
            <a:spLocks noGrp="1"/>
          </p:cNvSpPr>
          <p:nvPr>
            <p:ph type="body" sz="quarter" idx="11" hasCustomPrompt="1"/>
          </p:nvPr>
        </p:nvSpPr>
        <p:spPr>
          <a:xfrm>
            <a:off x="1013033" y="4077151"/>
            <a:ext cx="5989845" cy="332399"/>
          </a:xfrm>
        </p:spPr>
        <p:txBody>
          <a:bodyPr anchor="t" anchorCtr="0">
            <a:spAutoFit/>
          </a:bodyPr>
          <a:lstStyle>
            <a:lvl1pPr>
              <a:spcBef>
                <a:spcPts val="0"/>
              </a:spcBef>
              <a:defRPr lang="en-US" sz="2400" b="1" kern="1200" dirty="0">
                <a:solidFill>
                  <a:schemeClr val="accent1"/>
                </a:solidFill>
                <a:latin typeface="+mj-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Speaker Name / Date </a:t>
            </a:r>
          </a:p>
        </p:txBody>
      </p:sp>
      <p:pic>
        <p:nvPicPr>
          <p:cNvPr id="3" name="Picture 2">
            <a:extLst>
              <a:ext uri="{FF2B5EF4-FFF2-40B4-BE49-F238E27FC236}">
                <a16:creationId xmlns:a16="http://schemas.microsoft.com/office/drawing/2014/main" id="{CD4EB33C-AAA8-0711-5AAE-280FD514B64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99236" y="1309815"/>
            <a:ext cx="2879786" cy="722527"/>
          </a:xfrm>
          <a:prstGeom prst="rect">
            <a:avLst/>
          </a:prstGeom>
        </p:spPr>
      </p:pic>
      <p:sp>
        <p:nvSpPr>
          <p:cNvPr id="14" name="Slide Number Placeholder 3">
            <a:extLst>
              <a:ext uri="{FF2B5EF4-FFF2-40B4-BE49-F238E27FC236}">
                <a16:creationId xmlns:a16="http://schemas.microsoft.com/office/drawing/2014/main" id="{2EE07E14-2EC6-4E41-A1BB-AB9EBBC06FFE}"/>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lumMod val="20000"/>
                    <a:lumOff val="80000"/>
                    <a:alpha val="50000"/>
                  </a:schemeClr>
                </a:solidFill>
                <a:latin typeface="+mn-lt"/>
                <a:ea typeface="+mn-ea"/>
                <a:cs typeface="+mn-cs"/>
              </a:defRPr>
            </a:lvl1pPr>
          </a:lstStyle>
          <a:p>
            <a:fld id="{4BF44F49-2768-47A8-8E40-2187651BF0E7}" type="slidenum">
              <a:rPr lang="en-US" smtClean="0"/>
              <a:pPr/>
              <a:t>‹#›</a:t>
            </a:fld>
            <a:endParaRPr lang="en-US"/>
          </a:p>
        </p:txBody>
      </p:sp>
      <p:sp>
        <p:nvSpPr>
          <p:cNvPr id="15" name="Footer Placeholder 4">
            <a:extLst>
              <a:ext uri="{FF2B5EF4-FFF2-40B4-BE49-F238E27FC236}">
                <a16:creationId xmlns:a16="http://schemas.microsoft.com/office/drawing/2014/main" id="{0343ADB8-817B-48CD-974E-790FA993CFE1}"/>
              </a:ext>
            </a:extLst>
          </p:cNvPr>
          <p:cNvSpPr>
            <a:spLocks noGrp="1"/>
          </p:cNvSpPr>
          <p:nvPr>
            <p:ph type="ftr" sz="quarter" idx="3"/>
          </p:nvPr>
        </p:nvSpPr>
        <p:spPr>
          <a:xfrm>
            <a:off x="1073274" y="6559407"/>
            <a:ext cx="5059077" cy="146194"/>
          </a:xfrm>
          <a:prstGeom prst="rect">
            <a:avLst/>
          </a:prstGeom>
        </p:spPr>
        <p:txBody>
          <a:bodyPr vert="horz" wrap="none" lIns="0" tIns="0" rIns="0" bIns="0" rtlCol="0" anchor="ctr">
            <a:spAutoFit/>
          </a:bodyPr>
          <a:lstStyle>
            <a:lvl1pPr algn="ctr">
              <a:defRPr lang="en-US" sz="950" kern="1200" dirty="0" smtClean="0">
                <a:solidFill>
                  <a:schemeClr val="tx1">
                    <a:lumMod val="20000"/>
                    <a:lumOff val="80000"/>
                    <a:alpha val="50000"/>
                  </a:schemeClr>
                </a:solidFill>
                <a:latin typeface="+mn-lt"/>
                <a:ea typeface="+mn-ea"/>
                <a:cs typeface="+mn-cs"/>
              </a:defRPr>
            </a:lvl1pPr>
          </a:lstStyle>
          <a:p>
            <a:r>
              <a:rPr lang="en-US"/>
              <a:t>© 2022 TriSalus Life Sciences. All Rights Reserved. Strictly Confidential. Not for Distribution.</a:t>
            </a:r>
          </a:p>
        </p:txBody>
      </p:sp>
    </p:spTree>
    <p:extLst>
      <p:ext uri="{BB962C8B-B14F-4D97-AF65-F5344CB8AC3E}">
        <p14:creationId xmlns:p14="http://schemas.microsoft.com/office/powerpoint/2010/main" val="3794853083"/>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Mission">
    <p:spTree>
      <p:nvGrpSpPr>
        <p:cNvPr id="1" name=""/>
        <p:cNvGrpSpPr/>
        <p:nvPr/>
      </p:nvGrpSpPr>
      <p:grpSpPr>
        <a:xfrm>
          <a:off x="0" y="0"/>
          <a:ext cx="0" cy="0"/>
          <a:chOff x="0" y="0"/>
          <a:chExt cx="0" cy="0"/>
        </a:xfrm>
      </p:grpSpPr>
      <p:pic>
        <p:nvPicPr>
          <p:cNvPr id="4" name="Picture 3" descr="A picture containing dog, red&#10;&#10;Description automatically generated">
            <a:extLst>
              <a:ext uri="{FF2B5EF4-FFF2-40B4-BE49-F238E27FC236}">
                <a16:creationId xmlns:a16="http://schemas.microsoft.com/office/drawing/2014/main" id="{0F3D9797-3E9D-47B3-95C8-A1063A465FC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354" y="0"/>
            <a:ext cx="12189291" cy="6858000"/>
          </a:xfrm>
          <a:prstGeom prst="rect">
            <a:avLst/>
          </a:prstGeom>
        </p:spPr>
      </p:pic>
      <p:sp>
        <p:nvSpPr>
          <p:cNvPr id="5" name="Rectangle 4">
            <a:extLst>
              <a:ext uri="{FF2B5EF4-FFF2-40B4-BE49-F238E27FC236}">
                <a16:creationId xmlns:a16="http://schemas.microsoft.com/office/drawing/2014/main" id="{4B6F2503-8046-48CC-8310-5C82B94D358B}"/>
              </a:ext>
            </a:extLst>
          </p:cNvPr>
          <p:cNvSpPr/>
          <p:nvPr userDrawn="1"/>
        </p:nvSpPr>
        <p:spPr>
          <a:xfrm>
            <a:off x="0" y="0"/>
            <a:ext cx="12188952" cy="6858000"/>
          </a:xfrm>
          <a:prstGeom prst="rect">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8B19CB62-D919-66EF-A49E-2C431E3BA6AE}"/>
              </a:ext>
            </a:extLst>
          </p:cNvPr>
          <p:cNvSpPr>
            <a:spLocks noGrp="1"/>
          </p:cNvSpPr>
          <p:nvPr>
            <p:ph type="title"/>
          </p:nvPr>
        </p:nvSpPr>
        <p:spPr>
          <a:xfrm>
            <a:off x="484632" y="391431"/>
            <a:ext cx="11218564" cy="457200"/>
          </a:xfrm>
        </p:spPr>
        <p:txBody>
          <a:bodyPr anchor="t" anchorCtr="0">
            <a:normAutofit/>
          </a:bodyPr>
          <a:lstStyle>
            <a:lvl1pPr>
              <a:defRPr sz="3200">
                <a:solidFill>
                  <a:schemeClr val="bg1"/>
                </a:solidFill>
              </a:defRPr>
            </a:lvl1pPr>
          </a:lstStyle>
          <a:p>
            <a:r>
              <a:rPr lang="en-US"/>
              <a:t>Click to edit Master title style</a:t>
            </a:r>
          </a:p>
        </p:txBody>
      </p:sp>
      <p:sp>
        <p:nvSpPr>
          <p:cNvPr id="13" name="Text Placeholder 7">
            <a:extLst>
              <a:ext uri="{FF2B5EF4-FFF2-40B4-BE49-F238E27FC236}">
                <a16:creationId xmlns:a16="http://schemas.microsoft.com/office/drawing/2014/main" id="{41153DDA-32C1-93BA-E50F-430B746A2527}"/>
              </a:ext>
            </a:extLst>
          </p:cNvPr>
          <p:cNvSpPr>
            <a:spLocks noGrp="1"/>
          </p:cNvSpPr>
          <p:nvPr>
            <p:ph type="body" sz="quarter" idx="14"/>
          </p:nvPr>
        </p:nvSpPr>
        <p:spPr>
          <a:xfrm>
            <a:off x="484188" y="1600199"/>
            <a:ext cx="11218862" cy="44805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Footer Placeholder 4">
            <a:extLst>
              <a:ext uri="{FF2B5EF4-FFF2-40B4-BE49-F238E27FC236}">
                <a16:creationId xmlns:a16="http://schemas.microsoft.com/office/drawing/2014/main" id="{0CD39964-B9CE-459F-8257-51BBFC39CC63}"/>
              </a:ext>
            </a:extLst>
          </p:cNvPr>
          <p:cNvSpPr>
            <a:spLocks noGrp="1"/>
          </p:cNvSpPr>
          <p:nvPr>
            <p:ph type="ftr" sz="quarter" idx="3"/>
          </p:nvPr>
        </p:nvSpPr>
        <p:spPr>
          <a:xfrm>
            <a:off x="3852790" y="6422562"/>
            <a:ext cx="5119687" cy="146194"/>
          </a:xfrm>
          <a:prstGeom prst="rect">
            <a:avLst/>
          </a:prstGeom>
        </p:spPr>
        <p:txBody>
          <a:bodyPr vert="horz" wrap="none" lIns="0" tIns="0" rIns="0" bIns="0" rtlCol="0" anchor="ctr">
            <a:spAutoFit/>
          </a:bodyPr>
          <a:lstStyle>
            <a:lvl1pPr algn="ctr">
              <a:defRPr lang="en-US" sz="950" kern="1200" dirty="0" smtClean="0">
                <a:solidFill>
                  <a:schemeClr val="tx1">
                    <a:lumMod val="20000"/>
                    <a:lumOff val="80000"/>
                    <a:alpha val="50000"/>
                  </a:schemeClr>
                </a:solidFill>
                <a:latin typeface="+mn-lt"/>
                <a:ea typeface="+mn-ea"/>
                <a:cs typeface="+mn-cs"/>
              </a:defRPr>
            </a:lvl1pPr>
          </a:lstStyle>
          <a:p>
            <a:r>
              <a:rPr lang="en-US"/>
              <a:t>© 2022 TriSalus Life Sciences. All Rights Reserved. Strictly Confidential. Not for Distribution.</a:t>
            </a:r>
          </a:p>
        </p:txBody>
      </p:sp>
      <p:sp>
        <p:nvSpPr>
          <p:cNvPr id="18" name="Slide Number Placeholder 3">
            <a:extLst>
              <a:ext uri="{FF2B5EF4-FFF2-40B4-BE49-F238E27FC236}">
                <a16:creationId xmlns:a16="http://schemas.microsoft.com/office/drawing/2014/main" id="{E25461C3-FC64-42AE-BB38-C59D4CA27F46}"/>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lumMod val="20000"/>
                    <a:lumOff val="80000"/>
                    <a:alpha val="50000"/>
                  </a:schemeClr>
                </a:solidFill>
                <a:latin typeface="+mn-lt"/>
                <a:ea typeface="+mn-ea"/>
                <a:cs typeface="+mn-cs"/>
              </a:defRPr>
            </a:lvl1pPr>
          </a:lstStyle>
          <a:p>
            <a:fld id="{4BF44F49-2768-47A8-8E40-2187651BF0E7}" type="slidenum">
              <a:rPr lang="en-US" smtClean="0"/>
              <a:pPr/>
              <a:t>‹#›</a:t>
            </a:fld>
            <a:endParaRPr lang="en-US"/>
          </a:p>
        </p:txBody>
      </p:sp>
      <p:pic>
        <p:nvPicPr>
          <p:cNvPr id="2" name="Graphic 1">
            <a:extLst>
              <a:ext uri="{FF2B5EF4-FFF2-40B4-BE49-F238E27FC236}">
                <a16:creationId xmlns:a16="http://schemas.microsoft.com/office/drawing/2014/main" id="{B7DDB0FE-7C45-8304-5475-C18463823898}"/>
              </a:ext>
            </a:extLst>
          </p:cNvPr>
          <p:cNvPicPr>
            <a:picLocks noChangeAspect="1"/>
          </p:cNvPicPr>
          <p:nvPr userDrawn="1"/>
        </p:nvPicPr>
        <p:blipFill>
          <a:blip r:embed="rId3">
            <a:lum bright="100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6956" y="6337958"/>
            <a:ext cx="946150" cy="194082"/>
          </a:xfrm>
          <a:prstGeom prst="rect">
            <a:avLst/>
          </a:prstGeom>
        </p:spPr>
      </p:pic>
    </p:spTree>
    <p:extLst>
      <p:ext uri="{BB962C8B-B14F-4D97-AF65-F5344CB8AC3E}">
        <p14:creationId xmlns:p14="http://schemas.microsoft.com/office/powerpoint/2010/main" val="3169552306"/>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_1">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970E1D-1314-4993-B6FD-D8965962A240}"/>
              </a:ext>
            </a:extLst>
          </p:cNvPr>
          <p:cNvSpPr/>
          <p:nvPr userDrawn="1"/>
        </p:nvSpPr>
        <p:spPr>
          <a:xfrm>
            <a:off x="9346518" y="-1"/>
            <a:ext cx="2845482" cy="3950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49EC3F0F-1154-45E1-BC03-1E4817DAA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2095" y="0"/>
            <a:ext cx="6089905" cy="6858000"/>
          </a:xfrm>
          <a:prstGeom prst="rect">
            <a:avLst/>
          </a:prstGeom>
        </p:spPr>
      </p:pic>
      <p:sp>
        <p:nvSpPr>
          <p:cNvPr id="11" name="Freeform: Shape 10">
            <a:extLst>
              <a:ext uri="{FF2B5EF4-FFF2-40B4-BE49-F238E27FC236}">
                <a16:creationId xmlns:a16="http://schemas.microsoft.com/office/drawing/2014/main" id="{A8221ED3-4B42-448B-9942-A0E0A03B9EC1}"/>
              </a:ext>
            </a:extLst>
          </p:cNvPr>
          <p:cNvSpPr/>
          <p:nvPr userDrawn="1"/>
        </p:nvSpPr>
        <p:spPr>
          <a:xfrm>
            <a:off x="0" y="0"/>
            <a:ext cx="12192000" cy="6859429"/>
          </a:xfrm>
          <a:custGeom>
            <a:avLst/>
            <a:gdLst>
              <a:gd name="connsiteX0" fmla="*/ 5614035 w 9142095"/>
              <a:gd name="connsiteY0" fmla="*/ 3335655 h 5143500"/>
              <a:gd name="connsiteX1" fmla="*/ 9142095 w 9142095"/>
              <a:gd name="connsiteY1" fmla="*/ 4510088 h 5143500"/>
              <a:gd name="connsiteX2" fmla="*/ 9142095 w 9142095"/>
              <a:gd name="connsiteY2" fmla="*/ 4247198 h 5143500"/>
              <a:gd name="connsiteX3" fmla="*/ 5741670 w 9142095"/>
              <a:gd name="connsiteY3" fmla="*/ 3115628 h 5143500"/>
              <a:gd name="connsiteX4" fmla="*/ 7008495 w 9142095"/>
              <a:gd name="connsiteY4" fmla="*/ 913448 h 5143500"/>
              <a:gd name="connsiteX5" fmla="*/ 9142095 w 9142095"/>
              <a:gd name="connsiteY5" fmla="*/ 2780348 h 5143500"/>
              <a:gd name="connsiteX6" fmla="*/ 9142095 w 9142095"/>
              <a:gd name="connsiteY6" fmla="*/ 2448878 h 5143500"/>
              <a:gd name="connsiteX7" fmla="*/ 7135178 w 9142095"/>
              <a:gd name="connsiteY7" fmla="*/ 693420 h 5143500"/>
              <a:gd name="connsiteX8" fmla="*/ 7534275 w 9142095"/>
              <a:gd name="connsiteY8" fmla="*/ 0 h 5143500"/>
              <a:gd name="connsiteX9" fmla="*/ 0 w 9142095"/>
              <a:gd name="connsiteY9" fmla="*/ 0 h 5143500"/>
              <a:gd name="connsiteX10" fmla="*/ 0 w 9142095"/>
              <a:gd name="connsiteY10" fmla="*/ 5143500 h 5143500"/>
              <a:gd name="connsiteX11" fmla="*/ 4574858 w 9142095"/>
              <a:gd name="connsiteY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2095" h="5143500">
                <a:moveTo>
                  <a:pt x="5614035" y="3335655"/>
                </a:moveTo>
                <a:lnTo>
                  <a:pt x="9142095" y="4510088"/>
                </a:lnTo>
                <a:lnTo>
                  <a:pt x="9142095" y="4247198"/>
                </a:lnTo>
                <a:lnTo>
                  <a:pt x="5741670" y="3115628"/>
                </a:lnTo>
                <a:lnTo>
                  <a:pt x="7008495" y="913448"/>
                </a:lnTo>
                <a:lnTo>
                  <a:pt x="9142095" y="2780348"/>
                </a:lnTo>
                <a:lnTo>
                  <a:pt x="9142095" y="2448878"/>
                </a:lnTo>
                <a:lnTo>
                  <a:pt x="7135178" y="693420"/>
                </a:lnTo>
                <a:lnTo>
                  <a:pt x="7534275" y="0"/>
                </a:lnTo>
                <a:lnTo>
                  <a:pt x="0" y="0"/>
                </a:lnTo>
                <a:lnTo>
                  <a:pt x="0" y="5143500"/>
                </a:lnTo>
                <a:lnTo>
                  <a:pt x="4574858" y="5143500"/>
                </a:lnTo>
                <a:close/>
              </a:path>
            </a:pathLst>
          </a:custGeom>
          <a:solidFill>
            <a:schemeClr val="bg1"/>
          </a:solidFill>
          <a:ln w="9525" cap="flat">
            <a:noFill/>
            <a:prstDash val="solid"/>
            <a:miter/>
          </a:ln>
          <a:effectLst>
            <a:outerShdw blurRad="152400" dist="127000" dir="2700000" algn="tl" rotWithShape="0">
              <a:prstClr val="black">
                <a:alpha val="44000"/>
              </a:prstClr>
            </a:outerShdw>
          </a:effectLst>
        </p:spPr>
        <p:txBody>
          <a:bodyPr rtlCol="0" anchor="ctr"/>
          <a:lstStyle/>
          <a:p>
            <a:endParaRPr lang="en-US"/>
          </a:p>
        </p:txBody>
      </p:sp>
      <p:sp>
        <p:nvSpPr>
          <p:cNvPr id="13" name="Title Placeholder 1">
            <a:extLst>
              <a:ext uri="{FF2B5EF4-FFF2-40B4-BE49-F238E27FC236}">
                <a16:creationId xmlns:a16="http://schemas.microsoft.com/office/drawing/2014/main" id="{A9748588-9047-987A-03D2-0ED0454FE0C4}"/>
              </a:ext>
            </a:extLst>
          </p:cNvPr>
          <p:cNvSpPr>
            <a:spLocks noGrp="1"/>
          </p:cNvSpPr>
          <p:nvPr>
            <p:ph type="title"/>
          </p:nvPr>
        </p:nvSpPr>
        <p:spPr>
          <a:xfrm>
            <a:off x="484632" y="391431"/>
            <a:ext cx="8673436" cy="552451"/>
          </a:xfrm>
          <a:prstGeom prst="rect">
            <a:avLst/>
          </a:prstGeom>
        </p:spPr>
        <p:txBody>
          <a:bodyPr vert="horz" lIns="0" tIns="0" rIns="0" bIns="0" rtlCol="0" anchor="t" anchorCtr="0">
            <a:normAutofit/>
          </a:bodyPr>
          <a:lstStyle/>
          <a:p>
            <a:r>
              <a:rPr lang="en-US"/>
              <a:t>Click to edit Master title style</a:t>
            </a:r>
          </a:p>
        </p:txBody>
      </p:sp>
      <p:sp>
        <p:nvSpPr>
          <p:cNvPr id="16" name="Text Placeholder 2">
            <a:extLst>
              <a:ext uri="{FF2B5EF4-FFF2-40B4-BE49-F238E27FC236}">
                <a16:creationId xmlns:a16="http://schemas.microsoft.com/office/drawing/2014/main" id="{22FA3899-7795-D870-6BD9-2EE128CF021A}"/>
              </a:ext>
            </a:extLst>
          </p:cNvPr>
          <p:cNvSpPr>
            <a:spLocks noGrp="1"/>
          </p:cNvSpPr>
          <p:nvPr>
            <p:ph idx="1"/>
          </p:nvPr>
        </p:nvSpPr>
        <p:spPr>
          <a:xfrm>
            <a:off x="484631" y="1371600"/>
            <a:ext cx="6943111" cy="481250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C5729AA0-338B-4EFD-AC0F-E6611A5ECD6E}"/>
              </a:ext>
            </a:extLst>
          </p:cNvPr>
          <p:cNvSpPr>
            <a:spLocks noGrp="1"/>
          </p:cNvSpPr>
          <p:nvPr>
            <p:ph type="ftr" sz="quarter" idx="3"/>
          </p:nvPr>
        </p:nvSpPr>
        <p:spPr>
          <a:xfrm>
            <a:off x="2929759" y="6413213"/>
            <a:ext cx="3202592" cy="292388"/>
          </a:xfrm>
          <a:prstGeom prst="rect">
            <a:avLst/>
          </a:prstGeom>
        </p:spPr>
        <p:txBody>
          <a:bodyPr vert="horz" wrap="squar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15" name="Slide Number Placeholder 3">
            <a:extLst>
              <a:ext uri="{FF2B5EF4-FFF2-40B4-BE49-F238E27FC236}">
                <a16:creationId xmlns:a16="http://schemas.microsoft.com/office/drawing/2014/main" id="{7B1EF2B7-8543-43AC-B7EB-64BF905956E9}"/>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pic>
        <p:nvPicPr>
          <p:cNvPr id="2" name="Graphic 1">
            <a:extLst>
              <a:ext uri="{FF2B5EF4-FFF2-40B4-BE49-F238E27FC236}">
                <a16:creationId xmlns:a16="http://schemas.microsoft.com/office/drawing/2014/main" id="{3F0F94AC-71E5-05C6-6DAC-07FBD84D420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6956" y="6337958"/>
            <a:ext cx="946150" cy="194082"/>
          </a:xfrm>
          <a:prstGeom prst="rect">
            <a:avLst/>
          </a:prstGeom>
        </p:spPr>
      </p:pic>
    </p:spTree>
    <p:extLst>
      <p:ext uri="{BB962C8B-B14F-4D97-AF65-F5344CB8AC3E}">
        <p14:creationId xmlns:p14="http://schemas.microsoft.com/office/powerpoint/2010/main" val="1232163911"/>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itle_2">
    <p:bg>
      <p:bgPr>
        <a:solidFill>
          <a:schemeClr val="bg2"/>
        </a:solidFill>
        <a:effectLst/>
      </p:bgPr>
    </p:bg>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4537C369-134A-943F-DCED-0BD80173BD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2095" y="0"/>
            <a:ext cx="6089905" cy="6858000"/>
          </a:xfrm>
          <a:prstGeom prst="rect">
            <a:avLst/>
          </a:prstGeom>
        </p:spPr>
      </p:pic>
      <p:sp>
        <p:nvSpPr>
          <p:cNvPr id="7" name="Freeform: Shape 6">
            <a:extLst>
              <a:ext uri="{FF2B5EF4-FFF2-40B4-BE49-F238E27FC236}">
                <a16:creationId xmlns:a16="http://schemas.microsoft.com/office/drawing/2014/main" id="{07BC6D4A-ABB5-763E-D1D2-0B31D58940D1}"/>
              </a:ext>
            </a:extLst>
          </p:cNvPr>
          <p:cNvSpPr/>
          <p:nvPr userDrawn="1"/>
        </p:nvSpPr>
        <p:spPr>
          <a:xfrm>
            <a:off x="0" y="-1"/>
            <a:ext cx="12192000" cy="6859429"/>
          </a:xfrm>
          <a:custGeom>
            <a:avLst/>
            <a:gdLst>
              <a:gd name="connsiteX0" fmla="*/ 5614035 w 9142095"/>
              <a:gd name="connsiteY0" fmla="*/ 3335655 h 5143500"/>
              <a:gd name="connsiteX1" fmla="*/ 9142095 w 9142095"/>
              <a:gd name="connsiteY1" fmla="*/ 4510088 h 5143500"/>
              <a:gd name="connsiteX2" fmla="*/ 9142095 w 9142095"/>
              <a:gd name="connsiteY2" fmla="*/ 4247198 h 5143500"/>
              <a:gd name="connsiteX3" fmla="*/ 5741670 w 9142095"/>
              <a:gd name="connsiteY3" fmla="*/ 3115628 h 5143500"/>
              <a:gd name="connsiteX4" fmla="*/ 7008495 w 9142095"/>
              <a:gd name="connsiteY4" fmla="*/ 913448 h 5143500"/>
              <a:gd name="connsiteX5" fmla="*/ 9142095 w 9142095"/>
              <a:gd name="connsiteY5" fmla="*/ 2780348 h 5143500"/>
              <a:gd name="connsiteX6" fmla="*/ 9142095 w 9142095"/>
              <a:gd name="connsiteY6" fmla="*/ 2448878 h 5143500"/>
              <a:gd name="connsiteX7" fmla="*/ 7135178 w 9142095"/>
              <a:gd name="connsiteY7" fmla="*/ 693420 h 5143500"/>
              <a:gd name="connsiteX8" fmla="*/ 7534275 w 9142095"/>
              <a:gd name="connsiteY8" fmla="*/ 0 h 5143500"/>
              <a:gd name="connsiteX9" fmla="*/ 0 w 9142095"/>
              <a:gd name="connsiteY9" fmla="*/ 0 h 5143500"/>
              <a:gd name="connsiteX10" fmla="*/ 0 w 9142095"/>
              <a:gd name="connsiteY10" fmla="*/ 5143500 h 5143500"/>
              <a:gd name="connsiteX11" fmla="*/ 4574858 w 9142095"/>
              <a:gd name="connsiteY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2095" h="5143500">
                <a:moveTo>
                  <a:pt x="5614035" y="3335655"/>
                </a:moveTo>
                <a:lnTo>
                  <a:pt x="9142095" y="4510088"/>
                </a:lnTo>
                <a:lnTo>
                  <a:pt x="9142095" y="4247198"/>
                </a:lnTo>
                <a:lnTo>
                  <a:pt x="5741670" y="3115628"/>
                </a:lnTo>
                <a:lnTo>
                  <a:pt x="7008495" y="913448"/>
                </a:lnTo>
                <a:lnTo>
                  <a:pt x="9142095" y="2780348"/>
                </a:lnTo>
                <a:lnTo>
                  <a:pt x="9142095" y="2448878"/>
                </a:lnTo>
                <a:lnTo>
                  <a:pt x="7135178" y="693420"/>
                </a:lnTo>
                <a:lnTo>
                  <a:pt x="7534275" y="0"/>
                </a:lnTo>
                <a:lnTo>
                  <a:pt x="0" y="0"/>
                </a:lnTo>
                <a:lnTo>
                  <a:pt x="0" y="5143500"/>
                </a:lnTo>
                <a:lnTo>
                  <a:pt x="4574858" y="5143500"/>
                </a:lnTo>
                <a:close/>
              </a:path>
            </a:pathLst>
          </a:custGeom>
          <a:solidFill>
            <a:schemeClr val="bg1"/>
          </a:solidFill>
          <a:ln w="9525" cap="flat">
            <a:noFill/>
            <a:prstDash val="solid"/>
            <a:miter/>
          </a:ln>
          <a:effectLst>
            <a:outerShdw blurRad="152400" dist="127000" dir="2700000" algn="tl" rotWithShape="0">
              <a:prstClr val="black">
                <a:alpha val="44000"/>
              </a:prstClr>
            </a:outerShdw>
          </a:effectLst>
        </p:spPr>
        <p:txBody>
          <a:bodyPr rtlCol="0" anchor="ctr"/>
          <a:lstStyle/>
          <a:p>
            <a:endParaRPr lang="en-US"/>
          </a:p>
        </p:txBody>
      </p:sp>
      <p:sp>
        <p:nvSpPr>
          <p:cNvPr id="13" name="Title Placeholder 1">
            <a:extLst>
              <a:ext uri="{FF2B5EF4-FFF2-40B4-BE49-F238E27FC236}">
                <a16:creationId xmlns:a16="http://schemas.microsoft.com/office/drawing/2014/main" id="{A9748588-9047-987A-03D2-0ED0454FE0C4}"/>
              </a:ext>
            </a:extLst>
          </p:cNvPr>
          <p:cNvSpPr>
            <a:spLocks noGrp="1"/>
          </p:cNvSpPr>
          <p:nvPr>
            <p:ph type="title"/>
          </p:nvPr>
        </p:nvSpPr>
        <p:spPr>
          <a:xfrm>
            <a:off x="484632" y="391431"/>
            <a:ext cx="8673436" cy="552451"/>
          </a:xfrm>
          <a:prstGeom prst="rect">
            <a:avLst/>
          </a:prstGeom>
        </p:spPr>
        <p:txBody>
          <a:bodyPr vert="horz" lIns="0" tIns="0" rIns="0" bIns="0" rtlCol="0" anchor="t" anchorCtr="0">
            <a:normAutofit/>
          </a:bodyPr>
          <a:lstStyle/>
          <a:p>
            <a:r>
              <a:rPr lang="en-US"/>
              <a:t>Click to edit Master title style</a:t>
            </a:r>
          </a:p>
        </p:txBody>
      </p:sp>
      <p:sp>
        <p:nvSpPr>
          <p:cNvPr id="16" name="Text Placeholder 2">
            <a:extLst>
              <a:ext uri="{FF2B5EF4-FFF2-40B4-BE49-F238E27FC236}">
                <a16:creationId xmlns:a16="http://schemas.microsoft.com/office/drawing/2014/main" id="{22FA3899-7795-D870-6BD9-2EE128CF021A}"/>
              </a:ext>
            </a:extLst>
          </p:cNvPr>
          <p:cNvSpPr>
            <a:spLocks noGrp="1"/>
          </p:cNvSpPr>
          <p:nvPr>
            <p:ph idx="1"/>
          </p:nvPr>
        </p:nvSpPr>
        <p:spPr>
          <a:xfrm>
            <a:off x="484631" y="1371600"/>
            <a:ext cx="6943111" cy="481250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C5729AA0-338B-4EFD-AC0F-E6611A5ECD6E}"/>
              </a:ext>
            </a:extLst>
          </p:cNvPr>
          <p:cNvSpPr>
            <a:spLocks noGrp="1"/>
          </p:cNvSpPr>
          <p:nvPr>
            <p:ph type="ftr" sz="quarter" idx="3"/>
          </p:nvPr>
        </p:nvSpPr>
        <p:spPr>
          <a:xfrm>
            <a:off x="2929759" y="6413213"/>
            <a:ext cx="3202592" cy="292388"/>
          </a:xfrm>
          <a:prstGeom prst="rect">
            <a:avLst/>
          </a:prstGeom>
        </p:spPr>
        <p:txBody>
          <a:bodyPr vert="horz" wrap="squar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15" name="Slide Number Placeholder 3">
            <a:extLst>
              <a:ext uri="{FF2B5EF4-FFF2-40B4-BE49-F238E27FC236}">
                <a16:creationId xmlns:a16="http://schemas.microsoft.com/office/drawing/2014/main" id="{7B1EF2B7-8543-43AC-B7EB-64BF905956E9}"/>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pic>
        <p:nvPicPr>
          <p:cNvPr id="2" name="Graphic 1">
            <a:extLst>
              <a:ext uri="{FF2B5EF4-FFF2-40B4-BE49-F238E27FC236}">
                <a16:creationId xmlns:a16="http://schemas.microsoft.com/office/drawing/2014/main" id="{3F0F94AC-71E5-05C6-6DAC-07FBD84D420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6956" y="6337958"/>
            <a:ext cx="946150" cy="194082"/>
          </a:xfrm>
          <a:prstGeom prst="rect">
            <a:avLst/>
          </a:prstGeom>
        </p:spPr>
      </p:pic>
    </p:spTree>
    <p:extLst>
      <p:ext uri="{BB962C8B-B14F-4D97-AF65-F5344CB8AC3E}">
        <p14:creationId xmlns:p14="http://schemas.microsoft.com/office/powerpoint/2010/main" val="401672829"/>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atient ">
    <p:bg>
      <p:bgPr>
        <a:solidFill>
          <a:schemeClr val="bg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A9E261C-3C5F-4C83-9082-28DAA0F5B3E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flipH="1" flipV="1">
            <a:off x="5986130" y="0"/>
            <a:ext cx="6205870" cy="6858000"/>
          </a:xfrm>
          <a:prstGeom prst="rect">
            <a:avLst/>
          </a:prstGeom>
        </p:spPr>
      </p:pic>
      <p:sp>
        <p:nvSpPr>
          <p:cNvPr id="11" name="Freeform: Shape 10">
            <a:extLst>
              <a:ext uri="{FF2B5EF4-FFF2-40B4-BE49-F238E27FC236}">
                <a16:creationId xmlns:a16="http://schemas.microsoft.com/office/drawing/2014/main" id="{A8221ED3-4B42-448B-9942-A0E0A03B9EC1}"/>
              </a:ext>
            </a:extLst>
          </p:cNvPr>
          <p:cNvSpPr/>
          <p:nvPr userDrawn="1"/>
        </p:nvSpPr>
        <p:spPr>
          <a:xfrm>
            <a:off x="0" y="0"/>
            <a:ext cx="12192000" cy="6859429"/>
          </a:xfrm>
          <a:custGeom>
            <a:avLst/>
            <a:gdLst>
              <a:gd name="connsiteX0" fmla="*/ 5614035 w 9142095"/>
              <a:gd name="connsiteY0" fmla="*/ 3335655 h 5143500"/>
              <a:gd name="connsiteX1" fmla="*/ 9142095 w 9142095"/>
              <a:gd name="connsiteY1" fmla="*/ 4510088 h 5143500"/>
              <a:gd name="connsiteX2" fmla="*/ 9142095 w 9142095"/>
              <a:gd name="connsiteY2" fmla="*/ 4247198 h 5143500"/>
              <a:gd name="connsiteX3" fmla="*/ 5741670 w 9142095"/>
              <a:gd name="connsiteY3" fmla="*/ 3115628 h 5143500"/>
              <a:gd name="connsiteX4" fmla="*/ 7008495 w 9142095"/>
              <a:gd name="connsiteY4" fmla="*/ 913448 h 5143500"/>
              <a:gd name="connsiteX5" fmla="*/ 9142095 w 9142095"/>
              <a:gd name="connsiteY5" fmla="*/ 2780348 h 5143500"/>
              <a:gd name="connsiteX6" fmla="*/ 9142095 w 9142095"/>
              <a:gd name="connsiteY6" fmla="*/ 2448878 h 5143500"/>
              <a:gd name="connsiteX7" fmla="*/ 7135178 w 9142095"/>
              <a:gd name="connsiteY7" fmla="*/ 693420 h 5143500"/>
              <a:gd name="connsiteX8" fmla="*/ 7534275 w 9142095"/>
              <a:gd name="connsiteY8" fmla="*/ 0 h 5143500"/>
              <a:gd name="connsiteX9" fmla="*/ 0 w 9142095"/>
              <a:gd name="connsiteY9" fmla="*/ 0 h 5143500"/>
              <a:gd name="connsiteX10" fmla="*/ 0 w 9142095"/>
              <a:gd name="connsiteY10" fmla="*/ 5143500 h 5143500"/>
              <a:gd name="connsiteX11" fmla="*/ 4574858 w 9142095"/>
              <a:gd name="connsiteY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2095" h="5143500">
                <a:moveTo>
                  <a:pt x="5614035" y="3335655"/>
                </a:moveTo>
                <a:lnTo>
                  <a:pt x="9142095" y="4510088"/>
                </a:lnTo>
                <a:lnTo>
                  <a:pt x="9142095" y="4247198"/>
                </a:lnTo>
                <a:lnTo>
                  <a:pt x="5741670" y="3115628"/>
                </a:lnTo>
                <a:lnTo>
                  <a:pt x="7008495" y="913448"/>
                </a:lnTo>
                <a:lnTo>
                  <a:pt x="9142095" y="2780348"/>
                </a:lnTo>
                <a:lnTo>
                  <a:pt x="9142095" y="2448878"/>
                </a:lnTo>
                <a:lnTo>
                  <a:pt x="7135178" y="693420"/>
                </a:lnTo>
                <a:lnTo>
                  <a:pt x="7534275" y="0"/>
                </a:lnTo>
                <a:lnTo>
                  <a:pt x="0" y="0"/>
                </a:lnTo>
                <a:lnTo>
                  <a:pt x="0" y="5143500"/>
                </a:lnTo>
                <a:lnTo>
                  <a:pt x="4574858" y="5143500"/>
                </a:lnTo>
                <a:close/>
              </a:path>
            </a:pathLst>
          </a:custGeom>
          <a:solidFill>
            <a:schemeClr val="bg1"/>
          </a:solidFill>
          <a:ln w="9525" cap="flat">
            <a:noFill/>
            <a:prstDash val="solid"/>
            <a:miter/>
          </a:ln>
          <a:effectLst>
            <a:outerShdw blurRad="152400" dist="127000" dir="2700000" algn="tl" rotWithShape="0">
              <a:prstClr val="black">
                <a:alpha val="44000"/>
              </a:prstClr>
            </a:outerShdw>
          </a:effectLst>
        </p:spPr>
        <p:txBody>
          <a:bodyPr rtlCol="0" anchor="ctr"/>
          <a:lstStyle/>
          <a:p>
            <a:pPr lvl="0"/>
            <a:endParaRPr lang="en-US"/>
          </a:p>
        </p:txBody>
      </p:sp>
      <p:sp>
        <p:nvSpPr>
          <p:cNvPr id="13" name="Title Placeholder 1">
            <a:extLst>
              <a:ext uri="{FF2B5EF4-FFF2-40B4-BE49-F238E27FC236}">
                <a16:creationId xmlns:a16="http://schemas.microsoft.com/office/drawing/2014/main" id="{A9748588-9047-987A-03D2-0ED0454FE0C4}"/>
              </a:ext>
            </a:extLst>
          </p:cNvPr>
          <p:cNvSpPr>
            <a:spLocks noGrp="1"/>
          </p:cNvSpPr>
          <p:nvPr>
            <p:ph type="title"/>
          </p:nvPr>
        </p:nvSpPr>
        <p:spPr>
          <a:xfrm>
            <a:off x="484632" y="391431"/>
            <a:ext cx="8673436" cy="552451"/>
          </a:xfrm>
          <a:prstGeom prst="rect">
            <a:avLst/>
          </a:prstGeom>
        </p:spPr>
        <p:txBody>
          <a:bodyPr vert="horz" lIns="0" tIns="0" rIns="0" bIns="0" rtlCol="0" anchor="t" anchorCtr="0">
            <a:normAutofit/>
          </a:bodyPr>
          <a:lstStyle/>
          <a:p>
            <a:r>
              <a:rPr lang="en-US"/>
              <a:t>Click to edit Master title style</a:t>
            </a:r>
          </a:p>
        </p:txBody>
      </p:sp>
      <p:sp>
        <p:nvSpPr>
          <p:cNvPr id="16" name="Text Placeholder 2">
            <a:extLst>
              <a:ext uri="{FF2B5EF4-FFF2-40B4-BE49-F238E27FC236}">
                <a16:creationId xmlns:a16="http://schemas.microsoft.com/office/drawing/2014/main" id="{22FA3899-7795-D870-6BD9-2EE128CF021A}"/>
              </a:ext>
            </a:extLst>
          </p:cNvPr>
          <p:cNvSpPr>
            <a:spLocks noGrp="1"/>
          </p:cNvSpPr>
          <p:nvPr>
            <p:ph idx="1"/>
          </p:nvPr>
        </p:nvSpPr>
        <p:spPr>
          <a:xfrm>
            <a:off x="484631" y="1371600"/>
            <a:ext cx="6943111" cy="4812506"/>
          </a:xfrm>
          <a:prstGeom prst="rect">
            <a:avLst/>
          </a:prstGeom>
        </p:spPr>
        <p:txBody>
          <a:bodyPr vert="horz" lIns="0" tIns="0" rIns="0" bIns="0" rtlCol="0">
            <a:noAutofit/>
          </a:bodyPr>
          <a:lstStyle>
            <a:lvl3pPr marL="519113" indent="-219075">
              <a:defRPr/>
            </a:lvl3pPr>
            <a:lvl4pPr marL="736600" indent="-166688">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C5729AA0-338B-4EFD-AC0F-E6611A5ECD6E}"/>
              </a:ext>
            </a:extLst>
          </p:cNvPr>
          <p:cNvSpPr>
            <a:spLocks noGrp="1"/>
          </p:cNvSpPr>
          <p:nvPr>
            <p:ph type="ftr" sz="quarter" idx="3"/>
          </p:nvPr>
        </p:nvSpPr>
        <p:spPr>
          <a:xfrm>
            <a:off x="2929759" y="6413213"/>
            <a:ext cx="3202592" cy="292388"/>
          </a:xfrm>
          <a:prstGeom prst="rect">
            <a:avLst/>
          </a:prstGeom>
        </p:spPr>
        <p:txBody>
          <a:bodyPr vert="horz" wrap="squar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15" name="Slide Number Placeholder 3">
            <a:extLst>
              <a:ext uri="{FF2B5EF4-FFF2-40B4-BE49-F238E27FC236}">
                <a16:creationId xmlns:a16="http://schemas.microsoft.com/office/drawing/2014/main" id="{7B1EF2B7-8543-43AC-B7EB-64BF905956E9}"/>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pic>
        <p:nvPicPr>
          <p:cNvPr id="2" name="Graphic 1">
            <a:extLst>
              <a:ext uri="{FF2B5EF4-FFF2-40B4-BE49-F238E27FC236}">
                <a16:creationId xmlns:a16="http://schemas.microsoft.com/office/drawing/2014/main" id="{6B354FE5-6899-A28C-72A3-F11DC0CC490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6956" y="6337958"/>
            <a:ext cx="946150" cy="194082"/>
          </a:xfrm>
          <a:prstGeom prst="rect">
            <a:avLst/>
          </a:prstGeom>
        </p:spPr>
      </p:pic>
    </p:spTree>
    <p:extLst>
      <p:ext uri="{BB962C8B-B14F-4D97-AF65-F5344CB8AC3E}">
        <p14:creationId xmlns:p14="http://schemas.microsoft.com/office/powerpoint/2010/main" val="2293220041"/>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Patient ">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049F3E-BE18-44C3-BB82-058237DC351C}"/>
              </a:ext>
            </a:extLst>
          </p:cNvPr>
          <p:cNvPicPr>
            <a:picLocks noChangeAspect="1"/>
          </p:cNvPicPr>
          <p:nvPr userDrawn="1"/>
        </p:nvPicPr>
        <p:blipFill rotWithShape="1">
          <a:blip r:embed="rId2"/>
          <a:srcRect l="13959" t="5564" b="8333"/>
          <a:stretch/>
        </p:blipFill>
        <p:spPr>
          <a:xfrm flipH="1">
            <a:off x="4355174" y="-1430"/>
            <a:ext cx="7836825" cy="6859429"/>
          </a:xfrm>
          <a:prstGeom prst="rect">
            <a:avLst/>
          </a:prstGeom>
        </p:spPr>
      </p:pic>
      <p:sp>
        <p:nvSpPr>
          <p:cNvPr id="11" name="Freeform: Shape 10">
            <a:extLst>
              <a:ext uri="{FF2B5EF4-FFF2-40B4-BE49-F238E27FC236}">
                <a16:creationId xmlns:a16="http://schemas.microsoft.com/office/drawing/2014/main" id="{A8221ED3-4B42-448B-9942-A0E0A03B9EC1}"/>
              </a:ext>
            </a:extLst>
          </p:cNvPr>
          <p:cNvSpPr/>
          <p:nvPr userDrawn="1"/>
        </p:nvSpPr>
        <p:spPr>
          <a:xfrm>
            <a:off x="0" y="0"/>
            <a:ext cx="12192000" cy="6859429"/>
          </a:xfrm>
          <a:custGeom>
            <a:avLst/>
            <a:gdLst>
              <a:gd name="connsiteX0" fmla="*/ 5614035 w 9142095"/>
              <a:gd name="connsiteY0" fmla="*/ 3335655 h 5143500"/>
              <a:gd name="connsiteX1" fmla="*/ 9142095 w 9142095"/>
              <a:gd name="connsiteY1" fmla="*/ 4510088 h 5143500"/>
              <a:gd name="connsiteX2" fmla="*/ 9142095 w 9142095"/>
              <a:gd name="connsiteY2" fmla="*/ 4247198 h 5143500"/>
              <a:gd name="connsiteX3" fmla="*/ 5741670 w 9142095"/>
              <a:gd name="connsiteY3" fmla="*/ 3115628 h 5143500"/>
              <a:gd name="connsiteX4" fmla="*/ 7008495 w 9142095"/>
              <a:gd name="connsiteY4" fmla="*/ 913448 h 5143500"/>
              <a:gd name="connsiteX5" fmla="*/ 9142095 w 9142095"/>
              <a:gd name="connsiteY5" fmla="*/ 2780348 h 5143500"/>
              <a:gd name="connsiteX6" fmla="*/ 9142095 w 9142095"/>
              <a:gd name="connsiteY6" fmla="*/ 2448878 h 5143500"/>
              <a:gd name="connsiteX7" fmla="*/ 7135178 w 9142095"/>
              <a:gd name="connsiteY7" fmla="*/ 693420 h 5143500"/>
              <a:gd name="connsiteX8" fmla="*/ 7534275 w 9142095"/>
              <a:gd name="connsiteY8" fmla="*/ 0 h 5143500"/>
              <a:gd name="connsiteX9" fmla="*/ 0 w 9142095"/>
              <a:gd name="connsiteY9" fmla="*/ 0 h 5143500"/>
              <a:gd name="connsiteX10" fmla="*/ 0 w 9142095"/>
              <a:gd name="connsiteY10" fmla="*/ 5143500 h 5143500"/>
              <a:gd name="connsiteX11" fmla="*/ 4574858 w 9142095"/>
              <a:gd name="connsiteY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2095" h="5143500">
                <a:moveTo>
                  <a:pt x="5614035" y="3335655"/>
                </a:moveTo>
                <a:lnTo>
                  <a:pt x="9142095" y="4510088"/>
                </a:lnTo>
                <a:lnTo>
                  <a:pt x="9142095" y="4247198"/>
                </a:lnTo>
                <a:lnTo>
                  <a:pt x="5741670" y="3115628"/>
                </a:lnTo>
                <a:lnTo>
                  <a:pt x="7008495" y="913448"/>
                </a:lnTo>
                <a:lnTo>
                  <a:pt x="9142095" y="2780348"/>
                </a:lnTo>
                <a:lnTo>
                  <a:pt x="9142095" y="2448878"/>
                </a:lnTo>
                <a:lnTo>
                  <a:pt x="7135178" y="693420"/>
                </a:lnTo>
                <a:lnTo>
                  <a:pt x="7534275" y="0"/>
                </a:lnTo>
                <a:lnTo>
                  <a:pt x="0" y="0"/>
                </a:lnTo>
                <a:lnTo>
                  <a:pt x="0" y="5143500"/>
                </a:lnTo>
                <a:lnTo>
                  <a:pt x="4574858" y="5143500"/>
                </a:lnTo>
                <a:close/>
              </a:path>
            </a:pathLst>
          </a:custGeom>
          <a:solidFill>
            <a:schemeClr val="bg1"/>
          </a:solidFill>
          <a:ln w="9525" cap="flat">
            <a:noFill/>
            <a:prstDash val="solid"/>
            <a:miter/>
          </a:ln>
          <a:effectLst>
            <a:outerShdw blurRad="152400" dist="127000" dir="2700000" algn="tl" rotWithShape="0">
              <a:prstClr val="black">
                <a:alpha val="44000"/>
              </a:prstClr>
            </a:outerShdw>
          </a:effectLst>
        </p:spPr>
        <p:txBody>
          <a:bodyPr rtlCol="0" anchor="ctr"/>
          <a:lstStyle/>
          <a:p>
            <a:pPr lvl="0"/>
            <a:endParaRPr lang="en-US"/>
          </a:p>
        </p:txBody>
      </p:sp>
      <p:sp>
        <p:nvSpPr>
          <p:cNvPr id="13" name="Title Placeholder 1">
            <a:extLst>
              <a:ext uri="{FF2B5EF4-FFF2-40B4-BE49-F238E27FC236}">
                <a16:creationId xmlns:a16="http://schemas.microsoft.com/office/drawing/2014/main" id="{A9748588-9047-987A-03D2-0ED0454FE0C4}"/>
              </a:ext>
            </a:extLst>
          </p:cNvPr>
          <p:cNvSpPr>
            <a:spLocks noGrp="1"/>
          </p:cNvSpPr>
          <p:nvPr>
            <p:ph type="title"/>
          </p:nvPr>
        </p:nvSpPr>
        <p:spPr>
          <a:xfrm>
            <a:off x="484632" y="391431"/>
            <a:ext cx="8673436" cy="552451"/>
          </a:xfrm>
          <a:prstGeom prst="rect">
            <a:avLst/>
          </a:prstGeom>
        </p:spPr>
        <p:txBody>
          <a:bodyPr vert="horz" lIns="0" tIns="0" rIns="0" bIns="0" rtlCol="0" anchor="t" anchorCtr="0">
            <a:normAutofit/>
          </a:bodyPr>
          <a:lstStyle/>
          <a:p>
            <a:r>
              <a:rPr lang="en-US"/>
              <a:t>Click to edit Master title style</a:t>
            </a:r>
          </a:p>
        </p:txBody>
      </p:sp>
      <p:sp>
        <p:nvSpPr>
          <p:cNvPr id="16" name="Text Placeholder 2">
            <a:extLst>
              <a:ext uri="{FF2B5EF4-FFF2-40B4-BE49-F238E27FC236}">
                <a16:creationId xmlns:a16="http://schemas.microsoft.com/office/drawing/2014/main" id="{22FA3899-7795-D870-6BD9-2EE128CF021A}"/>
              </a:ext>
            </a:extLst>
          </p:cNvPr>
          <p:cNvSpPr>
            <a:spLocks noGrp="1"/>
          </p:cNvSpPr>
          <p:nvPr>
            <p:ph idx="1"/>
          </p:nvPr>
        </p:nvSpPr>
        <p:spPr>
          <a:xfrm>
            <a:off x="484631" y="1371600"/>
            <a:ext cx="6943111" cy="4812506"/>
          </a:xfrm>
          <a:prstGeom prst="rect">
            <a:avLst/>
          </a:prstGeom>
        </p:spPr>
        <p:txBody>
          <a:bodyPr vert="horz" lIns="0" tIns="0" rIns="0" bIns="0" rtlCol="0">
            <a:noAutofit/>
          </a:bodyPr>
          <a:lstStyle>
            <a:lvl3pPr marL="519113" indent="-219075">
              <a:defRPr/>
            </a:lvl3pPr>
            <a:lvl4pPr marL="736600" indent="-166688">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C5729AA0-338B-4EFD-AC0F-E6611A5ECD6E}"/>
              </a:ext>
            </a:extLst>
          </p:cNvPr>
          <p:cNvSpPr>
            <a:spLocks noGrp="1"/>
          </p:cNvSpPr>
          <p:nvPr>
            <p:ph type="ftr" sz="quarter" idx="3"/>
          </p:nvPr>
        </p:nvSpPr>
        <p:spPr>
          <a:xfrm>
            <a:off x="2929759" y="6413213"/>
            <a:ext cx="3202592" cy="292388"/>
          </a:xfrm>
          <a:prstGeom prst="rect">
            <a:avLst/>
          </a:prstGeom>
        </p:spPr>
        <p:txBody>
          <a:bodyPr vert="horz" wrap="squar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15" name="Slide Number Placeholder 3">
            <a:extLst>
              <a:ext uri="{FF2B5EF4-FFF2-40B4-BE49-F238E27FC236}">
                <a16:creationId xmlns:a16="http://schemas.microsoft.com/office/drawing/2014/main" id="{7B1EF2B7-8543-43AC-B7EB-64BF905956E9}"/>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lumMod val="20000"/>
                    <a:lumOff val="80000"/>
                    <a:alpha val="50000"/>
                  </a:schemeClr>
                </a:solidFill>
                <a:latin typeface="+mn-lt"/>
                <a:ea typeface="+mn-ea"/>
                <a:cs typeface="+mn-cs"/>
              </a:defRPr>
            </a:lvl1pPr>
          </a:lstStyle>
          <a:p>
            <a:fld id="{4BF44F49-2768-47A8-8E40-2187651BF0E7}" type="slidenum">
              <a:rPr lang="en-US" smtClean="0"/>
              <a:pPr/>
              <a:t>‹#›</a:t>
            </a:fld>
            <a:endParaRPr lang="en-US"/>
          </a:p>
        </p:txBody>
      </p:sp>
      <p:pic>
        <p:nvPicPr>
          <p:cNvPr id="2" name="Graphic 1">
            <a:extLst>
              <a:ext uri="{FF2B5EF4-FFF2-40B4-BE49-F238E27FC236}">
                <a16:creationId xmlns:a16="http://schemas.microsoft.com/office/drawing/2014/main" id="{E6ACB553-1EDC-0152-DD2D-F107D8C5A84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6956" y="6337958"/>
            <a:ext cx="946150" cy="194082"/>
          </a:xfrm>
          <a:prstGeom prst="rect">
            <a:avLst/>
          </a:prstGeom>
        </p:spPr>
      </p:pic>
    </p:spTree>
    <p:extLst>
      <p:ext uri="{BB962C8B-B14F-4D97-AF65-F5344CB8AC3E}">
        <p14:creationId xmlns:p14="http://schemas.microsoft.com/office/powerpoint/2010/main" val="816467519"/>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Divider_Light">
    <p:bg>
      <p:bgPr>
        <a:solidFill>
          <a:srgbClr val="ECEAEC"/>
        </a:solidFill>
        <a:effectLst/>
      </p:bgPr>
    </p:bg>
    <p:spTree>
      <p:nvGrpSpPr>
        <p:cNvPr id="1" name=""/>
        <p:cNvGrpSpPr/>
        <p:nvPr/>
      </p:nvGrpSpPr>
      <p:grpSpPr>
        <a:xfrm>
          <a:off x="0" y="0"/>
          <a:ext cx="0" cy="0"/>
          <a:chOff x="0" y="0"/>
          <a:chExt cx="0" cy="0"/>
        </a:xfrm>
      </p:grpSpPr>
      <p:sp>
        <p:nvSpPr>
          <p:cNvPr id="4" name="Freeform 18">
            <a:extLst>
              <a:ext uri="{FF2B5EF4-FFF2-40B4-BE49-F238E27FC236}">
                <a16:creationId xmlns:a16="http://schemas.microsoft.com/office/drawing/2014/main" id="{FE1D28D8-9B8A-4391-B2C9-F9CDFEDE3CC7}"/>
              </a:ext>
            </a:extLst>
          </p:cNvPr>
          <p:cNvSpPr>
            <a:spLocks/>
          </p:cNvSpPr>
          <p:nvPr userDrawn="1"/>
        </p:nvSpPr>
        <p:spPr bwMode="auto">
          <a:xfrm>
            <a:off x="0" y="0"/>
            <a:ext cx="12191999" cy="6864191"/>
          </a:xfrm>
          <a:custGeom>
            <a:avLst/>
            <a:gdLst>
              <a:gd name="T0" fmla="*/ 2315 w 7261"/>
              <a:gd name="T1" fmla="*/ 2439 h 4088"/>
              <a:gd name="T2" fmla="*/ 7261 w 7261"/>
              <a:gd name="T3" fmla="*/ 4082 h 4088"/>
              <a:gd name="T4" fmla="*/ 7261 w 7261"/>
              <a:gd name="T5" fmla="*/ 3861 h 4088"/>
              <a:gd name="T6" fmla="*/ 2421 w 7261"/>
              <a:gd name="T7" fmla="*/ 2256 h 4088"/>
              <a:gd name="T8" fmla="*/ 3484 w 7261"/>
              <a:gd name="T9" fmla="*/ 413 h 4088"/>
              <a:gd name="T10" fmla="*/ 7261 w 7261"/>
              <a:gd name="T11" fmla="*/ 3709 h 4088"/>
              <a:gd name="T12" fmla="*/ 7261 w 7261"/>
              <a:gd name="T13" fmla="*/ 3431 h 4088"/>
              <a:gd name="T14" fmla="*/ 3589 w 7261"/>
              <a:gd name="T15" fmla="*/ 229 h 4088"/>
              <a:gd name="T16" fmla="*/ 3722 w 7261"/>
              <a:gd name="T17" fmla="*/ 0 h 4088"/>
              <a:gd name="T18" fmla="*/ 0 w 7261"/>
              <a:gd name="T19" fmla="*/ 0 h 4088"/>
              <a:gd name="T20" fmla="*/ 0 w 7261"/>
              <a:gd name="T21" fmla="*/ 4088 h 4088"/>
              <a:gd name="T22" fmla="*/ 1363 w 7261"/>
              <a:gd name="T23" fmla="*/ 4088 h 4088"/>
              <a:gd name="T24" fmla="*/ 2315 w 7261"/>
              <a:gd name="T25" fmla="*/ 2439 h 4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61" h="4088">
                <a:moveTo>
                  <a:pt x="2315" y="2439"/>
                </a:moveTo>
                <a:lnTo>
                  <a:pt x="7261" y="4082"/>
                </a:lnTo>
                <a:lnTo>
                  <a:pt x="7261" y="3861"/>
                </a:lnTo>
                <a:lnTo>
                  <a:pt x="2421" y="2256"/>
                </a:lnTo>
                <a:lnTo>
                  <a:pt x="3484" y="413"/>
                </a:lnTo>
                <a:lnTo>
                  <a:pt x="7261" y="3709"/>
                </a:lnTo>
                <a:lnTo>
                  <a:pt x="7261" y="3431"/>
                </a:lnTo>
                <a:lnTo>
                  <a:pt x="3589" y="229"/>
                </a:lnTo>
                <a:lnTo>
                  <a:pt x="3722" y="0"/>
                </a:lnTo>
                <a:lnTo>
                  <a:pt x="0" y="0"/>
                </a:lnTo>
                <a:lnTo>
                  <a:pt x="0" y="4088"/>
                </a:lnTo>
                <a:lnTo>
                  <a:pt x="1363" y="4088"/>
                </a:lnTo>
                <a:lnTo>
                  <a:pt x="2315" y="2439"/>
                </a:lnTo>
                <a:close/>
              </a:path>
            </a:pathLst>
          </a:custGeom>
          <a:solidFill>
            <a:schemeClr val="bg1"/>
          </a:solidFill>
          <a:ln w="9525" cap="flat">
            <a:noFill/>
            <a:prstDash val="solid"/>
            <a:miter/>
          </a:ln>
          <a:effectLst>
            <a:outerShdw blurRad="152400" dist="127000" dir="2700000" algn="tl" rotWithShape="0">
              <a:prstClr val="black">
                <a:alpha val="5000"/>
              </a:prstClr>
            </a:outerShdw>
          </a:effectLst>
        </p:spPr>
        <p:txBody>
          <a:bodyPr rtlCol="0" anchor="ctr"/>
          <a:lstStyle/>
          <a:p>
            <a:pPr lvl="0"/>
            <a:endParaRPr lang="en-US"/>
          </a:p>
        </p:txBody>
      </p:sp>
      <p:sp>
        <p:nvSpPr>
          <p:cNvPr id="5" name="Text Placeholder 4">
            <a:extLst>
              <a:ext uri="{FF2B5EF4-FFF2-40B4-BE49-F238E27FC236}">
                <a16:creationId xmlns:a16="http://schemas.microsoft.com/office/drawing/2014/main" id="{76F791A3-96D5-47BF-ACE5-F89F81C0BBCA}"/>
              </a:ext>
            </a:extLst>
          </p:cNvPr>
          <p:cNvSpPr>
            <a:spLocks noGrp="1"/>
          </p:cNvSpPr>
          <p:nvPr>
            <p:ph type="body" sz="quarter" idx="11" hasCustomPrompt="1"/>
          </p:nvPr>
        </p:nvSpPr>
        <p:spPr>
          <a:xfrm>
            <a:off x="1272112" y="2712223"/>
            <a:ext cx="10435701" cy="1202235"/>
          </a:xfrm>
        </p:spPr>
        <p:txBody>
          <a:bodyPr anchor="b" anchorCtr="0">
            <a:noAutofit/>
          </a:bodyPr>
          <a:lstStyle>
            <a:lvl1pPr>
              <a:spcBef>
                <a:spcPts val="0"/>
              </a:spcBef>
              <a:defRPr sz="4000">
                <a:latin typeface="+mj-lt"/>
              </a:defRPr>
            </a:lvl1pPr>
            <a:lvl2pPr>
              <a:defRPr sz="3800">
                <a:latin typeface="+mj-lt"/>
              </a:defRPr>
            </a:lvl2pPr>
            <a:lvl3pPr>
              <a:defRPr sz="3800">
                <a:latin typeface="+mj-lt"/>
              </a:defRPr>
            </a:lvl3pPr>
            <a:lvl4pPr>
              <a:defRPr sz="3800">
                <a:latin typeface="+mj-lt"/>
              </a:defRPr>
            </a:lvl4pPr>
            <a:lvl5pPr>
              <a:defRPr sz="3800">
                <a:latin typeface="+mj-lt"/>
              </a:defRPr>
            </a:lvl5pPr>
          </a:lstStyle>
          <a:p>
            <a:pPr lvl="0"/>
            <a:r>
              <a:rPr lang="en-US"/>
              <a:t>Section title goes here</a:t>
            </a:r>
          </a:p>
        </p:txBody>
      </p:sp>
      <p:sp>
        <p:nvSpPr>
          <p:cNvPr id="6" name="Text Placeholder 8">
            <a:extLst>
              <a:ext uri="{FF2B5EF4-FFF2-40B4-BE49-F238E27FC236}">
                <a16:creationId xmlns:a16="http://schemas.microsoft.com/office/drawing/2014/main" id="{15255F92-D769-4F3B-A0AB-1B638C46B610}"/>
              </a:ext>
            </a:extLst>
          </p:cNvPr>
          <p:cNvSpPr>
            <a:spLocks noGrp="1"/>
          </p:cNvSpPr>
          <p:nvPr>
            <p:ph type="body" sz="quarter" idx="12" hasCustomPrompt="1"/>
          </p:nvPr>
        </p:nvSpPr>
        <p:spPr>
          <a:xfrm>
            <a:off x="1531144" y="4001383"/>
            <a:ext cx="10189648" cy="276999"/>
          </a:xfrm>
        </p:spPr>
        <p:txBody>
          <a:bodyPr anchor="t" anchorCtr="0">
            <a:spAutoFit/>
          </a:bodyPr>
          <a:lstStyle>
            <a:lvl1pPr>
              <a:spcBef>
                <a:spcPts val="0"/>
              </a:spcBef>
              <a:defRPr lang="en-US" sz="2000" b="1" kern="1200" dirty="0">
                <a:solidFill>
                  <a:schemeClr val="bg2">
                    <a:lumMod val="50000"/>
                  </a:schemeClr>
                </a:solidFill>
                <a:latin typeface="+mj-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Subtitle Goes Here</a:t>
            </a:r>
          </a:p>
        </p:txBody>
      </p:sp>
      <p:pic>
        <p:nvPicPr>
          <p:cNvPr id="8" name="Graphic 7">
            <a:extLst>
              <a:ext uri="{FF2B5EF4-FFF2-40B4-BE49-F238E27FC236}">
                <a16:creationId xmlns:a16="http://schemas.microsoft.com/office/drawing/2014/main" id="{16C9ED84-1777-4E89-B383-518446C97A7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341686" y="4055450"/>
            <a:ext cx="123825" cy="142875"/>
          </a:xfrm>
          <a:prstGeom prst="rect">
            <a:avLst/>
          </a:prstGeom>
        </p:spPr>
      </p:pic>
      <p:sp>
        <p:nvSpPr>
          <p:cNvPr id="14" name="Footer Placeholder 4">
            <a:extLst>
              <a:ext uri="{FF2B5EF4-FFF2-40B4-BE49-F238E27FC236}">
                <a16:creationId xmlns:a16="http://schemas.microsoft.com/office/drawing/2014/main" id="{E244E2F7-F403-4424-8D48-19ECBC605BD7}"/>
              </a:ext>
            </a:extLst>
          </p:cNvPr>
          <p:cNvSpPr>
            <a:spLocks noGrp="1"/>
          </p:cNvSpPr>
          <p:nvPr>
            <p:ph type="ftr" sz="quarter" idx="3"/>
          </p:nvPr>
        </p:nvSpPr>
        <p:spPr>
          <a:xfrm>
            <a:off x="3852790" y="6422562"/>
            <a:ext cx="5119687" cy="146194"/>
          </a:xfrm>
          <a:prstGeom prst="rect">
            <a:avLst/>
          </a:prstGeom>
        </p:spPr>
        <p:txBody>
          <a:bodyPr vert="horz" wrap="non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15" name="Slide Number Placeholder 3">
            <a:extLst>
              <a:ext uri="{FF2B5EF4-FFF2-40B4-BE49-F238E27FC236}">
                <a16:creationId xmlns:a16="http://schemas.microsoft.com/office/drawing/2014/main" id="{DD854C69-088A-4333-BF3A-728ECA9A1894}"/>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pic>
        <p:nvPicPr>
          <p:cNvPr id="2" name="Graphic 1">
            <a:extLst>
              <a:ext uri="{FF2B5EF4-FFF2-40B4-BE49-F238E27FC236}">
                <a16:creationId xmlns:a16="http://schemas.microsoft.com/office/drawing/2014/main" id="{14DD891F-9F62-60B9-2F22-F1F7939C2D79}"/>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6956" y="6337958"/>
            <a:ext cx="946150" cy="194082"/>
          </a:xfrm>
          <a:prstGeom prst="rect">
            <a:avLst/>
          </a:prstGeom>
        </p:spPr>
      </p:pic>
    </p:spTree>
    <p:extLst>
      <p:ext uri="{BB962C8B-B14F-4D97-AF65-F5344CB8AC3E}">
        <p14:creationId xmlns:p14="http://schemas.microsoft.com/office/powerpoint/2010/main" val="306192716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Section Divider_Light NO TRIANGLE">
    <p:bg>
      <p:bgPr>
        <a:solidFill>
          <a:srgbClr val="ECEAEC"/>
        </a:solidFill>
        <a:effectLst/>
      </p:bgPr>
    </p:bg>
    <p:spTree>
      <p:nvGrpSpPr>
        <p:cNvPr id="1" name=""/>
        <p:cNvGrpSpPr/>
        <p:nvPr/>
      </p:nvGrpSpPr>
      <p:grpSpPr>
        <a:xfrm>
          <a:off x="0" y="0"/>
          <a:ext cx="0" cy="0"/>
          <a:chOff x="0" y="0"/>
          <a:chExt cx="0" cy="0"/>
        </a:xfrm>
      </p:grpSpPr>
      <p:sp>
        <p:nvSpPr>
          <p:cNvPr id="4" name="Freeform 18">
            <a:extLst>
              <a:ext uri="{FF2B5EF4-FFF2-40B4-BE49-F238E27FC236}">
                <a16:creationId xmlns:a16="http://schemas.microsoft.com/office/drawing/2014/main" id="{FE1D28D8-9B8A-4391-B2C9-F9CDFEDE3CC7}"/>
              </a:ext>
            </a:extLst>
          </p:cNvPr>
          <p:cNvSpPr>
            <a:spLocks/>
          </p:cNvSpPr>
          <p:nvPr userDrawn="1"/>
        </p:nvSpPr>
        <p:spPr bwMode="auto">
          <a:xfrm>
            <a:off x="0" y="0"/>
            <a:ext cx="12191999" cy="6864191"/>
          </a:xfrm>
          <a:custGeom>
            <a:avLst/>
            <a:gdLst>
              <a:gd name="T0" fmla="*/ 2315 w 7261"/>
              <a:gd name="T1" fmla="*/ 2439 h 4088"/>
              <a:gd name="T2" fmla="*/ 7261 w 7261"/>
              <a:gd name="T3" fmla="*/ 4082 h 4088"/>
              <a:gd name="T4" fmla="*/ 7261 w 7261"/>
              <a:gd name="T5" fmla="*/ 3861 h 4088"/>
              <a:gd name="T6" fmla="*/ 2421 w 7261"/>
              <a:gd name="T7" fmla="*/ 2256 h 4088"/>
              <a:gd name="T8" fmla="*/ 3484 w 7261"/>
              <a:gd name="T9" fmla="*/ 413 h 4088"/>
              <a:gd name="T10" fmla="*/ 7261 w 7261"/>
              <a:gd name="T11" fmla="*/ 3709 h 4088"/>
              <a:gd name="T12" fmla="*/ 7261 w 7261"/>
              <a:gd name="T13" fmla="*/ 3431 h 4088"/>
              <a:gd name="T14" fmla="*/ 3589 w 7261"/>
              <a:gd name="T15" fmla="*/ 229 h 4088"/>
              <a:gd name="T16" fmla="*/ 3722 w 7261"/>
              <a:gd name="T17" fmla="*/ 0 h 4088"/>
              <a:gd name="T18" fmla="*/ 0 w 7261"/>
              <a:gd name="T19" fmla="*/ 0 h 4088"/>
              <a:gd name="T20" fmla="*/ 0 w 7261"/>
              <a:gd name="T21" fmla="*/ 4088 h 4088"/>
              <a:gd name="T22" fmla="*/ 1363 w 7261"/>
              <a:gd name="T23" fmla="*/ 4088 h 4088"/>
              <a:gd name="T24" fmla="*/ 2315 w 7261"/>
              <a:gd name="T25" fmla="*/ 2439 h 4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61" h="4088">
                <a:moveTo>
                  <a:pt x="2315" y="2439"/>
                </a:moveTo>
                <a:lnTo>
                  <a:pt x="7261" y="4082"/>
                </a:lnTo>
                <a:lnTo>
                  <a:pt x="7261" y="3861"/>
                </a:lnTo>
                <a:lnTo>
                  <a:pt x="2421" y="2256"/>
                </a:lnTo>
                <a:lnTo>
                  <a:pt x="3484" y="413"/>
                </a:lnTo>
                <a:lnTo>
                  <a:pt x="7261" y="3709"/>
                </a:lnTo>
                <a:lnTo>
                  <a:pt x="7261" y="3431"/>
                </a:lnTo>
                <a:lnTo>
                  <a:pt x="3589" y="229"/>
                </a:lnTo>
                <a:lnTo>
                  <a:pt x="3722" y="0"/>
                </a:lnTo>
                <a:lnTo>
                  <a:pt x="0" y="0"/>
                </a:lnTo>
                <a:lnTo>
                  <a:pt x="0" y="4088"/>
                </a:lnTo>
                <a:lnTo>
                  <a:pt x="1363" y="4088"/>
                </a:lnTo>
                <a:lnTo>
                  <a:pt x="2315" y="2439"/>
                </a:lnTo>
                <a:close/>
              </a:path>
            </a:pathLst>
          </a:custGeom>
          <a:solidFill>
            <a:schemeClr val="bg1"/>
          </a:solidFill>
          <a:ln w="9525" cap="flat">
            <a:noFill/>
            <a:prstDash val="solid"/>
            <a:miter/>
          </a:ln>
          <a:effectLst>
            <a:outerShdw blurRad="152400" dist="127000" dir="2700000" algn="tl" rotWithShape="0">
              <a:prstClr val="black">
                <a:alpha val="5000"/>
              </a:prstClr>
            </a:outerShdw>
          </a:effectLst>
        </p:spPr>
        <p:txBody>
          <a:bodyPr rtlCol="0" anchor="ctr"/>
          <a:lstStyle/>
          <a:p>
            <a:pPr lvl="0"/>
            <a:endParaRPr lang="en-US"/>
          </a:p>
        </p:txBody>
      </p:sp>
      <p:sp>
        <p:nvSpPr>
          <p:cNvPr id="5" name="Text Placeholder 4">
            <a:extLst>
              <a:ext uri="{FF2B5EF4-FFF2-40B4-BE49-F238E27FC236}">
                <a16:creationId xmlns:a16="http://schemas.microsoft.com/office/drawing/2014/main" id="{76F791A3-96D5-47BF-ACE5-F89F81C0BBCA}"/>
              </a:ext>
            </a:extLst>
          </p:cNvPr>
          <p:cNvSpPr>
            <a:spLocks noGrp="1"/>
          </p:cNvSpPr>
          <p:nvPr>
            <p:ph type="body" sz="quarter" idx="11" hasCustomPrompt="1"/>
          </p:nvPr>
        </p:nvSpPr>
        <p:spPr>
          <a:xfrm>
            <a:off x="1272112" y="2712223"/>
            <a:ext cx="10435701" cy="1202235"/>
          </a:xfrm>
        </p:spPr>
        <p:txBody>
          <a:bodyPr anchor="b" anchorCtr="0">
            <a:noAutofit/>
          </a:bodyPr>
          <a:lstStyle>
            <a:lvl1pPr>
              <a:spcBef>
                <a:spcPts val="0"/>
              </a:spcBef>
              <a:defRPr sz="4000">
                <a:latin typeface="+mj-lt"/>
              </a:defRPr>
            </a:lvl1pPr>
            <a:lvl2pPr>
              <a:defRPr sz="3800">
                <a:latin typeface="+mj-lt"/>
              </a:defRPr>
            </a:lvl2pPr>
            <a:lvl3pPr>
              <a:defRPr sz="3800">
                <a:latin typeface="+mj-lt"/>
              </a:defRPr>
            </a:lvl3pPr>
            <a:lvl4pPr>
              <a:defRPr sz="3800">
                <a:latin typeface="+mj-lt"/>
              </a:defRPr>
            </a:lvl4pPr>
            <a:lvl5pPr>
              <a:defRPr sz="3800">
                <a:latin typeface="+mj-lt"/>
              </a:defRPr>
            </a:lvl5pPr>
          </a:lstStyle>
          <a:p>
            <a:pPr lvl="0"/>
            <a:r>
              <a:rPr lang="en-US"/>
              <a:t>Section title goes here</a:t>
            </a:r>
          </a:p>
        </p:txBody>
      </p:sp>
      <p:sp>
        <p:nvSpPr>
          <p:cNvPr id="6" name="Text Placeholder 8">
            <a:extLst>
              <a:ext uri="{FF2B5EF4-FFF2-40B4-BE49-F238E27FC236}">
                <a16:creationId xmlns:a16="http://schemas.microsoft.com/office/drawing/2014/main" id="{15255F92-D769-4F3B-A0AB-1B638C46B610}"/>
              </a:ext>
            </a:extLst>
          </p:cNvPr>
          <p:cNvSpPr>
            <a:spLocks noGrp="1"/>
          </p:cNvSpPr>
          <p:nvPr>
            <p:ph type="body" sz="quarter" idx="12" hasCustomPrompt="1"/>
          </p:nvPr>
        </p:nvSpPr>
        <p:spPr>
          <a:xfrm>
            <a:off x="1280887" y="4001383"/>
            <a:ext cx="10189648" cy="276999"/>
          </a:xfrm>
        </p:spPr>
        <p:txBody>
          <a:bodyPr anchor="t" anchorCtr="0">
            <a:spAutoFit/>
          </a:bodyPr>
          <a:lstStyle>
            <a:lvl1pPr>
              <a:spcBef>
                <a:spcPts val="0"/>
              </a:spcBef>
              <a:defRPr lang="en-US" sz="2000" b="1" kern="1200" dirty="0">
                <a:solidFill>
                  <a:schemeClr val="bg2">
                    <a:lumMod val="50000"/>
                  </a:schemeClr>
                </a:solidFill>
                <a:latin typeface="+mj-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Subtitle Goes Here</a:t>
            </a:r>
          </a:p>
        </p:txBody>
      </p:sp>
      <p:sp>
        <p:nvSpPr>
          <p:cNvPr id="14" name="Footer Placeholder 4">
            <a:extLst>
              <a:ext uri="{FF2B5EF4-FFF2-40B4-BE49-F238E27FC236}">
                <a16:creationId xmlns:a16="http://schemas.microsoft.com/office/drawing/2014/main" id="{E244E2F7-F403-4424-8D48-19ECBC605BD7}"/>
              </a:ext>
            </a:extLst>
          </p:cNvPr>
          <p:cNvSpPr>
            <a:spLocks noGrp="1"/>
          </p:cNvSpPr>
          <p:nvPr>
            <p:ph type="ftr" sz="quarter" idx="3"/>
          </p:nvPr>
        </p:nvSpPr>
        <p:spPr>
          <a:xfrm>
            <a:off x="3852790" y="6422562"/>
            <a:ext cx="5119687" cy="146194"/>
          </a:xfrm>
          <a:prstGeom prst="rect">
            <a:avLst/>
          </a:prstGeom>
        </p:spPr>
        <p:txBody>
          <a:bodyPr vert="horz" wrap="non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15" name="Slide Number Placeholder 3">
            <a:extLst>
              <a:ext uri="{FF2B5EF4-FFF2-40B4-BE49-F238E27FC236}">
                <a16:creationId xmlns:a16="http://schemas.microsoft.com/office/drawing/2014/main" id="{DD854C69-088A-4333-BF3A-728ECA9A1894}"/>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pic>
        <p:nvPicPr>
          <p:cNvPr id="2" name="Graphic 1">
            <a:extLst>
              <a:ext uri="{FF2B5EF4-FFF2-40B4-BE49-F238E27FC236}">
                <a16:creationId xmlns:a16="http://schemas.microsoft.com/office/drawing/2014/main" id="{14DD891F-9F62-60B9-2F22-F1F7939C2D7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6956" y="6337958"/>
            <a:ext cx="946150" cy="194082"/>
          </a:xfrm>
          <a:prstGeom prst="rect">
            <a:avLst/>
          </a:prstGeom>
        </p:spPr>
      </p:pic>
    </p:spTree>
    <p:extLst>
      <p:ext uri="{BB962C8B-B14F-4D97-AF65-F5344CB8AC3E}">
        <p14:creationId xmlns:p14="http://schemas.microsoft.com/office/powerpoint/2010/main" val="676328118"/>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Divider_Dark">
    <p:bg>
      <p:bgPr>
        <a:solidFill>
          <a:srgbClr val="3F2E42"/>
        </a:solidFill>
        <a:effectLst/>
      </p:bgPr>
    </p:bg>
    <p:spTree>
      <p:nvGrpSpPr>
        <p:cNvPr id="1" name=""/>
        <p:cNvGrpSpPr/>
        <p:nvPr/>
      </p:nvGrpSpPr>
      <p:grpSpPr>
        <a:xfrm>
          <a:off x="0" y="0"/>
          <a:ext cx="0" cy="0"/>
          <a:chOff x="0" y="0"/>
          <a:chExt cx="0" cy="0"/>
        </a:xfrm>
      </p:grpSpPr>
      <p:sp>
        <p:nvSpPr>
          <p:cNvPr id="4" name="Freeform 18">
            <a:extLst>
              <a:ext uri="{FF2B5EF4-FFF2-40B4-BE49-F238E27FC236}">
                <a16:creationId xmlns:a16="http://schemas.microsoft.com/office/drawing/2014/main" id="{B0786F72-656C-452E-BA1A-4B9ABAB2F876}"/>
              </a:ext>
            </a:extLst>
          </p:cNvPr>
          <p:cNvSpPr>
            <a:spLocks/>
          </p:cNvSpPr>
          <p:nvPr userDrawn="1"/>
        </p:nvSpPr>
        <p:spPr bwMode="auto">
          <a:xfrm>
            <a:off x="0" y="0"/>
            <a:ext cx="12191999" cy="6864191"/>
          </a:xfrm>
          <a:custGeom>
            <a:avLst/>
            <a:gdLst>
              <a:gd name="T0" fmla="*/ 2315 w 7261"/>
              <a:gd name="T1" fmla="*/ 2439 h 4088"/>
              <a:gd name="T2" fmla="*/ 7261 w 7261"/>
              <a:gd name="T3" fmla="*/ 4082 h 4088"/>
              <a:gd name="T4" fmla="*/ 7261 w 7261"/>
              <a:gd name="T5" fmla="*/ 3861 h 4088"/>
              <a:gd name="T6" fmla="*/ 2421 w 7261"/>
              <a:gd name="T7" fmla="*/ 2256 h 4088"/>
              <a:gd name="T8" fmla="*/ 3484 w 7261"/>
              <a:gd name="T9" fmla="*/ 413 h 4088"/>
              <a:gd name="T10" fmla="*/ 7261 w 7261"/>
              <a:gd name="T11" fmla="*/ 3709 h 4088"/>
              <a:gd name="T12" fmla="*/ 7261 w 7261"/>
              <a:gd name="T13" fmla="*/ 3431 h 4088"/>
              <a:gd name="T14" fmla="*/ 3589 w 7261"/>
              <a:gd name="T15" fmla="*/ 229 h 4088"/>
              <a:gd name="T16" fmla="*/ 3722 w 7261"/>
              <a:gd name="T17" fmla="*/ 0 h 4088"/>
              <a:gd name="T18" fmla="*/ 0 w 7261"/>
              <a:gd name="T19" fmla="*/ 0 h 4088"/>
              <a:gd name="T20" fmla="*/ 0 w 7261"/>
              <a:gd name="T21" fmla="*/ 4088 h 4088"/>
              <a:gd name="T22" fmla="*/ 1363 w 7261"/>
              <a:gd name="T23" fmla="*/ 4088 h 4088"/>
              <a:gd name="T24" fmla="*/ 2315 w 7261"/>
              <a:gd name="T25" fmla="*/ 2439 h 4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61" h="4088">
                <a:moveTo>
                  <a:pt x="2315" y="2439"/>
                </a:moveTo>
                <a:lnTo>
                  <a:pt x="7261" y="4082"/>
                </a:lnTo>
                <a:lnTo>
                  <a:pt x="7261" y="3861"/>
                </a:lnTo>
                <a:lnTo>
                  <a:pt x="2421" y="2256"/>
                </a:lnTo>
                <a:lnTo>
                  <a:pt x="3484" y="413"/>
                </a:lnTo>
                <a:lnTo>
                  <a:pt x="7261" y="3709"/>
                </a:lnTo>
                <a:lnTo>
                  <a:pt x="7261" y="3431"/>
                </a:lnTo>
                <a:lnTo>
                  <a:pt x="3589" y="229"/>
                </a:lnTo>
                <a:lnTo>
                  <a:pt x="3722" y="0"/>
                </a:lnTo>
                <a:lnTo>
                  <a:pt x="0" y="0"/>
                </a:lnTo>
                <a:lnTo>
                  <a:pt x="0" y="4088"/>
                </a:lnTo>
                <a:lnTo>
                  <a:pt x="1363" y="4088"/>
                </a:lnTo>
                <a:lnTo>
                  <a:pt x="2315" y="2439"/>
                </a:lnTo>
                <a:close/>
              </a:path>
            </a:pathLst>
          </a:custGeom>
          <a:solidFill>
            <a:schemeClr val="tx1"/>
          </a:solidFill>
          <a:ln w="9525" cap="flat">
            <a:noFill/>
            <a:prstDash val="solid"/>
            <a:miter/>
          </a:ln>
          <a:effectLst>
            <a:outerShdw blurRad="152400" dist="127000" dir="2700000" algn="tl" rotWithShape="0">
              <a:prstClr val="black">
                <a:alpha val="5000"/>
              </a:prstClr>
            </a:outerShdw>
          </a:effectLst>
        </p:spPr>
        <p:txBody>
          <a:bodyPr rtlCol="0" anchor="ctr"/>
          <a:lstStyle/>
          <a:p>
            <a:pPr lvl="0"/>
            <a:endParaRPr lang="en-US"/>
          </a:p>
        </p:txBody>
      </p:sp>
      <p:sp>
        <p:nvSpPr>
          <p:cNvPr id="5" name="Text Placeholder 4">
            <a:extLst>
              <a:ext uri="{FF2B5EF4-FFF2-40B4-BE49-F238E27FC236}">
                <a16:creationId xmlns:a16="http://schemas.microsoft.com/office/drawing/2014/main" id="{C5257326-9CCA-43C8-9447-F9CB54549188}"/>
              </a:ext>
            </a:extLst>
          </p:cNvPr>
          <p:cNvSpPr>
            <a:spLocks noGrp="1"/>
          </p:cNvSpPr>
          <p:nvPr>
            <p:ph type="body" sz="quarter" idx="11" hasCustomPrompt="1"/>
          </p:nvPr>
        </p:nvSpPr>
        <p:spPr>
          <a:xfrm>
            <a:off x="1272112" y="3347760"/>
            <a:ext cx="10435701" cy="553998"/>
          </a:xfrm>
        </p:spPr>
        <p:txBody>
          <a:bodyPr anchor="b" anchorCtr="0">
            <a:spAutoFit/>
          </a:bodyPr>
          <a:lstStyle>
            <a:lvl1pPr>
              <a:spcBef>
                <a:spcPts val="0"/>
              </a:spcBef>
              <a:defRPr sz="4000">
                <a:solidFill>
                  <a:schemeClr val="bg1"/>
                </a:solidFill>
                <a:latin typeface="+mj-lt"/>
              </a:defRPr>
            </a:lvl1pPr>
            <a:lvl2pPr>
              <a:defRPr sz="3800">
                <a:latin typeface="+mj-lt"/>
              </a:defRPr>
            </a:lvl2pPr>
            <a:lvl3pPr>
              <a:defRPr sz="3800">
                <a:latin typeface="+mj-lt"/>
              </a:defRPr>
            </a:lvl3pPr>
            <a:lvl4pPr>
              <a:defRPr sz="3800">
                <a:latin typeface="+mj-lt"/>
              </a:defRPr>
            </a:lvl4pPr>
            <a:lvl5pPr>
              <a:defRPr sz="3800">
                <a:latin typeface="+mj-lt"/>
              </a:defRPr>
            </a:lvl5pPr>
          </a:lstStyle>
          <a:p>
            <a:pPr lvl="0"/>
            <a:r>
              <a:rPr lang="en-US"/>
              <a:t>Section title goes here</a:t>
            </a:r>
          </a:p>
        </p:txBody>
      </p:sp>
      <p:sp>
        <p:nvSpPr>
          <p:cNvPr id="8" name="Text Placeholder 8">
            <a:extLst>
              <a:ext uri="{FF2B5EF4-FFF2-40B4-BE49-F238E27FC236}">
                <a16:creationId xmlns:a16="http://schemas.microsoft.com/office/drawing/2014/main" id="{8D06B148-F755-466D-A3B7-A974FC8DEC0E}"/>
              </a:ext>
            </a:extLst>
          </p:cNvPr>
          <p:cNvSpPr>
            <a:spLocks noGrp="1"/>
          </p:cNvSpPr>
          <p:nvPr>
            <p:ph type="body" sz="quarter" idx="12" hasCustomPrompt="1"/>
          </p:nvPr>
        </p:nvSpPr>
        <p:spPr>
          <a:xfrm>
            <a:off x="1531144" y="4001383"/>
            <a:ext cx="10189648" cy="276999"/>
          </a:xfrm>
        </p:spPr>
        <p:txBody>
          <a:bodyPr anchor="t" anchorCtr="0">
            <a:spAutoFit/>
          </a:bodyPr>
          <a:lstStyle>
            <a:lvl1pPr>
              <a:spcBef>
                <a:spcPts val="0"/>
              </a:spcBef>
              <a:defRPr lang="en-US" sz="2000" b="1" kern="1200" dirty="0">
                <a:solidFill>
                  <a:schemeClr val="accent1"/>
                </a:solidFill>
                <a:latin typeface="+mj-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Subtitle Goes Here</a:t>
            </a:r>
          </a:p>
        </p:txBody>
      </p:sp>
      <p:sp>
        <p:nvSpPr>
          <p:cNvPr id="14" name="Footer Placeholder 4">
            <a:extLst>
              <a:ext uri="{FF2B5EF4-FFF2-40B4-BE49-F238E27FC236}">
                <a16:creationId xmlns:a16="http://schemas.microsoft.com/office/drawing/2014/main" id="{2070D8FA-DF76-4B4E-A21E-86552553B2C5}"/>
              </a:ext>
            </a:extLst>
          </p:cNvPr>
          <p:cNvSpPr>
            <a:spLocks noGrp="1"/>
          </p:cNvSpPr>
          <p:nvPr>
            <p:ph type="ftr" sz="quarter" idx="3"/>
          </p:nvPr>
        </p:nvSpPr>
        <p:spPr>
          <a:xfrm>
            <a:off x="3852790" y="6422562"/>
            <a:ext cx="5119687" cy="146194"/>
          </a:xfrm>
          <a:prstGeom prst="rect">
            <a:avLst/>
          </a:prstGeom>
        </p:spPr>
        <p:txBody>
          <a:bodyPr vert="horz" wrap="none" lIns="0" tIns="0" rIns="0" bIns="0" rtlCol="0" anchor="ctr">
            <a:spAutoFit/>
          </a:bodyPr>
          <a:lstStyle>
            <a:lvl1pPr algn="ctr">
              <a:defRPr lang="en-US" sz="950" kern="1200" dirty="0" smtClean="0">
                <a:solidFill>
                  <a:schemeClr val="tx1">
                    <a:lumMod val="20000"/>
                    <a:lumOff val="80000"/>
                    <a:alpha val="50000"/>
                  </a:schemeClr>
                </a:solidFill>
                <a:latin typeface="+mn-lt"/>
                <a:ea typeface="+mn-ea"/>
                <a:cs typeface="+mn-cs"/>
              </a:defRPr>
            </a:lvl1pPr>
          </a:lstStyle>
          <a:p>
            <a:r>
              <a:rPr lang="en-US"/>
              <a:t>© 2022 TriSalus Life Sciences. All Rights Reserved. Strictly Confidential. Not for Distribution.</a:t>
            </a:r>
          </a:p>
        </p:txBody>
      </p:sp>
      <p:sp>
        <p:nvSpPr>
          <p:cNvPr id="15" name="Slide Number Placeholder 3">
            <a:extLst>
              <a:ext uri="{FF2B5EF4-FFF2-40B4-BE49-F238E27FC236}">
                <a16:creationId xmlns:a16="http://schemas.microsoft.com/office/drawing/2014/main" id="{D832BFBC-C961-456C-AAE8-88E8260397F3}"/>
              </a:ext>
            </a:extLst>
          </p:cNvPr>
          <p:cNvSpPr>
            <a:spLocks noGrp="1"/>
          </p:cNvSpPr>
          <p:nvPr>
            <p:ph type="sldNum" sz="quarter" idx="4"/>
          </p:nvPr>
        </p:nvSpPr>
        <p:spPr>
          <a:xfrm>
            <a:off x="11727024" y="6519198"/>
            <a:ext cx="147476" cy="146194"/>
          </a:xfrm>
          <a:prstGeom prst="rect">
            <a:avLst/>
          </a:prstGeom>
        </p:spPr>
        <p:txBody>
          <a:bodyPr vert="horz" wrap="none" lIns="0" tIns="0" rIns="0" bIns="0" rtlCol="0" anchor="ctr">
            <a:spAutoFit/>
          </a:bodyPr>
          <a:lstStyle>
            <a:lvl1pPr algn="r">
              <a:defRPr lang="en-US" sz="950" kern="1200" smtClean="0">
                <a:solidFill>
                  <a:schemeClr val="tx1">
                    <a:lumMod val="20000"/>
                    <a:lumOff val="80000"/>
                    <a:alpha val="50000"/>
                  </a:schemeClr>
                </a:solidFill>
                <a:latin typeface="+mn-lt"/>
                <a:ea typeface="+mn-ea"/>
                <a:cs typeface="+mn-cs"/>
              </a:defRPr>
            </a:lvl1pPr>
          </a:lstStyle>
          <a:p>
            <a:fld id="{4BF44F49-2768-47A8-8E40-2187651BF0E7}" type="slidenum">
              <a:rPr lang="en-US" smtClean="0"/>
              <a:pPr/>
              <a:t>‹#›</a:t>
            </a:fld>
            <a:endParaRPr lang="en-US"/>
          </a:p>
        </p:txBody>
      </p:sp>
      <p:pic>
        <p:nvPicPr>
          <p:cNvPr id="2" name="Graphic 1">
            <a:extLst>
              <a:ext uri="{FF2B5EF4-FFF2-40B4-BE49-F238E27FC236}">
                <a16:creationId xmlns:a16="http://schemas.microsoft.com/office/drawing/2014/main" id="{1317860D-9346-2BCC-16F7-0AEE6F73B89C}"/>
              </a:ext>
            </a:extLst>
          </p:cNvPr>
          <p:cNvPicPr>
            <a:picLocks noChangeAspect="1"/>
          </p:cNvPicPr>
          <p:nvPr userDrawn="1"/>
        </p:nvPicPr>
        <p:blipFill>
          <a:blip r:embed="rId2">
            <a:lum bright="10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6956" y="6337958"/>
            <a:ext cx="946150" cy="194082"/>
          </a:xfrm>
          <a:prstGeom prst="rect">
            <a:avLst/>
          </a:prstGeom>
        </p:spPr>
      </p:pic>
    </p:spTree>
    <p:extLst>
      <p:ext uri="{BB962C8B-B14F-4D97-AF65-F5344CB8AC3E}">
        <p14:creationId xmlns:p14="http://schemas.microsoft.com/office/powerpoint/2010/main" val="1492308129"/>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 Content_Ligh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A3D0B43-10D0-4DF5-ACE7-43826D7A4DAA}"/>
              </a:ext>
            </a:extLst>
          </p:cNvPr>
          <p:cNvSpPr>
            <a:spLocks noGrp="1"/>
          </p:cNvSpPr>
          <p:nvPr>
            <p:ph type="body" sz="quarter" idx="13"/>
          </p:nvPr>
        </p:nvSpPr>
        <p:spPr>
          <a:xfrm>
            <a:off x="484188" y="1600199"/>
            <a:ext cx="11218862" cy="4480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7BC66AB9-CFD5-4C86-8D43-2BF8C5FA8CC0}"/>
              </a:ext>
            </a:extLst>
          </p:cNvPr>
          <p:cNvSpPr>
            <a:spLocks noGrp="1"/>
          </p:cNvSpPr>
          <p:nvPr>
            <p:ph type="ftr" sz="quarter" idx="3"/>
          </p:nvPr>
        </p:nvSpPr>
        <p:spPr>
          <a:xfrm>
            <a:off x="3852790" y="6422562"/>
            <a:ext cx="5119687" cy="146194"/>
          </a:xfrm>
          <a:prstGeom prst="rect">
            <a:avLst/>
          </a:prstGeom>
        </p:spPr>
        <p:txBody>
          <a:bodyPr vert="horz" wrap="non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15" name="Slide Number Placeholder 3">
            <a:extLst>
              <a:ext uri="{FF2B5EF4-FFF2-40B4-BE49-F238E27FC236}">
                <a16:creationId xmlns:a16="http://schemas.microsoft.com/office/drawing/2014/main" id="{CA5C3D34-30F3-45A8-923D-1DBB99C81A1E}"/>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sp>
        <p:nvSpPr>
          <p:cNvPr id="3" name="Title 2">
            <a:extLst>
              <a:ext uri="{FF2B5EF4-FFF2-40B4-BE49-F238E27FC236}">
                <a16:creationId xmlns:a16="http://schemas.microsoft.com/office/drawing/2014/main" id="{767F941C-E923-4796-916B-959DCEF220B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36495375"/>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 Subtitle + Content_Ligh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A3D0B43-10D0-4DF5-ACE7-43826D7A4DAA}"/>
              </a:ext>
            </a:extLst>
          </p:cNvPr>
          <p:cNvSpPr>
            <a:spLocks noGrp="1"/>
          </p:cNvSpPr>
          <p:nvPr>
            <p:ph type="body" sz="quarter" idx="13"/>
          </p:nvPr>
        </p:nvSpPr>
        <p:spPr>
          <a:xfrm>
            <a:off x="484188" y="1600200"/>
            <a:ext cx="11218862" cy="4480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C3C254-80C1-4E6C-A703-A3A5DDF1EB1A}"/>
              </a:ext>
            </a:extLst>
          </p:cNvPr>
          <p:cNvSpPr>
            <a:spLocks noGrp="1"/>
          </p:cNvSpPr>
          <p:nvPr>
            <p:ph type="body" sz="quarter" idx="14" hasCustomPrompt="1"/>
          </p:nvPr>
        </p:nvSpPr>
        <p:spPr>
          <a:xfrm>
            <a:off x="483362" y="868680"/>
            <a:ext cx="11219688" cy="276999"/>
          </a:xfrm>
        </p:spPr>
        <p:txBody>
          <a:bodyPr>
            <a:spAutoFit/>
          </a:bodyPr>
          <a:lstStyle>
            <a:lvl1pPr>
              <a:spcBef>
                <a:spcPts val="0"/>
              </a:spcBef>
              <a:defRPr sz="2000" b="1">
                <a:solidFill>
                  <a:schemeClr val="bg2">
                    <a:lumMod val="50000"/>
                  </a:schemeClr>
                </a:solidFill>
                <a:latin typeface="+mj-lt"/>
              </a:defRPr>
            </a:lvl1pPr>
            <a:lvl2pPr>
              <a:spcBef>
                <a:spcPts val="0"/>
              </a:spcBef>
              <a:defRPr sz="2000" b="1">
                <a:solidFill>
                  <a:schemeClr val="accent1"/>
                </a:solidFill>
              </a:defRPr>
            </a:lvl2pPr>
            <a:lvl3pPr>
              <a:spcBef>
                <a:spcPts val="0"/>
              </a:spcBef>
              <a:defRPr sz="2000" b="1">
                <a:solidFill>
                  <a:schemeClr val="accent1"/>
                </a:solidFill>
              </a:defRPr>
            </a:lvl3pPr>
            <a:lvl4pPr>
              <a:spcBef>
                <a:spcPts val="0"/>
              </a:spcBef>
              <a:defRPr sz="2000" b="1">
                <a:solidFill>
                  <a:schemeClr val="accent1"/>
                </a:solidFill>
              </a:defRPr>
            </a:lvl4pPr>
            <a:lvl5pPr>
              <a:spcBef>
                <a:spcPts val="0"/>
              </a:spcBef>
              <a:defRPr sz="2000" b="1">
                <a:solidFill>
                  <a:schemeClr val="accent1"/>
                </a:solidFill>
              </a:defRPr>
            </a:lvl5pPr>
          </a:lstStyle>
          <a:p>
            <a:pPr lvl="0"/>
            <a:r>
              <a:rPr lang="en-US"/>
              <a:t>Subtitle Goes Here</a:t>
            </a:r>
          </a:p>
        </p:txBody>
      </p:sp>
      <p:sp>
        <p:nvSpPr>
          <p:cNvPr id="15" name="Footer Placeholder 4">
            <a:extLst>
              <a:ext uri="{FF2B5EF4-FFF2-40B4-BE49-F238E27FC236}">
                <a16:creationId xmlns:a16="http://schemas.microsoft.com/office/drawing/2014/main" id="{E5C2864D-AE44-424F-BE32-EFAE933125A6}"/>
              </a:ext>
            </a:extLst>
          </p:cNvPr>
          <p:cNvSpPr>
            <a:spLocks noGrp="1"/>
          </p:cNvSpPr>
          <p:nvPr>
            <p:ph type="ftr" sz="quarter" idx="3"/>
          </p:nvPr>
        </p:nvSpPr>
        <p:spPr>
          <a:xfrm>
            <a:off x="3852790" y="6422562"/>
            <a:ext cx="5119687" cy="146194"/>
          </a:xfrm>
          <a:prstGeom prst="rect">
            <a:avLst/>
          </a:prstGeom>
        </p:spPr>
        <p:txBody>
          <a:bodyPr vert="horz" wrap="non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16" name="Slide Number Placeholder 3">
            <a:extLst>
              <a:ext uri="{FF2B5EF4-FFF2-40B4-BE49-F238E27FC236}">
                <a16:creationId xmlns:a16="http://schemas.microsoft.com/office/drawing/2014/main" id="{2E527F88-8297-47CB-9C32-FD4F5D5677E1}"/>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sp>
        <p:nvSpPr>
          <p:cNvPr id="3" name="Title 2">
            <a:extLst>
              <a:ext uri="{FF2B5EF4-FFF2-40B4-BE49-F238E27FC236}">
                <a16:creationId xmlns:a16="http://schemas.microsoft.com/office/drawing/2014/main" id="{744994D1-B165-4B81-881F-9A81D87178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81801512"/>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_Light">
    <p:spTree>
      <p:nvGrpSpPr>
        <p:cNvPr id="1" name=""/>
        <p:cNvGrpSpPr/>
        <p:nvPr/>
      </p:nvGrpSpPr>
      <p:grpSpPr>
        <a:xfrm>
          <a:off x="0" y="0"/>
          <a:ext cx="0" cy="0"/>
          <a:chOff x="0" y="0"/>
          <a:chExt cx="0" cy="0"/>
        </a:xfrm>
      </p:grpSpPr>
      <p:sp>
        <p:nvSpPr>
          <p:cNvPr id="12" name="Footer Placeholder 4">
            <a:extLst>
              <a:ext uri="{FF2B5EF4-FFF2-40B4-BE49-F238E27FC236}">
                <a16:creationId xmlns:a16="http://schemas.microsoft.com/office/drawing/2014/main" id="{C8169DE4-1DB5-4584-9DAF-95DDEF06A51F}"/>
              </a:ext>
            </a:extLst>
          </p:cNvPr>
          <p:cNvSpPr>
            <a:spLocks noGrp="1"/>
          </p:cNvSpPr>
          <p:nvPr>
            <p:ph type="ftr" sz="quarter" idx="3"/>
          </p:nvPr>
        </p:nvSpPr>
        <p:spPr>
          <a:xfrm>
            <a:off x="3852790" y="6422562"/>
            <a:ext cx="5119687" cy="146194"/>
          </a:xfrm>
          <a:prstGeom prst="rect">
            <a:avLst/>
          </a:prstGeom>
        </p:spPr>
        <p:txBody>
          <a:bodyPr vert="horz" wrap="non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13" name="Slide Number Placeholder 3">
            <a:extLst>
              <a:ext uri="{FF2B5EF4-FFF2-40B4-BE49-F238E27FC236}">
                <a16:creationId xmlns:a16="http://schemas.microsoft.com/office/drawing/2014/main" id="{5C4C9A6F-ED40-46F3-ABEA-AF058D06194F}"/>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sp>
        <p:nvSpPr>
          <p:cNvPr id="3" name="Title 2">
            <a:extLst>
              <a:ext uri="{FF2B5EF4-FFF2-40B4-BE49-F238E27FC236}">
                <a16:creationId xmlns:a16="http://schemas.microsoft.com/office/drawing/2014/main" id="{84EB069E-3397-4435-8583-D9976EBC501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5772567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 Content_Dark">
    <p:bg>
      <p:bgPr>
        <a:solidFill>
          <a:schemeClr val="tx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A3D0B43-10D0-4DF5-ACE7-43826D7A4DAA}"/>
              </a:ext>
            </a:extLst>
          </p:cNvPr>
          <p:cNvSpPr>
            <a:spLocks noGrp="1"/>
          </p:cNvSpPr>
          <p:nvPr>
            <p:ph type="body" sz="quarter" idx="13"/>
          </p:nvPr>
        </p:nvSpPr>
        <p:spPr>
          <a:xfrm>
            <a:off x="484188" y="1600200"/>
            <a:ext cx="11218862" cy="44805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06FE8B0C-885F-4720-AA59-2A641BD996E3}"/>
              </a:ext>
            </a:extLst>
          </p:cNvPr>
          <p:cNvSpPr>
            <a:spLocks noGrp="1"/>
          </p:cNvSpPr>
          <p:nvPr>
            <p:ph type="ftr" sz="quarter" idx="3"/>
          </p:nvPr>
        </p:nvSpPr>
        <p:spPr>
          <a:xfrm>
            <a:off x="3852790" y="6422562"/>
            <a:ext cx="5119687" cy="146194"/>
          </a:xfrm>
          <a:prstGeom prst="rect">
            <a:avLst/>
          </a:prstGeom>
        </p:spPr>
        <p:txBody>
          <a:bodyPr vert="horz" wrap="none" lIns="0" tIns="0" rIns="0" bIns="0" rtlCol="0" anchor="ctr">
            <a:spAutoFit/>
          </a:bodyPr>
          <a:lstStyle>
            <a:lvl1pPr algn="ctr">
              <a:defRPr lang="en-US" sz="950" kern="1200" dirty="0" smtClean="0">
                <a:solidFill>
                  <a:schemeClr val="tx1">
                    <a:lumMod val="20000"/>
                    <a:lumOff val="80000"/>
                    <a:alpha val="50000"/>
                  </a:schemeClr>
                </a:solidFill>
                <a:latin typeface="+mn-lt"/>
                <a:ea typeface="+mn-ea"/>
                <a:cs typeface="+mn-cs"/>
              </a:defRPr>
            </a:lvl1pPr>
          </a:lstStyle>
          <a:p>
            <a:r>
              <a:rPr lang="en-US"/>
              <a:t>© 2022 TriSalus Life Sciences. All Rights Reserved. Strictly Confidential. Not for Distribution.</a:t>
            </a:r>
          </a:p>
        </p:txBody>
      </p:sp>
      <p:sp>
        <p:nvSpPr>
          <p:cNvPr id="15" name="Slide Number Placeholder 3">
            <a:extLst>
              <a:ext uri="{FF2B5EF4-FFF2-40B4-BE49-F238E27FC236}">
                <a16:creationId xmlns:a16="http://schemas.microsoft.com/office/drawing/2014/main" id="{9BA8DC03-4FB2-4833-9EB0-4E025BC1BE84}"/>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lumMod val="20000"/>
                    <a:lumOff val="80000"/>
                    <a:alpha val="50000"/>
                  </a:schemeClr>
                </a:solidFill>
                <a:latin typeface="+mn-lt"/>
                <a:ea typeface="+mn-ea"/>
                <a:cs typeface="+mn-cs"/>
              </a:defRPr>
            </a:lvl1pPr>
          </a:lstStyle>
          <a:p>
            <a:fld id="{4BF44F49-2768-47A8-8E40-2187651BF0E7}" type="slidenum">
              <a:rPr lang="en-US" smtClean="0"/>
              <a:pPr/>
              <a:t>‹#›</a:t>
            </a:fld>
            <a:endParaRPr lang="en-US"/>
          </a:p>
        </p:txBody>
      </p:sp>
      <p:sp>
        <p:nvSpPr>
          <p:cNvPr id="3" name="Title 2">
            <a:extLst>
              <a:ext uri="{FF2B5EF4-FFF2-40B4-BE49-F238E27FC236}">
                <a16:creationId xmlns:a16="http://schemas.microsoft.com/office/drawing/2014/main" id="{78645624-C34B-4CF5-B199-537FDF46B9C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4" name="Rectangle 3">
            <a:extLst>
              <a:ext uri="{FF2B5EF4-FFF2-40B4-BE49-F238E27FC236}">
                <a16:creationId xmlns:a16="http://schemas.microsoft.com/office/drawing/2014/main" id="{DFF48DD0-3515-4BC6-80FF-998230531242}"/>
              </a:ext>
            </a:extLst>
          </p:cNvPr>
          <p:cNvSpPr/>
          <p:nvPr userDrawn="1"/>
        </p:nvSpPr>
        <p:spPr>
          <a:xfrm>
            <a:off x="0" y="6222206"/>
            <a:ext cx="2221706" cy="635794"/>
          </a:xfrm>
          <a:prstGeom prst="rect">
            <a:avLst/>
          </a:prstGeom>
          <a:solidFill>
            <a:srgbClr val="463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A8A86B93-CC77-647E-2CAA-C6CE59B8C106}"/>
              </a:ext>
            </a:extLst>
          </p:cNvPr>
          <p:cNvPicPr>
            <a:picLocks noChangeAspect="1"/>
          </p:cNvPicPr>
          <p:nvPr userDrawn="1"/>
        </p:nvPicPr>
        <p:blipFill>
          <a:blip r:embed="rId2">
            <a:lum bright="10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6956" y="6337958"/>
            <a:ext cx="946150" cy="194082"/>
          </a:xfrm>
          <a:prstGeom prst="rect">
            <a:avLst/>
          </a:prstGeom>
        </p:spPr>
      </p:pic>
    </p:spTree>
    <p:extLst>
      <p:ext uri="{BB962C8B-B14F-4D97-AF65-F5344CB8AC3E}">
        <p14:creationId xmlns:p14="http://schemas.microsoft.com/office/powerpoint/2010/main" val="46774035"/>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 Subtitle + Content_Dark">
    <p:bg>
      <p:bgPr>
        <a:solidFill>
          <a:schemeClr val="tx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A3D0B43-10D0-4DF5-ACE7-43826D7A4DAA}"/>
              </a:ext>
            </a:extLst>
          </p:cNvPr>
          <p:cNvSpPr>
            <a:spLocks noGrp="1"/>
          </p:cNvSpPr>
          <p:nvPr>
            <p:ph type="body" sz="quarter" idx="13"/>
          </p:nvPr>
        </p:nvSpPr>
        <p:spPr>
          <a:xfrm>
            <a:off x="484188" y="1600200"/>
            <a:ext cx="11218862" cy="44805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C3C254-80C1-4E6C-A703-A3A5DDF1EB1A}"/>
              </a:ext>
            </a:extLst>
          </p:cNvPr>
          <p:cNvSpPr>
            <a:spLocks noGrp="1"/>
          </p:cNvSpPr>
          <p:nvPr>
            <p:ph type="body" sz="quarter" idx="14" hasCustomPrompt="1"/>
          </p:nvPr>
        </p:nvSpPr>
        <p:spPr>
          <a:xfrm>
            <a:off x="484632" y="868680"/>
            <a:ext cx="11219688" cy="276999"/>
          </a:xfrm>
        </p:spPr>
        <p:txBody>
          <a:bodyPr>
            <a:spAutoFit/>
          </a:bodyPr>
          <a:lstStyle>
            <a:lvl1pPr>
              <a:spcBef>
                <a:spcPts val="0"/>
              </a:spcBef>
              <a:defRPr sz="2000" b="1">
                <a:solidFill>
                  <a:schemeClr val="accent1"/>
                </a:solidFill>
                <a:latin typeface="+mj-lt"/>
              </a:defRPr>
            </a:lvl1pPr>
            <a:lvl2pPr>
              <a:spcBef>
                <a:spcPts val="0"/>
              </a:spcBef>
              <a:defRPr sz="2000" b="1">
                <a:solidFill>
                  <a:schemeClr val="accent1"/>
                </a:solidFill>
              </a:defRPr>
            </a:lvl2pPr>
            <a:lvl3pPr>
              <a:spcBef>
                <a:spcPts val="0"/>
              </a:spcBef>
              <a:defRPr sz="2000" b="1">
                <a:solidFill>
                  <a:schemeClr val="accent1"/>
                </a:solidFill>
              </a:defRPr>
            </a:lvl3pPr>
            <a:lvl4pPr>
              <a:spcBef>
                <a:spcPts val="0"/>
              </a:spcBef>
              <a:defRPr sz="2000" b="1">
                <a:solidFill>
                  <a:schemeClr val="accent1"/>
                </a:solidFill>
              </a:defRPr>
            </a:lvl4pPr>
            <a:lvl5pPr>
              <a:spcBef>
                <a:spcPts val="0"/>
              </a:spcBef>
              <a:defRPr sz="2000" b="1">
                <a:solidFill>
                  <a:schemeClr val="accent1"/>
                </a:solidFill>
              </a:defRPr>
            </a:lvl5pPr>
          </a:lstStyle>
          <a:p>
            <a:pPr lvl="0"/>
            <a:r>
              <a:rPr lang="en-US"/>
              <a:t>Subtitle Goes Here</a:t>
            </a:r>
          </a:p>
        </p:txBody>
      </p:sp>
      <p:sp>
        <p:nvSpPr>
          <p:cNvPr id="15" name="Footer Placeholder 4">
            <a:extLst>
              <a:ext uri="{FF2B5EF4-FFF2-40B4-BE49-F238E27FC236}">
                <a16:creationId xmlns:a16="http://schemas.microsoft.com/office/drawing/2014/main" id="{BAB63C55-529A-4686-9B88-57ABDC69960A}"/>
              </a:ext>
            </a:extLst>
          </p:cNvPr>
          <p:cNvSpPr>
            <a:spLocks noGrp="1"/>
          </p:cNvSpPr>
          <p:nvPr>
            <p:ph type="ftr" sz="quarter" idx="3"/>
          </p:nvPr>
        </p:nvSpPr>
        <p:spPr>
          <a:xfrm>
            <a:off x="3852790" y="6422562"/>
            <a:ext cx="5119687" cy="146194"/>
          </a:xfrm>
          <a:prstGeom prst="rect">
            <a:avLst/>
          </a:prstGeom>
        </p:spPr>
        <p:txBody>
          <a:bodyPr vert="horz" wrap="none" lIns="0" tIns="0" rIns="0" bIns="0" rtlCol="0" anchor="ctr">
            <a:spAutoFit/>
          </a:bodyPr>
          <a:lstStyle>
            <a:lvl1pPr algn="ctr">
              <a:defRPr lang="en-US" sz="950" kern="1200" dirty="0" smtClean="0">
                <a:solidFill>
                  <a:schemeClr val="tx1">
                    <a:lumMod val="20000"/>
                    <a:lumOff val="80000"/>
                    <a:alpha val="50000"/>
                  </a:schemeClr>
                </a:solidFill>
                <a:latin typeface="+mn-lt"/>
                <a:ea typeface="+mn-ea"/>
                <a:cs typeface="+mn-cs"/>
              </a:defRPr>
            </a:lvl1pPr>
          </a:lstStyle>
          <a:p>
            <a:r>
              <a:rPr lang="en-US"/>
              <a:t>© 2022 TriSalus Life Sciences. All Rights Reserved. Strictly Confidential. Not for Distribution.</a:t>
            </a:r>
          </a:p>
        </p:txBody>
      </p:sp>
      <p:sp>
        <p:nvSpPr>
          <p:cNvPr id="16" name="Slide Number Placeholder 3">
            <a:extLst>
              <a:ext uri="{FF2B5EF4-FFF2-40B4-BE49-F238E27FC236}">
                <a16:creationId xmlns:a16="http://schemas.microsoft.com/office/drawing/2014/main" id="{F8588A6C-C818-438F-BEE6-9FBF383DFBEF}"/>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lumMod val="20000"/>
                    <a:lumOff val="80000"/>
                    <a:alpha val="50000"/>
                  </a:schemeClr>
                </a:solidFill>
                <a:latin typeface="+mn-lt"/>
                <a:ea typeface="+mn-ea"/>
                <a:cs typeface="+mn-cs"/>
              </a:defRPr>
            </a:lvl1pPr>
          </a:lstStyle>
          <a:p>
            <a:fld id="{4BF44F49-2768-47A8-8E40-2187651BF0E7}" type="slidenum">
              <a:rPr lang="en-US" smtClean="0"/>
              <a:pPr/>
              <a:t>‹#›</a:t>
            </a:fld>
            <a:endParaRPr lang="en-US"/>
          </a:p>
        </p:txBody>
      </p:sp>
      <p:sp>
        <p:nvSpPr>
          <p:cNvPr id="3" name="Title 2">
            <a:extLst>
              <a:ext uri="{FF2B5EF4-FFF2-40B4-BE49-F238E27FC236}">
                <a16:creationId xmlns:a16="http://schemas.microsoft.com/office/drawing/2014/main" id="{F36A4B09-29AA-4CC2-842D-38ECEC59E1D5}"/>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7" name="Rectangle 16">
            <a:extLst>
              <a:ext uri="{FF2B5EF4-FFF2-40B4-BE49-F238E27FC236}">
                <a16:creationId xmlns:a16="http://schemas.microsoft.com/office/drawing/2014/main" id="{7E500509-C9CA-46FE-882F-030A2AB5A54A}"/>
              </a:ext>
            </a:extLst>
          </p:cNvPr>
          <p:cNvSpPr/>
          <p:nvPr userDrawn="1"/>
        </p:nvSpPr>
        <p:spPr>
          <a:xfrm>
            <a:off x="0" y="6222206"/>
            <a:ext cx="2221706" cy="635794"/>
          </a:xfrm>
          <a:prstGeom prst="rect">
            <a:avLst/>
          </a:prstGeom>
          <a:solidFill>
            <a:srgbClr val="463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DA79918B-7832-2EEE-E9A4-16ABF5B73164}"/>
              </a:ext>
            </a:extLst>
          </p:cNvPr>
          <p:cNvPicPr>
            <a:picLocks noChangeAspect="1"/>
          </p:cNvPicPr>
          <p:nvPr userDrawn="1"/>
        </p:nvPicPr>
        <p:blipFill>
          <a:blip r:embed="rId2">
            <a:lum bright="10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6956" y="6337958"/>
            <a:ext cx="946150" cy="194082"/>
          </a:xfrm>
          <a:prstGeom prst="rect">
            <a:avLst/>
          </a:prstGeom>
        </p:spPr>
      </p:pic>
    </p:spTree>
    <p:extLst>
      <p:ext uri="{BB962C8B-B14F-4D97-AF65-F5344CB8AC3E}">
        <p14:creationId xmlns:p14="http://schemas.microsoft.com/office/powerpoint/2010/main" val="563288192"/>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Only_Dark">
    <p:bg>
      <p:bgPr>
        <a:solidFill>
          <a:schemeClr val="tx1"/>
        </a:solidFill>
        <a:effectLst/>
      </p:bgPr>
    </p:bg>
    <p:spTree>
      <p:nvGrpSpPr>
        <p:cNvPr id="1" name=""/>
        <p:cNvGrpSpPr/>
        <p:nvPr/>
      </p:nvGrpSpPr>
      <p:grpSpPr>
        <a:xfrm>
          <a:off x="0" y="0"/>
          <a:ext cx="0" cy="0"/>
          <a:chOff x="0" y="0"/>
          <a:chExt cx="0" cy="0"/>
        </a:xfrm>
      </p:grpSpPr>
      <p:sp>
        <p:nvSpPr>
          <p:cNvPr id="12" name="Footer Placeholder 4">
            <a:extLst>
              <a:ext uri="{FF2B5EF4-FFF2-40B4-BE49-F238E27FC236}">
                <a16:creationId xmlns:a16="http://schemas.microsoft.com/office/drawing/2014/main" id="{25129A62-3136-460F-9B70-89668D0A0C11}"/>
              </a:ext>
            </a:extLst>
          </p:cNvPr>
          <p:cNvSpPr>
            <a:spLocks noGrp="1"/>
          </p:cNvSpPr>
          <p:nvPr>
            <p:ph type="ftr" sz="quarter" idx="3"/>
          </p:nvPr>
        </p:nvSpPr>
        <p:spPr>
          <a:xfrm>
            <a:off x="3852790" y="6422562"/>
            <a:ext cx="5119687" cy="146194"/>
          </a:xfrm>
          <a:prstGeom prst="rect">
            <a:avLst/>
          </a:prstGeom>
        </p:spPr>
        <p:txBody>
          <a:bodyPr vert="horz" wrap="none" lIns="0" tIns="0" rIns="0" bIns="0" rtlCol="0" anchor="ctr">
            <a:spAutoFit/>
          </a:bodyPr>
          <a:lstStyle>
            <a:lvl1pPr algn="ctr">
              <a:defRPr lang="en-US" sz="950" kern="1200" dirty="0" smtClean="0">
                <a:solidFill>
                  <a:schemeClr val="tx1">
                    <a:lumMod val="20000"/>
                    <a:lumOff val="80000"/>
                    <a:alpha val="50000"/>
                  </a:schemeClr>
                </a:solidFill>
                <a:latin typeface="+mn-lt"/>
                <a:ea typeface="+mn-ea"/>
                <a:cs typeface="+mn-cs"/>
              </a:defRPr>
            </a:lvl1pPr>
          </a:lstStyle>
          <a:p>
            <a:r>
              <a:rPr lang="en-US"/>
              <a:t>© 2022 TriSalus Life Sciences. All Rights Reserved. Strictly Confidential. Not for Distribution.</a:t>
            </a:r>
          </a:p>
        </p:txBody>
      </p:sp>
      <p:sp>
        <p:nvSpPr>
          <p:cNvPr id="13" name="Slide Number Placeholder 3">
            <a:extLst>
              <a:ext uri="{FF2B5EF4-FFF2-40B4-BE49-F238E27FC236}">
                <a16:creationId xmlns:a16="http://schemas.microsoft.com/office/drawing/2014/main" id="{45C42F04-090B-446A-8B8F-0B4CC000C4BC}"/>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lumMod val="20000"/>
                    <a:lumOff val="80000"/>
                    <a:alpha val="50000"/>
                  </a:schemeClr>
                </a:solidFill>
                <a:latin typeface="+mn-lt"/>
                <a:ea typeface="+mn-ea"/>
                <a:cs typeface="+mn-cs"/>
              </a:defRPr>
            </a:lvl1pPr>
          </a:lstStyle>
          <a:p>
            <a:fld id="{4BF44F49-2768-47A8-8E40-2187651BF0E7}" type="slidenum">
              <a:rPr lang="en-US" smtClean="0"/>
              <a:pPr/>
              <a:t>‹#›</a:t>
            </a:fld>
            <a:endParaRPr lang="en-US"/>
          </a:p>
        </p:txBody>
      </p:sp>
      <p:sp>
        <p:nvSpPr>
          <p:cNvPr id="3" name="Title 2">
            <a:extLst>
              <a:ext uri="{FF2B5EF4-FFF2-40B4-BE49-F238E27FC236}">
                <a16:creationId xmlns:a16="http://schemas.microsoft.com/office/drawing/2014/main" id="{CC6F0B33-2D70-4363-B629-F9EB903E366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4" name="Rectangle 13">
            <a:extLst>
              <a:ext uri="{FF2B5EF4-FFF2-40B4-BE49-F238E27FC236}">
                <a16:creationId xmlns:a16="http://schemas.microsoft.com/office/drawing/2014/main" id="{1195E7B3-5510-4A25-845A-5A0E084B8BB6}"/>
              </a:ext>
            </a:extLst>
          </p:cNvPr>
          <p:cNvSpPr/>
          <p:nvPr userDrawn="1"/>
        </p:nvSpPr>
        <p:spPr>
          <a:xfrm>
            <a:off x="0" y="6222206"/>
            <a:ext cx="2221706" cy="635794"/>
          </a:xfrm>
          <a:prstGeom prst="rect">
            <a:avLst/>
          </a:prstGeom>
          <a:solidFill>
            <a:srgbClr val="463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E7705E89-0410-8EAE-A8DB-7846CAFD27EB}"/>
              </a:ext>
            </a:extLst>
          </p:cNvPr>
          <p:cNvPicPr>
            <a:picLocks noChangeAspect="1"/>
          </p:cNvPicPr>
          <p:nvPr userDrawn="1"/>
        </p:nvPicPr>
        <p:blipFill>
          <a:blip r:embed="rId2">
            <a:lum bright="10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6956" y="6337958"/>
            <a:ext cx="946150" cy="194082"/>
          </a:xfrm>
          <a:prstGeom prst="rect">
            <a:avLst/>
          </a:prstGeom>
        </p:spPr>
      </p:pic>
    </p:spTree>
    <p:extLst>
      <p:ext uri="{BB962C8B-B14F-4D97-AF65-F5344CB8AC3E}">
        <p14:creationId xmlns:p14="http://schemas.microsoft.com/office/powerpoint/2010/main" val="24317732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lose_1">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AB61B0-0B99-43AC-AFA0-5C22359E451B}"/>
              </a:ext>
            </a:extLst>
          </p:cNvPr>
          <p:cNvSpPr/>
          <p:nvPr userDrawn="1"/>
        </p:nvSpPr>
        <p:spPr>
          <a:xfrm>
            <a:off x="9346518" y="-1"/>
            <a:ext cx="2845482" cy="3950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Background pattern&#10;&#10;Description automatically generated">
            <a:extLst>
              <a:ext uri="{FF2B5EF4-FFF2-40B4-BE49-F238E27FC236}">
                <a16:creationId xmlns:a16="http://schemas.microsoft.com/office/drawing/2014/main" id="{2F3C3121-A230-4E2F-8F4E-62D412E08D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2095" y="0"/>
            <a:ext cx="6089905" cy="6858000"/>
          </a:xfrm>
          <a:prstGeom prst="rect">
            <a:avLst/>
          </a:prstGeom>
        </p:spPr>
      </p:pic>
      <p:sp>
        <p:nvSpPr>
          <p:cNvPr id="8" name="Freeform: Shape 7">
            <a:extLst>
              <a:ext uri="{FF2B5EF4-FFF2-40B4-BE49-F238E27FC236}">
                <a16:creationId xmlns:a16="http://schemas.microsoft.com/office/drawing/2014/main" id="{F5392628-6501-471B-AAB6-D398D33AB44B}"/>
              </a:ext>
            </a:extLst>
          </p:cNvPr>
          <p:cNvSpPr/>
          <p:nvPr userDrawn="1"/>
        </p:nvSpPr>
        <p:spPr>
          <a:xfrm>
            <a:off x="0" y="-1"/>
            <a:ext cx="12192000" cy="6859429"/>
          </a:xfrm>
          <a:custGeom>
            <a:avLst/>
            <a:gdLst>
              <a:gd name="connsiteX0" fmla="*/ 5614035 w 9142095"/>
              <a:gd name="connsiteY0" fmla="*/ 3335655 h 5143500"/>
              <a:gd name="connsiteX1" fmla="*/ 9142095 w 9142095"/>
              <a:gd name="connsiteY1" fmla="*/ 4510088 h 5143500"/>
              <a:gd name="connsiteX2" fmla="*/ 9142095 w 9142095"/>
              <a:gd name="connsiteY2" fmla="*/ 4247198 h 5143500"/>
              <a:gd name="connsiteX3" fmla="*/ 5741670 w 9142095"/>
              <a:gd name="connsiteY3" fmla="*/ 3115628 h 5143500"/>
              <a:gd name="connsiteX4" fmla="*/ 7008495 w 9142095"/>
              <a:gd name="connsiteY4" fmla="*/ 913448 h 5143500"/>
              <a:gd name="connsiteX5" fmla="*/ 9142095 w 9142095"/>
              <a:gd name="connsiteY5" fmla="*/ 2780348 h 5143500"/>
              <a:gd name="connsiteX6" fmla="*/ 9142095 w 9142095"/>
              <a:gd name="connsiteY6" fmla="*/ 2448878 h 5143500"/>
              <a:gd name="connsiteX7" fmla="*/ 7135178 w 9142095"/>
              <a:gd name="connsiteY7" fmla="*/ 693420 h 5143500"/>
              <a:gd name="connsiteX8" fmla="*/ 7534275 w 9142095"/>
              <a:gd name="connsiteY8" fmla="*/ 0 h 5143500"/>
              <a:gd name="connsiteX9" fmla="*/ 0 w 9142095"/>
              <a:gd name="connsiteY9" fmla="*/ 0 h 5143500"/>
              <a:gd name="connsiteX10" fmla="*/ 0 w 9142095"/>
              <a:gd name="connsiteY10" fmla="*/ 5143500 h 5143500"/>
              <a:gd name="connsiteX11" fmla="*/ 4574858 w 9142095"/>
              <a:gd name="connsiteY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2095" h="5143500">
                <a:moveTo>
                  <a:pt x="5614035" y="3335655"/>
                </a:moveTo>
                <a:lnTo>
                  <a:pt x="9142095" y="4510088"/>
                </a:lnTo>
                <a:lnTo>
                  <a:pt x="9142095" y="4247198"/>
                </a:lnTo>
                <a:lnTo>
                  <a:pt x="5741670" y="3115628"/>
                </a:lnTo>
                <a:lnTo>
                  <a:pt x="7008495" y="913448"/>
                </a:lnTo>
                <a:lnTo>
                  <a:pt x="9142095" y="2780348"/>
                </a:lnTo>
                <a:lnTo>
                  <a:pt x="9142095" y="2448878"/>
                </a:lnTo>
                <a:lnTo>
                  <a:pt x="7135178" y="693420"/>
                </a:lnTo>
                <a:lnTo>
                  <a:pt x="7534275" y="0"/>
                </a:lnTo>
                <a:lnTo>
                  <a:pt x="0" y="0"/>
                </a:lnTo>
                <a:lnTo>
                  <a:pt x="0" y="5143500"/>
                </a:lnTo>
                <a:lnTo>
                  <a:pt x="4574858" y="5143500"/>
                </a:lnTo>
                <a:close/>
              </a:path>
            </a:pathLst>
          </a:custGeom>
          <a:solidFill>
            <a:schemeClr val="bg1"/>
          </a:solidFill>
          <a:ln w="9525" cap="flat">
            <a:noFill/>
            <a:prstDash val="solid"/>
            <a:miter/>
          </a:ln>
          <a:effectLst>
            <a:outerShdw blurRad="152400" dist="127000" dir="2700000" algn="tl" rotWithShape="0">
              <a:prstClr val="black">
                <a:alpha val="44000"/>
              </a:prstClr>
            </a:outerShdw>
          </a:effectLst>
        </p:spPr>
        <p:txBody>
          <a:bodyPr rtlCol="0" anchor="ctr"/>
          <a:lstStyle/>
          <a:p>
            <a:endParaRPr lang="en-US"/>
          </a:p>
        </p:txBody>
      </p:sp>
      <p:sp>
        <p:nvSpPr>
          <p:cNvPr id="10" name="TextBox 9">
            <a:extLst>
              <a:ext uri="{FF2B5EF4-FFF2-40B4-BE49-F238E27FC236}">
                <a16:creationId xmlns:a16="http://schemas.microsoft.com/office/drawing/2014/main" id="{6168C48E-AAA1-4367-8045-22C3D250B431}"/>
              </a:ext>
            </a:extLst>
          </p:cNvPr>
          <p:cNvSpPr txBox="1"/>
          <p:nvPr userDrawn="1"/>
        </p:nvSpPr>
        <p:spPr>
          <a:xfrm>
            <a:off x="1089660" y="3134816"/>
            <a:ext cx="2891176" cy="701731"/>
          </a:xfrm>
          <a:prstGeom prst="rect">
            <a:avLst/>
          </a:prstGeom>
          <a:noFill/>
        </p:spPr>
        <p:txBody>
          <a:bodyPr wrap="none" lIns="0" rtlCol="0">
            <a:spAutoFit/>
          </a:bodyPr>
          <a:lstStyle/>
          <a:p>
            <a:pPr marL="0" lvl="0" indent="0" algn="l" defTabSz="914400" rtl="0" eaLnBrk="1" latinLnBrk="0" hangingPunct="1">
              <a:lnSpc>
                <a:spcPct val="90000"/>
              </a:lnSpc>
              <a:spcBef>
                <a:spcPts val="1000"/>
              </a:spcBef>
              <a:buFont typeface="Arial" panose="020B0604020202020204" pitchFamily="34" charset="0"/>
              <a:buNone/>
            </a:pPr>
            <a:r>
              <a:rPr lang="en-US" sz="4400" kern="1200">
                <a:solidFill>
                  <a:schemeClr val="tx1"/>
                </a:solidFill>
                <a:latin typeface="+mj-lt"/>
                <a:ea typeface="+mn-ea"/>
                <a:cs typeface="+mn-cs"/>
              </a:rPr>
              <a:t>Thank You</a:t>
            </a:r>
          </a:p>
        </p:txBody>
      </p:sp>
      <p:sp>
        <p:nvSpPr>
          <p:cNvPr id="11" name="TextBox 10">
            <a:extLst>
              <a:ext uri="{FF2B5EF4-FFF2-40B4-BE49-F238E27FC236}">
                <a16:creationId xmlns:a16="http://schemas.microsoft.com/office/drawing/2014/main" id="{A5782620-351D-4423-83AB-659C986D684A}"/>
              </a:ext>
            </a:extLst>
          </p:cNvPr>
          <p:cNvSpPr txBox="1"/>
          <p:nvPr userDrawn="1"/>
        </p:nvSpPr>
        <p:spPr>
          <a:xfrm>
            <a:off x="1181373" y="3802863"/>
            <a:ext cx="2593030" cy="369332"/>
          </a:xfrm>
          <a:prstGeom prst="rect">
            <a:avLst/>
          </a:prstGeom>
          <a:noFill/>
        </p:spPr>
        <p:txBody>
          <a:bodyPr wrap="square" rtlCol="0">
            <a:spAutoFit/>
          </a:bodyPr>
          <a:lstStyle/>
          <a:p>
            <a:pPr marL="0" lvl="0" indent="0" algn="l" defTabSz="914400" rtl="0" eaLnBrk="1" latinLnBrk="0" hangingPunct="1">
              <a:lnSpc>
                <a:spcPct val="90000"/>
              </a:lnSpc>
              <a:spcBef>
                <a:spcPts val="1000"/>
              </a:spcBef>
              <a:buFont typeface="Arial" panose="020B0604020202020204" pitchFamily="34" charset="0"/>
              <a:buNone/>
            </a:pPr>
            <a:r>
              <a:rPr lang="en-US" sz="2000" b="1" kern="1200">
                <a:solidFill>
                  <a:schemeClr val="bg2">
                    <a:lumMod val="50000"/>
                  </a:schemeClr>
                </a:solidFill>
                <a:latin typeface="+mj-lt"/>
                <a:ea typeface="+mn-ea"/>
                <a:cs typeface="+mn-cs"/>
              </a:rPr>
              <a:t>trisaluslifesci.com</a:t>
            </a:r>
          </a:p>
        </p:txBody>
      </p:sp>
      <p:pic>
        <p:nvPicPr>
          <p:cNvPr id="9" name="Picture 8">
            <a:extLst>
              <a:ext uri="{FF2B5EF4-FFF2-40B4-BE49-F238E27FC236}">
                <a16:creationId xmlns:a16="http://schemas.microsoft.com/office/drawing/2014/main" id="{C19C288E-8596-7949-4994-0C2D23CCBABD}"/>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66800" y="1248032"/>
            <a:ext cx="3014469" cy="889687"/>
          </a:xfrm>
          <a:prstGeom prst="rect">
            <a:avLst/>
          </a:prstGeom>
        </p:spPr>
      </p:pic>
      <p:sp>
        <p:nvSpPr>
          <p:cNvPr id="17" name="Footer Placeholder 4">
            <a:extLst>
              <a:ext uri="{FF2B5EF4-FFF2-40B4-BE49-F238E27FC236}">
                <a16:creationId xmlns:a16="http://schemas.microsoft.com/office/drawing/2014/main" id="{2C4C4291-DF0C-4747-AFBA-EC6E0475BC37}"/>
              </a:ext>
            </a:extLst>
          </p:cNvPr>
          <p:cNvSpPr>
            <a:spLocks noGrp="1"/>
          </p:cNvSpPr>
          <p:nvPr>
            <p:ph type="ftr" sz="quarter" idx="3"/>
          </p:nvPr>
        </p:nvSpPr>
        <p:spPr>
          <a:xfrm>
            <a:off x="1073274" y="6496057"/>
            <a:ext cx="5059077" cy="146194"/>
          </a:xfrm>
          <a:prstGeom prst="rect">
            <a:avLst/>
          </a:prstGeom>
        </p:spPr>
        <p:txBody>
          <a:bodyPr vert="horz" wrap="non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18" name="Slide Number Placeholder 3">
            <a:extLst>
              <a:ext uri="{FF2B5EF4-FFF2-40B4-BE49-F238E27FC236}">
                <a16:creationId xmlns:a16="http://schemas.microsoft.com/office/drawing/2014/main" id="{A2CD88FE-2F3E-4406-90E3-3D5C6553B212}"/>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spTree>
    <p:extLst>
      <p:ext uri="{BB962C8B-B14F-4D97-AF65-F5344CB8AC3E}">
        <p14:creationId xmlns:p14="http://schemas.microsoft.com/office/powerpoint/2010/main" val="1172467423"/>
      </p:ext>
    </p:extLst>
  </p:cSld>
  <p:clrMapOvr>
    <a:masterClrMapping/>
  </p:clrMapOvr>
  <p:transition>
    <p:fade/>
  </p:transition>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lose_2">
    <p:bg>
      <p:bgPr>
        <a:solidFill>
          <a:schemeClr val="bg2"/>
        </a:solidFill>
        <a:effectLst/>
      </p:bgPr>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8FCC42CA-D9D4-4487-B4EA-536249DED9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2095" y="0"/>
            <a:ext cx="6089905" cy="6858000"/>
          </a:xfrm>
          <a:prstGeom prst="rect">
            <a:avLst/>
          </a:prstGeom>
        </p:spPr>
      </p:pic>
      <p:sp>
        <p:nvSpPr>
          <p:cNvPr id="6" name="Freeform: Shape 5">
            <a:extLst>
              <a:ext uri="{FF2B5EF4-FFF2-40B4-BE49-F238E27FC236}">
                <a16:creationId xmlns:a16="http://schemas.microsoft.com/office/drawing/2014/main" id="{B01FF16B-8E27-46ED-8520-E49C98C4A775}"/>
              </a:ext>
            </a:extLst>
          </p:cNvPr>
          <p:cNvSpPr/>
          <p:nvPr userDrawn="1"/>
        </p:nvSpPr>
        <p:spPr>
          <a:xfrm>
            <a:off x="0" y="0"/>
            <a:ext cx="12192000" cy="6859429"/>
          </a:xfrm>
          <a:custGeom>
            <a:avLst/>
            <a:gdLst>
              <a:gd name="connsiteX0" fmla="*/ 5614035 w 9142095"/>
              <a:gd name="connsiteY0" fmla="*/ 3335655 h 5143500"/>
              <a:gd name="connsiteX1" fmla="*/ 9142095 w 9142095"/>
              <a:gd name="connsiteY1" fmla="*/ 4510088 h 5143500"/>
              <a:gd name="connsiteX2" fmla="*/ 9142095 w 9142095"/>
              <a:gd name="connsiteY2" fmla="*/ 4247198 h 5143500"/>
              <a:gd name="connsiteX3" fmla="*/ 5741670 w 9142095"/>
              <a:gd name="connsiteY3" fmla="*/ 3115628 h 5143500"/>
              <a:gd name="connsiteX4" fmla="*/ 7008495 w 9142095"/>
              <a:gd name="connsiteY4" fmla="*/ 913448 h 5143500"/>
              <a:gd name="connsiteX5" fmla="*/ 9142095 w 9142095"/>
              <a:gd name="connsiteY5" fmla="*/ 2780348 h 5143500"/>
              <a:gd name="connsiteX6" fmla="*/ 9142095 w 9142095"/>
              <a:gd name="connsiteY6" fmla="*/ 2448878 h 5143500"/>
              <a:gd name="connsiteX7" fmla="*/ 7135178 w 9142095"/>
              <a:gd name="connsiteY7" fmla="*/ 693420 h 5143500"/>
              <a:gd name="connsiteX8" fmla="*/ 7534275 w 9142095"/>
              <a:gd name="connsiteY8" fmla="*/ 0 h 5143500"/>
              <a:gd name="connsiteX9" fmla="*/ 0 w 9142095"/>
              <a:gd name="connsiteY9" fmla="*/ 0 h 5143500"/>
              <a:gd name="connsiteX10" fmla="*/ 0 w 9142095"/>
              <a:gd name="connsiteY10" fmla="*/ 5143500 h 5143500"/>
              <a:gd name="connsiteX11" fmla="*/ 4574858 w 9142095"/>
              <a:gd name="connsiteY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2095" h="5143500">
                <a:moveTo>
                  <a:pt x="5614035" y="3335655"/>
                </a:moveTo>
                <a:lnTo>
                  <a:pt x="9142095" y="4510088"/>
                </a:lnTo>
                <a:lnTo>
                  <a:pt x="9142095" y="4247198"/>
                </a:lnTo>
                <a:lnTo>
                  <a:pt x="5741670" y="3115628"/>
                </a:lnTo>
                <a:lnTo>
                  <a:pt x="7008495" y="913448"/>
                </a:lnTo>
                <a:lnTo>
                  <a:pt x="9142095" y="2780348"/>
                </a:lnTo>
                <a:lnTo>
                  <a:pt x="9142095" y="2448878"/>
                </a:lnTo>
                <a:lnTo>
                  <a:pt x="7135178" y="693420"/>
                </a:lnTo>
                <a:lnTo>
                  <a:pt x="7534275" y="0"/>
                </a:lnTo>
                <a:lnTo>
                  <a:pt x="0" y="0"/>
                </a:lnTo>
                <a:lnTo>
                  <a:pt x="0" y="5143500"/>
                </a:lnTo>
                <a:lnTo>
                  <a:pt x="4574858" y="5143500"/>
                </a:lnTo>
                <a:close/>
              </a:path>
            </a:pathLst>
          </a:custGeom>
          <a:solidFill>
            <a:schemeClr val="bg1"/>
          </a:solidFill>
          <a:ln w="9525" cap="flat">
            <a:noFill/>
            <a:prstDash val="solid"/>
            <a:miter/>
          </a:ln>
          <a:effectLst>
            <a:outerShdw blurRad="152400" dist="127000" dir="2700000" algn="tl" rotWithShape="0">
              <a:prstClr val="black">
                <a:alpha val="44000"/>
              </a:prstClr>
            </a:outerShdw>
          </a:effectLst>
        </p:spPr>
        <p:txBody>
          <a:bodyPr rtlCol="0" anchor="ctr"/>
          <a:lstStyle/>
          <a:p>
            <a:endParaRPr lang="en-US"/>
          </a:p>
        </p:txBody>
      </p:sp>
      <p:sp>
        <p:nvSpPr>
          <p:cNvPr id="9" name="TextBox 8">
            <a:extLst>
              <a:ext uri="{FF2B5EF4-FFF2-40B4-BE49-F238E27FC236}">
                <a16:creationId xmlns:a16="http://schemas.microsoft.com/office/drawing/2014/main" id="{E3D5CC7D-95FE-482C-AFD8-D26EBE4BE098}"/>
              </a:ext>
            </a:extLst>
          </p:cNvPr>
          <p:cNvSpPr txBox="1"/>
          <p:nvPr userDrawn="1"/>
        </p:nvSpPr>
        <p:spPr>
          <a:xfrm>
            <a:off x="1181373" y="3802863"/>
            <a:ext cx="2593030" cy="369332"/>
          </a:xfrm>
          <a:prstGeom prst="rect">
            <a:avLst/>
          </a:prstGeom>
          <a:noFill/>
        </p:spPr>
        <p:txBody>
          <a:bodyPr wrap="square" rtlCol="0">
            <a:spAutoFit/>
          </a:bodyPr>
          <a:lstStyle/>
          <a:p>
            <a:pPr marL="0" lvl="0" indent="0" algn="l" defTabSz="914400" rtl="0" eaLnBrk="1" latinLnBrk="0" hangingPunct="1">
              <a:lnSpc>
                <a:spcPct val="90000"/>
              </a:lnSpc>
              <a:spcBef>
                <a:spcPts val="1000"/>
              </a:spcBef>
              <a:buFont typeface="Arial" panose="020B0604020202020204" pitchFamily="34" charset="0"/>
              <a:buNone/>
            </a:pPr>
            <a:r>
              <a:rPr lang="en-US" sz="2000" b="1" kern="1200">
                <a:solidFill>
                  <a:schemeClr val="bg2">
                    <a:lumMod val="50000"/>
                  </a:schemeClr>
                </a:solidFill>
                <a:latin typeface="+mj-lt"/>
                <a:ea typeface="+mn-ea"/>
                <a:cs typeface="+mn-cs"/>
              </a:rPr>
              <a:t>trisaluslifesci.com</a:t>
            </a:r>
          </a:p>
        </p:txBody>
      </p:sp>
      <p:sp>
        <p:nvSpPr>
          <p:cNvPr id="12" name="TextBox 11">
            <a:extLst>
              <a:ext uri="{FF2B5EF4-FFF2-40B4-BE49-F238E27FC236}">
                <a16:creationId xmlns:a16="http://schemas.microsoft.com/office/drawing/2014/main" id="{C26D396E-F5F1-4FE0-B8AD-C8509FD5D758}"/>
              </a:ext>
            </a:extLst>
          </p:cNvPr>
          <p:cNvSpPr txBox="1"/>
          <p:nvPr userDrawn="1"/>
        </p:nvSpPr>
        <p:spPr>
          <a:xfrm>
            <a:off x="1089660" y="3134816"/>
            <a:ext cx="2891176" cy="701731"/>
          </a:xfrm>
          <a:prstGeom prst="rect">
            <a:avLst/>
          </a:prstGeom>
          <a:noFill/>
        </p:spPr>
        <p:txBody>
          <a:bodyPr wrap="none" lIns="0" rtlCol="0">
            <a:spAutoFit/>
          </a:bodyPr>
          <a:lstStyle/>
          <a:p>
            <a:pPr marL="0" lvl="0" indent="0" algn="l" defTabSz="914400" rtl="0" eaLnBrk="1" latinLnBrk="0" hangingPunct="1">
              <a:lnSpc>
                <a:spcPct val="90000"/>
              </a:lnSpc>
              <a:spcBef>
                <a:spcPts val="1000"/>
              </a:spcBef>
              <a:buFont typeface="Arial" panose="020B0604020202020204" pitchFamily="34" charset="0"/>
              <a:buNone/>
            </a:pPr>
            <a:r>
              <a:rPr lang="en-US" sz="4400" kern="1200">
                <a:solidFill>
                  <a:schemeClr val="tx1"/>
                </a:solidFill>
                <a:latin typeface="+mj-lt"/>
                <a:ea typeface="+mn-ea"/>
                <a:cs typeface="+mn-cs"/>
              </a:rPr>
              <a:t>Thank You</a:t>
            </a:r>
          </a:p>
        </p:txBody>
      </p:sp>
      <p:pic>
        <p:nvPicPr>
          <p:cNvPr id="13" name="Picture 12">
            <a:extLst>
              <a:ext uri="{FF2B5EF4-FFF2-40B4-BE49-F238E27FC236}">
                <a16:creationId xmlns:a16="http://schemas.microsoft.com/office/drawing/2014/main" id="{45115964-20CF-7B51-DC29-141CFBE342FB}"/>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66800" y="1248032"/>
            <a:ext cx="3014469" cy="889687"/>
          </a:xfrm>
          <a:prstGeom prst="rect">
            <a:avLst/>
          </a:prstGeom>
        </p:spPr>
      </p:pic>
      <p:sp>
        <p:nvSpPr>
          <p:cNvPr id="15" name="Footer Placeholder 4">
            <a:extLst>
              <a:ext uri="{FF2B5EF4-FFF2-40B4-BE49-F238E27FC236}">
                <a16:creationId xmlns:a16="http://schemas.microsoft.com/office/drawing/2014/main" id="{4E2B2080-C515-4259-B63C-CC1761FE4E62}"/>
              </a:ext>
            </a:extLst>
          </p:cNvPr>
          <p:cNvSpPr>
            <a:spLocks noGrp="1"/>
          </p:cNvSpPr>
          <p:nvPr>
            <p:ph type="ftr" sz="quarter" idx="3"/>
          </p:nvPr>
        </p:nvSpPr>
        <p:spPr>
          <a:xfrm>
            <a:off x="1073274" y="6496057"/>
            <a:ext cx="5059077" cy="146194"/>
          </a:xfrm>
          <a:prstGeom prst="rect">
            <a:avLst/>
          </a:prstGeom>
        </p:spPr>
        <p:txBody>
          <a:bodyPr vert="horz" wrap="non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16" name="Slide Number Placeholder 3">
            <a:extLst>
              <a:ext uri="{FF2B5EF4-FFF2-40B4-BE49-F238E27FC236}">
                <a16:creationId xmlns:a16="http://schemas.microsoft.com/office/drawing/2014/main" id="{858E5509-7590-4C0F-851D-3633EDB1FBD9}"/>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spTree>
    <p:extLst>
      <p:ext uri="{BB962C8B-B14F-4D97-AF65-F5344CB8AC3E}">
        <p14:creationId xmlns:p14="http://schemas.microsoft.com/office/powerpoint/2010/main" val="2039355875"/>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lose_3">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083F86-FF99-42B4-AE34-C99170A1098E}"/>
              </a:ext>
            </a:extLst>
          </p:cNvPr>
          <p:cNvSpPr/>
          <p:nvPr userDrawn="1"/>
        </p:nvSpPr>
        <p:spPr>
          <a:xfrm>
            <a:off x="6096000" y="-1429"/>
            <a:ext cx="6096000" cy="6859429"/>
          </a:xfrm>
          <a:prstGeom prst="rect">
            <a:avLst/>
          </a:prstGeom>
          <a:gradFill flip="none" rotWithShape="1">
            <a:gsLst>
              <a:gs pos="63000">
                <a:schemeClr val="accent1"/>
              </a:gs>
              <a:gs pos="100000">
                <a:schemeClr val="accent2"/>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44A0783F-3BA9-4D38-98D7-9593F94EBBC0}"/>
              </a:ext>
            </a:extLst>
          </p:cNvPr>
          <p:cNvSpPr/>
          <p:nvPr userDrawn="1"/>
        </p:nvSpPr>
        <p:spPr>
          <a:xfrm>
            <a:off x="0" y="-1"/>
            <a:ext cx="12192000" cy="6859429"/>
          </a:xfrm>
          <a:custGeom>
            <a:avLst/>
            <a:gdLst>
              <a:gd name="connsiteX0" fmla="*/ 5614035 w 9142095"/>
              <a:gd name="connsiteY0" fmla="*/ 3335655 h 5143500"/>
              <a:gd name="connsiteX1" fmla="*/ 9142095 w 9142095"/>
              <a:gd name="connsiteY1" fmla="*/ 4510088 h 5143500"/>
              <a:gd name="connsiteX2" fmla="*/ 9142095 w 9142095"/>
              <a:gd name="connsiteY2" fmla="*/ 4247198 h 5143500"/>
              <a:gd name="connsiteX3" fmla="*/ 5741670 w 9142095"/>
              <a:gd name="connsiteY3" fmla="*/ 3115628 h 5143500"/>
              <a:gd name="connsiteX4" fmla="*/ 7008495 w 9142095"/>
              <a:gd name="connsiteY4" fmla="*/ 913448 h 5143500"/>
              <a:gd name="connsiteX5" fmla="*/ 9142095 w 9142095"/>
              <a:gd name="connsiteY5" fmla="*/ 2780348 h 5143500"/>
              <a:gd name="connsiteX6" fmla="*/ 9142095 w 9142095"/>
              <a:gd name="connsiteY6" fmla="*/ 2448878 h 5143500"/>
              <a:gd name="connsiteX7" fmla="*/ 7135178 w 9142095"/>
              <a:gd name="connsiteY7" fmla="*/ 693420 h 5143500"/>
              <a:gd name="connsiteX8" fmla="*/ 7534275 w 9142095"/>
              <a:gd name="connsiteY8" fmla="*/ 0 h 5143500"/>
              <a:gd name="connsiteX9" fmla="*/ 0 w 9142095"/>
              <a:gd name="connsiteY9" fmla="*/ 0 h 5143500"/>
              <a:gd name="connsiteX10" fmla="*/ 0 w 9142095"/>
              <a:gd name="connsiteY10" fmla="*/ 5143500 h 5143500"/>
              <a:gd name="connsiteX11" fmla="*/ 4574858 w 9142095"/>
              <a:gd name="connsiteY11" fmla="*/ 514350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42095" h="5143500">
                <a:moveTo>
                  <a:pt x="5614035" y="3335655"/>
                </a:moveTo>
                <a:lnTo>
                  <a:pt x="9142095" y="4510088"/>
                </a:lnTo>
                <a:lnTo>
                  <a:pt x="9142095" y="4247198"/>
                </a:lnTo>
                <a:lnTo>
                  <a:pt x="5741670" y="3115628"/>
                </a:lnTo>
                <a:lnTo>
                  <a:pt x="7008495" y="913448"/>
                </a:lnTo>
                <a:lnTo>
                  <a:pt x="9142095" y="2780348"/>
                </a:lnTo>
                <a:lnTo>
                  <a:pt x="9142095" y="2448878"/>
                </a:lnTo>
                <a:lnTo>
                  <a:pt x="7135178" y="693420"/>
                </a:lnTo>
                <a:lnTo>
                  <a:pt x="7534275" y="0"/>
                </a:lnTo>
                <a:lnTo>
                  <a:pt x="0" y="0"/>
                </a:lnTo>
                <a:lnTo>
                  <a:pt x="0" y="5143500"/>
                </a:lnTo>
                <a:lnTo>
                  <a:pt x="4574858" y="5143500"/>
                </a:lnTo>
                <a:close/>
              </a:path>
            </a:pathLst>
          </a:custGeom>
          <a:solidFill>
            <a:srgbClr val="463349"/>
          </a:solidFill>
          <a:ln w="9525" cap="flat">
            <a:noFill/>
            <a:prstDash val="solid"/>
            <a:miter/>
          </a:ln>
          <a:effectLst>
            <a:outerShdw blurRad="152400" dist="127000" dir="2700000" algn="tl" rotWithShape="0">
              <a:prstClr val="black">
                <a:alpha val="25000"/>
              </a:prstClr>
            </a:outerShdw>
          </a:effectLst>
        </p:spPr>
        <p:txBody>
          <a:bodyPr rtlCol="0" anchor="ctr"/>
          <a:lstStyle/>
          <a:p>
            <a:endParaRPr lang="en-US"/>
          </a:p>
        </p:txBody>
      </p:sp>
      <p:sp>
        <p:nvSpPr>
          <p:cNvPr id="7" name="TextBox 6">
            <a:extLst>
              <a:ext uri="{FF2B5EF4-FFF2-40B4-BE49-F238E27FC236}">
                <a16:creationId xmlns:a16="http://schemas.microsoft.com/office/drawing/2014/main" id="{DAB255AD-1A54-4D18-AE60-21D30CB78A60}"/>
              </a:ext>
            </a:extLst>
          </p:cNvPr>
          <p:cNvSpPr txBox="1"/>
          <p:nvPr userDrawn="1"/>
        </p:nvSpPr>
        <p:spPr>
          <a:xfrm>
            <a:off x="1065258" y="3802863"/>
            <a:ext cx="2593030" cy="369332"/>
          </a:xfrm>
          <a:prstGeom prst="rect">
            <a:avLst/>
          </a:prstGeom>
          <a:noFill/>
        </p:spPr>
        <p:txBody>
          <a:bodyPr wrap="square" rtlCol="0">
            <a:spAutoFit/>
          </a:bodyPr>
          <a:lstStyle/>
          <a:p>
            <a:pPr marL="0" lvl="0" indent="0" algn="l" defTabSz="914400" rtl="0" eaLnBrk="1" latinLnBrk="0" hangingPunct="1">
              <a:lnSpc>
                <a:spcPct val="90000"/>
              </a:lnSpc>
              <a:spcBef>
                <a:spcPts val="1000"/>
              </a:spcBef>
              <a:buFont typeface="Arial" panose="020B0604020202020204" pitchFamily="34" charset="0"/>
              <a:buNone/>
            </a:pPr>
            <a:r>
              <a:rPr lang="en-US" sz="2000" b="1" kern="1200">
                <a:solidFill>
                  <a:schemeClr val="accent1"/>
                </a:solidFill>
                <a:latin typeface="+mj-lt"/>
                <a:ea typeface="+mn-ea"/>
                <a:cs typeface="+mn-cs"/>
              </a:rPr>
              <a:t>trisaluslifesci.com</a:t>
            </a:r>
          </a:p>
        </p:txBody>
      </p:sp>
      <p:sp>
        <p:nvSpPr>
          <p:cNvPr id="10" name="TextBox 9">
            <a:extLst>
              <a:ext uri="{FF2B5EF4-FFF2-40B4-BE49-F238E27FC236}">
                <a16:creationId xmlns:a16="http://schemas.microsoft.com/office/drawing/2014/main" id="{C1887E21-5651-4D77-A006-F4ED61A9A65C}"/>
              </a:ext>
            </a:extLst>
          </p:cNvPr>
          <p:cNvSpPr txBox="1"/>
          <p:nvPr userDrawn="1"/>
        </p:nvSpPr>
        <p:spPr>
          <a:xfrm>
            <a:off x="1089660" y="3134816"/>
            <a:ext cx="2891176" cy="701731"/>
          </a:xfrm>
          <a:prstGeom prst="rect">
            <a:avLst/>
          </a:prstGeom>
          <a:noFill/>
        </p:spPr>
        <p:txBody>
          <a:bodyPr wrap="none" lIns="0" rtlCol="0">
            <a:spAutoFit/>
          </a:bodyPr>
          <a:lstStyle/>
          <a:p>
            <a:pPr marL="0" lvl="0" indent="0" algn="l" defTabSz="914400" rtl="0" eaLnBrk="1" latinLnBrk="0" hangingPunct="1">
              <a:lnSpc>
                <a:spcPct val="90000"/>
              </a:lnSpc>
              <a:spcBef>
                <a:spcPts val="1000"/>
              </a:spcBef>
              <a:buFont typeface="Arial" panose="020B0604020202020204" pitchFamily="34" charset="0"/>
              <a:buNone/>
            </a:pPr>
            <a:r>
              <a:rPr lang="en-US" sz="4400" kern="1200">
                <a:solidFill>
                  <a:schemeClr val="bg1"/>
                </a:solidFill>
                <a:latin typeface="+mj-lt"/>
                <a:ea typeface="+mn-ea"/>
                <a:cs typeface="+mn-cs"/>
              </a:rPr>
              <a:t>Thank You</a:t>
            </a:r>
          </a:p>
        </p:txBody>
      </p:sp>
      <p:pic>
        <p:nvPicPr>
          <p:cNvPr id="14" name="Picture 13">
            <a:extLst>
              <a:ext uri="{FF2B5EF4-FFF2-40B4-BE49-F238E27FC236}">
                <a16:creationId xmlns:a16="http://schemas.microsoft.com/office/drawing/2014/main" id="{0F515975-E61D-3A72-5B79-8B843CE0672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99236" y="1309815"/>
            <a:ext cx="2879786" cy="722527"/>
          </a:xfrm>
          <a:prstGeom prst="rect">
            <a:avLst/>
          </a:prstGeom>
        </p:spPr>
      </p:pic>
      <p:sp>
        <p:nvSpPr>
          <p:cNvPr id="11" name="Footer Placeholder 4">
            <a:extLst>
              <a:ext uri="{FF2B5EF4-FFF2-40B4-BE49-F238E27FC236}">
                <a16:creationId xmlns:a16="http://schemas.microsoft.com/office/drawing/2014/main" id="{1B1F6B38-4A56-4E47-B9CD-2C391AC6600D}"/>
              </a:ext>
            </a:extLst>
          </p:cNvPr>
          <p:cNvSpPr>
            <a:spLocks noGrp="1"/>
          </p:cNvSpPr>
          <p:nvPr>
            <p:ph type="ftr" sz="quarter" idx="3"/>
          </p:nvPr>
        </p:nvSpPr>
        <p:spPr>
          <a:xfrm>
            <a:off x="1073274" y="6496057"/>
            <a:ext cx="5059077" cy="146194"/>
          </a:xfrm>
          <a:prstGeom prst="rect">
            <a:avLst/>
          </a:prstGeom>
        </p:spPr>
        <p:txBody>
          <a:bodyPr vert="horz" wrap="none" lIns="0" tIns="0" rIns="0" bIns="0" rtlCol="0" anchor="ctr">
            <a:spAutoFit/>
          </a:bodyPr>
          <a:lstStyle>
            <a:lvl1pPr algn="ctr">
              <a:defRPr lang="en-US" sz="950" kern="1200" dirty="0" smtClean="0">
                <a:solidFill>
                  <a:schemeClr val="tx1">
                    <a:lumMod val="20000"/>
                    <a:lumOff val="80000"/>
                    <a:alpha val="50000"/>
                  </a:schemeClr>
                </a:solidFill>
                <a:latin typeface="+mn-lt"/>
                <a:ea typeface="+mn-ea"/>
                <a:cs typeface="+mn-cs"/>
              </a:defRPr>
            </a:lvl1pPr>
          </a:lstStyle>
          <a:p>
            <a:r>
              <a:rPr lang="en-US"/>
              <a:t>© 2022 TriSalus Life Sciences. All Rights Reserved. Strictly Confidential. Not for Distribution.</a:t>
            </a:r>
          </a:p>
        </p:txBody>
      </p:sp>
      <p:sp>
        <p:nvSpPr>
          <p:cNvPr id="12" name="Slide Number Placeholder 3">
            <a:extLst>
              <a:ext uri="{FF2B5EF4-FFF2-40B4-BE49-F238E27FC236}">
                <a16:creationId xmlns:a16="http://schemas.microsoft.com/office/drawing/2014/main" id="{6B22BC9C-6982-4B5D-8CA0-E5F77D88624D}"/>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lumMod val="20000"/>
                    <a:lumOff val="80000"/>
                    <a:alpha val="50000"/>
                  </a:schemeClr>
                </a:solidFill>
                <a:latin typeface="+mn-lt"/>
                <a:ea typeface="+mn-ea"/>
                <a:cs typeface="+mn-cs"/>
              </a:defRPr>
            </a:lvl1pPr>
          </a:lstStyle>
          <a:p>
            <a:fld id="{4BF44F49-2768-47A8-8E40-2187651BF0E7}" type="slidenum">
              <a:rPr lang="en-US" smtClean="0"/>
              <a:pPr/>
              <a:t>‹#›</a:t>
            </a:fld>
            <a:endParaRPr lang="en-US"/>
          </a:p>
        </p:txBody>
      </p:sp>
      <p:sp>
        <p:nvSpPr>
          <p:cNvPr id="3" name="Text Placeholder 2">
            <a:extLst>
              <a:ext uri="{FF2B5EF4-FFF2-40B4-BE49-F238E27FC236}">
                <a16:creationId xmlns:a16="http://schemas.microsoft.com/office/drawing/2014/main" id="{488020BD-C296-4F84-B396-55D3A284AE58}"/>
              </a:ext>
            </a:extLst>
          </p:cNvPr>
          <p:cNvSpPr>
            <a:spLocks noGrp="1"/>
          </p:cNvSpPr>
          <p:nvPr>
            <p:ph type="body" sz="quarter" idx="10"/>
          </p:nvPr>
        </p:nvSpPr>
        <p:spPr>
          <a:xfrm>
            <a:off x="1098550" y="4684713"/>
            <a:ext cx="4997450" cy="863600"/>
          </a:xfrm>
        </p:spPr>
        <p:txBody>
          <a:bodyPr/>
          <a:lstStyle>
            <a:lvl1pPr>
              <a:lnSpc>
                <a:spcPct val="100000"/>
              </a:lnSpc>
              <a:spcBef>
                <a:spcPts val="0"/>
              </a:spcBef>
              <a:defRPr sz="1600">
                <a:solidFill>
                  <a:schemeClr val="tx1">
                    <a:lumMod val="40000"/>
                    <a:lumOff val="60000"/>
                  </a:schemeClr>
                </a:solidFill>
              </a:defRPr>
            </a:lvl1pPr>
            <a:lvl2pPr>
              <a:defRPr>
                <a:solidFill>
                  <a:schemeClr val="tx1">
                    <a:lumMod val="40000"/>
                    <a:lumOff val="60000"/>
                  </a:schemeClr>
                </a:solidFill>
              </a:defRPr>
            </a:lvl2pPr>
            <a:lvl3pPr>
              <a:defRPr>
                <a:solidFill>
                  <a:schemeClr val="tx1">
                    <a:lumMod val="40000"/>
                    <a:lumOff val="60000"/>
                  </a:schemeClr>
                </a:solidFill>
              </a:defRPr>
            </a:lvl3pPr>
            <a:lvl4pPr>
              <a:defRPr>
                <a:solidFill>
                  <a:schemeClr val="tx1">
                    <a:lumMod val="40000"/>
                    <a:lumOff val="60000"/>
                  </a:schemeClr>
                </a:solidFill>
              </a:defRPr>
            </a:lvl4pPr>
            <a:lvl5pPr>
              <a:defRPr>
                <a:solidFill>
                  <a:schemeClr val="tx1">
                    <a:lumMod val="40000"/>
                    <a:lumOff val="60000"/>
                  </a:schemeClr>
                </a:solidFill>
              </a:defRPr>
            </a:lvl5pPr>
          </a:lstStyle>
          <a:p>
            <a:pPr lvl="0"/>
            <a:r>
              <a:rPr lang="en-US"/>
              <a:t>Edit Master text styles</a:t>
            </a:r>
          </a:p>
        </p:txBody>
      </p:sp>
    </p:spTree>
    <p:extLst>
      <p:ext uri="{BB962C8B-B14F-4D97-AF65-F5344CB8AC3E}">
        <p14:creationId xmlns:p14="http://schemas.microsoft.com/office/powerpoint/2010/main" val="979162541"/>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B211C-1866-4811-B435-AF8270F21033}"/>
              </a:ext>
            </a:extLst>
          </p:cNvPr>
          <p:cNvSpPr>
            <a:spLocks noGrp="1"/>
          </p:cNvSpPr>
          <p:nvPr>
            <p:ph type="title"/>
          </p:nvPr>
        </p:nvSpPr>
        <p:spPr/>
        <p:txBody>
          <a:bodyPr/>
          <a:lstStyle/>
          <a:p>
            <a:r>
              <a:rPr lang="en-US"/>
              <a:t>Click to edit Master title style</a:t>
            </a:r>
          </a:p>
        </p:txBody>
      </p:sp>
      <p:sp>
        <p:nvSpPr>
          <p:cNvPr id="4" name="TextBox 3">
            <a:extLst>
              <a:ext uri="{FF2B5EF4-FFF2-40B4-BE49-F238E27FC236}">
                <a16:creationId xmlns:a16="http://schemas.microsoft.com/office/drawing/2014/main" id="{7F89FFF5-FC24-4230-8212-E687E7491D38}"/>
              </a:ext>
            </a:extLst>
          </p:cNvPr>
          <p:cNvSpPr txBox="1"/>
          <p:nvPr userDrawn="1"/>
        </p:nvSpPr>
        <p:spPr>
          <a:xfrm>
            <a:off x="550416" y="1473693"/>
            <a:ext cx="3302374" cy="941032"/>
          </a:xfrm>
          <a:prstGeom prst="rect">
            <a:avLst/>
          </a:prstGeom>
          <a:solidFill>
            <a:schemeClr val="accent5">
              <a:lumMod val="60000"/>
              <a:lumOff val="40000"/>
            </a:schemeClr>
          </a:solidFill>
        </p:spPr>
        <p:txBody>
          <a:bodyPr wrap="square" rtlCol="0">
            <a:noAutofit/>
          </a:bodyPr>
          <a:lstStyle/>
          <a:p>
            <a:r>
              <a:rPr lang="en-US">
                <a:solidFill>
                  <a:schemeClr val="bg1"/>
                </a:solidFill>
              </a:rPr>
              <a:t>SAMPLE</a:t>
            </a:r>
          </a:p>
        </p:txBody>
      </p:sp>
      <p:sp>
        <p:nvSpPr>
          <p:cNvPr id="5" name="TextBox 4">
            <a:extLst>
              <a:ext uri="{FF2B5EF4-FFF2-40B4-BE49-F238E27FC236}">
                <a16:creationId xmlns:a16="http://schemas.microsoft.com/office/drawing/2014/main" id="{B8D81B44-DF36-4F8C-BF1A-301BD7246907}"/>
              </a:ext>
            </a:extLst>
          </p:cNvPr>
          <p:cNvSpPr txBox="1"/>
          <p:nvPr userDrawn="1"/>
        </p:nvSpPr>
        <p:spPr>
          <a:xfrm>
            <a:off x="550416" y="2780190"/>
            <a:ext cx="3302374" cy="941033"/>
          </a:xfrm>
          <a:prstGeom prst="rect">
            <a:avLst/>
          </a:prstGeom>
          <a:solidFill>
            <a:schemeClr val="bg2">
              <a:lumMod val="75000"/>
            </a:schemeClr>
          </a:solidFill>
        </p:spPr>
        <p:txBody>
          <a:bodyPr wrap="square" rtlCol="0">
            <a:noAutofit/>
          </a:bodyPr>
          <a:lstStyle/>
          <a:p>
            <a:r>
              <a:rPr lang="en-US">
                <a:solidFill>
                  <a:schemeClr val="bg1"/>
                </a:solidFill>
              </a:rPr>
              <a:t>SAMPLE</a:t>
            </a:r>
          </a:p>
        </p:txBody>
      </p:sp>
      <p:sp>
        <p:nvSpPr>
          <p:cNvPr id="6" name="TextBox 5">
            <a:extLst>
              <a:ext uri="{FF2B5EF4-FFF2-40B4-BE49-F238E27FC236}">
                <a16:creationId xmlns:a16="http://schemas.microsoft.com/office/drawing/2014/main" id="{654C8E27-D0AE-48B5-BA1F-F88EFBCF8DFF}"/>
              </a:ext>
            </a:extLst>
          </p:cNvPr>
          <p:cNvSpPr txBox="1"/>
          <p:nvPr userDrawn="1"/>
        </p:nvSpPr>
        <p:spPr>
          <a:xfrm>
            <a:off x="550416" y="4052975"/>
            <a:ext cx="3302374" cy="369332"/>
          </a:xfrm>
          <a:prstGeom prst="rect">
            <a:avLst/>
          </a:prstGeom>
          <a:noFill/>
        </p:spPr>
        <p:txBody>
          <a:bodyPr wrap="square" rtlCol="0">
            <a:spAutoFit/>
          </a:bodyPr>
          <a:lstStyle/>
          <a:p>
            <a:r>
              <a:rPr lang="en-US">
                <a:solidFill>
                  <a:schemeClr val="accent5">
                    <a:lumMod val="75000"/>
                  </a:schemeClr>
                </a:solidFill>
              </a:rPr>
              <a:t>Sample text - green</a:t>
            </a:r>
          </a:p>
        </p:txBody>
      </p:sp>
      <p:sp>
        <p:nvSpPr>
          <p:cNvPr id="7" name="TextBox 6">
            <a:extLst>
              <a:ext uri="{FF2B5EF4-FFF2-40B4-BE49-F238E27FC236}">
                <a16:creationId xmlns:a16="http://schemas.microsoft.com/office/drawing/2014/main" id="{A586D157-18E9-488A-8B76-179B07E36B34}"/>
              </a:ext>
            </a:extLst>
          </p:cNvPr>
          <p:cNvSpPr txBox="1"/>
          <p:nvPr userDrawn="1"/>
        </p:nvSpPr>
        <p:spPr>
          <a:xfrm>
            <a:off x="550416" y="4595387"/>
            <a:ext cx="3302374" cy="369332"/>
          </a:xfrm>
          <a:prstGeom prst="rect">
            <a:avLst/>
          </a:prstGeom>
          <a:noFill/>
        </p:spPr>
        <p:txBody>
          <a:bodyPr wrap="square" rtlCol="0">
            <a:spAutoFit/>
          </a:bodyPr>
          <a:lstStyle/>
          <a:p>
            <a:r>
              <a:rPr lang="en-US">
                <a:solidFill>
                  <a:schemeClr val="bg2">
                    <a:lumMod val="50000"/>
                  </a:schemeClr>
                </a:solidFill>
              </a:rPr>
              <a:t>Sample text - blue</a:t>
            </a:r>
          </a:p>
        </p:txBody>
      </p:sp>
      <p:sp>
        <p:nvSpPr>
          <p:cNvPr id="8" name="TextBox 7">
            <a:extLst>
              <a:ext uri="{FF2B5EF4-FFF2-40B4-BE49-F238E27FC236}">
                <a16:creationId xmlns:a16="http://schemas.microsoft.com/office/drawing/2014/main" id="{3D23C084-A6F0-4366-8102-D7D0B0A5C458}"/>
              </a:ext>
            </a:extLst>
          </p:cNvPr>
          <p:cNvSpPr txBox="1"/>
          <p:nvPr userDrawn="1"/>
        </p:nvSpPr>
        <p:spPr>
          <a:xfrm>
            <a:off x="550416" y="5146677"/>
            <a:ext cx="3302374" cy="369332"/>
          </a:xfrm>
          <a:prstGeom prst="rect">
            <a:avLst/>
          </a:prstGeom>
          <a:noFill/>
        </p:spPr>
        <p:txBody>
          <a:bodyPr wrap="square" rtlCol="0">
            <a:spAutoFit/>
          </a:bodyPr>
          <a:lstStyle/>
          <a:p>
            <a:r>
              <a:rPr lang="en-US">
                <a:solidFill>
                  <a:schemeClr val="tx1">
                    <a:lumMod val="75000"/>
                  </a:schemeClr>
                </a:solidFill>
              </a:rPr>
              <a:t>Sample text – plum</a:t>
            </a:r>
          </a:p>
        </p:txBody>
      </p:sp>
      <p:sp>
        <p:nvSpPr>
          <p:cNvPr id="13" name="Footer Placeholder 4">
            <a:extLst>
              <a:ext uri="{FF2B5EF4-FFF2-40B4-BE49-F238E27FC236}">
                <a16:creationId xmlns:a16="http://schemas.microsoft.com/office/drawing/2014/main" id="{763F3724-64B2-49D8-8517-890206EB3426}"/>
              </a:ext>
            </a:extLst>
          </p:cNvPr>
          <p:cNvSpPr>
            <a:spLocks noGrp="1"/>
          </p:cNvSpPr>
          <p:nvPr>
            <p:ph type="ftr" sz="quarter" idx="3"/>
          </p:nvPr>
        </p:nvSpPr>
        <p:spPr>
          <a:xfrm>
            <a:off x="3852790" y="6422562"/>
            <a:ext cx="5119687" cy="146194"/>
          </a:xfrm>
          <a:prstGeom prst="rect">
            <a:avLst/>
          </a:prstGeom>
        </p:spPr>
        <p:txBody>
          <a:bodyPr vert="horz" wrap="non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
        <p:nvSpPr>
          <p:cNvPr id="14" name="Slide Number Placeholder 3">
            <a:extLst>
              <a:ext uri="{FF2B5EF4-FFF2-40B4-BE49-F238E27FC236}">
                <a16:creationId xmlns:a16="http://schemas.microsoft.com/office/drawing/2014/main" id="{AE03804A-A0F4-4AED-9B1F-20925F1B582D}"/>
              </a:ext>
            </a:extLst>
          </p:cNvPr>
          <p:cNvSpPr>
            <a:spLocks noGrp="1"/>
          </p:cNvSpPr>
          <p:nvPr>
            <p:ph type="sldNum" sz="quarter" idx="4"/>
          </p:nvPr>
        </p:nvSpPr>
        <p:spPr>
          <a:xfrm>
            <a:off x="11727024" y="6559407"/>
            <a:ext cx="147476" cy="146194"/>
          </a:xfrm>
          <a:prstGeom prst="rect">
            <a:avLst/>
          </a:prstGeom>
        </p:spPr>
        <p:txBody>
          <a:bodyPr vert="horz" wrap="none" lIns="0" tIns="0" rIns="0" bIns="0" rtlCol="0" anchor="ctr">
            <a:spAutoFit/>
          </a:bodyPr>
          <a:lstStyle>
            <a:lvl1pPr algn="r">
              <a:defRPr lang="en-US" sz="950" kern="1200" smtClean="0">
                <a:solidFill>
                  <a:schemeClr val="tx1">
                    <a:alpha val="50000"/>
                  </a:schemeClr>
                </a:solidFill>
                <a:latin typeface="+mn-lt"/>
                <a:ea typeface="+mn-ea"/>
                <a:cs typeface="+mn-cs"/>
              </a:defRPr>
            </a:lvl1pPr>
          </a:lstStyle>
          <a:p>
            <a:fld id="{4BF44F49-2768-47A8-8E40-2187651BF0E7}" type="slidenum">
              <a:rPr lang="en-US" smtClean="0"/>
              <a:pPr/>
              <a:t>‹#›</a:t>
            </a:fld>
            <a:endParaRPr lang="en-US"/>
          </a:p>
        </p:txBody>
      </p:sp>
    </p:spTree>
    <p:extLst>
      <p:ext uri="{BB962C8B-B14F-4D97-AF65-F5344CB8AC3E}">
        <p14:creationId xmlns:p14="http://schemas.microsoft.com/office/powerpoint/2010/main" val="2423189606"/>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4_Title Only_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F6138-0622-4FED-9FAB-AFA1A82EB378}"/>
              </a:ext>
            </a:extLst>
          </p:cNvPr>
          <p:cNvSpPr>
            <a:spLocks noGrp="1"/>
          </p:cNvSpPr>
          <p:nvPr>
            <p:ph type="title"/>
          </p:nvPr>
        </p:nvSpPr>
        <p:spPr>
          <a:xfrm>
            <a:off x="484631" y="391431"/>
            <a:ext cx="11219688" cy="552451"/>
          </a:xfrm>
        </p:spPr>
        <p:txBody>
          <a:bodyPr vert="horz" lIns="0" tIns="0" rIns="0" bIns="0" rtlCol="0" anchor="t" anchorCtr="0">
            <a:noAutofit/>
          </a:bodyPr>
          <a:lstStyle>
            <a:lvl1pPr>
              <a:defRPr lang="en-US" dirty="0"/>
            </a:lvl1pPr>
          </a:lstStyle>
          <a:p>
            <a:pPr lvl="0"/>
            <a:r>
              <a:rPr lang="en-US"/>
              <a:t>Click to edit Master title style</a:t>
            </a:r>
          </a:p>
        </p:txBody>
      </p:sp>
      <p:sp>
        <p:nvSpPr>
          <p:cNvPr id="6" name="Text Placeholder 4">
            <a:extLst>
              <a:ext uri="{FF2B5EF4-FFF2-40B4-BE49-F238E27FC236}">
                <a16:creationId xmlns:a16="http://schemas.microsoft.com/office/drawing/2014/main" id="{A1081BC3-8113-4A60-B592-55120A4852F7}"/>
              </a:ext>
            </a:extLst>
          </p:cNvPr>
          <p:cNvSpPr>
            <a:spLocks noGrp="1"/>
          </p:cNvSpPr>
          <p:nvPr>
            <p:ph type="body" sz="quarter" idx="12" hasCustomPrompt="1"/>
          </p:nvPr>
        </p:nvSpPr>
        <p:spPr>
          <a:xfrm>
            <a:off x="484633" y="203201"/>
            <a:ext cx="1498039" cy="152349"/>
          </a:xfrm>
        </p:spPr>
        <p:txBody>
          <a:bodyPr wrap="none" lIns="18288" tIns="0" bIns="0">
            <a:spAutoFit/>
          </a:bodyPr>
          <a:lstStyle>
            <a:lvl1pPr>
              <a:spcBef>
                <a:spcPts val="0"/>
              </a:spcBef>
              <a:defRPr sz="1100" b="1" cap="all" baseline="0">
                <a:solidFill>
                  <a:schemeClr val="tx1"/>
                </a:solidFill>
              </a:defRPr>
            </a:lvl1pPr>
          </a:lstStyle>
          <a:p>
            <a:pPr lvl="0"/>
            <a:r>
              <a:rPr lang="en-US" sz="1100" b="1" cap="all" baseline="0"/>
              <a:t>Text placeholder</a:t>
            </a:r>
            <a:endParaRPr lang="en-US"/>
          </a:p>
        </p:txBody>
      </p:sp>
      <p:sp>
        <p:nvSpPr>
          <p:cNvPr id="9" name="Text Placeholder 11">
            <a:extLst>
              <a:ext uri="{FF2B5EF4-FFF2-40B4-BE49-F238E27FC236}">
                <a16:creationId xmlns:a16="http://schemas.microsoft.com/office/drawing/2014/main" id="{0CFE4994-53DE-4834-B502-8FE56A9344DC}"/>
              </a:ext>
            </a:extLst>
          </p:cNvPr>
          <p:cNvSpPr>
            <a:spLocks noGrp="1"/>
          </p:cNvSpPr>
          <p:nvPr>
            <p:ph type="body" sz="quarter" idx="11" hasCustomPrompt="1"/>
          </p:nvPr>
        </p:nvSpPr>
        <p:spPr>
          <a:xfrm>
            <a:off x="484632" y="6117909"/>
            <a:ext cx="11219688" cy="131574"/>
          </a:xfrm>
        </p:spPr>
        <p:txBody>
          <a:bodyPr tIns="0" bIns="0" anchor="b" anchorCtr="0">
            <a:spAutoFit/>
          </a:bodyPr>
          <a:lstStyle>
            <a:lvl1pPr>
              <a:spcBef>
                <a:spcPts val="0"/>
              </a:spcBef>
              <a:defRPr sz="950">
                <a:solidFill>
                  <a:schemeClr val="tx1">
                    <a:alpha val="75000"/>
                  </a:schemeClr>
                </a:solidFill>
              </a:defRPr>
            </a:lvl1pPr>
          </a:lstStyle>
          <a:p>
            <a:pPr lvl="0"/>
            <a:r>
              <a:rPr lang="en-US"/>
              <a:t>Sources/Abbreviations </a:t>
            </a:r>
          </a:p>
        </p:txBody>
      </p:sp>
      <p:sp>
        <p:nvSpPr>
          <p:cNvPr id="7" name="TextBox 6">
            <a:extLst>
              <a:ext uri="{FF2B5EF4-FFF2-40B4-BE49-F238E27FC236}">
                <a16:creationId xmlns:a16="http://schemas.microsoft.com/office/drawing/2014/main" id="{87E8B615-2A25-4D3E-A66B-FCC86C625737}"/>
              </a:ext>
            </a:extLst>
          </p:cNvPr>
          <p:cNvSpPr txBox="1"/>
          <p:nvPr userDrawn="1"/>
        </p:nvSpPr>
        <p:spPr>
          <a:xfrm>
            <a:off x="11573316" y="6428324"/>
            <a:ext cx="147477" cy="146194"/>
          </a:xfrm>
          <a:prstGeom prst="rect">
            <a:avLst/>
          </a:prstGeom>
          <a:noFill/>
        </p:spPr>
        <p:txBody>
          <a:bodyPr wrap="none" lIns="0" tIns="0" rIns="0" bIns="0" rtlCol="0">
            <a:spAutoFit/>
          </a:bodyPr>
          <a:lstStyle/>
          <a:p>
            <a:pPr algn="r"/>
            <a:fld id="{357D0C94-CAFB-4BA0-BAEC-24880600505D}" type="slidenum">
              <a:rPr lang="en-US" sz="950" b="1" kern="1200" smtClean="0">
                <a:solidFill>
                  <a:schemeClr val="tx1"/>
                </a:solidFill>
                <a:latin typeface="+mn-lt"/>
                <a:ea typeface="+mn-ea"/>
                <a:cs typeface="+mn-cs"/>
              </a:rPr>
              <a:pPr algn="r"/>
              <a:t>‹#›</a:t>
            </a:fld>
            <a:endParaRPr lang="en-US" sz="950" b="1" kern="1200">
              <a:solidFill>
                <a:schemeClr val="tx1"/>
              </a:solidFill>
              <a:latin typeface="+mn-lt"/>
              <a:ea typeface="+mn-ea"/>
              <a:cs typeface="+mn-cs"/>
            </a:endParaRPr>
          </a:p>
        </p:txBody>
      </p:sp>
      <p:sp>
        <p:nvSpPr>
          <p:cNvPr id="3" name="Footer Placeholder 4">
            <a:extLst>
              <a:ext uri="{FF2B5EF4-FFF2-40B4-BE49-F238E27FC236}">
                <a16:creationId xmlns:a16="http://schemas.microsoft.com/office/drawing/2014/main" id="{BD7F6D0F-6172-262B-B682-749C43AEAECF}"/>
              </a:ext>
            </a:extLst>
          </p:cNvPr>
          <p:cNvSpPr>
            <a:spLocks noGrp="1"/>
          </p:cNvSpPr>
          <p:nvPr>
            <p:ph type="ftr" sz="quarter" idx="3"/>
          </p:nvPr>
        </p:nvSpPr>
        <p:spPr>
          <a:xfrm>
            <a:off x="3852790" y="6422562"/>
            <a:ext cx="5119687" cy="146194"/>
          </a:xfrm>
          <a:prstGeom prst="rect">
            <a:avLst/>
          </a:prstGeom>
        </p:spPr>
        <p:txBody>
          <a:bodyPr vert="horz" wrap="non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 All Rights Reserved. Strictly Confidential. Not for Distribution.</a:t>
            </a:r>
          </a:p>
        </p:txBody>
      </p:sp>
    </p:spTree>
    <p:extLst>
      <p:ext uri="{BB962C8B-B14F-4D97-AF65-F5344CB8AC3E}">
        <p14:creationId xmlns:p14="http://schemas.microsoft.com/office/powerpoint/2010/main" val="1718393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image" Target="../media/image4.sv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image" Target="../media/image3.png"/><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theme" Target="../theme/theme3.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E9CD1-0C23-4D8A-A67A-EF582B85B8C6}"/>
              </a:ext>
            </a:extLst>
          </p:cNvPr>
          <p:cNvSpPr>
            <a:spLocks noGrp="1"/>
          </p:cNvSpPr>
          <p:nvPr>
            <p:ph type="title"/>
          </p:nvPr>
        </p:nvSpPr>
        <p:spPr bwMode="gray">
          <a:xfrm>
            <a:off x="548640" y="228600"/>
            <a:ext cx="10972800" cy="1097280"/>
          </a:xfrm>
          <a:prstGeom prst="rect">
            <a:avLst/>
          </a:prstGeom>
        </p:spPr>
        <p:txBody>
          <a:bodyPr vert="horz" lIns="0" tIns="45720" rIns="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46F9F48D-7D14-401E-AD12-F7EAD627EB61}"/>
              </a:ext>
            </a:extLst>
          </p:cNvPr>
          <p:cNvSpPr>
            <a:spLocks noGrp="1"/>
          </p:cNvSpPr>
          <p:nvPr>
            <p:ph type="body" idx="1"/>
          </p:nvPr>
        </p:nvSpPr>
        <p:spPr bwMode="gray">
          <a:xfrm>
            <a:off x="548640" y="1417320"/>
            <a:ext cx="10972800" cy="1737270"/>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EC0AABAD-E9C8-48C5-898C-64C83B0DC5D5}"/>
              </a:ext>
            </a:extLst>
          </p:cNvPr>
          <p:cNvSpPr txBox="1"/>
          <p:nvPr userDrawn="1"/>
        </p:nvSpPr>
        <p:spPr bwMode="gray">
          <a:xfrm>
            <a:off x="11551920" y="6474352"/>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9" name="Straight Connector 8">
            <a:extLst>
              <a:ext uri="{FF2B5EF4-FFF2-40B4-BE49-F238E27FC236}">
                <a16:creationId xmlns:a16="http://schemas.microsoft.com/office/drawing/2014/main" id="{63AF5ACD-F2E3-44B7-814C-035E334979F9}"/>
              </a:ext>
            </a:extLst>
          </p:cNvPr>
          <p:cNvCxnSpPr>
            <a:cxnSpLocks/>
          </p:cNvCxnSpPr>
          <p:nvPr userDrawn="1"/>
        </p:nvCxnSpPr>
        <p:spPr bwMode="gray">
          <a:xfrm>
            <a:off x="11536680" y="6474352"/>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47AC367D-A308-490D-9AD0-848C97E965FD}"/>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bwMode="gray">
          <a:xfrm>
            <a:off x="226607" y="6463005"/>
            <a:ext cx="1828800" cy="205906"/>
          </a:xfrm>
          <a:prstGeom prst="rect">
            <a:avLst/>
          </a:prstGeom>
        </p:spPr>
      </p:pic>
      <p:sp>
        <p:nvSpPr>
          <p:cNvPr id="14" name="TextBox 13">
            <a:extLst>
              <a:ext uri="{FF2B5EF4-FFF2-40B4-BE49-F238E27FC236}">
                <a16:creationId xmlns:a16="http://schemas.microsoft.com/office/drawing/2014/main" id="{1202D1C8-CDD0-41BF-9A62-0B15720EAE8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bg2">
                    <a:lumMod val="60000"/>
                    <a:lumOff val="40000"/>
                  </a:schemeClr>
                </a:solidFill>
              </a:rPr>
              <a:t>Proprietary and confidential. All rights reserved.</a:t>
            </a:r>
          </a:p>
        </p:txBody>
      </p:sp>
    </p:spTree>
    <p:extLst>
      <p:ext uri="{BB962C8B-B14F-4D97-AF65-F5344CB8AC3E}">
        <p14:creationId xmlns:p14="http://schemas.microsoft.com/office/powerpoint/2010/main" val="18195326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txStyles>
    <p:title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5/19/2025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63575288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D9E04E-EC67-4082-9354-74E04AFE3452}"/>
              </a:ext>
            </a:extLst>
          </p:cNvPr>
          <p:cNvSpPr>
            <a:spLocks noGrp="1"/>
          </p:cNvSpPr>
          <p:nvPr>
            <p:ph type="title"/>
          </p:nvPr>
        </p:nvSpPr>
        <p:spPr>
          <a:xfrm>
            <a:off x="484631" y="391431"/>
            <a:ext cx="11219688" cy="552451"/>
          </a:xfrm>
          <a:prstGeom prst="rect">
            <a:avLst/>
          </a:prstGeom>
        </p:spPr>
        <p:txBody>
          <a:bodyPr vert="horz" lIns="0" tIns="0" rIns="0" bIns="0" rtlCol="0" anchor="t" anchorCtr="0">
            <a:noAutofit/>
          </a:bodyPr>
          <a:lstStyle/>
          <a:p>
            <a:pPr lvl="0"/>
            <a:r>
              <a:rPr lang="en-US"/>
              <a:t>Click to edit Master title style</a:t>
            </a:r>
          </a:p>
        </p:txBody>
      </p:sp>
      <p:sp>
        <p:nvSpPr>
          <p:cNvPr id="3" name="Text Placeholder 2">
            <a:extLst>
              <a:ext uri="{FF2B5EF4-FFF2-40B4-BE49-F238E27FC236}">
                <a16:creationId xmlns:a16="http://schemas.microsoft.com/office/drawing/2014/main" id="{DB808DD7-BA95-4D55-AB57-912BCBD770AF}"/>
              </a:ext>
            </a:extLst>
          </p:cNvPr>
          <p:cNvSpPr>
            <a:spLocks noGrp="1"/>
          </p:cNvSpPr>
          <p:nvPr>
            <p:ph type="body" idx="1"/>
          </p:nvPr>
        </p:nvSpPr>
        <p:spPr>
          <a:xfrm>
            <a:off x="484631" y="1371600"/>
            <a:ext cx="11219689" cy="481250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82EF683-0C9D-4516-98C3-95E0C2D26833}"/>
              </a:ext>
            </a:extLst>
          </p:cNvPr>
          <p:cNvSpPr>
            <a:spLocks noGrp="1"/>
          </p:cNvSpPr>
          <p:nvPr>
            <p:ph type="ftr" sz="quarter" idx="3"/>
          </p:nvPr>
        </p:nvSpPr>
        <p:spPr>
          <a:xfrm>
            <a:off x="3852790" y="6422562"/>
            <a:ext cx="5119687" cy="146194"/>
          </a:xfrm>
          <a:prstGeom prst="rect">
            <a:avLst/>
          </a:prstGeom>
        </p:spPr>
        <p:txBody>
          <a:bodyPr vert="horz" wrap="none" lIns="0" tIns="0" rIns="0" bIns="0" rtlCol="0" anchor="ctr">
            <a:spAutoFit/>
          </a:bodyPr>
          <a:lstStyle>
            <a:lvl1pPr algn="ctr">
              <a:defRPr lang="en-US" sz="950" kern="1200" dirty="0" smtClean="0">
                <a:solidFill>
                  <a:schemeClr val="tx1">
                    <a:alpha val="50000"/>
                  </a:schemeClr>
                </a:solidFill>
                <a:latin typeface="+mn-lt"/>
                <a:ea typeface="+mn-ea"/>
                <a:cs typeface="+mn-cs"/>
              </a:defRPr>
            </a:lvl1pPr>
          </a:lstStyle>
          <a:p>
            <a:r>
              <a:rPr lang="en-US"/>
              <a:t>© 2022 TriSalus Life Sciences</a:t>
            </a:r>
            <a:r>
              <a:rPr lang="en-US" sz="800" baseline="30000"/>
              <a:t>®</a:t>
            </a:r>
            <a:r>
              <a:rPr lang="en-US"/>
              <a:t>. All Rights Reserved. Strictly Confidential. Not for Distribution.</a:t>
            </a:r>
          </a:p>
        </p:txBody>
      </p:sp>
      <p:pic>
        <p:nvPicPr>
          <p:cNvPr id="4" name="Graphic 3">
            <a:extLst>
              <a:ext uri="{FF2B5EF4-FFF2-40B4-BE49-F238E27FC236}">
                <a16:creationId xmlns:a16="http://schemas.microsoft.com/office/drawing/2014/main" id="{6A01E68B-349E-14DD-98E5-C70C9C371F2E}"/>
              </a:ext>
            </a:extLst>
          </p:cNvPr>
          <p:cNvPicPr>
            <a:picLocks noChangeAspect="1"/>
          </p:cNvPicPr>
          <p:nvPr userDrawn="1"/>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496956" y="6337958"/>
            <a:ext cx="946150" cy="194082"/>
          </a:xfrm>
          <a:prstGeom prst="rect">
            <a:avLst/>
          </a:prstGeom>
        </p:spPr>
      </p:pic>
    </p:spTree>
    <p:extLst>
      <p:ext uri="{BB962C8B-B14F-4D97-AF65-F5344CB8AC3E}">
        <p14:creationId xmlns:p14="http://schemas.microsoft.com/office/powerpoint/2010/main" val="248634642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Lst>
  <p:transition>
    <p:fade/>
  </p:transition>
  <p:hf hdr="0" dt="0"/>
  <p:txStyles>
    <p:titleStyle>
      <a:lvl1pPr algn="l" defTabSz="914400" rtl="0" eaLnBrk="1" latinLnBrk="0" hangingPunct="1">
        <a:lnSpc>
          <a:spcPct val="90000"/>
        </a:lnSpc>
        <a:spcBef>
          <a:spcPct val="0"/>
        </a:spcBef>
        <a:buNone/>
        <a:defRPr lang="en-US" sz="2800" kern="1200" dirty="0">
          <a:solidFill>
            <a:schemeClr val="tx1"/>
          </a:solidFill>
          <a:latin typeface="Century Gothic" panose="020B0502020202020204"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209550" indent="-209550" algn="l" defTabSz="914400" rtl="0" eaLnBrk="1" latinLnBrk="0" hangingPunct="1">
        <a:lnSpc>
          <a:spcPct val="90000"/>
        </a:lnSpc>
        <a:spcBef>
          <a:spcPts val="1200"/>
        </a:spcBef>
        <a:buFont typeface="Arial" panose="020B0604020202020204" pitchFamily="34" charset="0"/>
        <a:buChar char="•"/>
        <a:defRPr sz="2000" kern="1200">
          <a:solidFill>
            <a:schemeClr val="tx1"/>
          </a:solidFill>
          <a:latin typeface="+mn-lt"/>
          <a:ea typeface="+mn-ea"/>
          <a:cs typeface="+mn-cs"/>
        </a:defRPr>
      </a:lvl2pPr>
      <a:lvl3pPr marL="442913" indent="-219075"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642938" indent="-16668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4pPr>
      <a:lvl5pPr marL="876300" indent="-22383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7.xml"/><Relationship Id="rId6"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1.png"/><Relationship Id="rId1" Type="http://schemas.openxmlformats.org/officeDocument/2006/relationships/slideLayout" Target="../slideLayouts/slideLayout25.xml"/><Relationship Id="rId4" Type="http://schemas.openxmlformats.org/officeDocument/2006/relationships/image" Target="../media/image22.jpe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8.jpeg"/><Relationship Id="rId1" Type="http://schemas.openxmlformats.org/officeDocument/2006/relationships/slideLayout" Target="../slideLayouts/slideLayout25.xml"/><Relationship Id="rId5" Type="http://schemas.openxmlformats.org/officeDocument/2006/relationships/image" Target="../media/image16.jpeg"/><Relationship Id="rId4" Type="http://schemas.openxmlformats.org/officeDocument/2006/relationships/image" Target="../media/image27.jpeg"/></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25.xml"/><Relationship Id="rId1" Type="http://schemas.openxmlformats.org/officeDocument/2006/relationships/video" Target="https://www.youtube.com/embed/0jLCJupCFwg?feature=oembed" TargetMode="External"/><Relationship Id="rId5" Type="http://schemas.openxmlformats.org/officeDocument/2006/relationships/image" Target="../media/image15.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9.jpeg"/><Relationship Id="rId1" Type="http://schemas.openxmlformats.org/officeDocument/2006/relationships/slideLayout" Target="../slideLayouts/slideLayout2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5.xml"/><Relationship Id="rId6" Type="http://schemas.openxmlformats.org/officeDocument/2006/relationships/image" Target="../media/image15.png"/><Relationship Id="rId5" Type="http://schemas.openxmlformats.org/officeDocument/2006/relationships/image" Target="../media/image23.pn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5.xml"/><Relationship Id="rId5" Type="http://schemas.openxmlformats.org/officeDocument/2006/relationships/image" Target="../media/image23.pn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chart" Target="../charts/chart1.xml"/><Relationship Id="rId1" Type="http://schemas.openxmlformats.org/officeDocument/2006/relationships/slideLayout" Target="../slideLayouts/slideLayout25.xml"/><Relationship Id="rId5" Type="http://schemas.openxmlformats.org/officeDocument/2006/relationships/image" Target="../media/image15.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2.jpeg"/><Relationship Id="rId1" Type="http://schemas.openxmlformats.org/officeDocument/2006/relationships/slideLayout" Target="../slideLayouts/slideLayout25.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6.jpeg"/><Relationship Id="rId1" Type="http://schemas.openxmlformats.org/officeDocument/2006/relationships/slideLayout" Target="../slideLayouts/slideLayout25.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4.png"/><Relationship Id="rId1" Type="http://schemas.openxmlformats.org/officeDocument/2006/relationships/slideLayout" Target="../slideLayouts/slideLayout25.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5.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22.xml"/><Relationship Id="rId6" Type="http://schemas.openxmlformats.org/officeDocument/2006/relationships/image" Target="../media/image16.jpeg"/><Relationship Id="rId5" Type="http://schemas.openxmlformats.org/officeDocument/2006/relationships/image" Target="../media/image42.jpeg"/><Relationship Id="rId4" Type="http://schemas.openxmlformats.org/officeDocument/2006/relationships/image" Target="../media/image4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8976-31DA-4B60-9151-A0EED4C23EE7}"/>
              </a:ext>
            </a:extLst>
          </p:cNvPr>
          <p:cNvSpPr>
            <a:spLocks noGrp="1"/>
          </p:cNvSpPr>
          <p:nvPr>
            <p:ph type="ctrTitle"/>
          </p:nvPr>
        </p:nvSpPr>
        <p:spPr/>
        <p:txBody>
          <a:bodyPr>
            <a:normAutofit/>
          </a:bodyPr>
          <a:lstStyle/>
          <a:p>
            <a:r>
              <a:rPr lang="en-US" sz="4800" b="1">
                <a:latin typeface="Arial"/>
                <a:cs typeface="Arial"/>
              </a:rPr>
              <a:t>VIP: Changing the Landscape of Interventional Oncology Delivery</a:t>
            </a:r>
          </a:p>
        </p:txBody>
      </p:sp>
      <p:sp>
        <p:nvSpPr>
          <p:cNvPr id="3" name="Subtitle 2">
            <a:extLst>
              <a:ext uri="{FF2B5EF4-FFF2-40B4-BE49-F238E27FC236}">
                <a16:creationId xmlns:a16="http://schemas.microsoft.com/office/drawing/2014/main" id="{9C076783-AB19-4F04-8E72-69E6595E39E5}"/>
              </a:ext>
            </a:extLst>
          </p:cNvPr>
          <p:cNvSpPr>
            <a:spLocks noGrp="1"/>
          </p:cNvSpPr>
          <p:nvPr>
            <p:ph type="subTitle" idx="1"/>
          </p:nvPr>
        </p:nvSpPr>
        <p:spPr>
          <a:xfrm>
            <a:off x="914400" y="4846320"/>
            <a:ext cx="6704400" cy="944400"/>
          </a:xfrm>
        </p:spPr>
        <p:txBody>
          <a:bodyPr vert="horz" lIns="0" tIns="45720" rIns="0" bIns="45720" rtlCol="0" anchor="t">
            <a:noAutofit/>
          </a:bodyPr>
          <a:lstStyle/>
          <a:p>
            <a:r>
              <a:rPr lang="en-US" sz="2400" b="1"/>
              <a:t>Joshua Dowell, MD, PhD, FSIR</a:t>
            </a:r>
          </a:p>
          <a:p>
            <a:r>
              <a:rPr lang="en-US"/>
              <a:t>May 15, 2025</a:t>
            </a:r>
          </a:p>
        </p:txBody>
      </p:sp>
      <p:sp>
        <p:nvSpPr>
          <p:cNvPr id="4" name="Rectangle 3">
            <a:extLst>
              <a:ext uri="{FF2B5EF4-FFF2-40B4-BE49-F238E27FC236}">
                <a16:creationId xmlns:a16="http://schemas.microsoft.com/office/drawing/2014/main" id="{EA4B37A1-31B7-BE7C-C656-7CFE407433C8}"/>
              </a:ext>
            </a:extLst>
          </p:cNvPr>
          <p:cNvSpPr/>
          <p:nvPr/>
        </p:nvSpPr>
        <p:spPr>
          <a:xfrm>
            <a:off x="215845" y="39245"/>
            <a:ext cx="3049309" cy="8830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logo with colorful circles&#10;&#10;Description automatically generated">
            <a:extLst>
              <a:ext uri="{FF2B5EF4-FFF2-40B4-BE49-F238E27FC236}">
                <a16:creationId xmlns:a16="http://schemas.microsoft.com/office/drawing/2014/main" id="{E08C5D37-1386-E6E2-CBFE-E05D5E56F1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845" y="130685"/>
            <a:ext cx="1806517" cy="883004"/>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9C50F9E7-5841-B593-D5B9-0B918AC37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7562" y="-151252"/>
            <a:ext cx="1736944" cy="1446878"/>
          </a:xfrm>
          <a:prstGeom prst="rect">
            <a:avLst/>
          </a:prstGeom>
        </p:spPr>
      </p:pic>
      <p:pic>
        <p:nvPicPr>
          <p:cNvPr id="5" name="Picture 4" descr="A logo for a company&#10;&#10;AI-generated content may be incorrect.">
            <a:extLst>
              <a:ext uri="{FF2B5EF4-FFF2-40B4-BE49-F238E27FC236}">
                <a16:creationId xmlns:a16="http://schemas.microsoft.com/office/drawing/2014/main" id="{6ED6A985-384F-5F27-717D-1E35106B19D1}"/>
              </a:ext>
            </a:extLst>
          </p:cNvPr>
          <p:cNvPicPr>
            <a:picLocks noChangeAspect="1"/>
          </p:cNvPicPr>
          <p:nvPr/>
        </p:nvPicPr>
        <p:blipFill>
          <a:blip r:embed="rId4"/>
          <a:stretch>
            <a:fillRect/>
          </a:stretch>
        </p:blipFill>
        <p:spPr>
          <a:xfrm>
            <a:off x="6078000" y="5026147"/>
            <a:ext cx="5928000" cy="1479706"/>
          </a:xfrm>
          <a:prstGeom prst="rect">
            <a:avLst/>
          </a:prstGeom>
        </p:spPr>
      </p:pic>
    </p:spTree>
    <p:extLst>
      <p:ext uri="{BB962C8B-B14F-4D97-AF65-F5344CB8AC3E}">
        <p14:creationId xmlns:p14="http://schemas.microsoft.com/office/powerpoint/2010/main" val="2100578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Rectangle 80">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pic>
        <p:nvPicPr>
          <p:cNvPr id="4" name="Content Placeholder 3" descr="A logo for a medical company&#10;&#10;Description automatically generated">
            <a:extLst>
              <a:ext uri="{FF2B5EF4-FFF2-40B4-BE49-F238E27FC236}">
                <a16:creationId xmlns:a16="http://schemas.microsoft.com/office/drawing/2014/main" id="{3A89DC24-12E5-ED14-E857-BB7A44C6A8D1}"/>
              </a:ext>
            </a:extLst>
          </p:cNvPr>
          <p:cNvPicPr>
            <a:picLocks noChangeAspect="1"/>
          </p:cNvPicPr>
          <p:nvPr/>
        </p:nvPicPr>
        <p:blipFill>
          <a:blip r:embed="rId2"/>
          <a:srcRect b="2390"/>
          <a:stretch/>
        </p:blipFill>
        <p:spPr>
          <a:xfrm>
            <a:off x="106843" y="10"/>
            <a:ext cx="4000480"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p:spPr>
      </p:pic>
      <p:pic>
        <p:nvPicPr>
          <p:cNvPr id="8" name="Content Placeholder 7" descr="A doctor in a hospital room&#10;&#10;Description automatically generated">
            <a:extLst>
              <a:ext uri="{FF2B5EF4-FFF2-40B4-BE49-F238E27FC236}">
                <a16:creationId xmlns:a16="http://schemas.microsoft.com/office/drawing/2014/main" id="{6446693D-BF2A-D122-2729-584541F4C91D}"/>
              </a:ext>
            </a:extLst>
          </p:cNvPr>
          <p:cNvPicPr>
            <a:picLocks noChangeAspect="1"/>
          </p:cNvPicPr>
          <p:nvPr/>
        </p:nvPicPr>
        <p:blipFill>
          <a:blip r:embed="rId3"/>
          <a:srcRect t="13149" b="29268"/>
          <a:stretch/>
        </p:blipFill>
        <p:spPr>
          <a:xfrm>
            <a:off x="4191002" y="10"/>
            <a:ext cx="3810074" cy="390470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p:spPr>
      </p:pic>
      <p:pic>
        <p:nvPicPr>
          <p:cNvPr id="7" name="Content Placeholder 6" descr="A doctor wearing a mask and goggles&#10;&#10;Description automatically generated">
            <a:extLst>
              <a:ext uri="{FF2B5EF4-FFF2-40B4-BE49-F238E27FC236}">
                <a16:creationId xmlns:a16="http://schemas.microsoft.com/office/drawing/2014/main" id="{514EDBC5-A058-0D56-AFBF-338A0E60F0C0}"/>
              </a:ext>
            </a:extLst>
          </p:cNvPr>
          <p:cNvPicPr>
            <a:picLocks noChangeAspect="1"/>
          </p:cNvPicPr>
          <p:nvPr/>
        </p:nvPicPr>
        <p:blipFill>
          <a:blip r:embed="rId4"/>
          <a:srcRect l="15691" r="17442" b="2"/>
          <a:stretch/>
        </p:blipFill>
        <p:spPr>
          <a:xfrm>
            <a:off x="8191500" y="-1"/>
            <a:ext cx="4000500" cy="4008409"/>
          </a:xfrm>
          <a:custGeom>
            <a:avLst/>
            <a:gdLst/>
            <a:ahLst/>
            <a:cxnLst/>
            <a:rect l="l" t="t" r="r" b="b"/>
            <a:pathLst>
              <a:path w="4000500" h="3403026">
                <a:moveTo>
                  <a:pt x="0" y="0"/>
                </a:moveTo>
                <a:lnTo>
                  <a:pt x="4000500" y="0"/>
                </a:lnTo>
                <a:lnTo>
                  <a:pt x="4000500" y="3403026"/>
                </a:lnTo>
                <a:lnTo>
                  <a:pt x="9072" y="3370108"/>
                </a:lnTo>
                <a:lnTo>
                  <a:pt x="0" y="3369340"/>
                </a:lnTo>
                <a:close/>
              </a:path>
            </a:pathLst>
          </a:custGeom>
        </p:spPr>
      </p:pic>
      <p:grpSp>
        <p:nvGrpSpPr>
          <p:cNvPr id="83" name="Group 82">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84" name="Freeform: Shape 83">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sp>
          <p:nvSpPr>
            <p:cNvPr id="85" name="Freeform: Shape 84">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a:ea typeface="+mn-ea"/>
                <a:cs typeface="+mn-cs"/>
              </a:endParaRPr>
            </a:p>
          </p:txBody>
        </p:sp>
      </p:grpSp>
      <p:sp>
        <p:nvSpPr>
          <p:cNvPr id="65" name="Content Placeholder 64">
            <a:extLst>
              <a:ext uri="{FF2B5EF4-FFF2-40B4-BE49-F238E27FC236}">
                <a16:creationId xmlns:a16="http://schemas.microsoft.com/office/drawing/2014/main" id="{C80FE3D7-3642-F170-0A9F-CCA99F8DE583}"/>
              </a:ext>
            </a:extLst>
          </p:cNvPr>
          <p:cNvSpPr>
            <a:spLocks noGrp="1"/>
          </p:cNvSpPr>
          <p:nvPr>
            <p:ph idx="1"/>
          </p:nvPr>
        </p:nvSpPr>
        <p:spPr>
          <a:xfrm>
            <a:off x="5664201" y="4766267"/>
            <a:ext cx="5692774" cy="1077411"/>
          </a:xfrm>
        </p:spPr>
        <p:txBody>
          <a:bodyPr vert="horz" lIns="91440" tIns="45720" rIns="91440" bIns="45720" rtlCol="0" anchor="t">
            <a:normAutofit/>
          </a:bodyPr>
          <a:lstStyle/>
          <a:p>
            <a:r>
              <a:rPr lang="en-US" sz="2400">
                <a:solidFill>
                  <a:schemeClr val="bg1">
                    <a:alpha val="80000"/>
                  </a:schemeClr>
                </a:solidFill>
              </a:rPr>
              <a:t>Vincent Flanders, MD</a:t>
            </a:r>
          </a:p>
          <a:p>
            <a:r>
              <a:rPr lang="en-US" sz="2400">
                <a:solidFill>
                  <a:schemeClr val="bg1">
                    <a:alpha val="80000"/>
                  </a:schemeClr>
                </a:solidFill>
              </a:rPr>
              <a:t>Joshua Dowell, MD, PhD</a:t>
            </a:r>
          </a:p>
        </p:txBody>
      </p:sp>
      <p:sp>
        <p:nvSpPr>
          <p:cNvPr id="5" name="Title 4">
            <a:extLst>
              <a:ext uri="{FF2B5EF4-FFF2-40B4-BE49-F238E27FC236}">
                <a16:creationId xmlns:a16="http://schemas.microsoft.com/office/drawing/2014/main" id="{A440E172-57FB-AA1F-0290-46E5F36731F2}"/>
              </a:ext>
            </a:extLst>
          </p:cNvPr>
          <p:cNvSpPr>
            <a:spLocks noGrp="1"/>
          </p:cNvSpPr>
          <p:nvPr>
            <p:ph type="title"/>
          </p:nvPr>
        </p:nvSpPr>
        <p:spPr>
          <a:xfrm>
            <a:off x="658200" y="4643125"/>
            <a:ext cx="4779600" cy="1325563"/>
          </a:xfrm>
        </p:spPr>
        <p:txBody>
          <a:bodyPr/>
          <a:lstStyle/>
          <a:p>
            <a:r>
              <a:rPr lang="en-US">
                <a:solidFill>
                  <a:srgbClr val="FFFFFF"/>
                </a:solidFill>
              </a:rPr>
              <a:t>What is IR?</a:t>
            </a:r>
          </a:p>
        </p:txBody>
      </p:sp>
      <p:pic>
        <p:nvPicPr>
          <p:cNvPr id="3" name="Picture 2" descr="A logo for a company&#10;&#10;AI-generated content may be incorrect.">
            <a:extLst>
              <a:ext uri="{FF2B5EF4-FFF2-40B4-BE49-F238E27FC236}">
                <a16:creationId xmlns:a16="http://schemas.microsoft.com/office/drawing/2014/main" id="{D9B8BA72-B361-37BF-AA82-A48E038C8FFF}"/>
              </a:ext>
            </a:extLst>
          </p:cNvPr>
          <p:cNvPicPr>
            <a:picLocks noChangeAspect="1"/>
          </p:cNvPicPr>
          <p:nvPr/>
        </p:nvPicPr>
        <p:blipFill>
          <a:blip r:embed="rId6"/>
          <a:stretch>
            <a:fillRect/>
          </a:stretch>
        </p:blipFill>
        <p:spPr>
          <a:xfrm>
            <a:off x="188524" y="1372819"/>
            <a:ext cx="3841402" cy="952716"/>
          </a:xfrm>
          <a:prstGeom prst="rect">
            <a:avLst/>
          </a:prstGeom>
        </p:spPr>
      </p:pic>
    </p:spTree>
    <p:extLst>
      <p:ext uri="{BB962C8B-B14F-4D97-AF65-F5344CB8AC3E}">
        <p14:creationId xmlns:p14="http://schemas.microsoft.com/office/powerpoint/2010/main" val="619568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7B42EC-4114-56D8-EBC8-83AF76C1F0B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5FD38CE-9D3D-E134-5A73-473901821318}"/>
              </a:ext>
            </a:extLst>
          </p:cNvPr>
          <p:cNvSpPr/>
          <p:nvPr/>
        </p:nvSpPr>
        <p:spPr>
          <a:xfrm>
            <a:off x="208766" y="6315205"/>
            <a:ext cx="1983287" cy="4488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3" name="Picture 12" descr="A screenshot of a computer&#10;&#10;AI-generated content may be incorrect.">
            <a:extLst>
              <a:ext uri="{FF2B5EF4-FFF2-40B4-BE49-F238E27FC236}">
                <a16:creationId xmlns:a16="http://schemas.microsoft.com/office/drawing/2014/main" id="{F4E16385-524F-45E6-B988-9987FF825E96}"/>
              </a:ext>
            </a:extLst>
          </p:cNvPr>
          <p:cNvPicPr>
            <a:picLocks noChangeAspect="1"/>
          </p:cNvPicPr>
          <p:nvPr/>
        </p:nvPicPr>
        <p:blipFill>
          <a:blip r:embed="rId2"/>
          <a:srcRect l="23479" t="13923" r="18476" b="20315"/>
          <a:stretch/>
        </p:blipFill>
        <p:spPr>
          <a:xfrm>
            <a:off x="879282" y="272653"/>
            <a:ext cx="8524250" cy="6312442"/>
          </a:xfrm>
          <a:prstGeom prst="rect">
            <a:avLst/>
          </a:prstGeom>
          <a:noFill/>
        </p:spPr>
      </p:pic>
      <p:pic>
        <p:nvPicPr>
          <p:cNvPr id="5" name="Picture 4" descr="A logo for a company&#10;&#10;AI-generated content may be incorrect.">
            <a:extLst>
              <a:ext uri="{FF2B5EF4-FFF2-40B4-BE49-F238E27FC236}">
                <a16:creationId xmlns:a16="http://schemas.microsoft.com/office/drawing/2014/main" id="{BB66BADF-F0DA-4DA1-BAE2-7A2F28EC2C79}"/>
              </a:ext>
            </a:extLst>
          </p:cNvPr>
          <p:cNvPicPr>
            <a:picLocks noChangeAspect="1"/>
          </p:cNvPicPr>
          <p:nvPr/>
        </p:nvPicPr>
        <p:blipFill>
          <a:blip r:embed="rId3"/>
          <a:stretch>
            <a:fillRect/>
          </a:stretch>
        </p:blipFill>
        <p:spPr>
          <a:xfrm>
            <a:off x="9707288" y="5988943"/>
            <a:ext cx="2311729" cy="599639"/>
          </a:xfrm>
          <a:prstGeom prst="rect">
            <a:avLst/>
          </a:prstGeom>
        </p:spPr>
      </p:pic>
      <p:pic>
        <p:nvPicPr>
          <p:cNvPr id="14" name="Picture 13" descr="A graph of various colored bars&#10;&#10;AI-generated content may be incorrect.">
            <a:extLst>
              <a:ext uri="{FF2B5EF4-FFF2-40B4-BE49-F238E27FC236}">
                <a16:creationId xmlns:a16="http://schemas.microsoft.com/office/drawing/2014/main" id="{8AFD04D7-65B0-5A72-03FE-23D85881FFC1}"/>
              </a:ext>
            </a:extLst>
          </p:cNvPr>
          <p:cNvPicPr>
            <a:picLocks noChangeAspect="1"/>
          </p:cNvPicPr>
          <p:nvPr/>
        </p:nvPicPr>
        <p:blipFill>
          <a:blip r:embed="rId4"/>
          <a:stretch>
            <a:fillRect/>
          </a:stretch>
        </p:blipFill>
        <p:spPr>
          <a:xfrm>
            <a:off x="994425" y="778350"/>
            <a:ext cx="9831150" cy="5049300"/>
          </a:xfrm>
          <a:prstGeom prst="rect">
            <a:avLst/>
          </a:prstGeom>
        </p:spPr>
      </p:pic>
    </p:spTree>
    <p:extLst>
      <p:ext uri="{BB962C8B-B14F-4D97-AF65-F5344CB8AC3E}">
        <p14:creationId xmlns:p14="http://schemas.microsoft.com/office/powerpoint/2010/main" val="187115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736B2-B5C3-38F3-2F1B-545AE63836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A0C72A-AFF9-75EB-3515-6E7E7500CD5F}"/>
              </a:ext>
            </a:extLst>
          </p:cNvPr>
          <p:cNvSpPr>
            <a:spLocks noGrp="1"/>
          </p:cNvSpPr>
          <p:nvPr>
            <p:ph type="title"/>
          </p:nvPr>
        </p:nvSpPr>
        <p:spPr>
          <a:xfrm>
            <a:off x="2570967" y="133473"/>
            <a:ext cx="9157855" cy="1097280"/>
          </a:xfrm>
        </p:spPr>
        <p:txBody>
          <a:bodyPr>
            <a:normAutofit/>
          </a:bodyPr>
          <a:lstStyle/>
          <a:p>
            <a:r>
              <a:rPr lang="en-US" sz="4000" b="1">
                <a:solidFill>
                  <a:schemeClr val="accent2"/>
                </a:solidFill>
                <a:latin typeface="Arial"/>
                <a:cs typeface="Arial"/>
              </a:rPr>
              <a:t>Trailblazing Outpatient IR Care</a:t>
            </a:r>
            <a:endParaRPr lang="en-US" sz="4000" b="1">
              <a:solidFill>
                <a:schemeClr val="accent2"/>
              </a:solidFill>
              <a:latin typeface="Arial"/>
              <a:ea typeface="Cormorant Garamond"/>
              <a:cs typeface="Arial"/>
            </a:endParaRPr>
          </a:p>
        </p:txBody>
      </p:sp>
      <p:sp>
        <p:nvSpPr>
          <p:cNvPr id="3" name="Content Placeholder 2">
            <a:extLst>
              <a:ext uri="{FF2B5EF4-FFF2-40B4-BE49-F238E27FC236}">
                <a16:creationId xmlns:a16="http://schemas.microsoft.com/office/drawing/2014/main" id="{F43C7DD1-60AD-6B7A-A5CC-5E27091101B3}"/>
              </a:ext>
            </a:extLst>
          </p:cNvPr>
          <p:cNvSpPr>
            <a:spLocks noGrp="1"/>
          </p:cNvSpPr>
          <p:nvPr>
            <p:ph idx="4294967295"/>
          </p:nvPr>
        </p:nvSpPr>
        <p:spPr>
          <a:xfrm>
            <a:off x="563880" y="1417320"/>
            <a:ext cx="6055823" cy="4743705"/>
          </a:xfrm>
        </p:spPr>
        <p:txBody>
          <a:bodyPr vert="horz" lIns="0" tIns="45720" rIns="0" bIns="45720" rtlCol="0" anchor="t">
            <a:noAutofit/>
          </a:bodyPr>
          <a:lstStyle/>
          <a:p>
            <a:r>
              <a:rPr lang="en-US" sz="2400" b="1">
                <a:latin typeface="Arial"/>
                <a:cs typeface="Arial"/>
              </a:rPr>
              <a:t>Shifting from Hospital-based to Office Based Lab (OBL)</a:t>
            </a:r>
          </a:p>
          <a:p>
            <a:r>
              <a:rPr lang="en-US" sz="2400" b="1">
                <a:latin typeface="Arial"/>
                <a:cs typeface="Arial"/>
              </a:rPr>
              <a:t>Program Model</a:t>
            </a:r>
          </a:p>
          <a:p>
            <a:pPr marL="461645" lvl="1">
              <a:buFont typeface="Courier New" panose="020B0604020202020204" pitchFamily="34" charset="0"/>
              <a:buChar char="o"/>
            </a:pPr>
            <a:r>
              <a:rPr lang="en-US" sz="2400">
                <a:latin typeface="Arial"/>
                <a:cs typeface="Arial"/>
              </a:rPr>
              <a:t>Specialized, high-level expertise</a:t>
            </a:r>
          </a:p>
          <a:p>
            <a:pPr marL="461645" lvl="1">
              <a:buFont typeface="Courier New" panose="020B0604020202020204" pitchFamily="34" charset="0"/>
              <a:buChar char="o"/>
            </a:pPr>
            <a:r>
              <a:rPr lang="en-US" sz="2400">
                <a:latin typeface="Arial"/>
                <a:cs typeface="Arial"/>
              </a:rPr>
              <a:t>Patient-focused care</a:t>
            </a:r>
          </a:p>
          <a:p>
            <a:pPr marL="461645" lvl="1">
              <a:buFont typeface="Courier New" panose="020B0604020202020204" pitchFamily="34" charset="0"/>
              <a:buChar char="o"/>
            </a:pPr>
            <a:r>
              <a:rPr lang="en-US" sz="2400">
                <a:latin typeface="Arial"/>
                <a:cs typeface="Arial"/>
              </a:rPr>
              <a:t>Simplified scheduling</a:t>
            </a:r>
          </a:p>
          <a:p>
            <a:pPr marL="461645" lvl="1">
              <a:buFont typeface="Courier New" panose="020B0604020202020204" pitchFamily="34" charset="0"/>
              <a:buChar char="o"/>
            </a:pPr>
            <a:r>
              <a:rPr lang="en-US" sz="2400">
                <a:latin typeface="Arial"/>
                <a:cs typeface="Arial"/>
              </a:rPr>
              <a:t>Expedited procedural care</a:t>
            </a:r>
          </a:p>
          <a:p>
            <a:pPr marL="461645" lvl="1">
              <a:buFont typeface="Courier New" panose="020B0604020202020204" pitchFamily="34" charset="0"/>
              <a:buChar char="o"/>
            </a:pPr>
            <a:r>
              <a:rPr lang="en-US" sz="2400">
                <a:latin typeface="Arial"/>
                <a:cs typeface="Arial"/>
              </a:rPr>
              <a:t>Cost savings outside the hospital</a:t>
            </a:r>
          </a:p>
          <a:p>
            <a:r>
              <a:rPr lang="en-US" sz="2400" b="1">
                <a:latin typeface="Arial"/>
                <a:cs typeface="Arial"/>
              </a:rPr>
              <a:t>Volume Growth and Expansion</a:t>
            </a:r>
          </a:p>
          <a:p>
            <a:pPr marL="461645" lvl="1">
              <a:buFont typeface="Courier New" panose="020B0604020202020204" pitchFamily="34" charset="0"/>
              <a:buChar char="o"/>
            </a:pPr>
            <a:endParaRPr lang="en-US" sz="2400"/>
          </a:p>
          <a:p>
            <a:pPr marL="461645" lvl="1">
              <a:buFont typeface="Courier New" panose="020B0604020202020204" pitchFamily="34" charset="0"/>
              <a:buChar char="o"/>
            </a:pPr>
            <a:endParaRPr lang="en-US" sz="2400"/>
          </a:p>
        </p:txBody>
      </p:sp>
      <p:sp>
        <p:nvSpPr>
          <p:cNvPr id="4" name="Rectangle 3">
            <a:extLst>
              <a:ext uri="{FF2B5EF4-FFF2-40B4-BE49-F238E27FC236}">
                <a16:creationId xmlns:a16="http://schemas.microsoft.com/office/drawing/2014/main" id="{47092712-9E99-03A5-CDC0-B56A4614A6BB}"/>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145F206B-C480-A904-D6C9-FCA00611D0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EB1FC583-A55A-0107-D166-200F2E6BFD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8" name="Picture 7" descr="A logo with text on it&#10;&#10;AI-generated content may be incorrect.">
            <a:extLst>
              <a:ext uri="{FF2B5EF4-FFF2-40B4-BE49-F238E27FC236}">
                <a16:creationId xmlns:a16="http://schemas.microsoft.com/office/drawing/2014/main" id="{466EC475-9A63-4D7D-496C-E8E175BB84AB}"/>
              </a:ext>
            </a:extLst>
          </p:cNvPr>
          <p:cNvPicPr>
            <a:picLocks noChangeAspect="1"/>
          </p:cNvPicPr>
          <p:nvPr/>
        </p:nvPicPr>
        <p:blipFill>
          <a:blip r:embed="rId4"/>
          <a:srcRect l="-393" r="53559" b="16374"/>
          <a:stretch/>
        </p:blipFill>
        <p:spPr>
          <a:xfrm>
            <a:off x="269620" y="424341"/>
            <a:ext cx="2183528" cy="991130"/>
          </a:xfrm>
          <a:prstGeom prst="rect">
            <a:avLst/>
          </a:prstGeom>
        </p:spPr>
      </p:pic>
      <p:pic>
        <p:nvPicPr>
          <p:cNvPr id="10" name="Picture 9" descr="A person hiking on a rocky mountain&#10;&#10;Description automatically generated">
            <a:extLst>
              <a:ext uri="{FF2B5EF4-FFF2-40B4-BE49-F238E27FC236}">
                <a16:creationId xmlns:a16="http://schemas.microsoft.com/office/drawing/2014/main" id="{32322DC0-51AF-A0A1-E0FC-5F34BF91B7C4}"/>
              </a:ext>
            </a:extLst>
          </p:cNvPr>
          <p:cNvPicPr>
            <a:picLocks noChangeAspect="1"/>
          </p:cNvPicPr>
          <p:nvPr/>
        </p:nvPicPr>
        <p:blipFill>
          <a:blip r:embed="rId5"/>
          <a:stretch>
            <a:fillRect/>
          </a:stretch>
        </p:blipFill>
        <p:spPr>
          <a:xfrm>
            <a:off x="6628533" y="1717097"/>
            <a:ext cx="5155623" cy="3874078"/>
          </a:xfrm>
          <a:prstGeom prst="rect">
            <a:avLst/>
          </a:prstGeom>
        </p:spPr>
      </p:pic>
    </p:spTree>
    <p:extLst>
      <p:ext uri="{BB962C8B-B14F-4D97-AF65-F5344CB8AC3E}">
        <p14:creationId xmlns:p14="http://schemas.microsoft.com/office/powerpoint/2010/main" val="136806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doctor in a hospital room&#10;&#10;Description automatically generated">
            <a:extLst>
              <a:ext uri="{FF2B5EF4-FFF2-40B4-BE49-F238E27FC236}">
                <a16:creationId xmlns:a16="http://schemas.microsoft.com/office/drawing/2014/main" id="{CD4CC034-ABCA-5E5F-2CF8-2E4AC3AB6748}"/>
              </a:ext>
            </a:extLst>
          </p:cNvPr>
          <p:cNvPicPr>
            <a:picLocks noChangeAspect="1"/>
          </p:cNvPicPr>
          <p:nvPr/>
        </p:nvPicPr>
        <p:blipFill>
          <a:blip r:embed="rId2"/>
          <a:srcRect t="12041" b="36417"/>
          <a:stretch/>
        </p:blipFill>
        <p:spPr>
          <a:xfrm>
            <a:off x="6387128" y="4"/>
            <a:ext cx="2757709" cy="2529731"/>
          </a:xfrm>
          <a:custGeom>
            <a:avLst/>
            <a:gdLst/>
            <a:ahLst/>
            <a:cxnLst/>
            <a:rect l="l" t="t" r="r" b="b"/>
            <a:pathLst>
              <a:path w="2757736" h="2524633">
                <a:moveTo>
                  <a:pt x="21123" y="0"/>
                </a:moveTo>
                <a:lnTo>
                  <a:pt x="2731055" y="0"/>
                </a:lnTo>
                <a:lnTo>
                  <a:pt x="2730838" y="5093"/>
                </a:lnTo>
                <a:cubicBezTo>
                  <a:pt x="2730487" y="45377"/>
                  <a:pt x="2732295" y="85646"/>
                  <a:pt x="2738658" y="125789"/>
                </a:cubicBezTo>
                <a:cubicBezTo>
                  <a:pt x="2756621" y="238377"/>
                  <a:pt x="2761924" y="352450"/>
                  <a:pt x="2754463" y="466085"/>
                </a:cubicBezTo>
                <a:cubicBezTo>
                  <a:pt x="2744150" y="620982"/>
                  <a:pt x="2730085" y="775628"/>
                  <a:pt x="2725799" y="930904"/>
                </a:cubicBezTo>
                <a:cubicBezTo>
                  <a:pt x="2721780" y="1082146"/>
                  <a:pt x="2734774" y="1233389"/>
                  <a:pt x="2744685" y="1383875"/>
                </a:cubicBezTo>
                <a:cubicBezTo>
                  <a:pt x="2759152" y="1603429"/>
                  <a:pt x="2748838" y="1823108"/>
                  <a:pt x="2739863" y="2042788"/>
                </a:cubicBezTo>
                <a:cubicBezTo>
                  <a:pt x="2736448" y="2125925"/>
                  <a:pt x="2737930" y="2209061"/>
                  <a:pt x="2740205" y="2292197"/>
                </a:cubicBezTo>
                <a:lnTo>
                  <a:pt x="2744484" y="2501376"/>
                </a:lnTo>
                <a:lnTo>
                  <a:pt x="2513574" y="2517337"/>
                </a:lnTo>
                <a:cubicBezTo>
                  <a:pt x="2415696" y="2521959"/>
                  <a:pt x="2317754" y="2524358"/>
                  <a:pt x="2219717" y="2524288"/>
                </a:cubicBezTo>
                <a:cubicBezTo>
                  <a:pt x="2139473" y="2526009"/>
                  <a:pt x="2059213" y="2521297"/>
                  <a:pt x="1979578" y="2510176"/>
                </a:cubicBezTo>
                <a:cubicBezTo>
                  <a:pt x="1865287" y="2491406"/>
                  <a:pt x="1749852" y="2477294"/>
                  <a:pt x="1633783" y="2489008"/>
                </a:cubicBezTo>
                <a:cubicBezTo>
                  <a:pt x="1553779" y="2497192"/>
                  <a:pt x="1473902" y="2501991"/>
                  <a:pt x="1393517" y="2501709"/>
                </a:cubicBezTo>
                <a:cubicBezTo>
                  <a:pt x="1208744" y="2501709"/>
                  <a:pt x="1023847" y="2500016"/>
                  <a:pt x="839074" y="2503543"/>
                </a:cubicBezTo>
                <a:cubicBezTo>
                  <a:pt x="674622" y="2506648"/>
                  <a:pt x="510804" y="2513421"/>
                  <a:pt x="346224" y="2496346"/>
                </a:cubicBezTo>
                <a:cubicBezTo>
                  <a:pt x="285491" y="2490066"/>
                  <a:pt x="224679" y="2485859"/>
                  <a:pt x="163814" y="2483127"/>
                </a:cubicBezTo>
                <a:lnTo>
                  <a:pt x="18517" y="2479653"/>
                </a:lnTo>
                <a:lnTo>
                  <a:pt x="18260" y="2465175"/>
                </a:lnTo>
                <a:cubicBezTo>
                  <a:pt x="17160" y="2423362"/>
                  <a:pt x="16458" y="2381580"/>
                  <a:pt x="22836" y="2339990"/>
                </a:cubicBezTo>
                <a:cubicBezTo>
                  <a:pt x="31895" y="2273000"/>
                  <a:pt x="32239" y="2205116"/>
                  <a:pt x="23857" y="2138036"/>
                </a:cubicBezTo>
                <a:cubicBezTo>
                  <a:pt x="8778" y="2011225"/>
                  <a:pt x="9721" y="1883023"/>
                  <a:pt x="26663" y="1756454"/>
                </a:cubicBezTo>
                <a:cubicBezTo>
                  <a:pt x="37125" y="1682587"/>
                  <a:pt x="43121" y="1606552"/>
                  <a:pt x="24367" y="1534088"/>
                </a:cubicBezTo>
                <a:cubicBezTo>
                  <a:pt x="-19775" y="1363773"/>
                  <a:pt x="5996" y="1193203"/>
                  <a:pt x="24367" y="1023781"/>
                </a:cubicBezTo>
                <a:cubicBezTo>
                  <a:pt x="35530" y="932794"/>
                  <a:pt x="35786" y="840798"/>
                  <a:pt x="25133" y="749747"/>
                </a:cubicBezTo>
                <a:cubicBezTo>
                  <a:pt x="6226" y="615268"/>
                  <a:pt x="2577" y="479090"/>
                  <a:pt x="14289" y="343797"/>
                </a:cubicBezTo>
                <a:cubicBezTo>
                  <a:pt x="24877" y="233188"/>
                  <a:pt x="35339" y="122324"/>
                  <a:pt x="22581" y="10822"/>
                </a:cubicBezTo>
                <a:close/>
              </a:path>
            </a:pathLst>
          </a:custGeom>
        </p:spPr>
      </p:pic>
      <p:pic>
        <p:nvPicPr>
          <p:cNvPr id="5" name="Picture 4" descr="A group of doctors in scrubs and face masks&#10;&#10;Description automatically generated">
            <a:extLst>
              <a:ext uri="{FF2B5EF4-FFF2-40B4-BE49-F238E27FC236}">
                <a16:creationId xmlns:a16="http://schemas.microsoft.com/office/drawing/2014/main" id="{E8377984-A044-F0AE-BE9A-147F7D0F8515}"/>
              </a:ext>
            </a:extLst>
          </p:cNvPr>
          <p:cNvPicPr>
            <a:picLocks noChangeAspect="1"/>
          </p:cNvPicPr>
          <p:nvPr/>
        </p:nvPicPr>
        <p:blipFill>
          <a:blip r:embed="rId3"/>
          <a:srcRect r="-1" b="29253"/>
          <a:stretch/>
        </p:blipFill>
        <p:spPr>
          <a:xfrm>
            <a:off x="9339374" y="1"/>
            <a:ext cx="2852627" cy="2520152"/>
          </a:xfrm>
          <a:custGeom>
            <a:avLst/>
            <a:gdLst/>
            <a:ahLst/>
            <a:cxnLst/>
            <a:rect l="l" t="t" r="r" b="b"/>
            <a:pathLst>
              <a:path w="2852627" h="2520152">
                <a:moveTo>
                  <a:pt x="10064" y="0"/>
                </a:moveTo>
                <a:lnTo>
                  <a:pt x="2852627" y="0"/>
                </a:lnTo>
                <a:lnTo>
                  <a:pt x="2852627" y="2486586"/>
                </a:lnTo>
                <a:lnTo>
                  <a:pt x="2722923" y="2488164"/>
                </a:lnTo>
                <a:cubicBezTo>
                  <a:pt x="2674488" y="2490004"/>
                  <a:pt x="2626073" y="2493170"/>
                  <a:pt x="2577690" y="2497898"/>
                </a:cubicBezTo>
                <a:cubicBezTo>
                  <a:pt x="2399458" y="2512970"/>
                  <a:pt x="2220528" y="2515143"/>
                  <a:pt x="2042042" y="2504390"/>
                </a:cubicBezTo>
                <a:cubicBezTo>
                  <a:pt x="1880764" y="2496911"/>
                  <a:pt x="1719740" y="2478563"/>
                  <a:pt x="1558080" y="2494228"/>
                </a:cubicBezTo>
                <a:cubicBezTo>
                  <a:pt x="1502460" y="2499592"/>
                  <a:pt x="1447854" y="2512575"/>
                  <a:pt x="1391850" y="2515538"/>
                </a:cubicBezTo>
                <a:cubicBezTo>
                  <a:pt x="1129488" y="2529651"/>
                  <a:pt x="868014" y="2508482"/>
                  <a:pt x="606540" y="2491124"/>
                </a:cubicBezTo>
                <a:cubicBezTo>
                  <a:pt x="511296" y="2484774"/>
                  <a:pt x="416054" y="2477012"/>
                  <a:pt x="320810" y="2494370"/>
                </a:cubicBezTo>
                <a:cubicBezTo>
                  <a:pt x="240438" y="2508129"/>
                  <a:pt x="158860" y="2510966"/>
                  <a:pt x="77878" y="2502837"/>
                </a:cubicBezTo>
                <a:lnTo>
                  <a:pt x="9154" y="2498029"/>
                </a:lnTo>
                <a:lnTo>
                  <a:pt x="8320" y="2462991"/>
                </a:lnTo>
                <a:cubicBezTo>
                  <a:pt x="6579" y="2338090"/>
                  <a:pt x="-9495" y="2212684"/>
                  <a:pt x="8320" y="2088414"/>
                </a:cubicBezTo>
                <a:cubicBezTo>
                  <a:pt x="37454" y="1869137"/>
                  <a:pt x="41459" y="1647554"/>
                  <a:pt x="20242" y="1427484"/>
                </a:cubicBezTo>
                <a:cubicBezTo>
                  <a:pt x="-386" y="1179282"/>
                  <a:pt x="-1860" y="930008"/>
                  <a:pt x="15822" y="681605"/>
                </a:cubicBezTo>
                <a:cubicBezTo>
                  <a:pt x="28413" y="497593"/>
                  <a:pt x="37789" y="313203"/>
                  <a:pt x="26537" y="128561"/>
                </a:cubicBezTo>
                <a:cubicBezTo>
                  <a:pt x="24327" y="93208"/>
                  <a:pt x="18400" y="58296"/>
                  <a:pt x="12757" y="23416"/>
                </a:cubicBezTo>
                <a:close/>
              </a:path>
            </a:pathLst>
          </a:custGeom>
        </p:spPr>
      </p:pic>
      <p:sp>
        <p:nvSpPr>
          <p:cNvPr id="17" name="Content Placeholder 9">
            <a:extLst>
              <a:ext uri="{FF2B5EF4-FFF2-40B4-BE49-F238E27FC236}">
                <a16:creationId xmlns:a16="http://schemas.microsoft.com/office/drawing/2014/main" id="{CB8D2849-E4FB-4AA8-66C3-2424EE43F011}"/>
              </a:ext>
            </a:extLst>
          </p:cNvPr>
          <p:cNvSpPr>
            <a:spLocks noGrp="1"/>
          </p:cNvSpPr>
          <p:nvPr>
            <p:ph idx="1"/>
          </p:nvPr>
        </p:nvSpPr>
        <p:spPr>
          <a:xfrm>
            <a:off x="353295" y="1870766"/>
            <a:ext cx="6040732" cy="3831623"/>
          </a:xfrm>
        </p:spPr>
        <p:txBody>
          <a:bodyPr vert="horz" lIns="91440" tIns="45720" rIns="91440" bIns="45720" rtlCol="0" anchor="t">
            <a:noAutofit/>
          </a:bodyPr>
          <a:lstStyle/>
          <a:p>
            <a:r>
              <a:rPr lang="en-US" sz="2200">
                <a:solidFill>
                  <a:srgbClr val="030406"/>
                </a:solidFill>
                <a:latin typeface="Arial"/>
                <a:cs typeface="Arial"/>
              </a:rPr>
              <a:t>VIP formed as a cost center of Northwest Radiology in 2023 and provides outpatient IR procedures within the NWR Carmel location</a:t>
            </a:r>
          </a:p>
          <a:p>
            <a:r>
              <a:rPr lang="en-US" sz="2200">
                <a:solidFill>
                  <a:srgbClr val="030406"/>
                </a:solidFill>
                <a:latin typeface="Arial"/>
                <a:cs typeface="Arial"/>
              </a:rPr>
              <a:t>First outpatient facility in Midwest to provide Yttrium-90 radioembolization for liver tumors outside the hospital</a:t>
            </a:r>
          </a:p>
          <a:p>
            <a:r>
              <a:rPr lang="en-US" sz="2200">
                <a:solidFill>
                  <a:srgbClr val="030406"/>
                </a:solidFill>
                <a:latin typeface="Arial"/>
                <a:cs typeface="Arial"/>
              </a:rPr>
              <a:t>First outpatient facility of its kind in Midwest to offer many minimally-invasive IR procedures including tumor embolization, uterine fibroid embolization, and prostate embolization</a:t>
            </a:r>
          </a:p>
        </p:txBody>
      </p:sp>
      <p:pic>
        <p:nvPicPr>
          <p:cNvPr id="4" name="Content Placeholder 3" descr="A building with glass doors and a sign&#10;&#10;Description automatically generated">
            <a:extLst>
              <a:ext uri="{FF2B5EF4-FFF2-40B4-BE49-F238E27FC236}">
                <a16:creationId xmlns:a16="http://schemas.microsoft.com/office/drawing/2014/main" id="{9152CC83-1390-3848-903E-7164BF2DE3F9}"/>
              </a:ext>
            </a:extLst>
          </p:cNvPr>
          <p:cNvPicPr>
            <a:picLocks noChangeAspect="1"/>
          </p:cNvPicPr>
          <p:nvPr/>
        </p:nvPicPr>
        <p:blipFill>
          <a:blip r:embed="rId4"/>
          <a:srcRect l="13334" r="7855" b="2"/>
          <a:stretch/>
        </p:blipFill>
        <p:spPr>
          <a:xfrm>
            <a:off x="6388701" y="2716074"/>
            <a:ext cx="5803299" cy="4141924"/>
          </a:xfrm>
          <a:custGeom>
            <a:avLst/>
            <a:gdLst/>
            <a:ahLst/>
            <a:cxnLst/>
            <a:rect l="l" t="t" r="r" b="b"/>
            <a:pathLst>
              <a:path w="5803299" h="4141924">
                <a:moveTo>
                  <a:pt x="4086182" y="1329"/>
                </a:moveTo>
                <a:cubicBezTo>
                  <a:pt x="4156698" y="-1238"/>
                  <a:pt x="4227324" y="-85"/>
                  <a:pt x="4297823" y="4799"/>
                </a:cubicBezTo>
                <a:cubicBezTo>
                  <a:pt x="4587107" y="19899"/>
                  <a:pt x="4876647" y="16089"/>
                  <a:pt x="5166059" y="27661"/>
                </a:cubicBezTo>
                <a:cubicBezTo>
                  <a:pt x="5261555" y="31612"/>
                  <a:pt x="5356545" y="10444"/>
                  <a:pt x="5451787" y="9315"/>
                </a:cubicBezTo>
                <a:cubicBezTo>
                  <a:pt x="5565889" y="7904"/>
                  <a:pt x="5680275" y="12949"/>
                  <a:pt x="5794837" y="16636"/>
                </a:cubicBezTo>
                <a:lnTo>
                  <a:pt x="5803299" y="16810"/>
                </a:lnTo>
                <a:lnTo>
                  <a:pt x="5803299" y="4141924"/>
                </a:lnTo>
                <a:lnTo>
                  <a:pt x="25520" y="4141924"/>
                </a:lnTo>
                <a:lnTo>
                  <a:pt x="38276" y="3985509"/>
                </a:lnTo>
                <a:cubicBezTo>
                  <a:pt x="68779" y="3844294"/>
                  <a:pt x="65552" y="3697862"/>
                  <a:pt x="28835" y="3558127"/>
                </a:cubicBezTo>
                <a:cubicBezTo>
                  <a:pt x="-4463" y="3426468"/>
                  <a:pt x="-11352" y="3294426"/>
                  <a:pt x="21053" y="3161618"/>
                </a:cubicBezTo>
                <a:cubicBezTo>
                  <a:pt x="51646" y="3038188"/>
                  <a:pt x="50153" y="2908978"/>
                  <a:pt x="16716" y="2786288"/>
                </a:cubicBezTo>
                <a:cubicBezTo>
                  <a:pt x="9316" y="2754521"/>
                  <a:pt x="4787" y="2722155"/>
                  <a:pt x="3192" y="2689584"/>
                </a:cubicBezTo>
                <a:cubicBezTo>
                  <a:pt x="-6887" y="2570683"/>
                  <a:pt x="10081" y="2453440"/>
                  <a:pt x="24242" y="2335942"/>
                </a:cubicBezTo>
                <a:cubicBezTo>
                  <a:pt x="33683" y="2261054"/>
                  <a:pt x="48099" y="2185401"/>
                  <a:pt x="24242" y="2111279"/>
                </a:cubicBezTo>
                <a:cubicBezTo>
                  <a:pt x="7899" y="2059623"/>
                  <a:pt x="4264" y="2004791"/>
                  <a:pt x="13654" y="1951426"/>
                </a:cubicBezTo>
                <a:cubicBezTo>
                  <a:pt x="29486" y="1856713"/>
                  <a:pt x="32790" y="1760329"/>
                  <a:pt x="23477" y="1664761"/>
                </a:cubicBezTo>
                <a:cubicBezTo>
                  <a:pt x="17328" y="1601751"/>
                  <a:pt x="18272" y="1538243"/>
                  <a:pt x="26284" y="1475437"/>
                </a:cubicBezTo>
                <a:cubicBezTo>
                  <a:pt x="36872" y="1390981"/>
                  <a:pt x="53330" y="1304994"/>
                  <a:pt x="33300" y="1220284"/>
                </a:cubicBezTo>
                <a:cubicBezTo>
                  <a:pt x="1406" y="1085690"/>
                  <a:pt x="7785" y="951224"/>
                  <a:pt x="20543" y="815610"/>
                </a:cubicBezTo>
                <a:cubicBezTo>
                  <a:pt x="30111" y="714697"/>
                  <a:pt x="40700" y="612636"/>
                  <a:pt x="21563" y="510574"/>
                </a:cubicBezTo>
                <a:cubicBezTo>
                  <a:pt x="13335" y="463218"/>
                  <a:pt x="13335" y="414790"/>
                  <a:pt x="21563" y="367433"/>
                </a:cubicBezTo>
                <a:cubicBezTo>
                  <a:pt x="31514" y="303645"/>
                  <a:pt x="40955" y="240494"/>
                  <a:pt x="28197" y="176068"/>
                </a:cubicBezTo>
                <a:cubicBezTo>
                  <a:pt x="22584" y="148001"/>
                  <a:pt x="18374" y="119679"/>
                  <a:pt x="15439" y="91357"/>
                </a:cubicBezTo>
                <a:lnTo>
                  <a:pt x="13471" y="15444"/>
                </a:lnTo>
                <a:lnTo>
                  <a:pt x="161497" y="23093"/>
                </a:lnTo>
                <a:cubicBezTo>
                  <a:pt x="242184" y="25544"/>
                  <a:pt x="322886" y="25615"/>
                  <a:pt x="403652" y="21310"/>
                </a:cubicBezTo>
                <a:cubicBezTo>
                  <a:pt x="579090" y="9611"/>
                  <a:pt x="755048" y="12123"/>
                  <a:pt x="930155" y="28790"/>
                </a:cubicBezTo>
                <a:cubicBezTo>
                  <a:pt x="934727" y="29284"/>
                  <a:pt x="939871" y="27908"/>
                  <a:pt x="944744" y="27978"/>
                </a:cubicBezTo>
                <a:lnTo>
                  <a:pt x="944756" y="27986"/>
                </a:lnTo>
                <a:lnTo>
                  <a:pt x="949368" y="27641"/>
                </a:lnTo>
                <a:lnTo>
                  <a:pt x="981805" y="30065"/>
                </a:lnTo>
                <a:lnTo>
                  <a:pt x="983936" y="28984"/>
                </a:lnTo>
                <a:cubicBezTo>
                  <a:pt x="988825" y="29108"/>
                  <a:pt x="993905" y="30625"/>
                  <a:pt x="998603" y="30483"/>
                </a:cubicBezTo>
                <a:cubicBezTo>
                  <a:pt x="1047368" y="29496"/>
                  <a:pt x="1096133" y="30483"/>
                  <a:pt x="1144770" y="25121"/>
                </a:cubicBezTo>
                <a:cubicBezTo>
                  <a:pt x="1267037" y="10007"/>
                  <a:pt x="1390204" y="6041"/>
                  <a:pt x="1513043" y="13266"/>
                </a:cubicBezTo>
                <a:cubicBezTo>
                  <a:pt x="1691465" y="24557"/>
                  <a:pt x="1870141" y="31472"/>
                  <a:pt x="2048943" y="16089"/>
                </a:cubicBezTo>
                <a:cubicBezTo>
                  <a:pt x="2150537" y="7480"/>
                  <a:pt x="2252129" y="-1693"/>
                  <a:pt x="2353721" y="10161"/>
                </a:cubicBezTo>
                <a:cubicBezTo>
                  <a:pt x="2440545" y="21000"/>
                  <a:pt x="2528079" y="22750"/>
                  <a:pt x="2615195" y="15383"/>
                </a:cubicBezTo>
                <a:cubicBezTo>
                  <a:pt x="2710489" y="8045"/>
                  <a:pt x="2806139" y="8045"/>
                  <a:pt x="2901433" y="15383"/>
                </a:cubicBezTo>
                <a:cubicBezTo>
                  <a:pt x="2992739" y="21029"/>
                  <a:pt x="3084299" y="30483"/>
                  <a:pt x="3175351" y="20323"/>
                </a:cubicBezTo>
                <a:cubicBezTo>
                  <a:pt x="3303357" y="6210"/>
                  <a:pt x="3430983" y="10867"/>
                  <a:pt x="3558737" y="19476"/>
                </a:cubicBezTo>
                <a:cubicBezTo>
                  <a:pt x="3664265" y="26532"/>
                  <a:pt x="3770177" y="36834"/>
                  <a:pt x="3875197" y="20181"/>
                </a:cubicBezTo>
                <a:cubicBezTo>
                  <a:pt x="3945258" y="10183"/>
                  <a:pt x="4015665" y="3895"/>
                  <a:pt x="4086182" y="1329"/>
                </a:cubicBezTo>
                <a:close/>
              </a:path>
            </a:pathLst>
          </a:custGeom>
        </p:spPr>
      </p:pic>
      <p:pic>
        <p:nvPicPr>
          <p:cNvPr id="13" name="Picture 12" descr="A logo for a company&#10;&#10;AI-generated content may be incorrect.">
            <a:extLst>
              <a:ext uri="{FF2B5EF4-FFF2-40B4-BE49-F238E27FC236}">
                <a16:creationId xmlns:a16="http://schemas.microsoft.com/office/drawing/2014/main" id="{85D590AA-0E60-68AB-887B-C4B7F5DA4523}"/>
              </a:ext>
            </a:extLst>
          </p:cNvPr>
          <p:cNvPicPr>
            <a:picLocks noChangeAspect="1"/>
          </p:cNvPicPr>
          <p:nvPr/>
        </p:nvPicPr>
        <p:blipFill>
          <a:blip r:embed="rId5"/>
          <a:stretch>
            <a:fillRect/>
          </a:stretch>
        </p:blipFill>
        <p:spPr>
          <a:xfrm>
            <a:off x="352318" y="233381"/>
            <a:ext cx="5928000" cy="1479706"/>
          </a:xfrm>
          <a:prstGeom prst="rect">
            <a:avLst/>
          </a:prstGeom>
        </p:spPr>
      </p:pic>
      <p:sp>
        <p:nvSpPr>
          <p:cNvPr id="3" name="Rectangle 2">
            <a:extLst>
              <a:ext uri="{FF2B5EF4-FFF2-40B4-BE49-F238E27FC236}">
                <a16:creationId xmlns:a16="http://schemas.microsoft.com/office/drawing/2014/main" id="{352F8D3D-E027-5B03-4190-D0724F34C9C5}"/>
              </a:ext>
            </a:extLst>
          </p:cNvPr>
          <p:cNvSpPr/>
          <p:nvPr/>
        </p:nvSpPr>
        <p:spPr>
          <a:xfrm>
            <a:off x="208766" y="6315205"/>
            <a:ext cx="1983287" cy="4488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Tree>
    <p:extLst>
      <p:ext uri="{BB962C8B-B14F-4D97-AF65-F5344CB8AC3E}">
        <p14:creationId xmlns:p14="http://schemas.microsoft.com/office/powerpoint/2010/main" val="484047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7" name="Online Media 6" title="Vascular &amp; Interventional Physicians: A Different Way of Health">
            <a:hlinkClick r:id="" action="ppaction://media"/>
            <a:extLst>
              <a:ext uri="{FF2B5EF4-FFF2-40B4-BE49-F238E27FC236}">
                <a16:creationId xmlns:a16="http://schemas.microsoft.com/office/drawing/2014/main" id="{93E1A5E5-F265-CB01-0E5F-8F042ED946F8}"/>
              </a:ext>
            </a:extLst>
          </p:cNvPr>
          <p:cNvPicPr>
            <a:picLocks noRot="1" noChangeAspect="1"/>
          </p:cNvPicPr>
          <p:nvPr>
            <a:videoFile r:link="rId1"/>
          </p:nvPr>
        </p:nvPicPr>
        <p:blipFill>
          <a:blip r:embed="rId3"/>
          <a:stretch>
            <a:fillRect/>
          </a:stretch>
        </p:blipFill>
        <p:spPr>
          <a:xfrm>
            <a:off x="1241425" y="685800"/>
            <a:ext cx="9710738" cy="5486400"/>
          </a:xfrm>
          <a:prstGeom prst="rect">
            <a:avLst/>
          </a:prstGeom>
        </p:spPr>
      </p:pic>
      <p:sp>
        <p:nvSpPr>
          <p:cNvPr id="3" name="Rectangle 2">
            <a:extLst>
              <a:ext uri="{FF2B5EF4-FFF2-40B4-BE49-F238E27FC236}">
                <a16:creationId xmlns:a16="http://schemas.microsoft.com/office/drawing/2014/main" id="{C0818E40-0801-27CF-F1E5-B8A7FA46DC17}"/>
              </a:ext>
            </a:extLst>
          </p:cNvPr>
          <p:cNvSpPr/>
          <p:nvPr/>
        </p:nvSpPr>
        <p:spPr>
          <a:xfrm>
            <a:off x="141281" y="6298764"/>
            <a:ext cx="2170228" cy="502331"/>
          </a:xfrm>
          <a:prstGeom prst="rect">
            <a:avLst/>
          </a:prstGeom>
          <a:solidFill>
            <a:srgbClr val="13949E"/>
          </a:solidFill>
          <a:ln>
            <a:solidFill>
              <a:srgbClr val="139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32991AF0-27E5-76DD-D9C9-5AD3A67E05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AB95D405-16BC-87FB-6EDE-7D56034958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6045941"/>
            <a:ext cx="1239053" cy="935679"/>
          </a:xfrm>
          <a:prstGeom prst="rect">
            <a:avLst/>
          </a:prstGeom>
        </p:spPr>
      </p:pic>
    </p:spTree>
    <p:extLst>
      <p:ext uri="{BB962C8B-B14F-4D97-AF65-F5344CB8AC3E}">
        <p14:creationId xmlns:p14="http://schemas.microsoft.com/office/powerpoint/2010/main" val="520712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60399-AA3E-5DE4-C504-18CBD5D3D32C}"/>
              </a:ext>
            </a:extLst>
          </p:cNvPr>
          <p:cNvSpPr>
            <a:spLocks noGrp="1"/>
          </p:cNvSpPr>
          <p:nvPr>
            <p:ph type="title"/>
          </p:nvPr>
        </p:nvSpPr>
        <p:spPr>
          <a:xfrm>
            <a:off x="583933" y="-3494"/>
            <a:ext cx="4368602" cy="1956841"/>
          </a:xfrm>
        </p:spPr>
        <p:txBody>
          <a:bodyPr anchor="b">
            <a:normAutofit/>
          </a:bodyPr>
          <a:lstStyle/>
          <a:p>
            <a:pPr marL="914400" indent="-914400">
              <a:buAutoNum type="romanUcPeriod"/>
            </a:pPr>
            <a:r>
              <a:rPr lang="en-US" sz="5400">
                <a:solidFill>
                  <a:srgbClr val="FFFF00"/>
                </a:solidFill>
                <a:latin typeface="Montserrat"/>
              </a:rPr>
              <a:t>Expertise</a:t>
            </a:r>
          </a:p>
        </p:txBody>
      </p:sp>
      <p:sp>
        <p:nvSpPr>
          <p:cNvPr id="8" name="Content Placeholder 7">
            <a:extLst>
              <a:ext uri="{FF2B5EF4-FFF2-40B4-BE49-F238E27FC236}">
                <a16:creationId xmlns:a16="http://schemas.microsoft.com/office/drawing/2014/main" id="{57CB74D3-0FF7-FA25-5D50-5E4BAAFA4BE7}"/>
              </a:ext>
            </a:extLst>
          </p:cNvPr>
          <p:cNvSpPr>
            <a:spLocks noGrp="1"/>
          </p:cNvSpPr>
          <p:nvPr>
            <p:ph idx="1"/>
          </p:nvPr>
        </p:nvSpPr>
        <p:spPr>
          <a:xfrm>
            <a:off x="704248" y="2568099"/>
            <a:ext cx="4243589" cy="3320668"/>
          </a:xfrm>
        </p:spPr>
        <p:txBody>
          <a:bodyPr vert="horz" lIns="91440" tIns="45720" rIns="91440" bIns="45720" rtlCol="0" anchor="t">
            <a:normAutofit/>
          </a:bodyPr>
          <a:lstStyle/>
          <a:p>
            <a:pPr>
              <a:buFont typeface="Calibri" panose="020B0604020202020204" pitchFamily="34" charset="0"/>
              <a:buChar char="-"/>
            </a:pPr>
            <a:r>
              <a:rPr lang="en-US" sz="2200">
                <a:solidFill>
                  <a:schemeClr val="bg1"/>
                </a:solidFill>
              </a:rPr>
              <a:t>Interest in providing high level IR patient care</a:t>
            </a:r>
          </a:p>
          <a:p>
            <a:pPr>
              <a:buFont typeface="Calibri" panose="020B0604020202020204" pitchFamily="34" charset="0"/>
              <a:buChar char="-"/>
            </a:pPr>
            <a:r>
              <a:rPr lang="en-US" sz="2200">
                <a:solidFill>
                  <a:schemeClr val="bg1"/>
                </a:solidFill>
              </a:rPr>
              <a:t>Academically-minded, evidence-based practice</a:t>
            </a:r>
          </a:p>
          <a:p>
            <a:pPr>
              <a:buFont typeface="Calibri" panose="020B0604020202020204" pitchFamily="34" charset="0"/>
              <a:buChar char="-"/>
            </a:pPr>
            <a:r>
              <a:rPr lang="en-US" sz="2200">
                <a:solidFill>
                  <a:schemeClr val="bg1"/>
                </a:solidFill>
              </a:rPr>
              <a:t>Outstanding training</a:t>
            </a:r>
          </a:p>
          <a:p>
            <a:pPr>
              <a:buFont typeface="Calibri" panose="020B0604020202020204" pitchFamily="34" charset="0"/>
              <a:buChar char="-"/>
            </a:pPr>
            <a:endParaRPr lang="en-US" sz="2200">
              <a:solidFill>
                <a:schemeClr val="bg1"/>
              </a:solidFill>
            </a:endParaRPr>
          </a:p>
        </p:txBody>
      </p:sp>
      <p:pic>
        <p:nvPicPr>
          <p:cNvPr id="3" name="Picture 2" descr="A person in white lab coats&#10;&#10;Description automatically generated">
            <a:extLst>
              <a:ext uri="{FF2B5EF4-FFF2-40B4-BE49-F238E27FC236}">
                <a16:creationId xmlns:a16="http://schemas.microsoft.com/office/drawing/2014/main" id="{6AC7576F-0987-C41E-B87A-7C09D7D0E225}"/>
              </a:ext>
            </a:extLst>
          </p:cNvPr>
          <p:cNvPicPr>
            <a:picLocks noChangeAspect="1"/>
          </p:cNvPicPr>
          <p:nvPr/>
        </p:nvPicPr>
        <p:blipFill>
          <a:blip r:embed="rId2"/>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Picture 4" descr="A blue and green cube with letters on it&#10;&#10;Description automatically generated">
            <a:extLst>
              <a:ext uri="{FF2B5EF4-FFF2-40B4-BE49-F238E27FC236}">
                <a16:creationId xmlns:a16="http://schemas.microsoft.com/office/drawing/2014/main" id="{84807771-DC61-2583-B373-8F8FEDFFA4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Rectangle 6">
            <a:extLst>
              <a:ext uri="{FF2B5EF4-FFF2-40B4-BE49-F238E27FC236}">
                <a16:creationId xmlns:a16="http://schemas.microsoft.com/office/drawing/2014/main" id="{50869EFD-C400-6084-382A-9F022925F361}"/>
              </a:ext>
            </a:extLst>
          </p:cNvPr>
          <p:cNvSpPr/>
          <p:nvPr/>
        </p:nvSpPr>
        <p:spPr>
          <a:xfrm>
            <a:off x="141281" y="6298764"/>
            <a:ext cx="2170228" cy="50233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0" name="Picture 9" descr="A blue and white logo&#10;&#10;Description automatically generated">
            <a:extLst>
              <a:ext uri="{FF2B5EF4-FFF2-40B4-BE49-F238E27FC236}">
                <a16:creationId xmlns:a16="http://schemas.microsoft.com/office/drawing/2014/main" id="{2261F501-1009-73C5-7788-40D4F1AC1A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2375976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E6AFF-A5E7-D936-CC36-7AC743A207B0}"/>
              </a:ext>
            </a:extLst>
          </p:cNvPr>
          <p:cNvSpPr>
            <a:spLocks noGrp="1"/>
          </p:cNvSpPr>
          <p:nvPr>
            <p:ph type="title"/>
          </p:nvPr>
        </p:nvSpPr>
        <p:spPr>
          <a:xfrm>
            <a:off x="840254" y="429927"/>
            <a:ext cx="7200416" cy="2177326"/>
          </a:xfrm>
        </p:spPr>
        <p:txBody>
          <a:bodyPr anchor="t">
            <a:normAutofit/>
          </a:bodyPr>
          <a:lstStyle/>
          <a:p>
            <a:r>
              <a:rPr lang="en-US" sz="4000" b="1">
                <a:solidFill>
                  <a:srgbClr val="FFFF00"/>
                </a:solidFill>
                <a:latin typeface="Montserrat"/>
              </a:rPr>
              <a:t>II. Patient Experience:</a:t>
            </a:r>
          </a:p>
        </p:txBody>
      </p:sp>
      <p:pic>
        <p:nvPicPr>
          <p:cNvPr id="4" name="Content Placeholder 3" descr="A screenshot of a google review&#10;&#10;Description automatically generated">
            <a:extLst>
              <a:ext uri="{FF2B5EF4-FFF2-40B4-BE49-F238E27FC236}">
                <a16:creationId xmlns:a16="http://schemas.microsoft.com/office/drawing/2014/main" id="{DBC8D95D-496C-ED7C-88EE-54859F6A0723}"/>
              </a:ext>
            </a:extLst>
          </p:cNvPr>
          <p:cNvPicPr>
            <a:picLocks noChangeAspect="1"/>
          </p:cNvPicPr>
          <p:nvPr/>
        </p:nvPicPr>
        <p:blipFill>
          <a:blip r:embed="rId2"/>
          <a:srcRect l="1550" r="2228" b="1"/>
          <a:stretch/>
        </p:blipFill>
        <p:spPr>
          <a:xfrm>
            <a:off x="128338" y="3065045"/>
            <a:ext cx="6448424" cy="3343776"/>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pic>
        <p:nvPicPr>
          <p:cNvPr id="5" name="Content Placeholder 4" descr="A screenshot of a phone&#10;&#10;Description automatically generated">
            <a:extLst>
              <a:ext uri="{FF2B5EF4-FFF2-40B4-BE49-F238E27FC236}">
                <a16:creationId xmlns:a16="http://schemas.microsoft.com/office/drawing/2014/main" id="{2334D4E7-C983-2111-EF3C-F8E68AE3CA0C}"/>
              </a:ext>
            </a:extLst>
          </p:cNvPr>
          <p:cNvPicPr>
            <a:picLocks noGrp="1" noChangeAspect="1"/>
          </p:cNvPicPr>
          <p:nvPr>
            <p:ph idx="1"/>
          </p:nvPr>
        </p:nvPicPr>
        <p:blipFill>
          <a:blip r:embed="rId3"/>
          <a:stretch>
            <a:fillRect/>
          </a:stretch>
        </p:blipFill>
        <p:spPr>
          <a:xfrm>
            <a:off x="8054102" y="670438"/>
            <a:ext cx="3795622" cy="1678450"/>
          </a:xfrm>
        </p:spPr>
      </p:pic>
      <p:pic>
        <p:nvPicPr>
          <p:cNvPr id="7" name="Picture 6" descr="A screenshot of a social media post&#10;&#10;Description automatically generated">
            <a:extLst>
              <a:ext uri="{FF2B5EF4-FFF2-40B4-BE49-F238E27FC236}">
                <a16:creationId xmlns:a16="http://schemas.microsoft.com/office/drawing/2014/main" id="{44A64EE1-A10C-F5EE-3097-E7C9C969CDFD}"/>
              </a:ext>
            </a:extLst>
          </p:cNvPr>
          <p:cNvPicPr>
            <a:picLocks noChangeAspect="1"/>
          </p:cNvPicPr>
          <p:nvPr/>
        </p:nvPicPr>
        <p:blipFill>
          <a:blip r:embed="rId4"/>
          <a:stretch>
            <a:fillRect/>
          </a:stretch>
        </p:blipFill>
        <p:spPr>
          <a:xfrm>
            <a:off x="4337207" y="2178685"/>
            <a:ext cx="3522453" cy="1846402"/>
          </a:xfrm>
          <a:prstGeom prst="rect">
            <a:avLst/>
          </a:prstGeom>
        </p:spPr>
      </p:pic>
      <p:pic>
        <p:nvPicPr>
          <p:cNvPr id="9" name="Picture 8" descr="A screenshot of a phone&#10;&#10;Description automatically generated">
            <a:extLst>
              <a:ext uri="{FF2B5EF4-FFF2-40B4-BE49-F238E27FC236}">
                <a16:creationId xmlns:a16="http://schemas.microsoft.com/office/drawing/2014/main" id="{CAB6AC7B-9F25-BF8D-A814-94E23E1C4860}"/>
              </a:ext>
            </a:extLst>
          </p:cNvPr>
          <p:cNvPicPr>
            <a:picLocks noChangeAspect="1"/>
          </p:cNvPicPr>
          <p:nvPr/>
        </p:nvPicPr>
        <p:blipFill>
          <a:blip r:embed="rId5"/>
          <a:stretch>
            <a:fillRect/>
          </a:stretch>
        </p:blipFill>
        <p:spPr>
          <a:xfrm>
            <a:off x="8353244" y="2638709"/>
            <a:ext cx="3694982" cy="2098167"/>
          </a:xfrm>
          <a:prstGeom prst="rect">
            <a:avLst/>
          </a:prstGeom>
        </p:spPr>
      </p:pic>
      <p:pic>
        <p:nvPicPr>
          <p:cNvPr id="10" name="Picture 9" descr="A screenshot of a phone&#10;&#10;Description automatically generated">
            <a:extLst>
              <a:ext uri="{FF2B5EF4-FFF2-40B4-BE49-F238E27FC236}">
                <a16:creationId xmlns:a16="http://schemas.microsoft.com/office/drawing/2014/main" id="{0CD281DE-9398-F568-A897-F875D2E7B151}"/>
              </a:ext>
            </a:extLst>
          </p:cNvPr>
          <p:cNvPicPr>
            <a:picLocks noChangeAspect="1"/>
          </p:cNvPicPr>
          <p:nvPr/>
        </p:nvPicPr>
        <p:blipFill>
          <a:blip r:embed="rId6"/>
          <a:stretch>
            <a:fillRect/>
          </a:stretch>
        </p:blipFill>
        <p:spPr>
          <a:xfrm>
            <a:off x="6075029" y="4901071"/>
            <a:ext cx="2773754" cy="1958197"/>
          </a:xfrm>
          <a:prstGeom prst="rect">
            <a:avLst/>
          </a:prstGeom>
        </p:spPr>
      </p:pic>
      <p:pic>
        <p:nvPicPr>
          <p:cNvPr id="12" name="Picture 11" descr="A screenshot of a chat&#10;&#10;Description automatically generated">
            <a:extLst>
              <a:ext uri="{FF2B5EF4-FFF2-40B4-BE49-F238E27FC236}">
                <a16:creationId xmlns:a16="http://schemas.microsoft.com/office/drawing/2014/main" id="{33560C4A-E25E-0059-9DFB-C7A86620F50E}"/>
              </a:ext>
            </a:extLst>
          </p:cNvPr>
          <p:cNvPicPr>
            <a:picLocks noChangeAspect="1"/>
          </p:cNvPicPr>
          <p:nvPr/>
        </p:nvPicPr>
        <p:blipFill>
          <a:blip r:embed="rId7"/>
          <a:stretch>
            <a:fillRect/>
          </a:stretch>
        </p:blipFill>
        <p:spPr>
          <a:xfrm>
            <a:off x="1328897" y="1336958"/>
            <a:ext cx="2815789" cy="2008517"/>
          </a:xfrm>
          <a:prstGeom prst="rect">
            <a:avLst/>
          </a:prstGeom>
        </p:spPr>
      </p:pic>
      <p:sp>
        <p:nvSpPr>
          <p:cNvPr id="6" name="Rectangle 5">
            <a:extLst>
              <a:ext uri="{FF2B5EF4-FFF2-40B4-BE49-F238E27FC236}">
                <a16:creationId xmlns:a16="http://schemas.microsoft.com/office/drawing/2014/main" id="{53CE4916-04F1-72D8-3048-14BBF641649D}"/>
              </a:ext>
            </a:extLst>
          </p:cNvPr>
          <p:cNvSpPr/>
          <p:nvPr/>
        </p:nvSpPr>
        <p:spPr>
          <a:xfrm>
            <a:off x="131636" y="6404865"/>
            <a:ext cx="2179873" cy="454103"/>
          </a:xfrm>
          <a:prstGeom prst="rect">
            <a:avLst/>
          </a:prstGeom>
          <a:solidFill>
            <a:srgbClr val="13949E"/>
          </a:solidFill>
          <a:ln>
            <a:solidFill>
              <a:srgbClr val="139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1" name="Picture 10" descr="A blue and white logo&#10;&#10;Description automatically generated">
            <a:extLst>
              <a:ext uri="{FF2B5EF4-FFF2-40B4-BE49-F238E27FC236}">
                <a16:creationId xmlns:a16="http://schemas.microsoft.com/office/drawing/2014/main" id="{2983EFE9-FFCB-F73C-54BE-38A9F1D24CA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1635" y="6401380"/>
            <a:ext cx="1775895" cy="432135"/>
          </a:xfrm>
          <a:prstGeom prst="rect">
            <a:avLst/>
          </a:prstGeom>
        </p:spPr>
      </p:pic>
      <p:pic>
        <p:nvPicPr>
          <p:cNvPr id="14" name="Picture 13" descr="A blue and green cube with letters on it&#10;&#10;Description automatically generated">
            <a:extLst>
              <a:ext uri="{FF2B5EF4-FFF2-40B4-BE49-F238E27FC236}">
                <a16:creationId xmlns:a16="http://schemas.microsoft.com/office/drawing/2014/main" id="{400B2E2C-50F7-1DCC-D740-A7E0CE13D44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197293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E3C92-0FE5-9298-B412-5051DC47D364}"/>
              </a:ext>
            </a:extLst>
          </p:cNvPr>
          <p:cNvSpPr>
            <a:spLocks noGrp="1"/>
          </p:cNvSpPr>
          <p:nvPr>
            <p:ph type="title"/>
          </p:nvPr>
        </p:nvSpPr>
        <p:spPr>
          <a:xfrm>
            <a:off x="682080" y="-198816"/>
            <a:ext cx="6894576" cy="1783080"/>
          </a:xfrm>
        </p:spPr>
        <p:txBody>
          <a:bodyPr anchor="b">
            <a:normAutofit/>
          </a:bodyPr>
          <a:lstStyle/>
          <a:p>
            <a:r>
              <a:rPr lang="en-US" sz="5400" b="1">
                <a:solidFill>
                  <a:srgbClr val="FFFF00"/>
                </a:solidFill>
                <a:latin typeface="Montserrat"/>
              </a:rPr>
              <a:t>By the Numbers:</a:t>
            </a:r>
          </a:p>
        </p:txBody>
      </p:sp>
      <p:pic>
        <p:nvPicPr>
          <p:cNvPr id="10" name="Content Placeholder 9" descr="A screenshot of a spreadsheet&#10;&#10;Description automatically generated">
            <a:extLst>
              <a:ext uri="{FF2B5EF4-FFF2-40B4-BE49-F238E27FC236}">
                <a16:creationId xmlns:a16="http://schemas.microsoft.com/office/drawing/2014/main" id="{2069B5A8-2989-9CF9-995C-D4EC618773BC}"/>
              </a:ext>
            </a:extLst>
          </p:cNvPr>
          <p:cNvPicPr>
            <a:picLocks noGrp="1" noChangeAspect="1"/>
          </p:cNvPicPr>
          <p:nvPr>
            <p:ph idx="1"/>
          </p:nvPr>
        </p:nvPicPr>
        <p:blipFill>
          <a:blip r:embed="rId2"/>
          <a:srcRect l="46213" t="12058" r="1715" b="4990"/>
          <a:stretch/>
        </p:blipFill>
        <p:spPr>
          <a:xfrm>
            <a:off x="874140" y="2650329"/>
            <a:ext cx="6060368" cy="3623318"/>
          </a:xfrm>
        </p:spPr>
      </p:pic>
      <p:pic>
        <p:nvPicPr>
          <p:cNvPr id="9" name="Content Placeholder 8" descr="Two men wearing pink hats and smiling&#10;&#10;Description automatically generated">
            <a:extLst>
              <a:ext uri="{FF2B5EF4-FFF2-40B4-BE49-F238E27FC236}">
                <a16:creationId xmlns:a16="http://schemas.microsoft.com/office/drawing/2014/main" id="{A587B6C6-49AD-9D34-1FCF-E5E50DEE8F83}"/>
              </a:ext>
            </a:extLst>
          </p:cNvPr>
          <p:cNvPicPr>
            <a:picLocks noChangeAspect="1"/>
          </p:cNvPicPr>
          <p:nvPr/>
        </p:nvPicPr>
        <p:blipFill>
          <a:blip r:embed="rId3"/>
          <a:stretch>
            <a:fillRect/>
          </a:stretch>
        </p:blipFill>
        <p:spPr>
          <a:xfrm>
            <a:off x="7486488" y="695183"/>
            <a:ext cx="3508919" cy="3429969"/>
          </a:xfrm>
          <a:prstGeom prst="rect">
            <a:avLst/>
          </a:prstGeom>
        </p:spPr>
      </p:pic>
      <p:sp>
        <p:nvSpPr>
          <p:cNvPr id="14" name="TextBox 13">
            <a:extLst>
              <a:ext uri="{FF2B5EF4-FFF2-40B4-BE49-F238E27FC236}">
                <a16:creationId xmlns:a16="http://schemas.microsoft.com/office/drawing/2014/main" id="{109EEFB8-B63E-09DE-F193-3018A13C5A59}"/>
              </a:ext>
            </a:extLst>
          </p:cNvPr>
          <p:cNvSpPr txBox="1"/>
          <p:nvPr/>
        </p:nvSpPr>
        <p:spPr>
          <a:xfrm>
            <a:off x="682925" y="1718597"/>
            <a:ext cx="680480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Calibri"/>
              <a:buChar char="-"/>
              <a:tabLst/>
              <a:defRPr/>
            </a:pPr>
            <a:r>
              <a:rPr kumimoji="0" lang="en-US" sz="1800" b="0" i="0" u="none" strike="noStrike" kern="1200" cap="none" spc="0" normalizeH="0" baseline="0" noProof="0">
                <a:ln>
                  <a:noFill/>
                </a:ln>
                <a:solidFill>
                  <a:srgbClr val="FFFFFF"/>
                </a:solidFill>
                <a:effectLst/>
                <a:uLnTx/>
                <a:uFillTx/>
                <a:latin typeface="Montserrat"/>
                <a:ea typeface="+mn-ea"/>
                <a:cs typeface="+mn-cs"/>
              </a:rPr>
              <a:t>Over 2000 procedures performed in 2024</a:t>
            </a:r>
          </a:p>
          <a:p>
            <a:pPr marL="285750" marR="0" lvl="0" indent="-285750" algn="l" defTabSz="914400" rtl="0" eaLnBrk="1" fontAlgn="auto" latinLnBrk="0" hangingPunct="1">
              <a:lnSpc>
                <a:spcPct val="100000"/>
              </a:lnSpc>
              <a:spcBef>
                <a:spcPts val="0"/>
              </a:spcBef>
              <a:spcAft>
                <a:spcPts val="0"/>
              </a:spcAft>
              <a:buClrTx/>
              <a:buSzTx/>
              <a:buFont typeface="Calibri"/>
              <a:buChar char="-"/>
              <a:tabLst/>
              <a:defRPr/>
            </a:pPr>
            <a:r>
              <a:rPr kumimoji="0" lang="en-US" sz="1800" b="0" i="0" u="none" strike="noStrike" kern="1200" cap="none" spc="0" normalizeH="0" baseline="0" noProof="0">
                <a:ln>
                  <a:noFill/>
                </a:ln>
                <a:solidFill>
                  <a:srgbClr val="FFFFFF"/>
                </a:solidFill>
                <a:effectLst/>
                <a:uLnTx/>
                <a:uFillTx/>
                <a:latin typeface="Montserrat"/>
                <a:ea typeface="+mn-ea"/>
                <a:cs typeface="+mn-cs"/>
              </a:rPr>
              <a:t>Approximately 150 procedures performed per month at VIP</a:t>
            </a:r>
          </a:p>
        </p:txBody>
      </p:sp>
      <p:pic>
        <p:nvPicPr>
          <p:cNvPr id="5" name="Picture 4" descr="A logo for a company&#10;&#10;AI-generated content may be incorrect.">
            <a:extLst>
              <a:ext uri="{FF2B5EF4-FFF2-40B4-BE49-F238E27FC236}">
                <a16:creationId xmlns:a16="http://schemas.microsoft.com/office/drawing/2014/main" id="{B7B45C3B-104F-D25B-3F8C-92BF41D5BC85}"/>
              </a:ext>
            </a:extLst>
          </p:cNvPr>
          <p:cNvPicPr>
            <a:picLocks noChangeAspect="1"/>
          </p:cNvPicPr>
          <p:nvPr/>
        </p:nvPicPr>
        <p:blipFill>
          <a:blip r:embed="rId4"/>
          <a:stretch>
            <a:fillRect/>
          </a:stretch>
        </p:blipFill>
        <p:spPr>
          <a:xfrm>
            <a:off x="7260000" y="4834147"/>
            <a:ext cx="4404000" cy="1095706"/>
          </a:xfrm>
          <a:prstGeom prst="rect">
            <a:avLst/>
          </a:prstGeom>
        </p:spPr>
      </p:pic>
      <p:sp>
        <p:nvSpPr>
          <p:cNvPr id="4" name="Rectangle 3">
            <a:extLst>
              <a:ext uri="{FF2B5EF4-FFF2-40B4-BE49-F238E27FC236}">
                <a16:creationId xmlns:a16="http://schemas.microsoft.com/office/drawing/2014/main" id="{5C87CD3F-7C6B-7757-DABC-3400DF6DAE84}"/>
              </a:ext>
            </a:extLst>
          </p:cNvPr>
          <p:cNvSpPr/>
          <p:nvPr/>
        </p:nvSpPr>
        <p:spPr>
          <a:xfrm>
            <a:off x="141281" y="6298764"/>
            <a:ext cx="2170228" cy="502331"/>
          </a:xfrm>
          <a:prstGeom prst="rect">
            <a:avLst/>
          </a:prstGeom>
          <a:solidFill>
            <a:srgbClr val="13949E"/>
          </a:solidFill>
          <a:ln>
            <a:solidFill>
              <a:srgbClr val="139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7" name="Picture 6" descr="A blue and white logo&#10;&#10;Description automatically generated">
            <a:extLst>
              <a:ext uri="{FF2B5EF4-FFF2-40B4-BE49-F238E27FC236}">
                <a16:creationId xmlns:a16="http://schemas.microsoft.com/office/drawing/2014/main" id="{0DAD54A6-BCA6-D22C-7B2D-270447AE17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11" name="Picture 10" descr="A blue and green cube with letters on it&#10;&#10;Description automatically generated">
            <a:extLst>
              <a:ext uri="{FF2B5EF4-FFF2-40B4-BE49-F238E27FC236}">
                <a16:creationId xmlns:a16="http://schemas.microsoft.com/office/drawing/2014/main" id="{A9DFA728-7EB8-7F3B-AE1B-EDADEF2930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808994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group of people sitting around a table&#10;&#10;Description automatically generated">
            <a:extLst>
              <a:ext uri="{FF2B5EF4-FFF2-40B4-BE49-F238E27FC236}">
                <a16:creationId xmlns:a16="http://schemas.microsoft.com/office/drawing/2014/main" id="{0749EEB1-C809-0DF3-4669-F3215602EE87}"/>
              </a:ext>
            </a:extLst>
          </p:cNvPr>
          <p:cNvPicPr>
            <a:picLocks noChangeAspect="1"/>
          </p:cNvPicPr>
          <p:nvPr/>
        </p:nvPicPr>
        <p:blipFill>
          <a:blip r:embed="rId2"/>
          <a:srcRect l="22149" r="1089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Rectangle 3">
            <a:extLst>
              <a:ext uri="{FF2B5EF4-FFF2-40B4-BE49-F238E27FC236}">
                <a16:creationId xmlns:a16="http://schemas.microsoft.com/office/drawing/2014/main" id="{6A7CE1E8-333B-72AF-3AAB-D4E21558E32C}"/>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68E5366B-AA79-8D9E-C851-E158B57DE6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
        <p:nvSpPr>
          <p:cNvPr id="12" name="TextBox 11">
            <a:extLst>
              <a:ext uri="{FF2B5EF4-FFF2-40B4-BE49-F238E27FC236}">
                <a16:creationId xmlns:a16="http://schemas.microsoft.com/office/drawing/2014/main" id="{152AFC26-AD38-242A-8A66-1D40B9B29C08}"/>
              </a:ext>
            </a:extLst>
          </p:cNvPr>
          <p:cNvSpPr txBox="1"/>
          <p:nvPr/>
        </p:nvSpPr>
        <p:spPr>
          <a:xfrm>
            <a:off x="285265" y="640080"/>
            <a:ext cx="6008991" cy="3566160"/>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a:ln>
                  <a:noFill/>
                </a:ln>
                <a:solidFill>
                  <a:srgbClr val="01949F"/>
                </a:solidFill>
                <a:effectLst/>
                <a:uLnTx/>
                <a:uFillTx/>
                <a:latin typeface="Arial"/>
                <a:ea typeface="+mn-ea"/>
                <a:cs typeface="Arial"/>
              </a:rPr>
              <a:t>Tumor Board: </a:t>
            </a:r>
            <a:endParaRPr kumimoji="0" lang="en-US" sz="1800" b="0" i="0" u="none" strike="noStrike" kern="1200" cap="none" spc="0" normalizeH="0" baseline="0" noProof="0">
              <a:ln>
                <a:noFill/>
              </a:ln>
              <a:solidFill>
                <a:srgbClr val="01949F"/>
              </a:solidFill>
              <a:effectLst/>
              <a:uLnTx/>
              <a:uFillTx/>
              <a:latin typeface="Montserrat"/>
              <a:ea typeface="+mn-ea"/>
              <a:cs typeface="+mn-cs"/>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a:ln>
                  <a:noFill/>
                </a:ln>
                <a:solidFill>
                  <a:srgbClr val="030406"/>
                </a:solidFill>
                <a:effectLst/>
                <a:uLnTx/>
                <a:uFillTx/>
                <a:latin typeface="Arial"/>
                <a:ea typeface="+mn-ea"/>
                <a:cs typeface="Arial"/>
              </a:rPr>
              <a:t>A Multidisciplinary Approach</a:t>
            </a: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Tree>
    <p:extLst>
      <p:ext uri="{BB962C8B-B14F-4D97-AF65-F5344CB8AC3E}">
        <p14:creationId xmlns:p14="http://schemas.microsoft.com/office/powerpoint/2010/main" val="2778289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7CE1E8-333B-72AF-3AAB-D4E21558E32C}"/>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68E5366B-AA79-8D9E-C851-E158B57DE6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CA28DBA6-A14A-17B6-4743-C9C632A051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10" name="Picture 9" descr="A rocky mountain with a tent on it&#10;&#10;Description automatically generated">
            <a:extLst>
              <a:ext uri="{FF2B5EF4-FFF2-40B4-BE49-F238E27FC236}">
                <a16:creationId xmlns:a16="http://schemas.microsoft.com/office/drawing/2014/main" id="{0379DF00-E6D7-5F26-79EB-0A5AB95860C7}"/>
              </a:ext>
            </a:extLst>
          </p:cNvPr>
          <p:cNvPicPr>
            <a:picLocks noChangeAspect="1"/>
          </p:cNvPicPr>
          <p:nvPr/>
        </p:nvPicPr>
        <p:blipFill>
          <a:blip r:embed="rId4"/>
          <a:stretch>
            <a:fillRect/>
          </a:stretch>
        </p:blipFill>
        <p:spPr>
          <a:xfrm>
            <a:off x="6098463" y="1471863"/>
            <a:ext cx="5919536" cy="4475747"/>
          </a:xfrm>
          <a:prstGeom prst="rect">
            <a:avLst/>
          </a:prstGeom>
        </p:spPr>
      </p:pic>
      <p:sp>
        <p:nvSpPr>
          <p:cNvPr id="12" name="Text Placeholder 1">
            <a:extLst>
              <a:ext uri="{FF2B5EF4-FFF2-40B4-BE49-F238E27FC236}">
                <a16:creationId xmlns:a16="http://schemas.microsoft.com/office/drawing/2014/main" id="{57BBA24D-2082-2042-44AA-A5A27FA03413}"/>
              </a:ext>
            </a:extLst>
          </p:cNvPr>
          <p:cNvSpPr txBox="1">
            <a:spLocks/>
          </p:cNvSpPr>
          <p:nvPr/>
        </p:nvSpPr>
        <p:spPr>
          <a:xfrm>
            <a:off x="466347" y="269618"/>
            <a:ext cx="10435701" cy="1202235"/>
          </a:xfrm>
          <a:prstGeom prst="rect">
            <a:avLst/>
          </a:prstGeom>
        </p:spPr>
        <p:txBody>
          <a:bodyPr lIns="91440" tIns="45720" rIns="91440" bIns="45720" anchor="t"/>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3600" b="1" i="0" u="none" strike="noStrike" kern="1200" cap="none" spc="0" normalizeH="0" baseline="0" noProof="0">
                <a:ln>
                  <a:noFill/>
                </a:ln>
                <a:solidFill>
                  <a:srgbClr val="002060"/>
                </a:solidFill>
                <a:effectLst/>
                <a:uLnTx/>
                <a:uFillTx/>
                <a:latin typeface="Arial"/>
                <a:ea typeface="+mn-ea"/>
                <a:cs typeface="Arial"/>
              </a:rPr>
              <a:t>What happens next?​</a:t>
            </a:r>
          </a:p>
        </p:txBody>
      </p:sp>
      <p:sp>
        <p:nvSpPr>
          <p:cNvPr id="14" name="TextBox 13">
            <a:extLst>
              <a:ext uri="{FF2B5EF4-FFF2-40B4-BE49-F238E27FC236}">
                <a16:creationId xmlns:a16="http://schemas.microsoft.com/office/drawing/2014/main" id="{62A68A24-5DBF-657A-3B7E-F3221537D962}"/>
              </a:ext>
            </a:extLst>
          </p:cNvPr>
          <p:cNvSpPr txBox="1"/>
          <p:nvPr/>
        </p:nvSpPr>
        <p:spPr>
          <a:xfrm>
            <a:off x="311400" y="1403724"/>
            <a:ext cx="5782017"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kumimoji="0" lang="en-US" sz="2400" b="0" i="0" u="none" strike="noStrike" kern="1200" cap="none" spc="0" normalizeH="0" baseline="0" noProof="0">
                <a:ln>
                  <a:noFill/>
                </a:ln>
                <a:solidFill>
                  <a:srgbClr val="030406"/>
                </a:solidFill>
                <a:effectLst/>
                <a:uLnTx/>
                <a:uFillTx/>
                <a:latin typeface="Montserrat"/>
                <a:ea typeface="+mn-ea"/>
                <a:cs typeface="Arial"/>
              </a:rPr>
              <a:t>Collaboratively discuss each case at tumor board and decision is made on if a patient may be a good candidate for locoregional therapy or surgery</a:t>
            </a:r>
          </a:p>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kumimoji="0" lang="en-US" sz="2400" b="0" i="0" u="none" strike="noStrike" kern="1200" cap="none" spc="0" normalizeH="0" baseline="0" noProof="0">
                <a:ln>
                  <a:noFill/>
                </a:ln>
                <a:solidFill>
                  <a:srgbClr val="030406"/>
                </a:solidFill>
                <a:effectLst/>
                <a:uLnTx/>
                <a:uFillTx/>
                <a:latin typeface="Montserrat"/>
                <a:ea typeface="+mn-ea"/>
                <a:cs typeface="Arial"/>
              </a:rPr>
              <a:t>Oncologist or Surgical Oncologist sends a referral to IR</a:t>
            </a:r>
          </a:p>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kumimoji="0" lang="en-US" sz="2400" b="0" i="0" u="none" strike="noStrike" kern="1200" cap="none" spc="0" normalizeH="0" baseline="0" noProof="0">
                <a:ln>
                  <a:noFill/>
                </a:ln>
                <a:solidFill>
                  <a:srgbClr val="030406"/>
                </a:solidFill>
                <a:effectLst/>
                <a:uLnTx/>
                <a:uFillTx/>
                <a:latin typeface="Montserrat"/>
                <a:ea typeface="+mn-ea"/>
                <a:cs typeface="Arial"/>
              </a:rPr>
              <a:t>Patient is scheduled for IR clinic to discuss clinical history and plan</a:t>
            </a:r>
          </a:p>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kumimoji="0" lang="en-US" sz="2400" b="0" i="0" u="none" strike="noStrike" kern="1200" cap="none" spc="0" normalizeH="0" baseline="0" noProof="0">
                <a:ln>
                  <a:noFill/>
                </a:ln>
                <a:solidFill>
                  <a:srgbClr val="030406"/>
                </a:solidFill>
                <a:effectLst/>
                <a:uLnTx/>
                <a:uFillTx/>
                <a:latin typeface="Montserrat"/>
                <a:ea typeface="+mn-ea"/>
                <a:cs typeface="Arial"/>
              </a:rPr>
              <a:t>Order is placed for the procedure and preauthorization begins</a:t>
            </a:r>
          </a:p>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endParaRPr kumimoji="0" lang="en-US" sz="2400" b="0" i="0" u="none" strike="noStrike" kern="1200" cap="none" spc="0" normalizeH="0" baseline="0" noProof="0">
              <a:ln>
                <a:noFill/>
              </a:ln>
              <a:solidFill>
                <a:srgbClr val="030406"/>
              </a:solidFill>
              <a:effectLst/>
              <a:uLnTx/>
              <a:uFillTx/>
              <a:latin typeface="Montserrat"/>
              <a:ea typeface="+mn-ea"/>
              <a:cs typeface="Arial"/>
            </a:endParaRPr>
          </a:p>
        </p:txBody>
      </p:sp>
    </p:spTree>
    <p:extLst>
      <p:ext uri="{BB962C8B-B14F-4D97-AF65-F5344CB8AC3E}">
        <p14:creationId xmlns:p14="http://schemas.microsoft.com/office/powerpoint/2010/main" val="390380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1BF77-E53C-720F-9724-91A5DAB2080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B20A8E3-79BA-259A-9986-080507A5B4B6}"/>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9CEFC2C4-FA54-C9F4-8811-4D20AA7CF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BE168738-D83A-35DF-D0D8-629B1D43B5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3" name="Text Placeholder 1">
            <a:extLst>
              <a:ext uri="{FF2B5EF4-FFF2-40B4-BE49-F238E27FC236}">
                <a16:creationId xmlns:a16="http://schemas.microsoft.com/office/drawing/2014/main" id="{C04AEBD3-8DE1-6DE0-96EB-78ADE4895245}"/>
              </a:ext>
            </a:extLst>
          </p:cNvPr>
          <p:cNvSpPr txBox="1">
            <a:spLocks/>
          </p:cNvSpPr>
          <p:nvPr/>
        </p:nvSpPr>
        <p:spPr>
          <a:xfrm>
            <a:off x="262347" y="-382"/>
            <a:ext cx="10435701" cy="1202235"/>
          </a:xfrm>
          <a:prstGeom prst="rect">
            <a:avLst/>
          </a:prstGeom>
        </p:spPr>
        <p:txBody>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3600" b="1" i="0" u="none" strike="noStrike" kern="1200" cap="none" spc="0" normalizeH="0" baseline="0" noProof="0">
                <a:ln>
                  <a:noFill/>
                </a:ln>
                <a:solidFill>
                  <a:srgbClr val="002060"/>
                </a:solidFill>
                <a:effectLst/>
                <a:uLnTx/>
                <a:uFillTx/>
                <a:latin typeface="Arial"/>
                <a:ea typeface="+mn-ea"/>
                <a:cs typeface="Arial"/>
              </a:rPr>
              <a:t>The Decision Process and Clinic</a:t>
            </a:r>
          </a:p>
        </p:txBody>
      </p:sp>
      <p:pic>
        <p:nvPicPr>
          <p:cNvPr id="8" name="Picture 7" descr="A group of doctors in scrubs and face masks&#10;&#10;Description automatically generated">
            <a:extLst>
              <a:ext uri="{FF2B5EF4-FFF2-40B4-BE49-F238E27FC236}">
                <a16:creationId xmlns:a16="http://schemas.microsoft.com/office/drawing/2014/main" id="{89C873E2-A835-7DCD-EE57-BC5999E547E4}"/>
              </a:ext>
            </a:extLst>
          </p:cNvPr>
          <p:cNvPicPr>
            <a:picLocks noChangeAspect="1"/>
          </p:cNvPicPr>
          <p:nvPr/>
        </p:nvPicPr>
        <p:blipFill>
          <a:blip r:embed="rId4"/>
          <a:stretch>
            <a:fillRect/>
          </a:stretch>
        </p:blipFill>
        <p:spPr>
          <a:xfrm>
            <a:off x="8735805" y="577851"/>
            <a:ext cx="2994020" cy="3736669"/>
          </a:xfrm>
          <a:prstGeom prst="rect">
            <a:avLst/>
          </a:prstGeom>
        </p:spPr>
      </p:pic>
      <p:sp>
        <p:nvSpPr>
          <p:cNvPr id="11" name="TextBox 10">
            <a:extLst>
              <a:ext uri="{FF2B5EF4-FFF2-40B4-BE49-F238E27FC236}">
                <a16:creationId xmlns:a16="http://schemas.microsoft.com/office/drawing/2014/main" id="{F09EBD1C-44F3-0AA7-A126-8C44BC6F41FA}"/>
              </a:ext>
            </a:extLst>
          </p:cNvPr>
          <p:cNvSpPr txBox="1"/>
          <p:nvPr/>
        </p:nvSpPr>
        <p:spPr>
          <a:xfrm>
            <a:off x="259921" y="795128"/>
            <a:ext cx="8578386"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kumimoji="0" lang="en-US" sz="2400" b="0" i="0" u="none" strike="noStrike" kern="1200" cap="none" spc="0" normalizeH="0" baseline="0" noProof="0">
                <a:ln>
                  <a:noFill/>
                </a:ln>
                <a:solidFill>
                  <a:srgbClr val="030406"/>
                </a:solidFill>
                <a:effectLst/>
                <a:uLnTx/>
                <a:uFillTx/>
                <a:latin typeface="Montserrat"/>
                <a:ea typeface="+mn-ea"/>
                <a:cs typeface="Arial"/>
              </a:rPr>
              <a:t>Cancer patients are referred to us from all major hospital systems as we are not directly associated with any system and direct communication is kept with the patient's oncologist through treatment.</a:t>
            </a:r>
          </a:p>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kumimoji="0" lang="en-US" sz="2400" b="0" i="0" u="none" strike="noStrike" kern="1200" cap="none" spc="0" normalizeH="0" baseline="0" noProof="0">
                <a:ln>
                  <a:noFill/>
                </a:ln>
                <a:solidFill>
                  <a:srgbClr val="030406"/>
                </a:solidFill>
                <a:effectLst/>
                <a:uLnTx/>
                <a:uFillTx/>
                <a:latin typeface="Montserrat"/>
                <a:ea typeface="+mn-ea"/>
                <a:cs typeface="Arial"/>
              </a:rPr>
              <a:t>Many patients have never seen their CT or MR imaging or the mass we plan to treat</a:t>
            </a:r>
            <a:endParaRPr kumimoji="0" lang="en-US" sz="1800" b="0" i="0" u="none" strike="noStrike" kern="1200" cap="none" spc="0" normalizeH="0" baseline="0" noProof="0">
              <a:ln>
                <a:noFill/>
              </a:ln>
              <a:solidFill>
                <a:srgbClr val="030406"/>
              </a:solidFill>
              <a:effectLst/>
              <a:uLnTx/>
              <a:uFillTx/>
              <a:latin typeface="Montserra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kumimoji="0" lang="en-US" sz="2400" b="0" i="0" u="none" strike="noStrike" kern="1200" cap="none" spc="0" normalizeH="0" baseline="0" noProof="0">
                <a:ln>
                  <a:noFill/>
                </a:ln>
                <a:solidFill>
                  <a:srgbClr val="030406"/>
                </a:solidFill>
                <a:effectLst/>
                <a:uLnTx/>
                <a:uFillTx/>
                <a:latin typeface="Montserrat"/>
                <a:ea typeface="+mn-ea"/>
                <a:cs typeface="Arial"/>
              </a:rPr>
              <a:t>Large screen PACS machine to review images</a:t>
            </a:r>
          </a:p>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kumimoji="0" lang="en-US" sz="2400" b="0" i="0" u="none" strike="noStrike" kern="1200" cap="none" spc="0" normalizeH="0" baseline="0" noProof="0">
                <a:ln>
                  <a:noFill/>
                </a:ln>
                <a:solidFill>
                  <a:srgbClr val="030406"/>
                </a:solidFill>
                <a:effectLst/>
                <a:uLnTx/>
                <a:uFillTx/>
                <a:latin typeface="Montserrat"/>
                <a:ea typeface="+mn-ea"/>
                <a:cs typeface="Arial"/>
              </a:rPr>
              <a:t>Draw the liver, the mass location, and vascular anatomy</a:t>
            </a:r>
          </a:p>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kumimoji="0" lang="en-US" sz="2400" b="0" i="0" u="none" strike="noStrike" kern="1200" cap="none" spc="0" normalizeH="0" baseline="0" noProof="0">
                <a:ln>
                  <a:noFill/>
                </a:ln>
                <a:solidFill>
                  <a:srgbClr val="030406"/>
                </a:solidFill>
                <a:effectLst/>
                <a:uLnTx/>
                <a:uFillTx/>
                <a:latin typeface="Montserrat"/>
                <a:ea typeface="+mn-ea"/>
                <a:cs typeface="Arial"/>
              </a:rPr>
              <a:t>List and describe locoregional therapy options:</a:t>
            </a:r>
            <a:endParaRPr kumimoji="0" lang="en-US" sz="1800" b="0" i="0" u="none" strike="noStrike" kern="1200" cap="none" spc="0" normalizeH="0" baseline="0" noProof="0">
              <a:ln>
                <a:noFill/>
              </a:ln>
              <a:solidFill>
                <a:srgbClr val="030406"/>
              </a:solidFill>
              <a:effectLst/>
              <a:uLnTx/>
              <a:uFillTx/>
              <a:latin typeface="Montserrat"/>
              <a:ea typeface="+mn-ea"/>
              <a:cs typeface="Arial"/>
            </a:endParaRPr>
          </a:p>
          <a:p>
            <a:pPr marL="914400" marR="0" lvl="1" indent="-457200" algn="l" defTabSz="9144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a:ln>
                  <a:noFill/>
                </a:ln>
                <a:solidFill>
                  <a:srgbClr val="030406"/>
                </a:solidFill>
                <a:effectLst/>
                <a:uLnTx/>
                <a:uFillTx/>
                <a:latin typeface="Montserrat"/>
                <a:ea typeface="+mn-ea"/>
                <a:cs typeface="Arial"/>
              </a:rPr>
              <a:t>Ablation</a:t>
            </a:r>
            <a:endParaRPr kumimoji="0" lang="en-US" sz="1800" b="0" i="0" u="none" strike="noStrike" kern="1200" cap="none" spc="0" normalizeH="0" baseline="0" noProof="0">
              <a:ln>
                <a:noFill/>
              </a:ln>
              <a:solidFill>
                <a:srgbClr val="030406"/>
              </a:solidFill>
              <a:effectLst/>
              <a:uLnTx/>
              <a:uFillTx/>
              <a:latin typeface="Montserrat"/>
              <a:ea typeface="+mn-ea"/>
              <a:cs typeface="Arial"/>
            </a:endParaRPr>
          </a:p>
          <a:p>
            <a:pPr marL="914400" marR="0" lvl="1" indent="-457200" algn="l" defTabSz="9144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a:ln>
                  <a:noFill/>
                </a:ln>
                <a:solidFill>
                  <a:srgbClr val="030406"/>
                </a:solidFill>
                <a:effectLst/>
                <a:uLnTx/>
                <a:uFillTx/>
                <a:latin typeface="Montserrat"/>
                <a:ea typeface="+mn-ea"/>
                <a:cs typeface="Arial"/>
              </a:rPr>
              <a:t>Bland embolization</a:t>
            </a:r>
            <a:endParaRPr kumimoji="0" lang="en-US" sz="1800" b="0" i="0" u="none" strike="noStrike" kern="1200" cap="none" spc="0" normalizeH="0" baseline="0" noProof="0">
              <a:ln>
                <a:noFill/>
              </a:ln>
              <a:solidFill>
                <a:srgbClr val="030406"/>
              </a:solidFill>
              <a:effectLst/>
              <a:uLnTx/>
              <a:uFillTx/>
              <a:latin typeface="Montserrat"/>
              <a:ea typeface="+mn-ea"/>
              <a:cs typeface="Arial"/>
            </a:endParaRPr>
          </a:p>
          <a:p>
            <a:pPr marL="914400" marR="0" lvl="1" indent="-457200" algn="l" defTabSz="9144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a:ln>
                  <a:noFill/>
                </a:ln>
                <a:solidFill>
                  <a:srgbClr val="030406"/>
                </a:solidFill>
                <a:effectLst/>
                <a:uLnTx/>
                <a:uFillTx/>
                <a:latin typeface="Montserrat"/>
                <a:ea typeface="+mn-ea"/>
                <a:cs typeface="Arial"/>
              </a:rPr>
              <a:t>Chemoembolization</a:t>
            </a:r>
            <a:endParaRPr kumimoji="0" lang="en-US" sz="1800" b="0" i="0" u="none" strike="noStrike" kern="1200" cap="none" spc="0" normalizeH="0" baseline="0" noProof="0">
              <a:ln>
                <a:noFill/>
              </a:ln>
              <a:solidFill>
                <a:srgbClr val="030406"/>
              </a:solidFill>
              <a:effectLst/>
              <a:uLnTx/>
              <a:uFillTx/>
              <a:latin typeface="Montserrat"/>
              <a:ea typeface="+mn-ea"/>
              <a:cs typeface="Arial"/>
            </a:endParaRPr>
          </a:p>
          <a:p>
            <a:pPr marL="914400" marR="0" lvl="1" indent="-457200" algn="l" defTabSz="914400" rtl="0" eaLnBrk="1" fontAlgn="auto" latinLnBrk="0" hangingPunct="1">
              <a:lnSpc>
                <a:spcPct val="100000"/>
              </a:lnSpc>
              <a:spcBef>
                <a:spcPts val="0"/>
              </a:spcBef>
              <a:spcAft>
                <a:spcPts val="0"/>
              </a:spcAft>
              <a:buClrTx/>
              <a:buSzTx/>
              <a:buFont typeface="Courier New"/>
              <a:buChar char="o"/>
              <a:tabLst/>
              <a:defRPr/>
            </a:pPr>
            <a:r>
              <a:rPr kumimoji="0" lang="en-US" sz="2400" b="0" i="0" u="none" strike="noStrike" kern="1200" cap="none" spc="0" normalizeH="0" baseline="0" noProof="0">
                <a:ln>
                  <a:noFill/>
                </a:ln>
                <a:solidFill>
                  <a:srgbClr val="030406"/>
                </a:solidFill>
                <a:effectLst/>
                <a:uLnTx/>
                <a:uFillTx/>
                <a:latin typeface="Montserrat"/>
                <a:ea typeface="+mn-ea"/>
                <a:cs typeface="Arial"/>
              </a:rPr>
              <a:t>Y90 radioembolization</a:t>
            </a:r>
            <a:endParaRPr kumimoji="0" lang="en-US" sz="1800" b="0" i="0" u="none" strike="noStrike" kern="1200" cap="none" spc="0" normalizeH="0" baseline="0" noProof="0">
              <a:ln>
                <a:noFill/>
              </a:ln>
              <a:solidFill>
                <a:srgbClr val="030406"/>
              </a:solidFill>
              <a:effectLst/>
              <a:uLnTx/>
              <a:uFillTx/>
              <a:latin typeface="Montserrat"/>
              <a:ea typeface="+mn-ea"/>
              <a:cs typeface="+mn-cs"/>
            </a:endParaRPr>
          </a:p>
        </p:txBody>
      </p:sp>
    </p:spTree>
    <p:extLst>
      <p:ext uri="{BB962C8B-B14F-4D97-AF65-F5344CB8AC3E}">
        <p14:creationId xmlns:p14="http://schemas.microsoft.com/office/powerpoint/2010/main" val="66020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E3C92-0FE5-9298-B412-5051DC47D364}"/>
              </a:ext>
            </a:extLst>
          </p:cNvPr>
          <p:cNvSpPr>
            <a:spLocks noGrp="1"/>
          </p:cNvSpPr>
          <p:nvPr>
            <p:ph type="title"/>
          </p:nvPr>
        </p:nvSpPr>
        <p:spPr>
          <a:xfrm>
            <a:off x="1890147" y="590617"/>
            <a:ext cx="8985250" cy="1118394"/>
          </a:xfrm>
        </p:spPr>
        <p:txBody>
          <a:bodyPr anchor="t">
            <a:normAutofit/>
          </a:bodyPr>
          <a:lstStyle/>
          <a:p>
            <a:r>
              <a:rPr lang="en-US" sz="4800" b="1">
                <a:solidFill>
                  <a:srgbClr val="FFFF00"/>
                </a:solidFill>
                <a:latin typeface="Arial"/>
                <a:cs typeface="Arial"/>
              </a:rPr>
              <a:t>Case Examples:</a:t>
            </a:r>
          </a:p>
        </p:txBody>
      </p:sp>
      <p:sp>
        <p:nvSpPr>
          <p:cNvPr id="5" name="Content Placeholder 4">
            <a:extLst>
              <a:ext uri="{FF2B5EF4-FFF2-40B4-BE49-F238E27FC236}">
                <a16:creationId xmlns:a16="http://schemas.microsoft.com/office/drawing/2014/main" id="{D9763398-8EDF-FB6E-5299-6535682C5A80}"/>
              </a:ext>
            </a:extLst>
          </p:cNvPr>
          <p:cNvSpPr>
            <a:spLocks noGrp="1"/>
          </p:cNvSpPr>
          <p:nvPr>
            <p:ph idx="1"/>
          </p:nvPr>
        </p:nvSpPr>
        <p:spPr>
          <a:xfrm>
            <a:off x="703948" y="1935819"/>
            <a:ext cx="10550255" cy="4254501"/>
          </a:xfrm>
        </p:spPr>
        <p:txBody>
          <a:bodyPr vert="horz" lIns="91440" tIns="45720" rIns="91440" bIns="45720" rtlCol="0" anchor="t">
            <a:noAutofit/>
          </a:bodyPr>
          <a:lstStyle/>
          <a:p>
            <a:r>
              <a:rPr lang="en-US" sz="2400">
                <a:solidFill>
                  <a:srgbClr val="FFFFFF"/>
                </a:solidFill>
                <a:latin typeface="Arial"/>
                <a:cs typeface="Arial"/>
              </a:rPr>
              <a:t>Liver cancer patients will have a MRI and PET/CT as part of the process toward diagnosis followed by a port placement for chemotherapy and sometimes a biopsy.</a:t>
            </a:r>
          </a:p>
          <a:p>
            <a:r>
              <a:rPr lang="en-US" sz="2400">
                <a:solidFill>
                  <a:srgbClr val="FFFFFF"/>
                </a:solidFill>
                <a:latin typeface="Arial"/>
                <a:cs typeface="Arial"/>
              </a:rPr>
              <a:t>The biopsy, port placement, and all imaging can be performed at VIP/NWR</a:t>
            </a:r>
          </a:p>
          <a:p>
            <a:r>
              <a:rPr lang="en-US" sz="2400">
                <a:solidFill>
                  <a:srgbClr val="FFFFFF"/>
                </a:solidFill>
                <a:latin typeface="Arial"/>
                <a:cs typeface="Arial"/>
              </a:rPr>
              <a:t>Y90 is a catheter-based treatment option for liver cancer patients performed at the hospital or at VIP/NWR.  VIP is the first outpatient facility in the Midwest to offer Y90 outside the hospital.</a:t>
            </a:r>
          </a:p>
          <a:p>
            <a:r>
              <a:rPr lang="en-US" sz="2400">
                <a:solidFill>
                  <a:srgbClr val="FFFFFF"/>
                </a:solidFill>
                <a:latin typeface="Arial"/>
                <a:cs typeface="Arial"/>
              </a:rPr>
              <a:t>Liver cancer patients will get MRI or CT studies every 3 months after treatment to monitor the treatment response.</a:t>
            </a:r>
          </a:p>
        </p:txBody>
      </p:sp>
      <p:pic>
        <p:nvPicPr>
          <p:cNvPr id="6" name="Picture 5" descr="A logo for a company&#10;&#10;AI-generated content may be incorrect.">
            <a:extLst>
              <a:ext uri="{FF2B5EF4-FFF2-40B4-BE49-F238E27FC236}">
                <a16:creationId xmlns:a16="http://schemas.microsoft.com/office/drawing/2014/main" id="{2290728F-3BCA-28FC-2C4D-70AAAA6D075A}"/>
              </a:ext>
            </a:extLst>
          </p:cNvPr>
          <p:cNvPicPr>
            <a:picLocks noChangeAspect="1"/>
          </p:cNvPicPr>
          <p:nvPr/>
        </p:nvPicPr>
        <p:blipFill>
          <a:blip r:embed="rId2"/>
          <a:stretch>
            <a:fillRect/>
          </a:stretch>
        </p:blipFill>
        <p:spPr>
          <a:xfrm>
            <a:off x="6852915" y="350825"/>
            <a:ext cx="5069136" cy="1266605"/>
          </a:xfrm>
          <a:prstGeom prst="rect">
            <a:avLst/>
          </a:prstGeom>
        </p:spPr>
      </p:pic>
    </p:spTree>
    <p:extLst>
      <p:ext uri="{BB962C8B-B14F-4D97-AF65-F5344CB8AC3E}">
        <p14:creationId xmlns:p14="http://schemas.microsoft.com/office/powerpoint/2010/main" val="131988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9DB47C65-0C34-FEFA-FAF0-952B4D92DE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526715-4F23-0706-5093-71C19140D85C}"/>
              </a:ext>
            </a:extLst>
          </p:cNvPr>
          <p:cNvSpPr>
            <a:spLocks noGrp="1"/>
          </p:cNvSpPr>
          <p:nvPr>
            <p:ph type="title"/>
          </p:nvPr>
        </p:nvSpPr>
        <p:spPr>
          <a:xfrm>
            <a:off x="2019300" y="538956"/>
            <a:ext cx="8985250" cy="1118394"/>
          </a:xfrm>
        </p:spPr>
        <p:txBody>
          <a:bodyPr anchor="t">
            <a:normAutofit/>
          </a:bodyPr>
          <a:lstStyle/>
          <a:p>
            <a:r>
              <a:rPr lang="en-US" sz="4800" b="1">
                <a:solidFill>
                  <a:srgbClr val="FFFF00"/>
                </a:solidFill>
                <a:latin typeface="Montserrat"/>
              </a:rPr>
              <a:t>Chest Ports:</a:t>
            </a:r>
          </a:p>
        </p:txBody>
      </p:sp>
      <p:sp>
        <p:nvSpPr>
          <p:cNvPr id="5" name="Content Placeholder 4">
            <a:extLst>
              <a:ext uri="{FF2B5EF4-FFF2-40B4-BE49-F238E27FC236}">
                <a16:creationId xmlns:a16="http://schemas.microsoft.com/office/drawing/2014/main" id="{7E3323A1-769A-6359-8C0A-2CF4FDA411A8}"/>
              </a:ext>
            </a:extLst>
          </p:cNvPr>
          <p:cNvSpPr>
            <a:spLocks noGrp="1"/>
          </p:cNvSpPr>
          <p:nvPr>
            <p:ph idx="1"/>
          </p:nvPr>
        </p:nvSpPr>
        <p:spPr>
          <a:xfrm>
            <a:off x="607084" y="2077887"/>
            <a:ext cx="9994900" cy="4254501"/>
          </a:xfrm>
        </p:spPr>
        <p:txBody>
          <a:bodyPr vert="horz" lIns="91440" tIns="45720" rIns="91440" bIns="45720" rtlCol="0" anchor="t">
            <a:noAutofit/>
          </a:bodyPr>
          <a:lstStyle/>
          <a:p>
            <a:r>
              <a:rPr lang="en-US" sz="2000">
                <a:solidFill>
                  <a:srgbClr val="FFFFFF"/>
                </a:solidFill>
              </a:rPr>
              <a:t>Chest port is the first step in a cancer patient's care plan and serves as access for chemotherapy, blood work, and for contrast for a CT or MRI</a:t>
            </a:r>
          </a:p>
          <a:p>
            <a:r>
              <a:rPr lang="en-US" sz="2000">
                <a:solidFill>
                  <a:srgbClr val="FFFFFF"/>
                </a:solidFill>
              </a:rPr>
              <a:t>Easy scheduling and prompt placement is critical to expedite a patient's treatment plan and to initiate chemotherapy</a:t>
            </a:r>
          </a:p>
          <a:p>
            <a:r>
              <a:rPr lang="en-US" sz="2000">
                <a:solidFill>
                  <a:srgbClr val="FFFFFF"/>
                </a:solidFill>
              </a:rPr>
              <a:t>VIP/NWR Ports are placed within 48 hours of receiving the request</a:t>
            </a:r>
          </a:p>
          <a:p>
            <a:r>
              <a:rPr lang="en-US" sz="2000">
                <a:solidFill>
                  <a:srgbClr val="FFFFFF"/>
                </a:solidFill>
              </a:rPr>
              <a:t>Each port translates to approximately $10,000 in health care savings to the patient, employer and to UHC when placed at VIP/NWR</a:t>
            </a:r>
          </a:p>
          <a:p>
            <a:pPr marL="0" indent="0">
              <a:buNone/>
            </a:pPr>
            <a:endParaRPr lang="en-US" sz="2000">
              <a:solidFill>
                <a:srgbClr val="FFFFFF"/>
              </a:solidFill>
            </a:endParaRPr>
          </a:p>
        </p:txBody>
      </p:sp>
      <p:pic>
        <p:nvPicPr>
          <p:cNvPr id="3" name="Picture 2" descr="A close-up of a purple device&#10;&#10;AI-generated content may be incorrect.">
            <a:extLst>
              <a:ext uri="{FF2B5EF4-FFF2-40B4-BE49-F238E27FC236}">
                <a16:creationId xmlns:a16="http://schemas.microsoft.com/office/drawing/2014/main" id="{C02C66F0-2506-1083-349E-701B1641CAB8}"/>
              </a:ext>
            </a:extLst>
          </p:cNvPr>
          <p:cNvPicPr>
            <a:picLocks noChangeAspect="1"/>
          </p:cNvPicPr>
          <p:nvPr/>
        </p:nvPicPr>
        <p:blipFill>
          <a:blip r:embed="rId2"/>
          <a:stretch>
            <a:fillRect/>
          </a:stretch>
        </p:blipFill>
        <p:spPr>
          <a:xfrm>
            <a:off x="7243843" y="104935"/>
            <a:ext cx="2728348" cy="1966348"/>
          </a:xfrm>
          <a:prstGeom prst="rect">
            <a:avLst/>
          </a:prstGeom>
        </p:spPr>
      </p:pic>
      <p:pic>
        <p:nvPicPr>
          <p:cNvPr id="6" name="Picture 5" descr="A x-ray of a human chest&#10;&#10;AI-generated content may be incorrect.">
            <a:extLst>
              <a:ext uri="{FF2B5EF4-FFF2-40B4-BE49-F238E27FC236}">
                <a16:creationId xmlns:a16="http://schemas.microsoft.com/office/drawing/2014/main" id="{CAFAADE2-DD50-18F6-0952-EFD1E62C9FED}"/>
              </a:ext>
            </a:extLst>
          </p:cNvPr>
          <p:cNvPicPr>
            <a:picLocks noChangeAspect="1"/>
          </p:cNvPicPr>
          <p:nvPr/>
        </p:nvPicPr>
        <p:blipFill>
          <a:blip r:embed="rId3"/>
          <a:stretch>
            <a:fillRect/>
          </a:stretch>
        </p:blipFill>
        <p:spPr>
          <a:xfrm>
            <a:off x="10060584" y="103321"/>
            <a:ext cx="1886425" cy="2705747"/>
          </a:xfrm>
          <a:prstGeom prst="rect">
            <a:avLst/>
          </a:prstGeom>
        </p:spPr>
      </p:pic>
      <p:pic>
        <p:nvPicPr>
          <p:cNvPr id="8" name="Picture 7" descr="A logo for a company&#10;&#10;AI-generated content may be incorrect.">
            <a:extLst>
              <a:ext uri="{FF2B5EF4-FFF2-40B4-BE49-F238E27FC236}">
                <a16:creationId xmlns:a16="http://schemas.microsoft.com/office/drawing/2014/main" id="{0D5F5570-B887-9E95-0EB8-657699FC4585}"/>
              </a:ext>
            </a:extLst>
          </p:cNvPr>
          <p:cNvPicPr>
            <a:picLocks noChangeAspect="1"/>
          </p:cNvPicPr>
          <p:nvPr/>
        </p:nvPicPr>
        <p:blipFill>
          <a:blip r:embed="rId4"/>
          <a:stretch>
            <a:fillRect/>
          </a:stretch>
        </p:blipFill>
        <p:spPr>
          <a:xfrm>
            <a:off x="7470000" y="5308147"/>
            <a:ext cx="4476000" cy="1125706"/>
          </a:xfrm>
          <a:prstGeom prst="rect">
            <a:avLst/>
          </a:prstGeom>
        </p:spPr>
      </p:pic>
      <p:sp>
        <p:nvSpPr>
          <p:cNvPr id="7" name="Rectangle 6">
            <a:extLst>
              <a:ext uri="{FF2B5EF4-FFF2-40B4-BE49-F238E27FC236}">
                <a16:creationId xmlns:a16="http://schemas.microsoft.com/office/drawing/2014/main" id="{5C129D43-B389-91DC-10D6-D66C4F7CD5B3}"/>
              </a:ext>
            </a:extLst>
          </p:cNvPr>
          <p:cNvSpPr/>
          <p:nvPr/>
        </p:nvSpPr>
        <p:spPr>
          <a:xfrm>
            <a:off x="141281" y="6298764"/>
            <a:ext cx="2170228" cy="502331"/>
          </a:xfrm>
          <a:prstGeom prst="rect">
            <a:avLst/>
          </a:prstGeom>
          <a:solidFill>
            <a:srgbClr val="13949E"/>
          </a:solidFill>
          <a:ln>
            <a:solidFill>
              <a:srgbClr val="139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0" name="Picture 9" descr="A blue and white logo&#10;&#10;Description automatically generated">
            <a:extLst>
              <a:ext uri="{FF2B5EF4-FFF2-40B4-BE49-F238E27FC236}">
                <a16:creationId xmlns:a16="http://schemas.microsoft.com/office/drawing/2014/main" id="{9ACDD358-4053-C471-53D5-9DF72B72C7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402525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8391D4-AF39-9DC8-7538-A21511404C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557FC0-B1EE-35A6-FD86-F821D384B1D0}"/>
              </a:ext>
            </a:extLst>
          </p:cNvPr>
          <p:cNvSpPr>
            <a:spLocks noGrp="1"/>
          </p:cNvSpPr>
          <p:nvPr>
            <p:ph type="title"/>
          </p:nvPr>
        </p:nvSpPr>
        <p:spPr>
          <a:xfrm>
            <a:off x="640080" y="187116"/>
            <a:ext cx="6894576" cy="1783080"/>
          </a:xfrm>
        </p:spPr>
        <p:txBody>
          <a:bodyPr anchor="b">
            <a:normAutofit/>
          </a:bodyPr>
          <a:lstStyle/>
          <a:p>
            <a:r>
              <a:rPr lang="en-US" sz="5400" b="1">
                <a:solidFill>
                  <a:srgbClr val="01949F"/>
                </a:solidFill>
                <a:latin typeface="Arial"/>
                <a:cs typeface="Arial"/>
              </a:rPr>
              <a:t>By the Numbers:</a:t>
            </a:r>
          </a:p>
        </p:txBody>
      </p:sp>
      <p:graphicFrame>
        <p:nvGraphicFramePr>
          <p:cNvPr id="6" name="Chart 5">
            <a:extLst>
              <a:ext uri="{FF2B5EF4-FFF2-40B4-BE49-F238E27FC236}">
                <a16:creationId xmlns:a16="http://schemas.microsoft.com/office/drawing/2014/main" id="{CB185D04-213C-9BFD-3310-BF05AD9987C5}"/>
              </a:ext>
              <a:ext uri="{147F2762-F138-4A5C-976F-8EAC2B608ADB}">
                <a16:predDERef xmlns:a16="http://schemas.microsoft.com/office/drawing/2014/main" pred="{34C76172-F1A2-F214-DCD9-1B1F69B1B0C8}"/>
              </a:ext>
            </a:extLst>
          </p:cNvPr>
          <p:cNvGraphicFramePr>
            <a:graphicFrameLocks/>
          </p:cNvGraphicFramePr>
          <p:nvPr/>
        </p:nvGraphicFramePr>
        <p:xfrm>
          <a:off x="6055650" y="1966729"/>
          <a:ext cx="5791881" cy="4159734"/>
        </p:xfrm>
        <a:graphic>
          <a:graphicData uri="http://schemas.openxmlformats.org/drawingml/2006/chart">
            <c:chart xmlns:c="http://schemas.openxmlformats.org/drawingml/2006/chart" xmlns:r="http://schemas.openxmlformats.org/officeDocument/2006/relationships" r:id="rId2"/>
          </a:graphicData>
        </a:graphic>
      </p:graphicFrame>
      <p:sp>
        <p:nvSpPr>
          <p:cNvPr id="8" name="Content Placeholder 4">
            <a:extLst>
              <a:ext uri="{FF2B5EF4-FFF2-40B4-BE49-F238E27FC236}">
                <a16:creationId xmlns:a16="http://schemas.microsoft.com/office/drawing/2014/main" id="{86675964-5CA8-DC9D-CEBF-7AC573ED1DCA}"/>
              </a:ext>
            </a:extLst>
          </p:cNvPr>
          <p:cNvSpPr>
            <a:spLocks noGrp="1"/>
          </p:cNvSpPr>
          <p:nvPr>
            <p:ph idx="1"/>
          </p:nvPr>
        </p:nvSpPr>
        <p:spPr>
          <a:xfrm>
            <a:off x="642297" y="2601564"/>
            <a:ext cx="5221617" cy="4254501"/>
          </a:xfrm>
        </p:spPr>
        <p:txBody>
          <a:bodyPr vert="horz" lIns="91440" tIns="45720" rIns="91440" bIns="45720" rtlCol="0" anchor="t">
            <a:noAutofit/>
          </a:bodyPr>
          <a:lstStyle/>
          <a:p>
            <a:r>
              <a:rPr lang="en-US" sz="2400">
                <a:solidFill>
                  <a:srgbClr val="000000"/>
                </a:solidFill>
                <a:latin typeface="Arial"/>
                <a:cs typeface="Arial"/>
              </a:rPr>
              <a:t>At a savings of $10,000 per port, 434 ports placed at VIP/NWR since our opening in 2023 translates to a savings of $4.3 million to patients, employers and their insurance providers over port placement that would have been placed at the hospital.</a:t>
            </a:r>
            <a:endParaRPr lang="en-US" sz="2400">
              <a:latin typeface="Arial"/>
              <a:cs typeface="Arial"/>
            </a:endParaRPr>
          </a:p>
        </p:txBody>
      </p:sp>
      <p:pic>
        <p:nvPicPr>
          <p:cNvPr id="5" name="Picture 4" descr="A logo for a company&#10;&#10;AI-generated content may be incorrect.">
            <a:extLst>
              <a:ext uri="{FF2B5EF4-FFF2-40B4-BE49-F238E27FC236}">
                <a16:creationId xmlns:a16="http://schemas.microsoft.com/office/drawing/2014/main" id="{7374822A-332E-31E4-CAEE-650896CC2F8C}"/>
              </a:ext>
            </a:extLst>
          </p:cNvPr>
          <p:cNvPicPr>
            <a:picLocks noChangeAspect="1"/>
          </p:cNvPicPr>
          <p:nvPr/>
        </p:nvPicPr>
        <p:blipFill>
          <a:blip r:embed="rId3"/>
          <a:stretch>
            <a:fillRect/>
          </a:stretch>
        </p:blipFill>
        <p:spPr>
          <a:xfrm>
            <a:off x="6491288" y="408943"/>
            <a:ext cx="5359729" cy="1337639"/>
          </a:xfrm>
          <a:prstGeom prst="rect">
            <a:avLst/>
          </a:prstGeom>
        </p:spPr>
      </p:pic>
      <p:sp>
        <p:nvSpPr>
          <p:cNvPr id="3" name="Rectangle 2">
            <a:extLst>
              <a:ext uri="{FF2B5EF4-FFF2-40B4-BE49-F238E27FC236}">
                <a16:creationId xmlns:a16="http://schemas.microsoft.com/office/drawing/2014/main" id="{9715999A-7E90-A5F4-8C52-FC5AFFD0FAA4}"/>
              </a:ext>
            </a:extLst>
          </p:cNvPr>
          <p:cNvSpPr/>
          <p:nvPr/>
        </p:nvSpPr>
        <p:spPr>
          <a:xfrm>
            <a:off x="10072254" y="2008909"/>
            <a:ext cx="1731818" cy="408709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7" name="Rectangle 6">
            <a:extLst>
              <a:ext uri="{FF2B5EF4-FFF2-40B4-BE49-F238E27FC236}">
                <a16:creationId xmlns:a16="http://schemas.microsoft.com/office/drawing/2014/main" id="{AB02C96F-0B5E-BF94-EE6E-7583804F1F3A}"/>
              </a:ext>
            </a:extLst>
          </p:cNvPr>
          <p:cNvSpPr/>
          <p:nvPr/>
        </p:nvSpPr>
        <p:spPr>
          <a:xfrm>
            <a:off x="208766" y="6315205"/>
            <a:ext cx="1983287" cy="4488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0" name="Picture 9" descr="A blue and white logo&#10;&#10;Description automatically generated">
            <a:extLst>
              <a:ext uri="{FF2B5EF4-FFF2-40B4-BE49-F238E27FC236}">
                <a16:creationId xmlns:a16="http://schemas.microsoft.com/office/drawing/2014/main" id="{A5BB7C6C-F4B2-C537-4B1B-E933268010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12" name="Picture 11" descr="A blue and green cube with letters on it&#10;&#10;Description automatically generated">
            <a:extLst>
              <a:ext uri="{FF2B5EF4-FFF2-40B4-BE49-F238E27FC236}">
                <a16:creationId xmlns:a16="http://schemas.microsoft.com/office/drawing/2014/main" id="{563440F3-11EA-5A97-55A3-C093163C97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22775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flyer&#10;&#10;AI-generated content may be incorrect.">
            <a:extLst>
              <a:ext uri="{FF2B5EF4-FFF2-40B4-BE49-F238E27FC236}">
                <a16:creationId xmlns:a16="http://schemas.microsoft.com/office/drawing/2014/main" id="{8BDDDAED-37E0-CA93-7338-DC1FE49158C5}"/>
              </a:ext>
            </a:extLst>
          </p:cNvPr>
          <p:cNvPicPr>
            <a:picLocks noChangeAspect="1"/>
          </p:cNvPicPr>
          <p:nvPr/>
        </p:nvPicPr>
        <p:blipFill>
          <a:blip r:embed="rId2"/>
          <a:srcRect l="217" t="23017" r="-72" b="24190"/>
          <a:stretch/>
        </p:blipFill>
        <p:spPr>
          <a:xfrm>
            <a:off x="1637738" y="264764"/>
            <a:ext cx="8918533" cy="6106566"/>
          </a:xfrm>
          <a:prstGeom prst="rect">
            <a:avLst/>
          </a:prstGeom>
        </p:spPr>
      </p:pic>
      <p:pic>
        <p:nvPicPr>
          <p:cNvPr id="7" name="Picture 6" descr="A logo for a company&#10;&#10;AI-generated content may be incorrect.">
            <a:extLst>
              <a:ext uri="{FF2B5EF4-FFF2-40B4-BE49-F238E27FC236}">
                <a16:creationId xmlns:a16="http://schemas.microsoft.com/office/drawing/2014/main" id="{4B44F10F-6B7C-3E75-220E-5C4188467881}"/>
              </a:ext>
            </a:extLst>
          </p:cNvPr>
          <p:cNvPicPr>
            <a:picLocks noChangeAspect="1"/>
          </p:cNvPicPr>
          <p:nvPr/>
        </p:nvPicPr>
        <p:blipFill>
          <a:blip r:embed="rId3"/>
          <a:stretch>
            <a:fillRect/>
          </a:stretch>
        </p:blipFill>
        <p:spPr>
          <a:xfrm>
            <a:off x="9244654" y="5923399"/>
            <a:ext cx="2616505" cy="646492"/>
          </a:xfrm>
          <a:prstGeom prst="rect">
            <a:avLst/>
          </a:prstGeom>
        </p:spPr>
      </p:pic>
      <p:sp>
        <p:nvSpPr>
          <p:cNvPr id="3" name="Rectangle 2">
            <a:extLst>
              <a:ext uri="{FF2B5EF4-FFF2-40B4-BE49-F238E27FC236}">
                <a16:creationId xmlns:a16="http://schemas.microsoft.com/office/drawing/2014/main" id="{22737E5D-5FF1-52C0-0BC4-532F83C475FA}"/>
              </a:ext>
            </a:extLst>
          </p:cNvPr>
          <p:cNvSpPr/>
          <p:nvPr/>
        </p:nvSpPr>
        <p:spPr>
          <a:xfrm>
            <a:off x="208766" y="6315205"/>
            <a:ext cx="1983287" cy="4488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97F00A78-6DD0-29F2-5F67-262F5FA542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1052760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1D1BA"/>
        </a:solidFill>
        <a:effectLst/>
      </p:bgPr>
    </p:bg>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723C66ED-DBBF-12CA-7F5E-813E0E7D03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17" name="Rectangle 16">
              <a:extLst>
                <a:ext uri="{FF2B5EF4-FFF2-40B4-BE49-F238E27FC236}">
                  <a16:creationId xmlns:a16="http://schemas.microsoft.com/office/drawing/2014/main" id="{E3002B52-2669-1ED7-2E0F-0627FC31DF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Rectangle 17">
              <a:extLst>
                <a:ext uri="{FF2B5EF4-FFF2-40B4-BE49-F238E27FC236}">
                  <a16:creationId xmlns:a16="http://schemas.microsoft.com/office/drawing/2014/main" id="{82E9EC0D-91EA-9D35-F655-335C580AB3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9" name="Rectangle 18">
              <a:extLst>
                <a:ext uri="{FF2B5EF4-FFF2-40B4-BE49-F238E27FC236}">
                  <a16:creationId xmlns:a16="http://schemas.microsoft.com/office/drawing/2014/main" id="{7770627C-B480-1145-72DC-5B59DBE04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0" name="Rectangle 19">
              <a:extLst>
                <a:ext uri="{FF2B5EF4-FFF2-40B4-BE49-F238E27FC236}">
                  <a16:creationId xmlns:a16="http://schemas.microsoft.com/office/drawing/2014/main" id="{E9F81D39-93D1-019C-74DC-4710F53346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9127281" y="7060"/>
              <a:ext cx="3064320" cy="6872683"/>
            </a:xfrm>
            <a:prstGeom prst="rect">
              <a:avLst/>
            </a:prstGeom>
            <a:gradFill flip="none" rotWithShape="1">
              <a:gsLst>
                <a:gs pos="0">
                  <a:schemeClr val="accent2">
                    <a:alpha val="58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5" name="Slide Number Placeholder 4">
            <a:extLst>
              <a:ext uri="{FF2B5EF4-FFF2-40B4-BE49-F238E27FC236}">
                <a16:creationId xmlns:a16="http://schemas.microsoft.com/office/drawing/2014/main" id="{262EAD87-D5F3-BC04-7403-065BD14BA243}"/>
              </a:ext>
            </a:extLst>
          </p:cNvPr>
          <p:cNvSpPr>
            <a:spLocks noGrp="1"/>
          </p:cNvSpPr>
          <p:nvPr>
            <p:ph type="sldNum" sz="quarter" idx="4"/>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BF44F49-2768-47A8-8E40-2187651BF0E7}" type="slidenum">
              <a:rPr kumimoji="0" lang="en-US" sz="1200" b="0" i="0" u="none" strike="noStrike" kern="1200" cap="none" spc="0" normalizeH="0" baseline="0" noProof="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17</a:t>
            </a:fld>
            <a:endParaRPr kumimoji="0" lang="en-US" sz="1200" b="0" i="0" u="none" strike="noStrike" kern="1200" cap="none" spc="0" normalizeH="0" baseline="0" noProof="0">
              <a:ln>
                <a:noFill/>
              </a:ln>
              <a:solidFill>
                <a:srgbClr val="FFFFFF"/>
              </a:solidFill>
              <a:effectLst/>
              <a:uLnTx/>
              <a:uFillTx/>
              <a:latin typeface="Arial"/>
              <a:ea typeface="+mn-ea"/>
              <a:cs typeface="+mn-cs"/>
            </a:endParaRPr>
          </a:p>
        </p:txBody>
      </p:sp>
      <p:sp>
        <p:nvSpPr>
          <p:cNvPr id="15" name="TextBox 14">
            <a:extLst>
              <a:ext uri="{FF2B5EF4-FFF2-40B4-BE49-F238E27FC236}">
                <a16:creationId xmlns:a16="http://schemas.microsoft.com/office/drawing/2014/main" id="{9180AA57-F1A1-3FBE-421D-92287690C8BA}"/>
              </a:ext>
            </a:extLst>
          </p:cNvPr>
          <p:cNvSpPr txBox="1"/>
          <p:nvPr/>
        </p:nvSpPr>
        <p:spPr>
          <a:xfrm>
            <a:off x="1006120" y="160236"/>
            <a:ext cx="987850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Arial"/>
                <a:ea typeface="+mn-ea"/>
                <a:cs typeface="Arial"/>
              </a:rPr>
              <a:t>A Y90 Patient's Argument for VIP: 8:00 Start </a:t>
            </a:r>
            <a:endParaRPr kumimoji="0" lang="en-US" sz="3600" b="1" i="0" u="none" strike="noStrike" kern="1200" cap="none" spc="0" normalizeH="0" baseline="0" noProof="0">
              <a:ln>
                <a:noFill/>
              </a:ln>
              <a:solidFill>
                <a:srgbClr val="FFFFFF"/>
              </a:solidFill>
              <a:effectLst/>
              <a:uLnTx/>
              <a:uFillTx/>
              <a:latin typeface="Arial"/>
              <a:ea typeface="+mn-ea"/>
              <a:cs typeface="+mn-cs"/>
            </a:endParaRPr>
          </a:p>
        </p:txBody>
      </p:sp>
      <p:sp>
        <p:nvSpPr>
          <p:cNvPr id="2" name="TextBox 1">
            <a:extLst>
              <a:ext uri="{FF2B5EF4-FFF2-40B4-BE49-F238E27FC236}">
                <a16:creationId xmlns:a16="http://schemas.microsoft.com/office/drawing/2014/main" id="{F71E49B4-6A9B-D89D-EB9C-E8EF15C0E6CB}"/>
              </a:ext>
            </a:extLst>
          </p:cNvPr>
          <p:cNvSpPr txBox="1"/>
          <p:nvPr/>
        </p:nvSpPr>
        <p:spPr>
          <a:xfrm>
            <a:off x="1246387" y="1244943"/>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Patient Arrives</a:t>
            </a:r>
            <a:endParaRPr kumimoji="0" lang="en-US" sz="2400" b="0" i="0" u="none" strike="noStrike" kern="1200" cap="none" spc="0" normalizeH="0" baseline="0" noProof="0">
              <a:ln>
                <a:noFill/>
              </a:ln>
              <a:solidFill>
                <a:srgbClr val="463349"/>
              </a:solidFill>
              <a:effectLst/>
              <a:uLnTx/>
              <a:uFillTx/>
              <a:latin typeface="Arial"/>
              <a:ea typeface="+mn-ea"/>
              <a:cs typeface="+mn-cs"/>
            </a:endParaRPr>
          </a:p>
        </p:txBody>
      </p:sp>
      <p:sp>
        <p:nvSpPr>
          <p:cNvPr id="3" name="Arrow: Down 2">
            <a:extLst>
              <a:ext uri="{FF2B5EF4-FFF2-40B4-BE49-F238E27FC236}">
                <a16:creationId xmlns:a16="http://schemas.microsoft.com/office/drawing/2014/main" id="{D659CCD9-4749-416A-2B48-E2BCB1F0ADC2}"/>
              </a:ext>
            </a:extLst>
          </p:cNvPr>
          <p:cNvSpPr/>
          <p:nvPr/>
        </p:nvSpPr>
        <p:spPr>
          <a:xfrm>
            <a:off x="8905056" y="2283022"/>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TextBox 5">
            <a:extLst>
              <a:ext uri="{FF2B5EF4-FFF2-40B4-BE49-F238E27FC236}">
                <a16:creationId xmlns:a16="http://schemas.microsoft.com/office/drawing/2014/main" id="{674CDE0F-C9C7-BC2F-EF1B-97FE649A0C36}"/>
              </a:ext>
            </a:extLst>
          </p:cNvPr>
          <p:cNvSpPr txBox="1"/>
          <p:nvPr/>
        </p:nvSpPr>
        <p:spPr>
          <a:xfrm>
            <a:off x="7690440" y="4235103"/>
            <a:ext cx="2807848"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MAA/Y90 Delivery</a:t>
            </a:r>
            <a:endParaRPr kumimoji="0" lang="en-US" sz="1800" b="0" i="0" u="none" strike="noStrike" kern="1200" cap="none" spc="0" normalizeH="0" baseline="0" noProof="0">
              <a:ln>
                <a:noFill/>
              </a:ln>
              <a:solidFill>
                <a:srgbClr val="463349"/>
              </a:solidFill>
              <a:effectLst/>
              <a:uLnTx/>
              <a:uFillTx/>
              <a:latin typeface="Arial"/>
              <a:ea typeface="+mn-ea"/>
              <a:cs typeface="+mn-cs"/>
            </a:endParaRPr>
          </a:p>
        </p:txBody>
      </p:sp>
      <p:sp>
        <p:nvSpPr>
          <p:cNvPr id="7" name="Arrow: Down 6">
            <a:extLst>
              <a:ext uri="{FF2B5EF4-FFF2-40B4-BE49-F238E27FC236}">
                <a16:creationId xmlns:a16="http://schemas.microsoft.com/office/drawing/2014/main" id="{8CEA22A7-0D33-C41D-88D9-67552027391D}"/>
              </a:ext>
            </a:extLst>
          </p:cNvPr>
          <p:cNvSpPr/>
          <p:nvPr/>
        </p:nvSpPr>
        <p:spPr>
          <a:xfrm>
            <a:off x="2225543" y="1717183"/>
            <a:ext cx="352926" cy="609600"/>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9" name="Arrow: Down 8">
            <a:extLst>
              <a:ext uri="{FF2B5EF4-FFF2-40B4-BE49-F238E27FC236}">
                <a16:creationId xmlns:a16="http://schemas.microsoft.com/office/drawing/2014/main" id="{F234FE04-4AB8-7B03-2256-9E506D0F9ED0}"/>
              </a:ext>
            </a:extLst>
          </p:cNvPr>
          <p:cNvSpPr/>
          <p:nvPr/>
        </p:nvSpPr>
        <p:spPr>
          <a:xfrm>
            <a:off x="2211813" y="2815184"/>
            <a:ext cx="346062" cy="554682"/>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 name="TextBox 9">
            <a:extLst>
              <a:ext uri="{FF2B5EF4-FFF2-40B4-BE49-F238E27FC236}">
                <a16:creationId xmlns:a16="http://schemas.microsoft.com/office/drawing/2014/main" id="{B9191003-6657-2877-B41F-1AC4E25490D6}"/>
              </a:ext>
            </a:extLst>
          </p:cNvPr>
          <p:cNvSpPr txBox="1"/>
          <p:nvPr/>
        </p:nvSpPr>
        <p:spPr>
          <a:xfrm>
            <a:off x="7925899" y="3435480"/>
            <a:ext cx="2346443"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Procedure Start</a:t>
            </a:r>
            <a:endParaRPr kumimoji="0" lang="en-US" sz="1800" b="0" i="0" u="none" strike="noStrike" kern="1200" cap="none" spc="0" normalizeH="0" baseline="0" noProof="0">
              <a:ln>
                <a:noFill/>
              </a:ln>
              <a:solidFill>
                <a:srgbClr val="463349"/>
              </a:solidFill>
              <a:effectLst/>
              <a:uLnTx/>
              <a:uFillTx/>
              <a:latin typeface="Arial"/>
              <a:ea typeface="+mn-ea"/>
              <a:cs typeface="+mn-cs"/>
            </a:endParaRPr>
          </a:p>
        </p:txBody>
      </p:sp>
      <p:sp>
        <p:nvSpPr>
          <p:cNvPr id="12" name="TextBox 11">
            <a:extLst>
              <a:ext uri="{FF2B5EF4-FFF2-40B4-BE49-F238E27FC236}">
                <a16:creationId xmlns:a16="http://schemas.microsoft.com/office/drawing/2014/main" id="{398389AB-2092-6C79-F4BA-E9A8844B6359}"/>
              </a:ext>
            </a:extLst>
          </p:cNvPr>
          <p:cNvSpPr txBox="1"/>
          <p:nvPr/>
        </p:nvSpPr>
        <p:spPr>
          <a:xfrm>
            <a:off x="5136420" y="1253175"/>
            <a:ext cx="106666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6 AM</a:t>
            </a:r>
            <a:endParaRPr kumimoji="0" lang="en-US" sz="2400" b="1" i="1" u="none" strike="noStrike" kern="1200" cap="none" spc="0" normalizeH="0" baseline="0" noProof="0">
              <a:ln>
                <a:noFill/>
              </a:ln>
              <a:solidFill>
                <a:srgbClr val="463349"/>
              </a:solidFill>
              <a:effectLst/>
              <a:uLnTx/>
              <a:uFillTx/>
              <a:latin typeface="Arial"/>
              <a:ea typeface="+mn-ea"/>
              <a:cs typeface="+mn-cs"/>
            </a:endParaRPr>
          </a:p>
        </p:txBody>
      </p:sp>
      <p:sp>
        <p:nvSpPr>
          <p:cNvPr id="57" name="Right Brace 56">
            <a:extLst>
              <a:ext uri="{FF2B5EF4-FFF2-40B4-BE49-F238E27FC236}">
                <a16:creationId xmlns:a16="http://schemas.microsoft.com/office/drawing/2014/main" id="{3EC3B4B5-D183-5D22-4FFF-CD9F6EF17108}"/>
              </a:ext>
            </a:extLst>
          </p:cNvPr>
          <p:cNvSpPr/>
          <p:nvPr/>
        </p:nvSpPr>
        <p:spPr>
          <a:xfrm>
            <a:off x="10420865" y="1469080"/>
            <a:ext cx="637060" cy="4784811"/>
          </a:xfrm>
          <a:prstGeom prst="rightBrace">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63349"/>
              </a:solidFill>
              <a:effectLst/>
              <a:uLnTx/>
              <a:uFillTx/>
              <a:latin typeface="Arial"/>
              <a:ea typeface="+mn-ea"/>
              <a:cs typeface="+mn-cs"/>
            </a:endParaRPr>
          </a:p>
        </p:txBody>
      </p:sp>
      <p:sp>
        <p:nvSpPr>
          <p:cNvPr id="11" name="Left Brace 10">
            <a:extLst>
              <a:ext uri="{FF2B5EF4-FFF2-40B4-BE49-F238E27FC236}">
                <a16:creationId xmlns:a16="http://schemas.microsoft.com/office/drawing/2014/main" id="{3804AC90-8442-1F25-E31B-886EF57D3A8C}"/>
              </a:ext>
            </a:extLst>
          </p:cNvPr>
          <p:cNvSpPr/>
          <p:nvPr/>
        </p:nvSpPr>
        <p:spPr>
          <a:xfrm>
            <a:off x="659026" y="1228812"/>
            <a:ext cx="638434" cy="5457565"/>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63349"/>
              </a:solidFill>
              <a:effectLst/>
              <a:uLnTx/>
              <a:uFillTx/>
              <a:latin typeface="Arial"/>
              <a:ea typeface="+mn-ea"/>
              <a:cs typeface="+mn-cs"/>
            </a:endParaRPr>
          </a:p>
        </p:txBody>
      </p:sp>
      <p:sp>
        <p:nvSpPr>
          <p:cNvPr id="16" name="TextBox 15">
            <a:extLst>
              <a:ext uri="{FF2B5EF4-FFF2-40B4-BE49-F238E27FC236}">
                <a16:creationId xmlns:a16="http://schemas.microsoft.com/office/drawing/2014/main" id="{29790B34-3511-0339-A13F-A033174AD158}"/>
              </a:ext>
            </a:extLst>
          </p:cNvPr>
          <p:cNvSpPr txBox="1"/>
          <p:nvPr/>
        </p:nvSpPr>
        <p:spPr>
          <a:xfrm>
            <a:off x="7919035" y="1814725"/>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Patient Arrives</a:t>
            </a:r>
            <a:endParaRPr kumimoji="0" lang="en-US" sz="2400" b="0" i="0" u="none" strike="noStrike" kern="1200" cap="none" spc="0" normalizeH="0" baseline="0" noProof="0">
              <a:ln>
                <a:noFill/>
              </a:ln>
              <a:solidFill>
                <a:srgbClr val="463349"/>
              </a:solidFill>
              <a:effectLst/>
              <a:uLnTx/>
              <a:uFillTx/>
              <a:latin typeface="Arial"/>
              <a:ea typeface="+mn-ea"/>
              <a:cs typeface="+mn-cs"/>
            </a:endParaRPr>
          </a:p>
        </p:txBody>
      </p:sp>
      <p:sp>
        <p:nvSpPr>
          <p:cNvPr id="21" name="TextBox 20">
            <a:extLst>
              <a:ext uri="{FF2B5EF4-FFF2-40B4-BE49-F238E27FC236}">
                <a16:creationId xmlns:a16="http://schemas.microsoft.com/office/drawing/2014/main" id="{E739C5BC-6B13-66A8-6D8D-478E7895587C}"/>
              </a:ext>
            </a:extLst>
          </p:cNvPr>
          <p:cNvSpPr txBox="1"/>
          <p:nvPr/>
        </p:nvSpPr>
        <p:spPr>
          <a:xfrm>
            <a:off x="1404283" y="681966"/>
            <a:ext cx="200450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FF00"/>
                </a:solidFill>
                <a:effectLst/>
                <a:uLnTx/>
                <a:uFillTx/>
                <a:latin typeface="Arial"/>
                <a:ea typeface="+mn-ea"/>
                <a:cs typeface="Arial"/>
              </a:rPr>
              <a:t>Hospital</a:t>
            </a:r>
            <a:endParaRPr kumimoji="0" lang="en-US" sz="1800" b="0" i="0" u="none" strike="noStrike" kern="1200" cap="none" spc="0" normalizeH="0" baseline="0" noProof="0">
              <a:ln>
                <a:noFill/>
              </a:ln>
              <a:solidFill>
                <a:srgbClr val="FFFF00"/>
              </a:solidFill>
              <a:effectLst/>
              <a:uLnTx/>
              <a:uFillTx/>
              <a:latin typeface="Arial"/>
              <a:ea typeface="+mn-ea"/>
              <a:cs typeface="+mn-cs"/>
            </a:endParaRPr>
          </a:p>
        </p:txBody>
      </p:sp>
      <p:sp>
        <p:nvSpPr>
          <p:cNvPr id="22" name="TextBox 21">
            <a:extLst>
              <a:ext uri="{FF2B5EF4-FFF2-40B4-BE49-F238E27FC236}">
                <a16:creationId xmlns:a16="http://schemas.microsoft.com/office/drawing/2014/main" id="{5AA6F994-7365-CC0F-0AAD-838A586F83A8}"/>
              </a:ext>
            </a:extLst>
          </p:cNvPr>
          <p:cNvSpPr txBox="1"/>
          <p:nvPr/>
        </p:nvSpPr>
        <p:spPr>
          <a:xfrm>
            <a:off x="8413309" y="681966"/>
            <a:ext cx="200450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FF00"/>
                </a:solidFill>
                <a:effectLst/>
                <a:uLnTx/>
                <a:uFillTx/>
                <a:latin typeface="Arial"/>
                <a:ea typeface="+mn-ea"/>
                <a:cs typeface="Arial"/>
              </a:rPr>
              <a:t>VIP</a:t>
            </a:r>
          </a:p>
        </p:txBody>
      </p:sp>
      <p:sp>
        <p:nvSpPr>
          <p:cNvPr id="23" name="TextBox 22">
            <a:extLst>
              <a:ext uri="{FF2B5EF4-FFF2-40B4-BE49-F238E27FC236}">
                <a16:creationId xmlns:a16="http://schemas.microsoft.com/office/drawing/2014/main" id="{977F3DC5-4468-4F5A-48AD-3300E1068F93}"/>
              </a:ext>
            </a:extLst>
          </p:cNvPr>
          <p:cNvSpPr txBox="1"/>
          <p:nvPr/>
        </p:nvSpPr>
        <p:spPr>
          <a:xfrm>
            <a:off x="5173094" y="681966"/>
            <a:ext cx="200450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FFC000"/>
                </a:solidFill>
                <a:effectLst/>
                <a:uLnTx/>
                <a:uFillTx/>
                <a:latin typeface="Arial"/>
                <a:ea typeface="+mn-ea"/>
                <a:cs typeface="Arial"/>
              </a:rPr>
              <a:t>vs</a:t>
            </a:r>
          </a:p>
        </p:txBody>
      </p:sp>
      <p:sp>
        <p:nvSpPr>
          <p:cNvPr id="24" name="TextBox 23">
            <a:extLst>
              <a:ext uri="{FF2B5EF4-FFF2-40B4-BE49-F238E27FC236}">
                <a16:creationId xmlns:a16="http://schemas.microsoft.com/office/drawing/2014/main" id="{0617A705-7544-62FD-599F-393DA13D702B}"/>
              </a:ext>
            </a:extLst>
          </p:cNvPr>
          <p:cNvSpPr txBox="1"/>
          <p:nvPr/>
        </p:nvSpPr>
        <p:spPr>
          <a:xfrm>
            <a:off x="1072711" y="2326671"/>
            <a:ext cx="2684281"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IV, Labs, Consent</a:t>
            </a:r>
          </a:p>
        </p:txBody>
      </p:sp>
      <p:cxnSp>
        <p:nvCxnSpPr>
          <p:cNvPr id="26" name="Straight Arrow Connector 25">
            <a:extLst>
              <a:ext uri="{FF2B5EF4-FFF2-40B4-BE49-F238E27FC236}">
                <a16:creationId xmlns:a16="http://schemas.microsoft.com/office/drawing/2014/main" id="{0725327C-7867-9F9B-907F-4D22C32261E1}"/>
              </a:ext>
            </a:extLst>
          </p:cNvPr>
          <p:cNvCxnSpPr>
            <a:cxnSpLocks/>
          </p:cNvCxnSpPr>
          <p:nvPr/>
        </p:nvCxnSpPr>
        <p:spPr>
          <a:xfrm flipV="1">
            <a:off x="3562865" y="1462217"/>
            <a:ext cx="1606376" cy="13728"/>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AF0B573-C618-A26C-BF46-4A0C20852E03}"/>
              </a:ext>
            </a:extLst>
          </p:cNvPr>
          <p:cNvCxnSpPr>
            <a:cxnSpLocks/>
          </p:cNvCxnSpPr>
          <p:nvPr/>
        </p:nvCxnSpPr>
        <p:spPr>
          <a:xfrm flipV="1">
            <a:off x="6315676" y="2038865"/>
            <a:ext cx="1606376" cy="13728"/>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259FAC8-D4F9-EA0F-4311-6A9620E0E4B5}"/>
              </a:ext>
            </a:extLst>
          </p:cNvPr>
          <p:cNvSpPr txBox="1"/>
          <p:nvPr/>
        </p:nvSpPr>
        <p:spPr>
          <a:xfrm>
            <a:off x="5026583" y="1816095"/>
            <a:ext cx="128633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7:30AM</a:t>
            </a:r>
            <a:endParaRPr kumimoji="0" lang="en-US" sz="2400" b="1" i="1" u="none" strike="noStrike" kern="1200" cap="none" spc="0" normalizeH="0" baseline="0" noProof="0">
              <a:ln>
                <a:noFill/>
              </a:ln>
              <a:solidFill>
                <a:srgbClr val="463349"/>
              </a:solidFill>
              <a:effectLst/>
              <a:uLnTx/>
              <a:uFillTx/>
              <a:latin typeface="Arial"/>
              <a:ea typeface="+mn-ea"/>
              <a:cs typeface="+mn-cs"/>
            </a:endParaRPr>
          </a:p>
        </p:txBody>
      </p:sp>
      <p:sp>
        <p:nvSpPr>
          <p:cNvPr id="30" name="TextBox 29">
            <a:extLst>
              <a:ext uri="{FF2B5EF4-FFF2-40B4-BE49-F238E27FC236}">
                <a16:creationId xmlns:a16="http://schemas.microsoft.com/office/drawing/2014/main" id="{B9A2831F-0784-FFF4-CCF3-0A81B3D258CE}"/>
              </a:ext>
            </a:extLst>
          </p:cNvPr>
          <p:cNvSpPr txBox="1"/>
          <p:nvPr/>
        </p:nvSpPr>
        <p:spPr>
          <a:xfrm>
            <a:off x="7738495" y="2614996"/>
            <a:ext cx="2684281"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IV, Labs, Consent</a:t>
            </a:r>
          </a:p>
        </p:txBody>
      </p:sp>
      <p:sp>
        <p:nvSpPr>
          <p:cNvPr id="31" name="Arrow: Down 30">
            <a:extLst>
              <a:ext uri="{FF2B5EF4-FFF2-40B4-BE49-F238E27FC236}">
                <a16:creationId xmlns:a16="http://schemas.microsoft.com/office/drawing/2014/main" id="{72A08094-658C-E7E0-333C-D900776B2090}"/>
              </a:ext>
            </a:extLst>
          </p:cNvPr>
          <p:cNvSpPr/>
          <p:nvPr/>
        </p:nvSpPr>
        <p:spPr>
          <a:xfrm>
            <a:off x="8911921" y="3106805"/>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3" name="TextBox 32">
            <a:extLst>
              <a:ext uri="{FF2B5EF4-FFF2-40B4-BE49-F238E27FC236}">
                <a16:creationId xmlns:a16="http://schemas.microsoft.com/office/drawing/2014/main" id="{4E1165A0-50BA-3B67-DDC2-5EE9FA99CDD8}"/>
              </a:ext>
            </a:extLst>
          </p:cNvPr>
          <p:cNvSpPr txBox="1"/>
          <p:nvPr/>
        </p:nvSpPr>
        <p:spPr>
          <a:xfrm>
            <a:off x="1246385" y="3401156"/>
            <a:ext cx="2346443"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Procedure Start</a:t>
            </a:r>
            <a:endParaRPr kumimoji="0" lang="en-US" sz="1800" b="0" i="0" u="none" strike="noStrike" kern="1200" cap="none" spc="0" normalizeH="0" baseline="0" noProof="0">
              <a:ln>
                <a:noFill/>
              </a:ln>
              <a:solidFill>
                <a:srgbClr val="463349"/>
              </a:solidFill>
              <a:effectLst/>
              <a:uLnTx/>
              <a:uFillTx/>
              <a:latin typeface="Arial"/>
              <a:ea typeface="+mn-ea"/>
              <a:cs typeface="+mn-cs"/>
            </a:endParaRPr>
          </a:p>
        </p:txBody>
      </p:sp>
      <p:sp>
        <p:nvSpPr>
          <p:cNvPr id="34" name="TextBox 33">
            <a:extLst>
              <a:ext uri="{FF2B5EF4-FFF2-40B4-BE49-F238E27FC236}">
                <a16:creationId xmlns:a16="http://schemas.microsoft.com/office/drawing/2014/main" id="{A355826B-BAD2-C03E-551A-E21AB82CA86E}"/>
              </a:ext>
            </a:extLst>
          </p:cNvPr>
          <p:cNvSpPr txBox="1"/>
          <p:nvPr/>
        </p:nvSpPr>
        <p:spPr>
          <a:xfrm>
            <a:off x="5026583" y="3401879"/>
            <a:ext cx="128633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8 AM</a:t>
            </a:r>
            <a:endParaRPr kumimoji="0" lang="en-US" sz="2400" b="1" i="1" u="none" strike="noStrike" kern="1200" cap="none" spc="0" normalizeH="0" baseline="0" noProof="0">
              <a:ln>
                <a:noFill/>
              </a:ln>
              <a:solidFill>
                <a:srgbClr val="463349"/>
              </a:solidFill>
              <a:effectLst/>
              <a:uLnTx/>
              <a:uFillTx/>
              <a:latin typeface="Arial"/>
              <a:ea typeface="+mn-ea"/>
              <a:cs typeface="+mn-cs"/>
            </a:endParaRPr>
          </a:p>
        </p:txBody>
      </p:sp>
      <p:cxnSp>
        <p:nvCxnSpPr>
          <p:cNvPr id="35" name="Straight Arrow Connector 34">
            <a:extLst>
              <a:ext uri="{FF2B5EF4-FFF2-40B4-BE49-F238E27FC236}">
                <a16:creationId xmlns:a16="http://schemas.microsoft.com/office/drawing/2014/main" id="{24ABCE16-E547-D68A-DCDD-971BFA2D8C89}"/>
              </a:ext>
            </a:extLst>
          </p:cNvPr>
          <p:cNvCxnSpPr>
            <a:cxnSpLocks/>
          </p:cNvCxnSpPr>
          <p:nvPr/>
        </p:nvCxnSpPr>
        <p:spPr>
          <a:xfrm flipV="1">
            <a:off x="6068541" y="3624648"/>
            <a:ext cx="1853510" cy="686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CC7531AE-80D6-567C-56E2-0D17DFE3AD06}"/>
              </a:ext>
            </a:extLst>
          </p:cNvPr>
          <p:cNvCxnSpPr>
            <a:cxnSpLocks/>
          </p:cNvCxnSpPr>
          <p:nvPr/>
        </p:nvCxnSpPr>
        <p:spPr>
          <a:xfrm flipV="1">
            <a:off x="3617784" y="3624649"/>
            <a:ext cx="1427890" cy="13728"/>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Arrow: Down 37">
            <a:extLst>
              <a:ext uri="{FF2B5EF4-FFF2-40B4-BE49-F238E27FC236}">
                <a16:creationId xmlns:a16="http://schemas.microsoft.com/office/drawing/2014/main" id="{5DE28C01-8A50-1E04-01EB-22750551F6CC}"/>
              </a:ext>
            </a:extLst>
          </p:cNvPr>
          <p:cNvSpPr/>
          <p:nvPr/>
        </p:nvSpPr>
        <p:spPr>
          <a:xfrm>
            <a:off x="8905056" y="3903129"/>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extBox 38">
            <a:extLst>
              <a:ext uri="{FF2B5EF4-FFF2-40B4-BE49-F238E27FC236}">
                <a16:creationId xmlns:a16="http://schemas.microsoft.com/office/drawing/2014/main" id="{1456EB23-5434-3608-92EC-1229B93DB69F}"/>
              </a:ext>
            </a:extLst>
          </p:cNvPr>
          <p:cNvSpPr txBox="1"/>
          <p:nvPr/>
        </p:nvSpPr>
        <p:spPr>
          <a:xfrm>
            <a:off x="5026583" y="4246258"/>
            <a:ext cx="128633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9AM</a:t>
            </a:r>
            <a:endParaRPr kumimoji="0" lang="en-US" sz="2400" b="1" i="1" u="none" strike="noStrike" kern="1200" cap="none" spc="0" normalizeH="0" baseline="0" noProof="0">
              <a:ln>
                <a:noFill/>
              </a:ln>
              <a:solidFill>
                <a:srgbClr val="463349"/>
              </a:solidFill>
              <a:effectLst/>
              <a:uLnTx/>
              <a:uFillTx/>
              <a:latin typeface="Arial"/>
              <a:ea typeface="+mn-ea"/>
              <a:cs typeface="+mn-cs"/>
            </a:endParaRPr>
          </a:p>
        </p:txBody>
      </p:sp>
      <p:cxnSp>
        <p:nvCxnSpPr>
          <p:cNvPr id="40" name="Straight Arrow Connector 39">
            <a:extLst>
              <a:ext uri="{FF2B5EF4-FFF2-40B4-BE49-F238E27FC236}">
                <a16:creationId xmlns:a16="http://schemas.microsoft.com/office/drawing/2014/main" id="{309382A5-F974-B18C-712A-0ADF21FA1CDD}"/>
              </a:ext>
            </a:extLst>
          </p:cNvPr>
          <p:cNvCxnSpPr>
            <a:cxnSpLocks/>
          </p:cNvCxnSpPr>
          <p:nvPr/>
        </p:nvCxnSpPr>
        <p:spPr>
          <a:xfrm>
            <a:off x="6041081" y="4469026"/>
            <a:ext cx="1640699" cy="1372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690C469E-C7E3-4314-6E17-A25B08B2E01E}"/>
              </a:ext>
            </a:extLst>
          </p:cNvPr>
          <p:cNvCxnSpPr>
            <a:cxnSpLocks/>
          </p:cNvCxnSpPr>
          <p:nvPr/>
        </p:nvCxnSpPr>
        <p:spPr>
          <a:xfrm>
            <a:off x="3816865" y="4791674"/>
            <a:ext cx="1221945" cy="13731"/>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D1F5F66B-3E54-4DA9-C1B8-B0BAD8F4A1E3}"/>
              </a:ext>
            </a:extLst>
          </p:cNvPr>
          <p:cNvSpPr txBox="1"/>
          <p:nvPr/>
        </p:nvSpPr>
        <p:spPr>
          <a:xfrm>
            <a:off x="1004061" y="4516563"/>
            <a:ext cx="2807848"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MAA/Y90 Delivery</a:t>
            </a:r>
            <a:endParaRPr kumimoji="0" lang="en-US" sz="1800" b="0" i="0" u="none" strike="noStrike" kern="1200" cap="none" spc="0" normalizeH="0" baseline="0" noProof="0">
              <a:ln>
                <a:noFill/>
              </a:ln>
              <a:solidFill>
                <a:srgbClr val="463349"/>
              </a:solidFill>
              <a:effectLst/>
              <a:uLnTx/>
              <a:uFillTx/>
              <a:latin typeface="Arial"/>
              <a:ea typeface="+mn-ea"/>
              <a:cs typeface="+mn-cs"/>
            </a:endParaRPr>
          </a:p>
        </p:txBody>
      </p:sp>
      <p:sp>
        <p:nvSpPr>
          <p:cNvPr id="43" name="TextBox 42">
            <a:extLst>
              <a:ext uri="{FF2B5EF4-FFF2-40B4-BE49-F238E27FC236}">
                <a16:creationId xmlns:a16="http://schemas.microsoft.com/office/drawing/2014/main" id="{867319A4-D5E0-0A7A-71F3-B331B89A7E9A}"/>
              </a:ext>
            </a:extLst>
          </p:cNvPr>
          <p:cNvSpPr txBox="1"/>
          <p:nvPr/>
        </p:nvSpPr>
        <p:spPr>
          <a:xfrm>
            <a:off x="5026583" y="4568907"/>
            <a:ext cx="128633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10 AM</a:t>
            </a:r>
            <a:endParaRPr kumimoji="0" lang="en-US" sz="2400" b="1" i="1" u="none" strike="noStrike" kern="1200" cap="none" spc="0" normalizeH="0" baseline="0" noProof="0">
              <a:ln>
                <a:noFill/>
              </a:ln>
              <a:solidFill>
                <a:srgbClr val="463349"/>
              </a:solidFill>
              <a:effectLst/>
              <a:uLnTx/>
              <a:uFillTx/>
              <a:latin typeface="Arial"/>
              <a:ea typeface="+mn-ea"/>
              <a:cs typeface="+mn-cs"/>
            </a:endParaRPr>
          </a:p>
        </p:txBody>
      </p:sp>
      <p:sp>
        <p:nvSpPr>
          <p:cNvPr id="44" name="TextBox 43">
            <a:extLst>
              <a:ext uri="{FF2B5EF4-FFF2-40B4-BE49-F238E27FC236}">
                <a16:creationId xmlns:a16="http://schemas.microsoft.com/office/drawing/2014/main" id="{C52C1CFA-3A0D-750F-7042-FA19C960D02E}"/>
              </a:ext>
            </a:extLst>
          </p:cNvPr>
          <p:cNvSpPr txBox="1"/>
          <p:nvPr/>
        </p:nvSpPr>
        <p:spPr>
          <a:xfrm>
            <a:off x="8193629" y="4705480"/>
            <a:ext cx="1804118"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SPECT CT</a:t>
            </a:r>
            <a:endParaRPr kumimoji="0" lang="en-US" sz="1800" b="0" i="0" u="none" strike="noStrike" kern="1200" cap="none" spc="0" normalizeH="0" baseline="0" noProof="0">
              <a:ln>
                <a:noFill/>
              </a:ln>
              <a:solidFill>
                <a:srgbClr val="463349"/>
              </a:solidFill>
              <a:effectLst/>
              <a:uLnTx/>
              <a:uFillTx/>
              <a:latin typeface="Arial"/>
              <a:ea typeface="+mn-ea"/>
              <a:cs typeface="+mn-cs"/>
            </a:endParaRPr>
          </a:p>
        </p:txBody>
      </p:sp>
      <p:sp>
        <p:nvSpPr>
          <p:cNvPr id="45" name="Arrow: Down 44">
            <a:extLst>
              <a:ext uri="{FF2B5EF4-FFF2-40B4-BE49-F238E27FC236}">
                <a16:creationId xmlns:a16="http://schemas.microsoft.com/office/drawing/2014/main" id="{2E36EF63-8890-0700-8F5B-72C8CEE33E0A}"/>
              </a:ext>
            </a:extLst>
          </p:cNvPr>
          <p:cNvSpPr/>
          <p:nvPr/>
        </p:nvSpPr>
        <p:spPr>
          <a:xfrm>
            <a:off x="2225543" y="4994643"/>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7" name="TextBox 46">
            <a:extLst>
              <a:ext uri="{FF2B5EF4-FFF2-40B4-BE49-F238E27FC236}">
                <a16:creationId xmlns:a16="http://schemas.microsoft.com/office/drawing/2014/main" id="{2575DBF5-7CD7-6BA5-4A15-27BDF2CB1FD5}"/>
              </a:ext>
            </a:extLst>
          </p:cNvPr>
          <p:cNvSpPr txBox="1"/>
          <p:nvPr/>
        </p:nvSpPr>
        <p:spPr>
          <a:xfrm>
            <a:off x="5047178" y="5543717"/>
            <a:ext cx="128633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11 AM</a:t>
            </a:r>
            <a:endParaRPr kumimoji="0" lang="en-US" sz="2400" b="1" i="1" u="none" strike="noStrike" kern="1200" cap="none" spc="0" normalizeH="0" baseline="0" noProof="0">
              <a:ln>
                <a:noFill/>
              </a:ln>
              <a:solidFill>
                <a:srgbClr val="463349"/>
              </a:solidFill>
              <a:effectLst/>
              <a:uLnTx/>
              <a:uFillTx/>
              <a:latin typeface="Arial"/>
              <a:ea typeface="+mn-ea"/>
              <a:cs typeface="+mn-cs"/>
            </a:endParaRPr>
          </a:p>
        </p:txBody>
      </p:sp>
      <p:sp>
        <p:nvSpPr>
          <p:cNvPr id="48" name="Arrow: Down 47">
            <a:extLst>
              <a:ext uri="{FF2B5EF4-FFF2-40B4-BE49-F238E27FC236}">
                <a16:creationId xmlns:a16="http://schemas.microsoft.com/office/drawing/2014/main" id="{021B79C8-C9CA-350C-BD28-830ACA2371C6}"/>
              </a:ext>
            </a:extLst>
          </p:cNvPr>
          <p:cNvSpPr/>
          <p:nvPr/>
        </p:nvSpPr>
        <p:spPr>
          <a:xfrm>
            <a:off x="2204950" y="3865509"/>
            <a:ext cx="359791" cy="643925"/>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9" name="TextBox 48">
            <a:extLst>
              <a:ext uri="{FF2B5EF4-FFF2-40B4-BE49-F238E27FC236}">
                <a16:creationId xmlns:a16="http://schemas.microsoft.com/office/drawing/2014/main" id="{0F52502F-194A-32E1-F7A9-14C20399519E}"/>
              </a:ext>
            </a:extLst>
          </p:cNvPr>
          <p:cNvSpPr txBox="1"/>
          <p:nvPr/>
        </p:nvSpPr>
        <p:spPr>
          <a:xfrm>
            <a:off x="1603358" y="5337048"/>
            <a:ext cx="1804118"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SPECT CT</a:t>
            </a:r>
            <a:endParaRPr kumimoji="0" lang="en-US" sz="1800" b="0" i="0" u="none" strike="noStrike" kern="1200" cap="none" spc="0" normalizeH="0" baseline="0" noProof="0">
              <a:ln>
                <a:noFill/>
              </a:ln>
              <a:solidFill>
                <a:srgbClr val="463349"/>
              </a:solidFill>
              <a:effectLst/>
              <a:uLnTx/>
              <a:uFillTx/>
              <a:latin typeface="Arial"/>
              <a:ea typeface="+mn-ea"/>
              <a:cs typeface="+mn-cs"/>
            </a:endParaRPr>
          </a:p>
        </p:txBody>
      </p:sp>
      <p:sp>
        <p:nvSpPr>
          <p:cNvPr id="50" name="TextBox 49">
            <a:extLst>
              <a:ext uri="{FF2B5EF4-FFF2-40B4-BE49-F238E27FC236}">
                <a16:creationId xmlns:a16="http://schemas.microsoft.com/office/drawing/2014/main" id="{73539ACE-8EC3-4406-6042-C8537061A88C}"/>
              </a:ext>
            </a:extLst>
          </p:cNvPr>
          <p:cNvSpPr txBox="1"/>
          <p:nvPr/>
        </p:nvSpPr>
        <p:spPr>
          <a:xfrm>
            <a:off x="2500312" y="4973932"/>
            <a:ext cx="180806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Transport</a:t>
            </a:r>
            <a:endParaRPr kumimoji="0" lang="en-US" sz="1800" b="0" i="0" u="none" strike="noStrike" kern="1200" cap="none" spc="0" normalizeH="0" baseline="0" noProof="0">
              <a:ln>
                <a:noFill/>
              </a:ln>
              <a:solidFill>
                <a:srgbClr val="463349"/>
              </a:solidFill>
              <a:effectLst/>
              <a:uLnTx/>
              <a:uFillTx/>
              <a:latin typeface="Arial"/>
              <a:ea typeface="+mn-ea"/>
              <a:cs typeface="+mn-cs"/>
            </a:endParaRPr>
          </a:p>
        </p:txBody>
      </p:sp>
      <p:sp>
        <p:nvSpPr>
          <p:cNvPr id="52" name="TextBox 51">
            <a:extLst>
              <a:ext uri="{FF2B5EF4-FFF2-40B4-BE49-F238E27FC236}">
                <a16:creationId xmlns:a16="http://schemas.microsoft.com/office/drawing/2014/main" id="{FAFB1068-B7F5-A653-7A84-55D92AE38032}"/>
              </a:ext>
            </a:extLst>
          </p:cNvPr>
          <p:cNvSpPr txBox="1"/>
          <p:nvPr/>
        </p:nvSpPr>
        <p:spPr>
          <a:xfrm>
            <a:off x="2493447" y="5777121"/>
            <a:ext cx="180806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Transport</a:t>
            </a:r>
            <a:endParaRPr kumimoji="0" lang="en-US" sz="1800" b="0" i="0" u="none" strike="noStrike" kern="1200" cap="none" spc="0" normalizeH="0" baseline="0" noProof="0">
              <a:ln>
                <a:noFill/>
              </a:ln>
              <a:solidFill>
                <a:srgbClr val="463349"/>
              </a:solidFill>
              <a:effectLst/>
              <a:uLnTx/>
              <a:uFillTx/>
              <a:latin typeface="Arial"/>
              <a:ea typeface="+mn-ea"/>
              <a:cs typeface="+mn-cs"/>
            </a:endParaRPr>
          </a:p>
        </p:txBody>
      </p:sp>
      <p:sp>
        <p:nvSpPr>
          <p:cNvPr id="53" name="Arrow: Down 52">
            <a:extLst>
              <a:ext uri="{FF2B5EF4-FFF2-40B4-BE49-F238E27FC236}">
                <a16:creationId xmlns:a16="http://schemas.microsoft.com/office/drawing/2014/main" id="{5FCA0E7E-EA94-C5EA-4E65-7437D9901D50}"/>
              </a:ext>
            </a:extLst>
          </p:cNvPr>
          <p:cNvSpPr/>
          <p:nvPr/>
        </p:nvSpPr>
        <p:spPr>
          <a:xfrm>
            <a:off x="2232408" y="5818427"/>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9" name="Arrow: Down 58">
            <a:extLst>
              <a:ext uri="{FF2B5EF4-FFF2-40B4-BE49-F238E27FC236}">
                <a16:creationId xmlns:a16="http://schemas.microsoft.com/office/drawing/2014/main" id="{8E21E9D7-5125-168C-728B-6001D628470F}"/>
              </a:ext>
            </a:extLst>
          </p:cNvPr>
          <p:cNvSpPr/>
          <p:nvPr/>
        </p:nvSpPr>
        <p:spPr>
          <a:xfrm>
            <a:off x="8911921" y="5173129"/>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60" name="TextBox 59">
            <a:extLst>
              <a:ext uri="{FF2B5EF4-FFF2-40B4-BE49-F238E27FC236}">
                <a16:creationId xmlns:a16="http://schemas.microsoft.com/office/drawing/2014/main" id="{36278440-88A2-0302-0A01-5AC98193B92C}"/>
              </a:ext>
            </a:extLst>
          </p:cNvPr>
          <p:cNvSpPr txBox="1"/>
          <p:nvPr/>
        </p:nvSpPr>
        <p:spPr>
          <a:xfrm>
            <a:off x="8193629" y="5515534"/>
            <a:ext cx="1804118"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Discharge</a:t>
            </a:r>
            <a:endParaRPr kumimoji="0" lang="en-US" sz="1800" b="0" i="0" u="none" strike="noStrike" kern="1200" cap="none" spc="0" normalizeH="0" baseline="0" noProof="0">
              <a:ln>
                <a:noFill/>
              </a:ln>
              <a:solidFill>
                <a:srgbClr val="463349"/>
              </a:solidFill>
              <a:effectLst/>
              <a:uLnTx/>
              <a:uFillTx/>
              <a:latin typeface="Arial"/>
              <a:ea typeface="+mn-ea"/>
              <a:cs typeface="+mn-cs"/>
            </a:endParaRPr>
          </a:p>
        </p:txBody>
      </p:sp>
      <p:cxnSp>
        <p:nvCxnSpPr>
          <p:cNvPr id="61" name="Straight Arrow Connector 60">
            <a:extLst>
              <a:ext uri="{FF2B5EF4-FFF2-40B4-BE49-F238E27FC236}">
                <a16:creationId xmlns:a16="http://schemas.microsoft.com/office/drawing/2014/main" id="{0E308647-2C38-0CB0-74D2-2801FB90931B}"/>
              </a:ext>
            </a:extLst>
          </p:cNvPr>
          <p:cNvCxnSpPr>
            <a:cxnSpLocks/>
          </p:cNvCxnSpPr>
          <p:nvPr/>
        </p:nvCxnSpPr>
        <p:spPr>
          <a:xfrm flipV="1">
            <a:off x="6123461" y="5759623"/>
            <a:ext cx="2073186" cy="6860"/>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172276D4-6E7B-6B35-9898-1B93828A7838}"/>
              </a:ext>
            </a:extLst>
          </p:cNvPr>
          <p:cNvSpPr txBox="1"/>
          <p:nvPr/>
        </p:nvSpPr>
        <p:spPr>
          <a:xfrm>
            <a:off x="1514115" y="6147101"/>
            <a:ext cx="1804118"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Discharge</a:t>
            </a:r>
            <a:endParaRPr kumimoji="0" lang="en-US" sz="1800" b="0" i="0" u="none" strike="noStrike" kern="1200" cap="none" spc="0" normalizeH="0" baseline="0" noProof="0">
              <a:ln>
                <a:noFill/>
              </a:ln>
              <a:solidFill>
                <a:srgbClr val="463349"/>
              </a:solidFill>
              <a:effectLst/>
              <a:uLnTx/>
              <a:uFillTx/>
              <a:latin typeface="Arial"/>
              <a:ea typeface="+mn-ea"/>
              <a:cs typeface="+mn-cs"/>
            </a:endParaRPr>
          </a:p>
        </p:txBody>
      </p:sp>
      <p:cxnSp>
        <p:nvCxnSpPr>
          <p:cNvPr id="63" name="Straight Arrow Connector 62">
            <a:extLst>
              <a:ext uri="{FF2B5EF4-FFF2-40B4-BE49-F238E27FC236}">
                <a16:creationId xmlns:a16="http://schemas.microsoft.com/office/drawing/2014/main" id="{22D732D4-1C4F-28CF-627A-202BB6CAD18E}"/>
              </a:ext>
            </a:extLst>
          </p:cNvPr>
          <p:cNvCxnSpPr>
            <a:cxnSpLocks/>
          </p:cNvCxnSpPr>
          <p:nvPr/>
        </p:nvCxnSpPr>
        <p:spPr>
          <a:xfrm>
            <a:off x="3329462" y="6411780"/>
            <a:ext cx="1695618" cy="5"/>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C506DB61-2FCB-2C2A-3109-857494C034BC}"/>
              </a:ext>
            </a:extLst>
          </p:cNvPr>
          <p:cNvSpPr txBox="1"/>
          <p:nvPr/>
        </p:nvSpPr>
        <p:spPr>
          <a:xfrm>
            <a:off x="5047178" y="6147825"/>
            <a:ext cx="128633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3 PM</a:t>
            </a:r>
            <a:endParaRPr kumimoji="0" lang="en-US" sz="2400" b="1" i="1" u="none" strike="noStrike" kern="1200" cap="none" spc="0" normalizeH="0" baseline="0" noProof="0">
              <a:ln>
                <a:noFill/>
              </a:ln>
              <a:solidFill>
                <a:srgbClr val="463349"/>
              </a:solidFill>
              <a:effectLst/>
              <a:uLnTx/>
              <a:uFillTx/>
              <a:latin typeface="Arial"/>
              <a:ea typeface="+mn-ea"/>
              <a:cs typeface="+mn-cs"/>
            </a:endParaRPr>
          </a:p>
        </p:txBody>
      </p:sp>
      <p:sp>
        <p:nvSpPr>
          <p:cNvPr id="65" name="TextBox 64">
            <a:extLst>
              <a:ext uri="{FF2B5EF4-FFF2-40B4-BE49-F238E27FC236}">
                <a16:creationId xmlns:a16="http://schemas.microsoft.com/office/drawing/2014/main" id="{CB4D74B4-A65D-0710-18C3-919604908E32}"/>
              </a:ext>
            </a:extLst>
          </p:cNvPr>
          <p:cNvSpPr txBox="1"/>
          <p:nvPr/>
        </p:nvSpPr>
        <p:spPr>
          <a:xfrm>
            <a:off x="11060799" y="3635284"/>
            <a:ext cx="128633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FFFFFF"/>
                </a:solidFill>
                <a:effectLst/>
                <a:uLnTx/>
                <a:uFillTx/>
                <a:latin typeface="Arial"/>
                <a:ea typeface="+mn-ea"/>
                <a:cs typeface="Arial"/>
              </a:rPr>
              <a:t>3.5 hours</a:t>
            </a:r>
          </a:p>
        </p:txBody>
      </p:sp>
      <p:sp>
        <p:nvSpPr>
          <p:cNvPr id="66" name="TextBox 65">
            <a:extLst>
              <a:ext uri="{FF2B5EF4-FFF2-40B4-BE49-F238E27FC236}">
                <a16:creationId xmlns:a16="http://schemas.microsoft.com/office/drawing/2014/main" id="{E7CD4DD5-A6CA-AF46-065F-1BA7C03DB2FE}"/>
              </a:ext>
            </a:extLst>
          </p:cNvPr>
          <p:cNvSpPr txBox="1"/>
          <p:nvPr/>
        </p:nvSpPr>
        <p:spPr>
          <a:xfrm>
            <a:off x="1502" y="3635284"/>
            <a:ext cx="1286336"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FFFFFF"/>
                </a:solidFill>
                <a:effectLst/>
                <a:uLnTx/>
                <a:uFillTx/>
                <a:latin typeface="Arial"/>
                <a:ea typeface="+mn-ea"/>
                <a:cs typeface="Arial"/>
              </a:rPr>
              <a:t>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FFFFFF"/>
                </a:solidFill>
                <a:effectLst/>
                <a:uLnTx/>
                <a:uFillTx/>
                <a:latin typeface="Arial"/>
                <a:ea typeface="+mn-ea"/>
                <a:cs typeface="Arial"/>
              </a:rPr>
              <a:t>hours</a:t>
            </a:r>
          </a:p>
        </p:txBody>
      </p:sp>
    </p:spTree>
    <p:extLst>
      <p:ext uri="{BB962C8B-B14F-4D97-AF65-F5344CB8AC3E}">
        <p14:creationId xmlns:p14="http://schemas.microsoft.com/office/powerpoint/2010/main" val="183425869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5FFA8C7F-A39A-185A-FEF5-E2BEE4BFD85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506855B-65D4-3EF3-E7F4-E89AFF808751}"/>
              </a:ext>
            </a:extLst>
          </p:cNvPr>
          <p:cNvSpPr/>
          <p:nvPr/>
        </p:nvSpPr>
        <p:spPr>
          <a:xfrm>
            <a:off x="141281" y="6298764"/>
            <a:ext cx="2170228" cy="502331"/>
          </a:xfrm>
          <a:prstGeom prst="rect">
            <a:avLst/>
          </a:prstGeom>
          <a:solidFill>
            <a:srgbClr val="13949E"/>
          </a:solidFill>
          <a:ln>
            <a:solidFill>
              <a:srgbClr val="139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80990F80-3748-25CE-276E-5F65AEA688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13405AEA-CD21-47BA-E2B6-6235ED02D6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3" name="Text Placeholder 1">
            <a:extLst>
              <a:ext uri="{FF2B5EF4-FFF2-40B4-BE49-F238E27FC236}">
                <a16:creationId xmlns:a16="http://schemas.microsoft.com/office/drawing/2014/main" id="{19315364-1CA8-2D5F-B598-89DD7A09CCD0}"/>
              </a:ext>
            </a:extLst>
          </p:cNvPr>
          <p:cNvSpPr txBox="1">
            <a:spLocks/>
          </p:cNvSpPr>
          <p:nvPr/>
        </p:nvSpPr>
        <p:spPr>
          <a:xfrm>
            <a:off x="262347" y="-382"/>
            <a:ext cx="10435701" cy="1202235"/>
          </a:xfrm>
          <a:prstGeom prst="rect">
            <a:avLst/>
          </a:prstGeom>
        </p:spPr>
        <p:txBody>
          <a:bodyPr lIns="91440" tIns="45720" rIns="91440" bIns="45720" anchor="t"/>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3600" b="1" i="0" u="none" strike="noStrike" kern="1200" cap="none" spc="0" normalizeH="0" baseline="0" noProof="0">
                <a:ln>
                  <a:noFill/>
                </a:ln>
                <a:solidFill>
                  <a:srgbClr val="002060"/>
                </a:solidFill>
                <a:effectLst/>
                <a:uLnTx/>
                <a:uFillTx/>
                <a:latin typeface="Arial"/>
                <a:ea typeface="+mn-ea"/>
                <a:cs typeface="Arial"/>
              </a:rPr>
              <a:t>Yttrium-90 Radioembolization</a:t>
            </a:r>
          </a:p>
        </p:txBody>
      </p:sp>
      <p:sp>
        <p:nvSpPr>
          <p:cNvPr id="11" name="TextBox 10">
            <a:extLst>
              <a:ext uri="{FF2B5EF4-FFF2-40B4-BE49-F238E27FC236}">
                <a16:creationId xmlns:a16="http://schemas.microsoft.com/office/drawing/2014/main" id="{A8BD4FE8-FCD4-FEE8-50DE-39F62F92B078}"/>
              </a:ext>
            </a:extLst>
          </p:cNvPr>
          <p:cNvSpPr txBox="1"/>
          <p:nvPr/>
        </p:nvSpPr>
        <p:spPr>
          <a:xfrm>
            <a:off x="301484" y="740439"/>
            <a:ext cx="894553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kumimoji="0" lang="en-US" sz="2400" b="1" i="0" u="none" strike="noStrike" kern="1200" cap="none" spc="0" normalizeH="0" baseline="0" noProof="0">
                <a:ln>
                  <a:noFill/>
                </a:ln>
                <a:solidFill>
                  <a:srgbClr val="FFFF00"/>
                </a:solidFill>
                <a:effectLst/>
                <a:uLnTx/>
                <a:uFillTx/>
                <a:latin typeface="Montserrat"/>
                <a:ea typeface="+mn-ea"/>
                <a:cs typeface="Arial"/>
              </a:rPr>
              <a:t>MAPPING PROCEDURE:</a:t>
            </a:r>
          </a:p>
        </p:txBody>
      </p:sp>
      <p:sp>
        <p:nvSpPr>
          <p:cNvPr id="7" name="TextBox 6">
            <a:extLst>
              <a:ext uri="{FF2B5EF4-FFF2-40B4-BE49-F238E27FC236}">
                <a16:creationId xmlns:a16="http://schemas.microsoft.com/office/drawing/2014/main" id="{8DC5F8B7-E87A-0121-656F-3D53A9D1CB76}"/>
              </a:ext>
            </a:extLst>
          </p:cNvPr>
          <p:cNvSpPr txBox="1"/>
          <p:nvPr/>
        </p:nvSpPr>
        <p:spPr>
          <a:xfrm>
            <a:off x="303884" y="2500524"/>
            <a:ext cx="894553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kumimoji="0" lang="en-US" sz="2400" b="1" i="0" u="none" strike="noStrike" kern="1200" cap="none" spc="0" normalizeH="0" baseline="0" noProof="0">
                <a:ln>
                  <a:noFill/>
                </a:ln>
                <a:solidFill>
                  <a:srgbClr val="FFFF00"/>
                </a:solidFill>
                <a:effectLst/>
                <a:uLnTx/>
                <a:uFillTx/>
                <a:latin typeface="Montserrat"/>
                <a:ea typeface="+mn-ea"/>
                <a:cs typeface="Arial"/>
              </a:rPr>
              <a:t>Y90 TREATMENT PROCEDURE:</a:t>
            </a:r>
          </a:p>
        </p:txBody>
      </p:sp>
      <p:graphicFrame>
        <p:nvGraphicFramePr>
          <p:cNvPr id="12" name="Table 11">
            <a:extLst>
              <a:ext uri="{FF2B5EF4-FFF2-40B4-BE49-F238E27FC236}">
                <a16:creationId xmlns:a16="http://schemas.microsoft.com/office/drawing/2014/main" id="{A3806227-0E7D-99A5-F617-6CDC3948E11B}"/>
              </a:ext>
            </a:extLst>
          </p:cNvPr>
          <p:cNvGraphicFramePr>
            <a:graphicFrameLocks noGrp="1"/>
          </p:cNvGraphicFramePr>
          <p:nvPr/>
        </p:nvGraphicFramePr>
        <p:xfrm>
          <a:off x="1612231" y="1331494"/>
          <a:ext cx="9569028" cy="771211"/>
        </p:xfrm>
        <a:graphic>
          <a:graphicData uri="http://schemas.openxmlformats.org/drawingml/2006/table">
            <a:tbl>
              <a:tblPr firstRow="1" bandRow="1">
                <a:tableStyleId>{5C22544A-7EE6-4342-B048-85BDC9FD1C3A}</a:tableStyleId>
              </a:tblPr>
              <a:tblGrid>
                <a:gridCol w="3189676">
                  <a:extLst>
                    <a:ext uri="{9D8B030D-6E8A-4147-A177-3AD203B41FA5}">
                      <a16:colId xmlns:a16="http://schemas.microsoft.com/office/drawing/2014/main" val="1772031931"/>
                    </a:ext>
                  </a:extLst>
                </a:gridCol>
                <a:gridCol w="3189676">
                  <a:extLst>
                    <a:ext uri="{9D8B030D-6E8A-4147-A177-3AD203B41FA5}">
                      <a16:colId xmlns:a16="http://schemas.microsoft.com/office/drawing/2014/main" val="1464868816"/>
                    </a:ext>
                  </a:extLst>
                </a:gridCol>
                <a:gridCol w="3189676">
                  <a:extLst>
                    <a:ext uri="{9D8B030D-6E8A-4147-A177-3AD203B41FA5}">
                      <a16:colId xmlns:a16="http://schemas.microsoft.com/office/drawing/2014/main" val="1408140778"/>
                    </a:ext>
                  </a:extLst>
                </a:gridCol>
              </a:tblGrid>
              <a:tr h="400371">
                <a:tc>
                  <a:txBody>
                    <a:bodyPr/>
                    <a:lstStyle/>
                    <a:p>
                      <a:pPr lvl="0">
                        <a:buNone/>
                      </a:pPr>
                      <a:r>
                        <a:rPr lang="en-US" sz="1600"/>
                        <a:t>MAPPING PROCEDURES</a:t>
                      </a:r>
                    </a:p>
                  </a:txBody>
                  <a:tcPr/>
                </a:tc>
                <a:tc>
                  <a:txBody>
                    <a:bodyPr/>
                    <a:lstStyle/>
                    <a:p>
                      <a:pPr lvl="0">
                        <a:buNone/>
                      </a:pPr>
                      <a:r>
                        <a:rPr lang="en-US" sz="1600"/>
                        <a:t>AVERAGE PAYMENT</a:t>
                      </a:r>
                    </a:p>
                  </a:txBody>
                  <a:tcPr/>
                </a:tc>
                <a:tc>
                  <a:txBody>
                    <a:bodyPr/>
                    <a:lstStyle/>
                    <a:p>
                      <a:pPr lvl="0">
                        <a:buNone/>
                      </a:pPr>
                      <a:r>
                        <a:rPr lang="en-US" sz="1600"/>
                        <a:t>HIGH PAYMENT</a:t>
                      </a:r>
                    </a:p>
                  </a:txBody>
                  <a:tcPr/>
                </a:tc>
                <a:extLst>
                  <a:ext uri="{0D108BD9-81ED-4DB2-BD59-A6C34878D82A}">
                    <a16:rowId xmlns:a16="http://schemas.microsoft.com/office/drawing/2014/main" val="2794589057"/>
                  </a:ext>
                </a:extLst>
              </a:tr>
              <a:tr h="370840">
                <a:tc>
                  <a:txBody>
                    <a:bodyPr/>
                    <a:lstStyle/>
                    <a:p>
                      <a:r>
                        <a:rPr lang="en-US" sz="1600" b="1"/>
                        <a:t>TOTAL:</a:t>
                      </a:r>
                    </a:p>
                  </a:txBody>
                  <a:tcPr/>
                </a:tc>
                <a:tc>
                  <a:txBody>
                    <a:bodyPr/>
                    <a:lstStyle/>
                    <a:p>
                      <a:r>
                        <a:rPr lang="en-US" sz="1600" b="1"/>
                        <a:t>$28,033.57</a:t>
                      </a:r>
                    </a:p>
                  </a:txBody>
                  <a:tcPr/>
                </a:tc>
                <a:tc>
                  <a:txBody>
                    <a:bodyPr/>
                    <a:lstStyle/>
                    <a:p>
                      <a:r>
                        <a:rPr lang="en-US" sz="1600" b="1"/>
                        <a:t>$364,399.49</a:t>
                      </a:r>
                    </a:p>
                  </a:txBody>
                  <a:tcPr/>
                </a:tc>
                <a:extLst>
                  <a:ext uri="{0D108BD9-81ED-4DB2-BD59-A6C34878D82A}">
                    <a16:rowId xmlns:a16="http://schemas.microsoft.com/office/drawing/2014/main" val="3126705272"/>
                  </a:ext>
                </a:extLst>
              </a:tr>
            </a:tbl>
          </a:graphicData>
        </a:graphic>
      </p:graphicFrame>
      <p:graphicFrame>
        <p:nvGraphicFramePr>
          <p:cNvPr id="17" name="Table 16">
            <a:extLst>
              <a:ext uri="{FF2B5EF4-FFF2-40B4-BE49-F238E27FC236}">
                <a16:creationId xmlns:a16="http://schemas.microsoft.com/office/drawing/2014/main" id="{3C4221E0-C9D7-446B-DEB9-2325C587E2A8}"/>
              </a:ext>
            </a:extLst>
          </p:cNvPr>
          <p:cNvGraphicFramePr>
            <a:graphicFrameLocks noGrp="1"/>
          </p:cNvGraphicFramePr>
          <p:nvPr/>
        </p:nvGraphicFramePr>
        <p:xfrm>
          <a:off x="1612231" y="3176337"/>
          <a:ext cx="9569025" cy="1142051"/>
        </p:xfrm>
        <a:graphic>
          <a:graphicData uri="http://schemas.openxmlformats.org/drawingml/2006/table">
            <a:tbl>
              <a:tblPr firstRow="1" bandRow="1">
                <a:tableStyleId>{5C22544A-7EE6-4342-B048-85BDC9FD1C3A}</a:tableStyleId>
              </a:tblPr>
              <a:tblGrid>
                <a:gridCol w="3189675">
                  <a:extLst>
                    <a:ext uri="{9D8B030D-6E8A-4147-A177-3AD203B41FA5}">
                      <a16:colId xmlns:a16="http://schemas.microsoft.com/office/drawing/2014/main" val="1772031931"/>
                    </a:ext>
                  </a:extLst>
                </a:gridCol>
                <a:gridCol w="3189675">
                  <a:extLst>
                    <a:ext uri="{9D8B030D-6E8A-4147-A177-3AD203B41FA5}">
                      <a16:colId xmlns:a16="http://schemas.microsoft.com/office/drawing/2014/main" val="1464868816"/>
                    </a:ext>
                  </a:extLst>
                </a:gridCol>
                <a:gridCol w="3189675">
                  <a:extLst>
                    <a:ext uri="{9D8B030D-6E8A-4147-A177-3AD203B41FA5}">
                      <a16:colId xmlns:a16="http://schemas.microsoft.com/office/drawing/2014/main" val="1408140778"/>
                    </a:ext>
                  </a:extLst>
                </a:gridCol>
              </a:tblGrid>
              <a:tr h="400372">
                <a:tc>
                  <a:txBody>
                    <a:bodyPr/>
                    <a:lstStyle/>
                    <a:p>
                      <a:r>
                        <a:rPr lang="en-US" sz="1600"/>
                        <a:t>Y90 PROCEDURES</a:t>
                      </a:r>
                    </a:p>
                  </a:txBody>
                  <a:tcPr/>
                </a:tc>
                <a:tc>
                  <a:txBody>
                    <a:bodyPr/>
                    <a:lstStyle/>
                    <a:p>
                      <a:r>
                        <a:rPr lang="en-US" sz="1600"/>
                        <a:t>AVERAGE PAYMENT</a:t>
                      </a:r>
                    </a:p>
                  </a:txBody>
                  <a:tcPr/>
                </a:tc>
                <a:tc>
                  <a:txBody>
                    <a:bodyPr/>
                    <a:lstStyle/>
                    <a:p>
                      <a:r>
                        <a:rPr lang="en-US" sz="1600"/>
                        <a:t>HIGH PAYMENT</a:t>
                      </a:r>
                    </a:p>
                  </a:txBody>
                  <a:tcPr/>
                </a:tc>
                <a:extLst>
                  <a:ext uri="{0D108BD9-81ED-4DB2-BD59-A6C34878D82A}">
                    <a16:rowId xmlns:a16="http://schemas.microsoft.com/office/drawing/2014/main" val="1588029513"/>
                  </a:ext>
                </a:extLst>
              </a:tr>
              <a:tr h="370839">
                <a:tc>
                  <a:txBody>
                    <a:bodyPr/>
                    <a:lstStyle/>
                    <a:p>
                      <a:pPr lvl="0">
                        <a:buNone/>
                      </a:pPr>
                      <a:r>
                        <a:rPr lang="en-US" sz="1600" b="1"/>
                        <a:t>Y90 Dose</a:t>
                      </a:r>
                    </a:p>
                  </a:txBody>
                  <a:tcPr/>
                </a:tc>
                <a:tc>
                  <a:txBody>
                    <a:bodyPr/>
                    <a:lstStyle/>
                    <a:p>
                      <a:pPr lvl="0">
                        <a:buNone/>
                      </a:pPr>
                      <a:r>
                        <a:rPr lang="en-US" sz="1600" b="1">
                          <a:solidFill>
                            <a:srgbClr val="FF0000"/>
                          </a:solidFill>
                        </a:rPr>
                        <a:t>$37,106.46</a:t>
                      </a:r>
                    </a:p>
                  </a:txBody>
                  <a:tcPr/>
                </a:tc>
                <a:tc>
                  <a:txBody>
                    <a:bodyPr/>
                    <a:lstStyle/>
                    <a:p>
                      <a:pPr lvl="0">
                        <a:buNone/>
                      </a:pPr>
                      <a:r>
                        <a:rPr lang="en-US" sz="1600" b="1">
                          <a:solidFill>
                            <a:srgbClr val="C00000"/>
                          </a:solidFill>
                        </a:rPr>
                        <a:t>$68,533.15</a:t>
                      </a:r>
                    </a:p>
                  </a:txBody>
                  <a:tcPr/>
                </a:tc>
                <a:extLst>
                  <a:ext uri="{0D108BD9-81ED-4DB2-BD59-A6C34878D82A}">
                    <a16:rowId xmlns:a16="http://schemas.microsoft.com/office/drawing/2014/main" val="3277836050"/>
                  </a:ext>
                </a:extLst>
              </a:tr>
              <a:tr h="370840">
                <a:tc>
                  <a:txBody>
                    <a:bodyPr/>
                    <a:lstStyle/>
                    <a:p>
                      <a:r>
                        <a:rPr lang="en-US" sz="1600" b="1"/>
                        <a:t>TOTAL:</a:t>
                      </a:r>
                    </a:p>
                  </a:txBody>
                  <a:tcPr/>
                </a:tc>
                <a:tc>
                  <a:txBody>
                    <a:bodyPr/>
                    <a:lstStyle/>
                    <a:p>
                      <a:r>
                        <a:rPr lang="en-US" sz="1600" b="1"/>
                        <a:t>$67,705.65</a:t>
                      </a:r>
                    </a:p>
                  </a:txBody>
                  <a:tcPr/>
                </a:tc>
                <a:tc>
                  <a:txBody>
                    <a:bodyPr/>
                    <a:lstStyle/>
                    <a:p>
                      <a:r>
                        <a:rPr lang="en-US" sz="1600" b="1"/>
                        <a:t>$440,457.15</a:t>
                      </a:r>
                    </a:p>
                  </a:txBody>
                  <a:tcPr/>
                </a:tc>
                <a:extLst>
                  <a:ext uri="{0D108BD9-81ED-4DB2-BD59-A6C34878D82A}">
                    <a16:rowId xmlns:a16="http://schemas.microsoft.com/office/drawing/2014/main" val="3126705272"/>
                  </a:ext>
                </a:extLst>
              </a:tr>
            </a:tbl>
          </a:graphicData>
        </a:graphic>
      </p:graphicFrame>
      <p:sp>
        <p:nvSpPr>
          <p:cNvPr id="8" name="TextBox 7">
            <a:extLst>
              <a:ext uri="{FF2B5EF4-FFF2-40B4-BE49-F238E27FC236}">
                <a16:creationId xmlns:a16="http://schemas.microsoft.com/office/drawing/2014/main" id="{DA1A39D5-46DD-7585-6241-CC68E416F35A}"/>
              </a:ext>
            </a:extLst>
          </p:cNvPr>
          <p:cNvSpPr txBox="1"/>
          <p:nvPr/>
        </p:nvSpPr>
        <p:spPr>
          <a:xfrm>
            <a:off x="303883" y="4558652"/>
            <a:ext cx="894553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kumimoji="0" lang="en-US" sz="2400" b="1" i="0" u="none" strike="noStrike" kern="1200" cap="none" spc="0" normalizeH="0" baseline="0" noProof="0">
                <a:ln>
                  <a:noFill/>
                </a:ln>
                <a:solidFill>
                  <a:srgbClr val="FFFF00"/>
                </a:solidFill>
                <a:effectLst/>
                <a:uLnTx/>
                <a:uFillTx/>
                <a:latin typeface="Montserrat"/>
                <a:ea typeface="+mn-ea"/>
                <a:cs typeface="Arial"/>
              </a:rPr>
              <a:t>TOTAL FOR BOTH PROCEDURES:</a:t>
            </a:r>
          </a:p>
        </p:txBody>
      </p:sp>
      <p:graphicFrame>
        <p:nvGraphicFramePr>
          <p:cNvPr id="9" name="Table 8">
            <a:extLst>
              <a:ext uri="{FF2B5EF4-FFF2-40B4-BE49-F238E27FC236}">
                <a16:creationId xmlns:a16="http://schemas.microsoft.com/office/drawing/2014/main" id="{196AEF0D-56AA-58C3-E08A-B39987916309}"/>
              </a:ext>
            </a:extLst>
          </p:cNvPr>
          <p:cNvGraphicFramePr>
            <a:graphicFrameLocks noGrp="1"/>
          </p:cNvGraphicFramePr>
          <p:nvPr/>
        </p:nvGraphicFramePr>
        <p:xfrm>
          <a:off x="1612231" y="5197642"/>
          <a:ext cx="9569024" cy="949960"/>
        </p:xfrm>
        <a:graphic>
          <a:graphicData uri="http://schemas.openxmlformats.org/drawingml/2006/table">
            <a:tbl>
              <a:tblPr firstRow="1" bandRow="1">
                <a:tableStyleId>{5C22544A-7EE6-4342-B048-85BDC9FD1C3A}</a:tableStyleId>
              </a:tblPr>
              <a:tblGrid>
                <a:gridCol w="2392256">
                  <a:extLst>
                    <a:ext uri="{9D8B030D-6E8A-4147-A177-3AD203B41FA5}">
                      <a16:colId xmlns:a16="http://schemas.microsoft.com/office/drawing/2014/main" val="1772031931"/>
                    </a:ext>
                  </a:extLst>
                </a:gridCol>
                <a:gridCol w="2392256">
                  <a:extLst>
                    <a:ext uri="{9D8B030D-6E8A-4147-A177-3AD203B41FA5}">
                      <a16:colId xmlns:a16="http://schemas.microsoft.com/office/drawing/2014/main" val="1464868816"/>
                    </a:ext>
                  </a:extLst>
                </a:gridCol>
                <a:gridCol w="2392256">
                  <a:extLst>
                    <a:ext uri="{9D8B030D-6E8A-4147-A177-3AD203B41FA5}">
                      <a16:colId xmlns:a16="http://schemas.microsoft.com/office/drawing/2014/main" val="1408140778"/>
                    </a:ext>
                  </a:extLst>
                </a:gridCol>
                <a:gridCol w="2392256">
                  <a:extLst>
                    <a:ext uri="{9D8B030D-6E8A-4147-A177-3AD203B41FA5}">
                      <a16:colId xmlns:a16="http://schemas.microsoft.com/office/drawing/2014/main" val="984330813"/>
                    </a:ext>
                  </a:extLst>
                </a:gridCol>
              </a:tblGrid>
              <a:tr h="400372">
                <a:tc>
                  <a:txBody>
                    <a:bodyPr/>
                    <a:lstStyle/>
                    <a:p>
                      <a:pPr lvl="0">
                        <a:buNone/>
                      </a:pPr>
                      <a:r>
                        <a:rPr lang="en-US" sz="1600"/>
                        <a:t>AVERAGE PAYMENT</a:t>
                      </a:r>
                    </a:p>
                  </a:txBody>
                  <a:tcPr/>
                </a:tc>
                <a:tc>
                  <a:txBody>
                    <a:bodyPr/>
                    <a:lstStyle/>
                    <a:p>
                      <a:r>
                        <a:rPr lang="en-US" sz="1600"/>
                        <a:t>HIGH PAYMENT</a:t>
                      </a:r>
                    </a:p>
                  </a:txBody>
                  <a:tcPr/>
                </a:tc>
                <a:tc>
                  <a:txBody>
                    <a:bodyPr/>
                    <a:lstStyle/>
                    <a:p>
                      <a:r>
                        <a:rPr lang="en-US" sz="1600"/>
                        <a:t>ESTIMATED ASCENSION</a:t>
                      </a:r>
                    </a:p>
                  </a:txBody>
                  <a:tcPr/>
                </a:tc>
                <a:tc>
                  <a:txBody>
                    <a:bodyPr/>
                    <a:lstStyle/>
                    <a:p>
                      <a:pPr lvl="0">
                        <a:buNone/>
                      </a:pPr>
                      <a:r>
                        <a:rPr lang="en-US" sz="1600"/>
                        <a:t>VIP/NWR</a:t>
                      </a:r>
                    </a:p>
                  </a:txBody>
                  <a:tcPr/>
                </a:tc>
                <a:extLst>
                  <a:ext uri="{0D108BD9-81ED-4DB2-BD59-A6C34878D82A}">
                    <a16:rowId xmlns:a16="http://schemas.microsoft.com/office/drawing/2014/main" val="1588029513"/>
                  </a:ext>
                </a:extLst>
              </a:tr>
              <a:tr h="370840">
                <a:tc>
                  <a:txBody>
                    <a:bodyPr/>
                    <a:lstStyle/>
                    <a:p>
                      <a:r>
                        <a:rPr lang="en-US" sz="1600" b="1"/>
                        <a:t>$95,739.22</a:t>
                      </a:r>
                    </a:p>
                  </a:txBody>
                  <a:tcPr/>
                </a:tc>
                <a:tc>
                  <a:txBody>
                    <a:bodyPr/>
                    <a:lstStyle/>
                    <a:p>
                      <a:r>
                        <a:rPr lang="en-US" sz="1600" b="1"/>
                        <a:t>$804,856.64</a:t>
                      </a:r>
                    </a:p>
                  </a:txBody>
                  <a:tcPr/>
                </a:tc>
                <a:tc>
                  <a:txBody>
                    <a:bodyPr/>
                    <a:lstStyle/>
                    <a:p>
                      <a:r>
                        <a:rPr lang="en-US" sz="1600" b="1"/>
                        <a:t>$125,000</a:t>
                      </a:r>
                    </a:p>
                  </a:txBody>
                  <a:tcPr/>
                </a:tc>
                <a:tc>
                  <a:txBody>
                    <a:bodyPr/>
                    <a:lstStyle/>
                    <a:p>
                      <a:pPr lvl="0">
                        <a:buNone/>
                      </a:pPr>
                      <a:r>
                        <a:rPr lang="en-US" sz="1600" b="1"/>
                        <a:t>$80,000</a:t>
                      </a:r>
                    </a:p>
                  </a:txBody>
                  <a:tcPr/>
                </a:tc>
                <a:extLst>
                  <a:ext uri="{0D108BD9-81ED-4DB2-BD59-A6C34878D82A}">
                    <a16:rowId xmlns:a16="http://schemas.microsoft.com/office/drawing/2014/main" val="3126705272"/>
                  </a:ext>
                </a:extLst>
              </a:tr>
            </a:tbl>
          </a:graphicData>
        </a:graphic>
      </p:graphicFrame>
    </p:spTree>
    <p:extLst>
      <p:ext uri="{BB962C8B-B14F-4D97-AF65-F5344CB8AC3E}">
        <p14:creationId xmlns:p14="http://schemas.microsoft.com/office/powerpoint/2010/main" val="184139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723C66ED-DBBF-12CA-7F5E-813E0E7D03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17" name="Rectangle 16">
              <a:extLst>
                <a:ext uri="{FF2B5EF4-FFF2-40B4-BE49-F238E27FC236}">
                  <a16:creationId xmlns:a16="http://schemas.microsoft.com/office/drawing/2014/main" id="{E3002B52-2669-1ED7-2E0F-0627FC31DF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Rectangle 17">
              <a:extLst>
                <a:ext uri="{FF2B5EF4-FFF2-40B4-BE49-F238E27FC236}">
                  <a16:creationId xmlns:a16="http://schemas.microsoft.com/office/drawing/2014/main" id="{82E9EC0D-91EA-9D35-F655-335C580AB3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9" name="Rectangle 18">
              <a:extLst>
                <a:ext uri="{FF2B5EF4-FFF2-40B4-BE49-F238E27FC236}">
                  <a16:creationId xmlns:a16="http://schemas.microsoft.com/office/drawing/2014/main" id="{7770627C-B480-1145-72DC-5B59DBE04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0" name="Rectangle 19">
              <a:extLst>
                <a:ext uri="{FF2B5EF4-FFF2-40B4-BE49-F238E27FC236}">
                  <a16:creationId xmlns:a16="http://schemas.microsoft.com/office/drawing/2014/main" id="{E9F81D39-93D1-019C-74DC-4710F53346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9127281" y="7060"/>
              <a:ext cx="3064320" cy="6872683"/>
            </a:xfrm>
            <a:prstGeom prst="rect">
              <a:avLst/>
            </a:prstGeom>
            <a:gradFill flip="none" rotWithShape="1">
              <a:gsLst>
                <a:gs pos="0">
                  <a:schemeClr val="accent2">
                    <a:alpha val="58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5" name="Slide Number Placeholder 4">
            <a:extLst>
              <a:ext uri="{FF2B5EF4-FFF2-40B4-BE49-F238E27FC236}">
                <a16:creationId xmlns:a16="http://schemas.microsoft.com/office/drawing/2014/main" id="{262EAD87-D5F3-BC04-7403-065BD14BA243}"/>
              </a:ext>
            </a:extLst>
          </p:cNvPr>
          <p:cNvSpPr>
            <a:spLocks noGrp="1"/>
          </p:cNvSpPr>
          <p:nvPr>
            <p:ph type="sldNum" sz="quarter" idx="4"/>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4BF44F49-2768-47A8-8E40-2187651BF0E7}" type="slidenum">
              <a:rPr kumimoji="0" lang="en-US" sz="1200" b="0" i="0" u="none" strike="noStrike" kern="1200" cap="none" spc="0" normalizeH="0" baseline="0" noProof="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19</a:t>
            </a:fld>
            <a:endParaRPr kumimoji="0" lang="en-US" sz="1200" b="0" i="0" u="none" strike="noStrike" kern="1200" cap="none" spc="0" normalizeH="0" baseline="0" noProof="0">
              <a:ln>
                <a:noFill/>
              </a:ln>
              <a:solidFill>
                <a:srgbClr val="FFFFFF"/>
              </a:solidFill>
              <a:effectLst/>
              <a:uLnTx/>
              <a:uFillTx/>
              <a:latin typeface="Arial"/>
              <a:ea typeface="+mn-ea"/>
              <a:cs typeface="+mn-cs"/>
            </a:endParaRPr>
          </a:p>
        </p:txBody>
      </p:sp>
      <p:sp>
        <p:nvSpPr>
          <p:cNvPr id="15" name="TextBox 14">
            <a:extLst>
              <a:ext uri="{FF2B5EF4-FFF2-40B4-BE49-F238E27FC236}">
                <a16:creationId xmlns:a16="http://schemas.microsoft.com/office/drawing/2014/main" id="{9180AA57-F1A1-3FBE-421D-92287690C8BA}"/>
              </a:ext>
            </a:extLst>
          </p:cNvPr>
          <p:cNvSpPr txBox="1"/>
          <p:nvPr/>
        </p:nvSpPr>
        <p:spPr>
          <a:xfrm>
            <a:off x="1006120" y="160236"/>
            <a:ext cx="987850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Arial"/>
                <a:ea typeface="+mn-ea"/>
                <a:cs typeface="Arial"/>
              </a:rPr>
              <a:t>A Y90 Patient's Argument for NWR imaging</a:t>
            </a:r>
            <a:endParaRPr kumimoji="0" lang="en-US" sz="3600" b="1" i="0" u="none" strike="noStrike" kern="1200" cap="none" spc="0" normalizeH="0" baseline="0" noProof="0">
              <a:ln>
                <a:noFill/>
              </a:ln>
              <a:solidFill>
                <a:srgbClr val="FFFFFF"/>
              </a:solidFill>
              <a:effectLst/>
              <a:uLnTx/>
              <a:uFillTx/>
              <a:latin typeface="Arial"/>
              <a:ea typeface="+mn-ea"/>
              <a:cs typeface="+mn-cs"/>
            </a:endParaRPr>
          </a:p>
        </p:txBody>
      </p:sp>
      <p:sp>
        <p:nvSpPr>
          <p:cNvPr id="2" name="TextBox 1">
            <a:extLst>
              <a:ext uri="{FF2B5EF4-FFF2-40B4-BE49-F238E27FC236}">
                <a16:creationId xmlns:a16="http://schemas.microsoft.com/office/drawing/2014/main" id="{F71E49B4-6A9B-D89D-EB9C-E8EF15C0E6CB}"/>
              </a:ext>
            </a:extLst>
          </p:cNvPr>
          <p:cNvSpPr txBox="1"/>
          <p:nvPr/>
        </p:nvSpPr>
        <p:spPr>
          <a:xfrm>
            <a:off x="1246387" y="1244943"/>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$3000</a:t>
            </a:r>
          </a:p>
        </p:txBody>
      </p:sp>
      <p:sp>
        <p:nvSpPr>
          <p:cNvPr id="12" name="TextBox 11">
            <a:extLst>
              <a:ext uri="{FF2B5EF4-FFF2-40B4-BE49-F238E27FC236}">
                <a16:creationId xmlns:a16="http://schemas.microsoft.com/office/drawing/2014/main" id="{398389AB-2092-6C79-F4BA-E9A8844B6359}"/>
              </a:ext>
            </a:extLst>
          </p:cNvPr>
          <p:cNvSpPr txBox="1"/>
          <p:nvPr/>
        </p:nvSpPr>
        <p:spPr>
          <a:xfrm>
            <a:off x="5165174" y="1253175"/>
            <a:ext cx="169926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MRI Liver</a:t>
            </a:r>
            <a:endParaRPr kumimoji="0" lang="en-US" sz="2400" b="1" i="1" u="none" strike="noStrike" kern="1200" cap="none" spc="0" normalizeH="0" baseline="0" noProof="0">
              <a:ln>
                <a:noFill/>
              </a:ln>
              <a:solidFill>
                <a:srgbClr val="463349"/>
              </a:solidFill>
              <a:effectLst/>
              <a:uLnTx/>
              <a:uFillTx/>
              <a:latin typeface="Arial"/>
              <a:ea typeface="+mn-ea"/>
              <a:cs typeface="+mn-cs"/>
            </a:endParaRPr>
          </a:p>
        </p:txBody>
      </p:sp>
      <p:sp>
        <p:nvSpPr>
          <p:cNvPr id="21" name="TextBox 20">
            <a:extLst>
              <a:ext uri="{FF2B5EF4-FFF2-40B4-BE49-F238E27FC236}">
                <a16:creationId xmlns:a16="http://schemas.microsoft.com/office/drawing/2014/main" id="{E739C5BC-6B13-66A8-6D8D-478E7895587C}"/>
              </a:ext>
            </a:extLst>
          </p:cNvPr>
          <p:cNvSpPr txBox="1"/>
          <p:nvPr/>
        </p:nvSpPr>
        <p:spPr>
          <a:xfrm>
            <a:off x="1404283" y="681966"/>
            <a:ext cx="200450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FF00"/>
                </a:solidFill>
                <a:effectLst/>
                <a:uLnTx/>
                <a:uFillTx/>
                <a:latin typeface="Arial"/>
                <a:ea typeface="+mn-ea"/>
                <a:cs typeface="Arial"/>
              </a:rPr>
              <a:t>Hospital</a:t>
            </a:r>
            <a:endParaRPr kumimoji="0" lang="en-US" sz="1800" b="0" i="0" u="none" strike="noStrike" kern="1200" cap="none" spc="0" normalizeH="0" baseline="0" noProof="0">
              <a:ln>
                <a:noFill/>
              </a:ln>
              <a:solidFill>
                <a:srgbClr val="FFFF00"/>
              </a:solidFill>
              <a:effectLst/>
              <a:uLnTx/>
              <a:uFillTx/>
              <a:latin typeface="Arial"/>
              <a:ea typeface="+mn-ea"/>
              <a:cs typeface="+mn-cs"/>
            </a:endParaRPr>
          </a:p>
        </p:txBody>
      </p:sp>
      <p:sp>
        <p:nvSpPr>
          <p:cNvPr id="22" name="TextBox 21">
            <a:extLst>
              <a:ext uri="{FF2B5EF4-FFF2-40B4-BE49-F238E27FC236}">
                <a16:creationId xmlns:a16="http://schemas.microsoft.com/office/drawing/2014/main" id="{5AA6F994-7365-CC0F-0AAD-838A586F83A8}"/>
              </a:ext>
            </a:extLst>
          </p:cNvPr>
          <p:cNvSpPr txBox="1"/>
          <p:nvPr/>
        </p:nvSpPr>
        <p:spPr>
          <a:xfrm>
            <a:off x="8614592" y="653211"/>
            <a:ext cx="200450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FF00"/>
                </a:solidFill>
                <a:effectLst/>
                <a:uLnTx/>
                <a:uFillTx/>
                <a:latin typeface="Arial"/>
                <a:ea typeface="+mn-ea"/>
                <a:cs typeface="Arial"/>
              </a:rPr>
              <a:t>VIP/NWR</a:t>
            </a:r>
            <a:endParaRPr kumimoji="0" lang="en-US" sz="1800" b="0" i="0" u="none" strike="noStrike" kern="1200" cap="none" spc="0" normalizeH="0" baseline="0" noProof="0">
              <a:ln>
                <a:noFill/>
              </a:ln>
              <a:solidFill>
                <a:srgbClr val="FFFF00"/>
              </a:solidFill>
              <a:effectLst/>
              <a:uLnTx/>
              <a:uFillTx/>
              <a:latin typeface="Arial"/>
              <a:ea typeface="+mn-ea"/>
              <a:cs typeface="+mn-cs"/>
            </a:endParaRPr>
          </a:p>
        </p:txBody>
      </p:sp>
      <p:sp>
        <p:nvSpPr>
          <p:cNvPr id="23" name="TextBox 22">
            <a:extLst>
              <a:ext uri="{FF2B5EF4-FFF2-40B4-BE49-F238E27FC236}">
                <a16:creationId xmlns:a16="http://schemas.microsoft.com/office/drawing/2014/main" id="{977F3DC5-4468-4F5A-48AD-3300E1068F93}"/>
              </a:ext>
            </a:extLst>
          </p:cNvPr>
          <p:cNvSpPr txBox="1"/>
          <p:nvPr/>
        </p:nvSpPr>
        <p:spPr>
          <a:xfrm>
            <a:off x="5604415" y="681966"/>
            <a:ext cx="200450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a:ln>
                  <a:noFill/>
                </a:ln>
                <a:solidFill>
                  <a:srgbClr val="FFC000"/>
                </a:solidFill>
                <a:effectLst/>
                <a:uLnTx/>
                <a:uFillTx/>
                <a:latin typeface="Arial"/>
                <a:ea typeface="+mn-ea"/>
                <a:cs typeface="Arial"/>
              </a:rPr>
              <a:t>vs</a:t>
            </a:r>
          </a:p>
        </p:txBody>
      </p:sp>
      <p:cxnSp>
        <p:nvCxnSpPr>
          <p:cNvPr id="26" name="Straight Arrow Connector 25">
            <a:extLst>
              <a:ext uri="{FF2B5EF4-FFF2-40B4-BE49-F238E27FC236}">
                <a16:creationId xmlns:a16="http://schemas.microsoft.com/office/drawing/2014/main" id="{0725327C-7867-9F9B-907F-4D22C32261E1}"/>
              </a:ext>
            </a:extLst>
          </p:cNvPr>
          <p:cNvCxnSpPr>
            <a:cxnSpLocks/>
          </p:cNvCxnSpPr>
          <p:nvPr/>
        </p:nvCxnSpPr>
        <p:spPr>
          <a:xfrm flipV="1">
            <a:off x="3562865" y="1462217"/>
            <a:ext cx="1606376" cy="13728"/>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Arrow: Down 30">
            <a:extLst>
              <a:ext uri="{FF2B5EF4-FFF2-40B4-BE49-F238E27FC236}">
                <a16:creationId xmlns:a16="http://schemas.microsoft.com/office/drawing/2014/main" id="{72A08094-658C-E7E0-333C-D900776B2090}"/>
              </a:ext>
            </a:extLst>
          </p:cNvPr>
          <p:cNvSpPr/>
          <p:nvPr/>
        </p:nvSpPr>
        <p:spPr>
          <a:xfrm>
            <a:off x="8911921" y="3106805"/>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8" name="Arrow: Down 37">
            <a:extLst>
              <a:ext uri="{FF2B5EF4-FFF2-40B4-BE49-F238E27FC236}">
                <a16:creationId xmlns:a16="http://schemas.microsoft.com/office/drawing/2014/main" id="{5DE28C01-8A50-1E04-01EB-22750551F6CC}"/>
              </a:ext>
            </a:extLst>
          </p:cNvPr>
          <p:cNvSpPr/>
          <p:nvPr/>
        </p:nvSpPr>
        <p:spPr>
          <a:xfrm>
            <a:off x="9451396" y="2709808"/>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9" name="Arrow: Down 58">
            <a:extLst>
              <a:ext uri="{FF2B5EF4-FFF2-40B4-BE49-F238E27FC236}">
                <a16:creationId xmlns:a16="http://schemas.microsoft.com/office/drawing/2014/main" id="{8E21E9D7-5125-168C-728B-6001D628470F}"/>
              </a:ext>
            </a:extLst>
          </p:cNvPr>
          <p:cNvSpPr/>
          <p:nvPr/>
        </p:nvSpPr>
        <p:spPr>
          <a:xfrm>
            <a:off x="2298336" y="2772110"/>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extBox 3">
            <a:extLst>
              <a:ext uri="{FF2B5EF4-FFF2-40B4-BE49-F238E27FC236}">
                <a16:creationId xmlns:a16="http://schemas.microsoft.com/office/drawing/2014/main" id="{76769AFB-12FB-57BC-2A7E-6ABACF972AEA}"/>
              </a:ext>
            </a:extLst>
          </p:cNvPr>
          <p:cNvSpPr txBox="1"/>
          <p:nvPr/>
        </p:nvSpPr>
        <p:spPr>
          <a:xfrm>
            <a:off x="8406311" y="1230565"/>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$950</a:t>
            </a:r>
          </a:p>
        </p:txBody>
      </p:sp>
      <p:cxnSp>
        <p:nvCxnSpPr>
          <p:cNvPr id="8" name="Straight Arrow Connector 7">
            <a:extLst>
              <a:ext uri="{FF2B5EF4-FFF2-40B4-BE49-F238E27FC236}">
                <a16:creationId xmlns:a16="http://schemas.microsoft.com/office/drawing/2014/main" id="{56E871C7-A9AD-9F09-D18D-BBFE461FF3B9}"/>
              </a:ext>
            </a:extLst>
          </p:cNvPr>
          <p:cNvCxnSpPr>
            <a:cxnSpLocks/>
          </p:cNvCxnSpPr>
          <p:nvPr/>
        </p:nvCxnSpPr>
        <p:spPr>
          <a:xfrm flipV="1">
            <a:off x="6797770" y="1476594"/>
            <a:ext cx="1606376" cy="13728"/>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E0D1FD54-809B-0D83-5E37-C4CCAC4B6254}"/>
              </a:ext>
            </a:extLst>
          </p:cNvPr>
          <p:cNvSpPr txBox="1"/>
          <p:nvPr/>
        </p:nvSpPr>
        <p:spPr>
          <a:xfrm>
            <a:off x="1246386" y="2222603"/>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$9200</a:t>
            </a:r>
          </a:p>
        </p:txBody>
      </p:sp>
      <p:sp>
        <p:nvSpPr>
          <p:cNvPr id="72" name="TextBox 71">
            <a:extLst>
              <a:ext uri="{FF2B5EF4-FFF2-40B4-BE49-F238E27FC236}">
                <a16:creationId xmlns:a16="http://schemas.microsoft.com/office/drawing/2014/main" id="{7BFB835C-DE80-00EA-94D9-8AF008612E80}"/>
              </a:ext>
            </a:extLst>
          </p:cNvPr>
          <p:cNvSpPr txBox="1"/>
          <p:nvPr/>
        </p:nvSpPr>
        <p:spPr>
          <a:xfrm>
            <a:off x="5165173" y="2230835"/>
            <a:ext cx="169926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PET/CT</a:t>
            </a:r>
            <a:endParaRPr kumimoji="0" lang="en-US" sz="2400" b="1" i="1" u="none" strike="noStrike" kern="1200" cap="none" spc="0" normalizeH="0" baseline="0" noProof="0">
              <a:ln>
                <a:noFill/>
              </a:ln>
              <a:solidFill>
                <a:srgbClr val="463349"/>
              </a:solidFill>
              <a:effectLst/>
              <a:uLnTx/>
              <a:uFillTx/>
              <a:latin typeface="Arial"/>
              <a:ea typeface="+mn-ea"/>
              <a:cs typeface="+mn-cs"/>
            </a:endParaRPr>
          </a:p>
        </p:txBody>
      </p:sp>
      <p:cxnSp>
        <p:nvCxnSpPr>
          <p:cNvPr id="73" name="Straight Arrow Connector 72">
            <a:extLst>
              <a:ext uri="{FF2B5EF4-FFF2-40B4-BE49-F238E27FC236}">
                <a16:creationId xmlns:a16="http://schemas.microsoft.com/office/drawing/2014/main" id="{E068F1B9-3111-55F4-5A96-E0205DBD142A}"/>
              </a:ext>
            </a:extLst>
          </p:cNvPr>
          <p:cNvCxnSpPr>
            <a:cxnSpLocks/>
          </p:cNvCxnSpPr>
          <p:nvPr/>
        </p:nvCxnSpPr>
        <p:spPr>
          <a:xfrm flipV="1">
            <a:off x="3562864" y="2439877"/>
            <a:ext cx="1606376" cy="13728"/>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F7E4A514-C797-A739-D368-D637A7F7DF6A}"/>
              </a:ext>
            </a:extLst>
          </p:cNvPr>
          <p:cNvSpPr txBox="1"/>
          <p:nvPr/>
        </p:nvSpPr>
        <p:spPr>
          <a:xfrm>
            <a:off x="8406310" y="2208225"/>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$2800</a:t>
            </a:r>
          </a:p>
        </p:txBody>
      </p:sp>
      <p:cxnSp>
        <p:nvCxnSpPr>
          <p:cNvPr id="75" name="Straight Arrow Connector 74">
            <a:extLst>
              <a:ext uri="{FF2B5EF4-FFF2-40B4-BE49-F238E27FC236}">
                <a16:creationId xmlns:a16="http://schemas.microsoft.com/office/drawing/2014/main" id="{D8FB432A-58B3-2E17-09DC-9372F0CC8DFA}"/>
              </a:ext>
            </a:extLst>
          </p:cNvPr>
          <p:cNvCxnSpPr>
            <a:cxnSpLocks/>
          </p:cNvCxnSpPr>
          <p:nvPr/>
        </p:nvCxnSpPr>
        <p:spPr>
          <a:xfrm flipV="1">
            <a:off x="6797769" y="2454254"/>
            <a:ext cx="1606376" cy="13728"/>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EC6F2170-09BF-A30F-C7DA-BB0C77C7FB08}"/>
              </a:ext>
            </a:extLst>
          </p:cNvPr>
          <p:cNvSpPr txBox="1"/>
          <p:nvPr/>
        </p:nvSpPr>
        <p:spPr>
          <a:xfrm>
            <a:off x="1303896" y="3070867"/>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$12000</a:t>
            </a:r>
          </a:p>
        </p:txBody>
      </p:sp>
      <p:sp>
        <p:nvSpPr>
          <p:cNvPr id="77" name="TextBox 76">
            <a:extLst>
              <a:ext uri="{FF2B5EF4-FFF2-40B4-BE49-F238E27FC236}">
                <a16:creationId xmlns:a16="http://schemas.microsoft.com/office/drawing/2014/main" id="{A81EBE65-A29A-11FC-A37C-BBAA16409FC7}"/>
              </a:ext>
            </a:extLst>
          </p:cNvPr>
          <p:cNvSpPr txBox="1"/>
          <p:nvPr/>
        </p:nvSpPr>
        <p:spPr>
          <a:xfrm>
            <a:off x="4848872" y="3035967"/>
            <a:ext cx="277756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Port Placement</a:t>
            </a:r>
            <a:endParaRPr kumimoji="0" lang="en-US" sz="2400" b="1" i="1" u="none" strike="noStrike" kern="1200" cap="none" spc="0" normalizeH="0" baseline="0" noProof="0">
              <a:ln>
                <a:noFill/>
              </a:ln>
              <a:solidFill>
                <a:srgbClr val="463349"/>
              </a:solidFill>
              <a:effectLst/>
              <a:uLnTx/>
              <a:uFillTx/>
              <a:latin typeface="Arial"/>
              <a:ea typeface="+mn-ea"/>
              <a:cs typeface="+mn-cs"/>
            </a:endParaRPr>
          </a:p>
        </p:txBody>
      </p:sp>
      <p:cxnSp>
        <p:nvCxnSpPr>
          <p:cNvPr id="78" name="Straight Arrow Connector 77">
            <a:extLst>
              <a:ext uri="{FF2B5EF4-FFF2-40B4-BE49-F238E27FC236}">
                <a16:creationId xmlns:a16="http://schemas.microsoft.com/office/drawing/2014/main" id="{77B7FB08-F9C4-6011-DA0F-0355A93F352D}"/>
              </a:ext>
            </a:extLst>
          </p:cNvPr>
          <p:cNvCxnSpPr>
            <a:cxnSpLocks/>
          </p:cNvCxnSpPr>
          <p:nvPr/>
        </p:nvCxnSpPr>
        <p:spPr>
          <a:xfrm flipV="1">
            <a:off x="3634751" y="3302518"/>
            <a:ext cx="1203811" cy="28105"/>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EB6DDACA-8B3F-CDE9-F1D6-683B1946DB54}"/>
              </a:ext>
            </a:extLst>
          </p:cNvPr>
          <p:cNvSpPr txBox="1"/>
          <p:nvPr/>
        </p:nvSpPr>
        <p:spPr>
          <a:xfrm>
            <a:off x="8463820" y="3056489"/>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$2500</a:t>
            </a:r>
          </a:p>
        </p:txBody>
      </p:sp>
      <p:cxnSp>
        <p:nvCxnSpPr>
          <p:cNvPr id="80" name="Straight Arrow Connector 79">
            <a:extLst>
              <a:ext uri="{FF2B5EF4-FFF2-40B4-BE49-F238E27FC236}">
                <a16:creationId xmlns:a16="http://schemas.microsoft.com/office/drawing/2014/main" id="{9BA2A7D9-B20F-1963-BC2B-F871A96C6242}"/>
              </a:ext>
            </a:extLst>
          </p:cNvPr>
          <p:cNvCxnSpPr>
            <a:cxnSpLocks/>
          </p:cNvCxnSpPr>
          <p:nvPr/>
        </p:nvCxnSpPr>
        <p:spPr>
          <a:xfrm flipV="1">
            <a:off x="7286599" y="3302518"/>
            <a:ext cx="1131924" cy="28105"/>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82124772-F49C-6944-3F60-AC12602D9FDB}"/>
              </a:ext>
            </a:extLst>
          </p:cNvPr>
          <p:cNvSpPr txBox="1"/>
          <p:nvPr/>
        </p:nvSpPr>
        <p:spPr>
          <a:xfrm>
            <a:off x="1318273" y="3976640"/>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$3000</a:t>
            </a:r>
          </a:p>
        </p:txBody>
      </p:sp>
      <p:sp>
        <p:nvSpPr>
          <p:cNvPr id="82" name="TextBox 81">
            <a:extLst>
              <a:ext uri="{FF2B5EF4-FFF2-40B4-BE49-F238E27FC236}">
                <a16:creationId xmlns:a16="http://schemas.microsoft.com/office/drawing/2014/main" id="{58A68213-3BC5-EAD7-5DCE-C1C3A0328D64}"/>
              </a:ext>
            </a:extLst>
          </p:cNvPr>
          <p:cNvSpPr txBox="1"/>
          <p:nvPr/>
        </p:nvSpPr>
        <p:spPr>
          <a:xfrm>
            <a:off x="4992645" y="3984872"/>
            <a:ext cx="205869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Liver Biopsy</a:t>
            </a:r>
            <a:endParaRPr kumimoji="0" lang="en-US" sz="2400" b="1" i="1" u="none" strike="noStrike" kern="1200" cap="none" spc="0" normalizeH="0" baseline="0" noProof="0">
              <a:ln>
                <a:noFill/>
              </a:ln>
              <a:solidFill>
                <a:srgbClr val="463349"/>
              </a:solidFill>
              <a:effectLst/>
              <a:uLnTx/>
              <a:uFillTx/>
              <a:latin typeface="Arial"/>
              <a:ea typeface="+mn-ea"/>
              <a:cs typeface="+mn-cs"/>
            </a:endParaRPr>
          </a:p>
        </p:txBody>
      </p:sp>
      <p:cxnSp>
        <p:nvCxnSpPr>
          <p:cNvPr id="83" name="Straight Arrow Connector 82">
            <a:extLst>
              <a:ext uri="{FF2B5EF4-FFF2-40B4-BE49-F238E27FC236}">
                <a16:creationId xmlns:a16="http://schemas.microsoft.com/office/drawing/2014/main" id="{DE1E51EA-92BC-C6ED-9F30-F615C614BBBB}"/>
              </a:ext>
            </a:extLst>
          </p:cNvPr>
          <p:cNvCxnSpPr>
            <a:cxnSpLocks/>
          </p:cNvCxnSpPr>
          <p:nvPr/>
        </p:nvCxnSpPr>
        <p:spPr>
          <a:xfrm flipV="1">
            <a:off x="3649128" y="4208291"/>
            <a:ext cx="1333207" cy="13728"/>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6E7D5CD5-BD4C-B92E-D443-28A70BBE084F}"/>
              </a:ext>
            </a:extLst>
          </p:cNvPr>
          <p:cNvSpPr txBox="1"/>
          <p:nvPr/>
        </p:nvSpPr>
        <p:spPr>
          <a:xfrm>
            <a:off x="8478197" y="3962262"/>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$1000</a:t>
            </a:r>
          </a:p>
        </p:txBody>
      </p:sp>
      <p:cxnSp>
        <p:nvCxnSpPr>
          <p:cNvPr id="6" name="Straight Arrow Connector 5">
            <a:extLst>
              <a:ext uri="{FF2B5EF4-FFF2-40B4-BE49-F238E27FC236}">
                <a16:creationId xmlns:a16="http://schemas.microsoft.com/office/drawing/2014/main" id="{586431B8-C4AF-CB64-782D-4190EDE38D4F}"/>
              </a:ext>
            </a:extLst>
          </p:cNvPr>
          <p:cNvCxnSpPr>
            <a:cxnSpLocks/>
          </p:cNvCxnSpPr>
          <p:nvPr/>
        </p:nvCxnSpPr>
        <p:spPr>
          <a:xfrm flipV="1">
            <a:off x="7085316" y="4179536"/>
            <a:ext cx="1333207" cy="13728"/>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Arrow: Down 6">
            <a:extLst>
              <a:ext uri="{FF2B5EF4-FFF2-40B4-BE49-F238E27FC236}">
                <a16:creationId xmlns:a16="http://schemas.microsoft.com/office/drawing/2014/main" id="{374DDAF9-E9BB-041C-6ED9-9D1244DDBDC6}"/>
              </a:ext>
            </a:extLst>
          </p:cNvPr>
          <p:cNvSpPr/>
          <p:nvPr/>
        </p:nvSpPr>
        <p:spPr>
          <a:xfrm>
            <a:off x="9465773" y="3615581"/>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9" name="Arrow: Down 8">
            <a:extLst>
              <a:ext uri="{FF2B5EF4-FFF2-40B4-BE49-F238E27FC236}">
                <a16:creationId xmlns:a16="http://schemas.microsoft.com/office/drawing/2014/main" id="{6F7FD56E-7169-A58D-49EC-CD1923A597E0}"/>
              </a:ext>
            </a:extLst>
          </p:cNvPr>
          <p:cNvSpPr/>
          <p:nvPr/>
        </p:nvSpPr>
        <p:spPr>
          <a:xfrm>
            <a:off x="2305849" y="3615581"/>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0" name="Arrow: Down 9">
            <a:extLst>
              <a:ext uri="{FF2B5EF4-FFF2-40B4-BE49-F238E27FC236}">
                <a16:creationId xmlns:a16="http://schemas.microsoft.com/office/drawing/2014/main" id="{A0678A05-99D2-87AD-79A9-CDF35F192F45}"/>
              </a:ext>
            </a:extLst>
          </p:cNvPr>
          <p:cNvSpPr/>
          <p:nvPr/>
        </p:nvSpPr>
        <p:spPr>
          <a:xfrm>
            <a:off x="2291470" y="1717770"/>
            <a:ext cx="338549" cy="507534"/>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Arrow: Down 10">
            <a:extLst>
              <a:ext uri="{FF2B5EF4-FFF2-40B4-BE49-F238E27FC236}">
                <a16:creationId xmlns:a16="http://schemas.microsoft.com/office/drawing/2014/main" id="{4B37E4D4-23D8-ED59-9058-ABDAF1B15420}"/>
              </a:ext>
            </a:extLst>
          </p:cNvPr>
          <p:cNvSpPr/>
          <p:nvPr/>
        </p:nvSpPr>
        <p:spPr>
          <a:xfrm>
            <a:off x="9451394" y="1703392"/>
            <a:ext cx="338549" cy="507534"/>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TextBox 2">
            <a:extLst>
              <a:ext uri="{FF2B5EF4-FFF2-40B4-BE49-F238E27FC236}">
                <a16:creationId xmlns:a16="http://schemas.microsoft.com/office/drawing/2014/main" id="{300F5AC5-943C-7243-02B8-6AC067F617F3}"/>
              </a:ext>
            </a:extLst>
          </p:cNvPr>
          <p:cNvSpPr txBox="1"/>
          <p:nvPr/>
        </p:nvSpPr>
        <p:spPr>
          <a:xfrm>
            <a:off x="1361404" y="4810526"/>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Arial"/>
                <a:ea typeface="+mn-ea"/>
                <a:cs typeface="Arial"/>
              </a:rPr>
              <a:t>$50000</a:t>
            </a:r>
          </a:p>
        </p:txBody>
      </p:sp>
      <p:sp>
        <p:nvSpPr>
          <p:cNvPr id="13" name="TextBox 12">
            <a:extLst>
              <a:ext uri="{FF2B5EF4-FFF2-40B4-BE49-F238E27FC236}">
                <a16:creationId xmlns:a16="http://schemas.microsoft.com/office/drawing/2014/main" id="{68E48A03-3E0C-7A63-A48D-5E71955F9394}"/>
              </a:ext>
            </a:extLst>
          </p:cNvPr>
          <p:cNvSpPr txBox="1"/>
          <p:nvPr/>
        </p:nvSpPr>
        <p:spPr>
          <a:xfrm>
            <a:off x="5035776" y="4818758"/>
            <a:ext cx="224560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MAA and Y90</a:t>
            </a:r>
            <a:endParaRPr kumimoji="0" lang="en-US" sz="2400" b="1" i="1" u="none" strike="noStrike" kern="1200" cap="none" spc="0" normalizeH="0" baseline="0" noProof="0">
              <a:ln>
                <a:noFill/>
              </a:ln>
              <a:solidFill>
                <a:srgbClr val="463349"/>
              </a:solidFill>
              <a:effectLst/>
              <a:uLnTx/>
              <a:uFillTx/>
              <a:latin typeface="Arial"/>
              <a:ea typeface="+mn-ea"/>
              <a:cs typeface="+mn-cs"/>
            </a:endParaRPr>
          </a:p>
        </p:txBody>
      </p:sp>
      <p:cxnSp>
        <p:nvCxnSpPr>
          <p:cNvPr id="16" name="Straight Arrow Connector 15">
            <a:extLst>
              <a:ext uri="{FF2B5EF4-FFF2-40B4-BE49-F238E27FC236}">
                <a16:creationId xmlns:a16="http://schemas.microsoft.com/office/drawing/2014/main" id="{B363592C-5C74-62C1-76F9-3E39029EFA53}"/>
              </a:ext>
            </a:extLst>
          </p:cNvPr>
          <p:cNvCxnSpPr>
            <a:cxnSpLocks/>
          </p:cNvCxnSpPr>
          <p:nvPr/>
        </p:nvCxnSpPr>
        <p:spPr>
          <a:xfrm flipV="1">
            <a:off x="3692259" y="5042177"/>
            <a:ext cx="1333207" cy="13728"/>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A6D51F7A-2BC3-2A79-2331-8F337B393FD1}"/>
              </a:ext>
            </a:extLst>
          </p:cNvPr>
          <p:cNvSpPr txBox="1"/>
          <p:nvPr/>
        </p:nvSpPr>
        <p:spPr>
          <a:xfrm>
            <a:off x="8521329" y="4796148"/>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Arial"/>
                <a:ea typeface="+mn-ea"/>
                <a:cs typeface="Arial"/>
              </a:rPr>
              <a:t>$30000</a:t>
            </a:r>
          </a:p>
        </p:txBody>
      </p:sp>
      <p:cxnSp>
        <p:nvCxnSpPr>
          <p:cNvPr id="25" name="Straight Arrow Connector 24">
            <a:extLst>
              <a:ext uri="{FF2B5EF4-FFF2-40B4-BE49-F238E27FC236}">
                <a16:creationId xmlns:a16="http://schemas.microsoft.com/office/drawing/2014/main" id="{090175FB-8F4E-3649-49D1-93BDBCAECF5D}"/>
              </a:ext>
            </a:extLst>
          </p:cNvPr>
          <p:cNvCxnSpPr>
            <a:cxnSpLocks/>
          </p:cNvCxnSpPr>
          <p:nvPr/>
        </p:nvCxnSpPr>
        <p:spPr>
          <a:xfrm flipV="1">
            <a:off x="7128447" y="5013422"/>
            <a:ext cx="1333207" cy="13728"/>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Arrow: Down 26">
            <a:extLst>
              <a:ext uri="{FF2B5EF4-FFF2-40B4-BE49-F238E27FC236}">
                <a16:creationId xmlns:a16="http://schemas.microsoft.com/office/drawing/2014/main" id="{2830BF6F-50A1-ECE7-71E0-65FE058ECEA6}"/>
              </a:ext>
            </a:extLst>
          </p:cNvPr>
          <p:cNvSpPr/>
          <p:nvPr/>
        </p:nvSpPr>
        <p:spPr>
          <a:xfrm>
            <a:off x="9508905" y="4449467"/>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28" name="Arrow: Down 27">
            <a:extLst>
              <a:ext uri="{FF2B5EF4-FFF2-40B4-BE49-F238E27FC236}">
                <a16:creationId xmlns:a16="http://schemas.microsoft.com/office/drawing/2014/main" id="{2AC33173-AA82-15F5-5157-C8EC0F67B1C6}"/>
              </a:ext>
            </a:extLst>
          </p:cNvPr>
          <p:cNvSpPr/>
          <p:nvPr/>
        </p:nvSpPr>
        <p:spPr>
          <a:xfrm>
            <a:off x="2348980" y="4449467"/>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TextBox 38">
            <a:extLst>
              <a:ext uri="{FF2B5EF4-FFF2-40B4-BE49-F238E27FC236}">
                <a16:creationId xmlns:a16="http://schemas.microsoft.com/office/drawing/2014/main" id="{5A57C9A5-AA82-9547-3911-0D4D76369282}"/>
              </a:ext>
            </a:extLst>
          </p:cNvPr>
          <p:cNvSpPr txBox="1"/>
          <p:nvPr/>
        </p:nvSpPr>
        <p:spPr>
          <a:xfrm>
            <a:off x="1418914" y="5630035"/>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Arial"/>
                <a:ea typeface="+mn-ea"/>
                <a:cs typeface="Arial"/>
              </a:rPr>
              <a:t>$75000</a:t>
            </a:r>
          </a:p>
        </p:txBody>
      </p:sp>
      <p:sp>
        <p:nvSpPr>
          <p:cNvPr id="42" name="TextBox 41">
            <a:extLst>
              <a:ext uri="{FF2B5EF4-FFF2-40B4-BE49-F238E27FC236}">
                <a16:creationId xmlns:a16="http://schemas.microsoft.com/office/drawing/2014/main" id="{1A87644B-5B19-E333-5DA3-87F8CB10EBEE}"/>
              </a:ext>
            </a:extLst>
          </p:cNvPr>
          <p:cNvSpPr txBox="1"/>
          <p:nvPr/>
        </p:nvSpPr>
        <p:spPr>
          <a:xfrm>
            <a:off x="8578838" y="5615657"/>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Arial"/>
                <a:ea typeface="+mn-ea"/>
                <a:cs typeface="Arial"/>
              </a:rPr>
              <a:t>$50000</a:t>
            </a:r>
          </a:p>
        </p:txBody>
      </p:sp>
      <p:sp>
        <p:nvSpPr>
          <p:cNvPr id="44" name="Arrow: Down 43">
            <a:extLst>
              <a:ext uri="{FF2B5EF4-FFF2-40B4-BE49-F238E27FC236}">
                <a16:creationId xmlns:a16="http://schemas.microsoft.com/office/drawing/2014/main" id="{A9383EFC-3D4D-112B-45DE-4F534D0A9B98}"/>
              </a:ext>
            </a:extLst>
          </p:cNvPr>
          <p:cNvSpPr/>
          <p:nvPr/>
        </p:nvSpPr>
        <p:spPr>
          <a:xfrm>
            <a:off x="9566414" y="5268976"/>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5" name="Arrow: Down 44">
            <a:extLst>
              <a:ext uri="{FF2B5EF4-FFF2-40B4-BE49-F238E27FC236}">
                <a16:creationId xmlns:a16="http://schemas.microsoft.com/office/drawing/2014/main" id="{1D540106-0389-B490-8F58-7273FAC0A4F1}"/>
              </a:ext>
            </a:extLst>
          </p:cNvPr>
          <p:cNvSpPr/>
          <p:nvPr/>
        </p:nvSpPr>
        <p:spPr>
          <a:xfrm>
            <a:off x="2406490" y="5268976"/>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46" name="TextBox 45">
            <a:extLst>
              <a:ext uri="{FF2B5EF4-FFF2-40B4-BE49-F238E27FC236}">
                <a16:creationId xmlns:a16="http://schemas.microsoft.com/office/drawing/2014/main" id="{3A1B0C1C-B7FE-32FB-33DA-B6A36358FFAD}"/>
              </a:ext>
            </a:extLst>
          </p:cNvPr>
          <p:cNvSpPr txBox="1"/>
          <p:nvPr/>
        </p:nvSpPr>
        <p:spPr>
          <a:xfrm>
            <a:off x="1447668" y="6463921"/>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$12000</a:t>
            </a:r>
          </a:p>
        </p:txBody>
      </p:sp>
      <p:sp>
        <p:nvSpPr>
          <p:cNvPr id="47" name="TextBox 46">
            <a:extLst>
              <a:ext uri="{FF2B5EF4-FFF2-40B4-BE49-F238E27FC236}">
                <a16:creationId xmlns:a16="http://schemas.microsoft.com/office/drawing/2014/main" id="{398ADEA4-F3C2-331B-7BA6-49440BD78F82}"/>
              </a:ext>
            </a:extLst>
          </p:cNvPr>
          <p:cNvSpPr txBox="1"/>
          <p:nvPr/>
        </p:nvSpPr>
        <p:spPr>
          <a:xfrm>
            <a:off x="4374419" y="6472153"/>
            <a:ext cx="369771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MRI follow up for 1 year</a:t>
            </a:r>
          </a:p>
        </p:txBody>
      </p:sp>
      <p:sp>
        <p:nvSpPr>
          <p:cNvPr id="48" name="TextBox 47">
            <a:extLst>
              <a:ext uri="{FF2B5EF4-FFF2-40B4-BE49-F238E27FC236}">
                <a16:creationId xmlns:a16="http://schemas.microsoft.com/office/drawing/2014/main" id="{340117DF-E4AF-B665-3A11-306BF9E5236F}"/>
              </a:ext>
            </a:extLst>
          </p:cNvPr>
          <p:cNvSpPr txBox="1"/>
          <p:nvPr/>
        </p:nvSpPr>
        <p:spPr>
          <a:xfrm>
            <a:off x="8607592" y="6449543"/>
            <a:ext cx="2329200"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63349"/>
                </a:solidFill>
                <a:effectLst/>
                <a:uLnTx/>
                <a:uFillTx/>
                <a:latin typeface="Arial"/>
                <a:ea typeface="+mn-ea"/>
                <a:cs typeface="Arial"/>
              </a:rPr>
              <a:t>$4000</a:t>
            </a:r>
          </a:p>
        </p:txBody>
      </p:sp>
      <p:sp>
        <p:nvSpPr>
          <p:cNvPr id="49" name="Arrow: Down 48">
            <a:extLst>
              <a:ext uri="{FF2B5EF4-FFF2-40B4-BE49-F238E27FC236}">
                <a16:creationId xmlns:a16="http://schemas.microsoft.com/office/drawing/2014/main" id="{2D82C5CD-9147-3E8E-6E91-D423D5D31105}"/>
              </a:ext>
            </a:extLst>
          </p:cNvPr>
          <p:cNvSpPr/>
          <p:nvPr/>
        </p:nvSpPr>
        <p:spPr>
          <a:xfrm>
            <a:off x="9595168" y="6102862"/>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0" name="Arrow: Down 49">
            <a:extLst>
              <a:ext uri="{FF2B5EF4-FFF2-40B4-BE49-F238E27FC236}">
                <a16:creationId xmlns:a16="http://schemas.microsoft.com/office/drawing/2014/main" id="{4DBCD049-8CBE-8176-3A4B-B636E9C6E726}"/>
              </a:ext>
            </a:extLst>
          </p:cNvPr>
          <p:cNvSpPr/>
          <p:nvPr/>
        </p:nvSpPr>
        <p:spPr>
          <a:xfrm>
            <a:off x="2435244" y="6102862"/>
            <a:ext cx="352926" cy="335006"/>
          </a:xfrm>
          <a:prstGeom prst="downArrow">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51" name="TextBox 50">
            <a:extLst>
              <a:ext uri="{FF2B5EF4-FFF2-40B4-BE49-F238E27FC236}">
                <a16:creationId xmlns:a16="http://schemas.microsoft.com/office/drawing/2014/main" id="{EF7AE208-FD93-8CCA-96CA-D22AFC765913}"/>
              </a:ext>
            </a:extLst>
          </p:cNvPr>
          <p:cNvSpPr txBox="1"/>
          <p:nvPr/>
        </p:nvSpPr>
        <p:spPr>
          <a:xfrm>
            <a:off x="5711512" y="5638268"/>
            <a:ext cx="89413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Y90</a:t>
            </a:r>
            <a:endParaRPr kumimoji="0" lang="en-US" sz="2400" b="1" i="1" u="none" strike="noStrike" kern="1200" cap="none" spc="0" normalizeH="0" baseline="0" noProof="0">
              <a:ln>
                <a:noFill/>
              </a:ln>
              <a:solidFill>
                <a:srgbClr val="463349"/>
              </a:solidFill>
              <a:effectLst/>
              <a:uLnTx/>
              <a:uFillTx/>
              <a:latin typeface="Arial"/>
              <a:ea typeface="+mn-ea"/>
              <a:cs typeface="+mn-cs"/>
            </a:endParaRPr>
          </a:p>
        </p:txBody>
      </p:sp>
      <p:cxnSp>
        <p:nvCxnSpPr>
          <p:cNvPr id="54" name="Straight Arrow Connector 53">
            <a:extLst>
              <a:ext uri="{FF2B5EF4-FFF2-40B4-BE49-F238E27FC236}">
                <a16:creationId xmlns:a16="http://schemas.microsoft.com/office/drawing/2014/main" id="{DBCD8FE6-B275-F922-B449-1E095EF0634A}"/>
              </a:ext>
            </a:extLst>
          </p:cNvPr>
          <p:cNvCxnSpPr>
            <a:cxnSpLocks/>
          </p:cNvCxnSpPr>
          <p:nvPr/>
        </p:nvCxnSpPr>
        <p:spPr>
          <a:xfrm flipV="1">
            <a:off x="6912788" y="5847310"/>
            <a:ext cx="1606376" cy="13728"/>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1A16F3B5-386A-69FB-7663-8192191447E7}"/>
              </a:ext>
            </a:extLst>
          </p:cNvPr>
          <p:cNvCxnSpPr>
            <a:cxnSpLocks/>
          </p:cNvCxnSpPr>
          <p:nvPr/>
        </p:nvCxnSpPr>
        <p:spPr>
          <a:xfrm flipV="1">
            <a:off x="3749770" y="5861688"/>
            <a:ext cx="1606376" cy="13728"/>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Right Brace 56">
            <a:extLst>
              <a:ext uri="{FF2B5EF4-FFF2-40B4-BE49-F238E27FC236}">
                <a16:creationId xmlns:a16="http://schemas.microsoft.com/office/drawing/2014/main" id="{51424FCD-E02B-0F86-3505-363AC83A2812}"/>
              </a:ext>
            </a:extLst>
          </p:cNvPr>
          <p:cNvSpPr/>
          <p:nvPr/>
        </p:nvSpPr>
        <p:spPr>
          <a:xfrm>
            <a:off x="10722790" y="1555344"/>
            <a:ext cx="637060" cy="4784811"/>
          </a:xfrm>
          <a:prstGeom prst="rightBrace">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63349"/>
              </a:solidFill>
              <a:effectLst/>
              <a:uLnTx/>
              <a:uFillTx/>
              <a:latin typeface="Arial"/>
              <a:ea typeface="+mn-ea"/>
              <a:cs typeface="+mn-cs"/>
            </a:endParaRPr>
          </a:p>
        </p:txBody>
      </p:sp>
      <p:sp>
        <p:nvSpPr>
          <p:cNvPr id="60" name="Left Brace 59">
            <a:extLst>
              <a:ext uri="{FF2B5EF4-FFF2-40B4-BE49-F238E27FC236}">
                <a16:creationId xmlns:a16="http://schemas.microsoft.com/office/drawing/2014/main" id="{4C5CFF76-6A2A-75DE-F92E-E3B7E0C344B4}"/>
              </a:ext>
            </a:extLst>
          </p:cNvPr>
          <p:cNvSpPr/>
          <p:nvPr/>
        </p:nvSpPr>
        <p:spPr>
          <a:xfrm>
            <a:off x="659026" y="1228812"/>
            <a:ext cx="638434" cy="5457565"/>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63349"/>
              </a:solidFill>
              <a:effectLst/>
              <a:uLnTx/>
              <a:uFillTx/>
              <a:latin typeface="Arial"/>
              <a:ea typeface="+mn-ea"/>
              <a:cs typeface="+mn-cs"/>
            </a:endParaRPr>
          </a:p>
        </p:txBody>
      </p:sp>
      <p:sp>
        <p:nvSpPr>
          <p:cNvPr id="62" name="TextBox 61">
            <a:extLst>
              <a:ext uri="{FF2B5EF4-FFF2-40B4-BE49-F238E27FC236}">
                <a16:creationId xmlns:a16="http://schemas.microsoft.com/office/drawing/2014/main" id="{FA5DD830-7A4E-9332-3BFF-D08BF53EE69C}"/>
              </a:ext>
            </a:extLst>
          </p:cNvPr>
          <p:cNvSpPr txBox="1"/>
          <p:nvPr/>
        </p:nvSpPr>
        <p:spPr>
          <a:xfrm>
            <a:off x="11060799" y="3635284"/>
            <a:ext cx="1286336"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~$91k</a:t>
            </a:r>
          </a:p>
        </p:txBody>
      </p:sp>
      <p:sp>
        <p:nvSpPr>
          <p:cNvPr id="64" name="TextBox 63">
            <a:extLst>
              <a:ext uri="{FF2B5EF4-FFF2-40B4-BE49-F238E27FC236}">
                <a16:creationId xmlns:a16="http://schemas.microsoft.com/office/drawing/2014/main" id="{D599F7F6-6DAE-3CE9-E91D-984F7C7D354B}"/>
              </a:ext>
            </a:extLst>
          </p:cNvPr>
          <p:cNvSpPr txBox="1"/>
          <p:nvPr/>
        </p:nvSpPr>
        <p:spPr>
          <a:xfrm>
            <a:off x="-41630" y="3434001"/>
            <a:ext cx="1286336" cy="46166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463349"/>
                </a:solidFill>
                <a:effectLst/>
                <a:uLnTx/>
                <a:uFillTx/>
                <a:latin typeface="Arial"/>
                <a:ea typeface="+mn-ea"/>
                <a:cs typeface="Arial"/>
              </a:rPr>
              <a:t>$162k</a:t>
            </a:r>
          </a:p>
        </p:txBody>
      </p:sp>
    </p:spTree>
    <p:extLst>
      <p:ext uri="{BB962C8B-B14F-4D97-AF65-F5344CB8AC3E}">
        <p14:creationId xmlns:p14="http://schemas.microsoft.com/office/powerpoint/2010/main" val="337844123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F08BCA2B-A4BC-D400-D1FE-70E27C9D0A35}"/>
            </a:ext>
          </a:extLst>
        </p:cNvPr>
        <p:cNvGrpSpPr/>
        <p:nvPr/>
      </p:nvGrpSpPr>
      <p:grpSpPr>
        <a:xfrm>
          <a:off x="0" y="0"/>
          <a:ext cx="0" cy="0"/>
          <a:chOff x="0" y="0"/>
          <a:chExt cx="0" cy="0"/>
        </a:xfrm>
      </p:grpSpPr>
      <p:pic>
        <p:nvPicPr>
          <p:cNvPr id="6" name="Picture 5" descr="A logo for a company&#10;&#10;AI-generated content may be incorrect.">
            <a:extLst>
              <a:ext uri="{FF2B5EF4-FFF2-40B4-BE49-F238E27FC236}">
                <a16:creationId xmlns:a16="http://schemas.microsoft.com/office/drawing/2014/main" id="{096895E5-3C06-C835-82A0-F02F844A9B56}"/>
              </a:ext>
            </a:extLst>
          </p:cNvPr>
          <p:cNvPicPr>
            <a:picLocks noChangeAspect="1"/>
          </p:cNvPicPr>
          <p:nvPr/>
        </p:nvPicPr>
        <p:blipFill>
          <a:blip r:embed="rId2"/>
          <a:stretch>
            <a:fillRect/>
          </a:stretch>
        </p:blipFill>
        <p:spPr>
          <a:xfrm>
            <a:off x="9439345" y="5966183"/>
            <a:ext cx="2595141" cy="660734"/>
          </a:xfrm>
          <a:prstGeom prst="rect">
            <a:avLst/>
          </a:prstGeom>
        </p:spPr>
      </p:pic>
      <p:sp>
        <p:nvSpPr>
          <p:cNvPr id="9" name="Text Placeholder 1">
            <a:extLst>
              <a:ext uri="{FF2B5EF4-FFF2-40B4-BE49-F238E27FC236}">
                <a16:creationId xmlns:a16="http://schemas.microsoft.com/office/drawing/2014/main" id="{04F3A07B-366F-3B7D-0A98-F7492CEAF665}"/>
              </a:ext>
            </a:extLst>
          </p:cNvPr>
          <p:cNvSpPr txBox="1">
            <a:spLocks/>
          </p:cNvSpPr>
          <p:nvPr/>
        </p:nvSpPr>
        <p:spPr>
          <a:xfrm>
            <a:off x="302452" y="769639"/>
            <a:ext cx="10435701" cy="1202235"/>
          </a:xfrm>
          <a:prstGeom prst="rect">
            <a:avLst/>
          </a:prstGeom>
        </p:spPr>
        <p:txBody>
          <a:bodyPr lIns="91440" tIns="45720" rIns="91440" bIns="45720" anchor="t"/>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600"/>
              </a:spcAft>
              <a:buClrTx/>
              <a:buSzTx/>
              <a:buFont typeface="Arial" panose="020B0604020202020204" pitchFamily="34" charset="0"/>
              <a:buChar char="•"/>
              <a:tabLst/>
              <a:defRPr/>
            </a:pPr>
            <a:r>
              <a:rPr kumimoji="0" lang="en-US" sz="4000" b="1" i="0" u="none" strike="noStrike" kern="1200" cap="none" spc="0" normalizeH="0" baseline="0" noProof="0">
                <a:ln>
                  <a:noFill/>
                </a:ln>
                <a:solidFill>
                  <a:srgbClr val="002060"/>
                </a:solidFill>
                <a:effectLst/>
                <a:uLnTx/>
                <a:uFillTx/>
                <a:latin typeface="Arial"/>
                <a:ea typeface="+mn-ea"/>
                <a:cs typeface="Arial"/>
              </a:rPr>
              <a:t>Beyond Cancer Treatment</a:t>
            </a:r>
          </a:p>
        </p:txBody>
      </p:sp>
      <p:sp>
        <p:nvSpPr>
          <p:cNvPr id="11" name="TextBox 10">
            <a:extLst>
              <a:ext uri="{FF2B5EF4-FFF2-40B4-BE49-F238E27FC236}">
                <a16:creationId xmlns:a16="http://schemas.microsoft.com/office/drawing/2014/main" id="{896E0929-1DC0-AEAB-5EBB-B61D176E4AE2}"/>
              </a:ext>
            </a:extLst>
          </p:cNvPr>
          <p:cNvSpPr txBox="1"/>
          <p:nvPr/>
        </p:nvSpPr>
        <p:spPr>
          <a:xfrm>
            <a:off x="261379" y="2079955"/>
            <a:ext cx="894553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kumimoji="0" lang="en-US" sz="2400" b="1" i="0" u="none" strike="noStrike" kern="1200" cap="none" spc="0" normalizeH="0" baseline="0" noProof="0">
                <a:ln>
                  <a:noFill/>
                </a:ln>
                <a:solidFill>
                  <a:srgbClr val="FFFF00"/>
                </a:solidFill>
                <a:effectLst/>
                <a:uLnTx/>
                <a:uFillTx/>
                <a:latin typeface="Montserrat"/>
                <a:ea typeface="+mn-ea"/>
                <a:cs typeface="Arial"/>
              </a:rPr>
              <a:t>UTERINE FIBROID EMBOLIZATION</a:t>
            </a:r>
          </a:p>
        </p:txBody>
      </p:sp>
      <p:sp>
        <p:nvSpPr>
          <p:cNvPr id="13" name="TextBox 12">
            <a:extLst>
              <a:ext uri="{FF2B5EF4-FFF2-40B4-BE49-F238E27FC236}">
                <a16:creationId xmlns:a16="http://schemas.microsoft.com/office/drawing/2014/main" id="{D3038156-2A1A-52B2-881F-3580A8224A82}"/>
              </a:ext>
            </a:extLst>
          </p:cNvPr>
          <p:cNvSpPr txBox="1"/>
          <p:nvPr/>
        </p:nvSpPr>
        <p:spPr>
          <a:xfrm>
            <a:off x="263778" y="2853450"/>
            <a:ext cx="894553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100000"/>
              </a:lnSpc>
              <a:spcBef>
                <a:spcPts val="0"/>
              </a:spcBef>
              <a:spcAft>
                <a:spcPts val="0"/>
              </a:spcAft>
              <a:buClrTx/>
              <a:buSzTx/>
              <a:buFont typeface="Calibri"/>
              <a:buChar char="-"/>
              <a:tabLst/>
              <a:defRPr/>
            </a:pPr>
            <a:r>
              <a:rPr kumimoji="0" lang="en-US" sz="2400" b="1" i="0" u="none" strike="noStrike" kern="1200" cap="none" spc="0" normalizeH="0" baseline="0" noProof="0">
                <a:ln>
                  <a:noFill/>
                </a:ln>
                <a:solidFill>
                  <a:srgbClr val="FFFF00"/>
                </a:solidFill>
                <a:effectLst/>
                <a:uLnTx/>
                <a:uFillTx/>
                <a:latin typeface="Montserrat"/>
                <a:ea typeface="+mn-ea"/>
                <a:cs typeface="Arial"/>
              </a:rPr>
              <a:t>PROSTATE ARTERY EMBOLIZATION</a:t>
            </a:r>
          </a:p>
        </p:txBody>
      </p:sp>
      <p:graphicFrame>
        <p:nvGraphicFramePr>
          <p:cNvPr id="15" name="Table 14">
            <a:extLst>
              <a:ext uri="{FF2B5EF4-FFF2-40B4-BE49-F238E27FC236}">
                <a16:creationId xmlns:a16="http://schemas.microsoft.com/office/drawing/2014/main" id="{10017704-0938-141A-EFDF-FE44A8910927}"/>
              </a:ext>
            </a:extLst>
          </p:cNvPr>
          <p:cNvGraphicFramePr>
            <a:graphicFrameLocks noGrp="1"/>
          </p:cNvGraphicFramePr>
          <p:nvPr/>
        </p:nvGraphicFramePr>
        <p:xfrm>
          <a:off x="617620" y="3890210"/>
          <a:ext cx="11413896" cy="771892"/>
        </p:xfrm>
        <a:graphic>
          <a:graphicData uri="http://schemas.openxmlformats.org/drawingml/2006/table">
            <a:tbl>
              <a:tblPr firstRow="1" bandRow="1">
                <a:tableStyleId>{5C22544A-7EE6-4342-B048-85BDC9FD1C3A}</a:tableStyleId>
              </a:tblPr>
              <a:tblGrid>
                <a:gridCol w="2853474">
                  <a:extLst>
                    <a:ext uri="{9D8B030D-6E8A-4147-A177-3AD203B41FA5}">
                      <a16:colId xmlns:a16="http://schemas.microsoft.com/office/drawing/2014/main" val="1772031931"/>
                    </a:ext>
                  </a:extLst>
                </a:gridCol>
                <a:gridCol w="2853474">
                  <a:extLst>
                    <a:ext uri="{9D8B030D-6E8A-4147-A177-3AD203B41FA5}">
                      <a16:colId xmlns:a16="http://schemas.microsoft.com/office/drawing/2014/main" val="1464868816"/>
                    </a:ext>
                  </a:extLst>
                </a:gridCol>
                <a:gridCol w="2853474">
                  <a:extLst>
                    <a:ext uri="{9D8B030D-6E8A-4147-A177-3AD203B41FA5}">
                      <a16:colId xmlns:a16="http://schemas.microsoft.com/office/drawing/2014/main" val="1408140778"/>
                    </a:ext>
                  </a:extLst>
                </a:gridCol>
                <a:gridCol w="2853474">
                  <a:extLst>
                    <a:ext uri="{9D8B030D-6E8A-4147-A177-3AD203B41FA5}">
                      <a16:colId xmlns:a16="http://schemas.microsoft.com/office/drawing/2014/main" val="404426141"/>
                    </a:ext>
                  </a:extLst>
                </a:gridCol>
              </a:tblGrid>
              <a:tr h="401052">
                <a:tc>
                  <a:txBody>
                    <a:bodyPr/>
                    <a:lstStyle/>
                    <a:p>
                      <a:pPr lvl="0">
                        <a:buNone/>
                      </a:pPr>
                      <a:r>
                        <a:rPr lang="en-US" sz="1800"/>
                        <a:t> NATIONAL AVERAGE</a:t>
                      </a:r>
                    </a:p>
                  </a:txBody>
                  <a:tcPr/>
                </a:tc>
                <a:tc>
                  <a:txBody>
                    <a:bodyPr/>
                    <a:lstStyle/>
                    <a:p>
                      <a:pPr lvl="0">
                        <a:buNone/>
                      </a:pPr>
                      <a:r>
                        <a:rPr lang="en-US" sz="1800"/>
                        <a:t>NATIONAL HIGH</a:t>
                      </a:r>
                    </a:p>
                  </a:txBody>
                  <a:tcPr/>
                </a:tc>
                <a:tc>
                  <a:txBody>
                    <a:bodyPr/>
                    <a:lstStyle/>
                    <a:p>
                      <a:pPr lvl="0">
                        <a:buNone/>
                      </a:pPr>
                      <a:r>
                        <a:rPr lang="en-US" sz="1800"/>
                        <a:t>INDIANA AVERAGE</a:t>
                      </a:r>
                    </a:p>
                  </a:txBody>
                  <a:tcPr/>
                </a:tc>
                <a:tc>
                  <a:txBody>
                    <a:bodyPr/>
                    <a:lstStyle/>
                    <a:p>
                      <a:pPr lvl="0">
                        <a:buNone/>
                      </a:pPr>
                      <a:r>
                        <a:rPr lang="en-US" sz="1800"/>
                        <a:t>INDIANA HIGH</a:t>
                      </a:r>
                    </a:p>
                  </a:txBody>
                  <a:tcPr/>
                </a:tc>
                <a:extLst>
                  <a:ext uri="{0D108BD9-81ED-4DB2-BD59-A6C34878D82A}">
                    <a16:rowId xmlns:a16="http://schemas.microsoft.com/office/drawing/2014/main" val="2794589057"/>
                  </a:ext>
                </a:extLst>
              </a:tr>
              <a:tr h="370840">
                <a:tc>
                  <a:txBody>
                    <a:bodyPr/>
                    <a:lstStyle/>
                    <a:p>
                      <a:r>
                        <a:rPr lang="en-US" sz="1800" b="1"/>
                        <a:t>$17,598.50</a:t>
                      </a:r>
                    </a:p>
                  </a:txBody>
                  <a:tcPr/>
                </a:tc>
                <a:tc>
                  <a:txBody>
                    <a:bodyPr/>
                    <a:lstStyle/>
                    <a:p>
                      <a:r>
                        <a:rPr lang="en-US" sz="1800" b="1"/>
                        <a:t>$207,710.83</a:t>
                      </a:r>
                    </a:p>
                  </a:txBody>
                  <a:tcPr/>
                </a:tc>
                <a:tc>
                  <a:txBody>
                    <a:bodyPr/>
                    <a:lstStyle/>
                    <a:p>
                      <a:r>
                        <a:rPr lang="en-US" sz="1800" b="1"/>
                        <a:t>$22,215.33</a:t>
                      </a:r>
                    </a:p>
                  </a:txBody>
                  <a:tcPr/>
                </a:tc>
                <a:tc>
                  <a:txBody>
                    <a:bodyPr/>
                    <a:lstStyle/>
                    <a:p>
                      <a:pPr lvl="0">
                        <a:buNone/>
                      </a:pPr>
                      <a:r>
                        <a:rPr lang="en-US" sz="1800" b="1"/>
                        <a:t>$56,957.38</a:t>
                      </a:r>
                    </a:p>
                  </a:txBody>
                  <a:tcPr/>
                </a:tc>
                <a:extLst>
                  <a:ext uri="{0D108BD9-81ED-4DB2-BD59-A6C34878D82A}">
                    <a16:rowId xmlns:a16="http://schemas.microsoft.com/office/drawing/2014/main" val="3126705272"/>
                  </a:ext>
                </a:extLst>
              </a:tr>
            </a:tbl>
          </a:graphicData>
        </a:graphic>
      </p:graphicFrame>
      <p:pic>
        <p:nvPicPr>
          <p:cNvPr id="24" name="Picture 23" descr="A screenshot of a phone&#10;&#10;AI-generated content may be incorrect.">
            <a:extLst>
              <a:ext uri="{FF2B5EF4-FFF2-40B4-BE49-F238E27FC236}">
                <a16:creationId xmlns:a16="http://schemas.microsoft.com/office/drawing/2014/main" id="{9C44B1CD-1876-38E5-4AC8-871F4E858787}"/>
              </a:ext>
            </a:extLst>
          </p:cNvPr>
          <p:cNvPicPr>
            <a:picLocks noChangeAspect="1"/>
          </p:cNvPicPr>
          <p:nvPr/>
        </p:nvPicPr>
        <p:blipFill>
          <a:blip r:embed="rId3"/>
          <a:stretch>
            <a:fillRect/>
          </a:stretch>
        </p:blipFill>
        <p:spPr>
          <a:xfrm>
            <a:off x="9326979" y="190499"/>
            <a:ext cx="2706104" cy="3565358"/>
          </a:xfrm>
          <a:prstGeom prst="rect">
            <a:avLst/>
          </a:prstGeom>
        </p:spPr>
      </p:pic>
      <p:graphicFrame>
        <p:nvGraphicFramePr>
          <p:cNvPr id="26" name="Table 25">
            <a:extLst>
              <a:ext uri="{FF2B5EF4-FFF2-40B4-BE49-F238E27FC236}">
                <a16:creationId xmlns:a16="http://schemas.microsoft.com/office/drawing/2014/main" id="{7D8156FF-9686-9881-D04C-019AB634D889}"/>
              </a:ext>
            </a:extLst>
          </p:cNvPr>
          <p:cNvGraphicFramePr>
            <a:graphicFrameLocks noGrp="1"/>
          </p:cNvGraphicFramePr>
          <p:nvPr/>
        </p:nvGraphicFramePr>
        <p:xfrm>
          <a:off x="224589" y="-555859"/>
          <a:ext cx="12192000" cy="365760"/>
        </p:xfrm>
        <a:graphic>
          <a:graphicData uri="http://schemas.openxmlformats.org/drawingml/2006/table">
            <a:tbl>
              <a:tblPr bandRow="1">
                <a:tableStyleId>{5C22544A-7EE6-4342-B048-85BDC9FD1C3A}</a:tableStyleId>
              </a:tblPr>
              <a:tblGrid>
                <a:gridCol w="2438400">
                  <a:extLst>
                    <a:ext uri="{9D8B030D-6E8A-4147-A177-3AD203B41FA5}">
                      <a16:colId xmlns:a16="http://schemas.microsoft.com/office/drawing/2014/main" val="2991133820"/>
                    </a:ext>
                  </a:extLst>
                </a:gridCol>
                <a:gridCol w="2438400">
                  <a:extLst>
                    <a:ext uri="{9D8B030D-6E8A-4147-A177-3AD203B41FA5}">
                      <a16:colId xmlns:a16="http://schemas.microsoft.com/office/drawing/2014/main" val="4135651425"/>
                    </a:ext>
                  </a:extLst>
                </a:gridCol>
                <a:gridCol w="2438400">
                  <a:extLst>
                    <a:ext uri="{9D8B030D-6E8A-4147-A177-3AD203B41FA5}">
                      <a16:colId xmlns:a16="http://schemas.microsoft.com/office/drawing/2014/main" val="2328752269"/>
                    </a:ext>
                  </a:extLst>
                </a:gridCol>
                <a:gridCol w="2438400">
                  <a:extLst>
                    <a:ext uri="{9D8B030D-6E8A-4147-A177-3AD203B41FA5}">
                      <a16:colId xmlns:a16="http://schemas.microsoft.com/office/drawing/2014/main" val="3821757711"/>
                    </a:ext>
                  </a:extLst>
                </a:gridCol>
                <a:gridCol w="2438400">
                  <a:extLst>
                    <a:ext uri="{9D8B030D-6E8A-4147-A177-3AD203B41FA5}">
                      <a16:colId xmlns:a16="http://schemas.microsoft.com/office/drawing/2014/main" val="180638314"/>
                    </a:ext>
                  </a:extLst>
                </a:gridCol>
              </a:tblGrid>
              <a:tr h="0">
                <a:tc>
                  <a:txBody>
                    <a:bodyPr/>
                    <a:lstStyle/>
                    <a:p>
                      <a:r>
                        <a:rPr lang="en-US"/>
                        <a:t>$17,598.50</a:t>
                      </a:r>
                    </a:p>
                  </a:txBody>
                  <a:tcPr anchor="ctr">
                    <a:lnL>
                      <a:noFill/>
                    </a:lnL>
                    <a:lnR>
                      <a:noFill/>
                    </a:lnR>
                    <a:lnT>
                      <a:noFill/>
                    </a:lnT>
                    <a:lnB>
                      <a:noFill/>
                    </a:lnB>
                    <a:noFill/>
                  </a:tcPr>
                </a:tc>
                <a:tc>
                  <a:txBody>
                    <a:bodyPr/>
                    <a:lstStyle/>
                    <a:p>
                      <a:r>
                        <a:rPr lang="en-US"/>
                        <a:t>$207,710.83</a:t>
                      </a:r>
                    </a:p>
                  </a:txBody>
                  <a:tcPr anchor="ctr">
                    <a:lnL>
                      <a:noFill/>
                    </a:lnL>
                    <a:lnR>
                      <a:noFill/>
                    </a:lnR>
                    <a:lnT>
                      <a:noFill/>
                    </a:lnT>
                    <a:lnB>
                      <a:noFill/>
                    </a:lnB>
                    <a:noFill/>
                  </a:tcPr>
                </a:tc>
                <a:tc>
                  <a:txBody>
                    <a:bodyPr/>
                    <a:lstStyle/>
                    <a:p>
                      <a:r>
                        <a:rPr lang="en-US"/>
                        <a:t>$0.00</a:t>
                      </a:r>
                    </a:p>
                  </a:txBody>
                  <a:tcPr anchor="ctr">
                    <a:lnL>
                      <a:noFill/>
                    </a:lnL>
                    <a:lnR>
                      <a:noFill/>
                    </a:lnR>
                    <a:lnT>
                      <a:noFill/>
                    </a:lnT>
                    <a:lnB>
                      <a:noFill/>
                    </a:lnB>
                    <a:noFill/>
                  </a:tcPr>
                </a:tc>
                <a:tc>
                  <a:txBody>
                    <a:bodyPr/>
                    <a:lstStyle/>
                    <a:p>
                      <a:r>
                        <a:rPr lang="en-US"/>
                        <a:t>$22,215.33</a:t>
                      </a:r>
                    </a:p>
                  </a:txBody>
                  <a:tcPr anchor="ctr">
                    <a:lnL>
                      <a:noFill/>
                    </a:lnL>
                    <a:lnR>
                      <a:noFill/>
                    </a:lnR>
                    <a:lnT>
                      <a:noFill/>
                    </a:lnT>
                    <a:lnB>
                      <a:noFill/>
                    </a:lnB>
                    <a:noFill/>
                  </a:tcPr>
                </a:tc>
                <a:tc>
                  <a:txBody>
                    <a:bodyPr/>
                    <a:lstStyle/>
                    <a:p>
                      <a:r>
                        <a:rPr lang="en-US"/>
                        <a:t>$56,957.38</a:t>
                      </a:r>
                    </a:p>
                  </a:txBody>
                  <a:tcPr anchor="ctr">
                    <a:lnL>
                      <a:noFill/>
                    </a:lnL>
                    <a:lnR>
                      <a:noFill/>
                    </a:lnR>
                    <a:lnT>
                      <a:noFill/>
                    </a:lnT>
                    <a:lnB>
                      <a:noFill/>
                    </a:lnB>
                    <a:noFill/>
                  </a:tcPr>
                </a:tc>
                <a:extLst>
                  <a:ext uri="{0D108BD9-81ED-4DB2-BD59-A6C34878D82A}">
                    <a16:rowId xmlns:a16="http://schemas.microsoft.com/office/drawing/2014/main" val="124979339"/>
                  </a:ext>
                </a:extLst>
              </a:tr>
            </a:tbl>
          </a:graphicData>
        </a:graphic>
      </p:graphicFrame>
      <p:graphicFrame>
        <p:nvGraphicFramePr>
          <p:cNvPr id="27" name="Table 26">
            <a:extLst>
              <a:ext uri="{FF2B5EF4-FFF2-40B4-BE49-F238E27FC236}">
                <a16:creationId xmlns:a16="http://schemas.microsoft.com/office/drawing/2014/main" id="{A8DFC71E-9D02-8FAA-2427-789434B0C952}"/>
              </a:ext>
            </a:extLst>
          </p:cNvPr>
          <p:cNvGraphicFramePr>
            <a:graphicFrameLocks noGrp="1"/>
          </p:cNvGraphicFramePr>
          <p:nvPr/>
        </p:nvGraphicFramePr>
        <p:xfrm>
          <a:off x="2815388" y="4836693"/>
          <a:ext cx="6621380" cy="771892"/>
        </p:xfrm>
        <a:graphic>
          <a:graphicData uri="http://schemas.openxmlformats.org/drawingml/2006/table">
            <a:tbl>
              <a:tblPr firstRow="1" bandRow="1">
                <a:tableStyleId>{5C22544A-7EE6-4342-B048-85BDC9FD1C3A}</a:tableStyleId>
              </a:tblPr>
              <a:tblGrid>
                <a:gridCol w="3310690">
                  <a:extLst>
                    <a:ext uri="{9D8B030D-6E8A-4147-A177-3AD203B41FA5}">
                      <a16:colId xmlns:a16="http://schemas.microsoft.com/office/drawing/2014/main" val="1772031931"/>
                    </a:ext>
                  </a:extLst>
                </a:gridCol>
                <a:gridCol w="3310690">
                  <a:extLst>
                    <a:ext uri="{9D8B030D-6E8A-4147-A177-3AD203B41FA5}">
                      <a16:colId xmlns:a16="http://schemas.microsoft.com/office/drawing/2014/main" val="1464868816"/>
                    </a:ext>
                  </a:extLst>
                </a:gridCol>
              </a:tblGrid>
              <a:tr h="401052">
                <a:tc>
                  <a:txBody>
                    <a:bodyPr/>
                    <a:lstStyle/>
                    <a:p>
                      <a:pPr lvl="0">
                        <a:buNone/>
                      </a:pPr>
                      <a:r>
                        <a:rPr lang="en-US" sz="1800"/>
                        <a:t> ESTIMATED ASCENSION</a:t>
                      </a:r>
                    </a:p>
                  </a:txBody>
                  <a:tcPr/>
                </a:tc>
                <a:tc>
                  <a:txBody>
                    <a:bodyPr/>
                    <a:lstStyle/>
                    <a:p>
                      <a:pPr lvl="0">
                        <a:buNone/>
                      </a:pPr>
                      <a:r>
                        <a:rPr lang="en-US" sz="1800"/>
                        <a:t>VIP/NWR</a:t>
                      </a:r>
                    </a:p>
                  </a:txBody>
                  <a:tcPr/>
                </a:tc>
                <a:extLst>
                  <a:ext uri="{0D108BD9-81ED-4DB2-BD59-A6C34878D82A}">
                    <a16:rowId xmlns:a16="http://schemas.microsoft.com/office/drawing/2014/main" val="2794589057"/>
                  </a:ext>
                </a:extLst>
              </a:tr>
              <a:tr h="370840">
                <a:tc>
                  <a:txBody>
                    <a:bodyPr/>
                    <a:lstStyle/>
                    <a:p>
                      <a:r>
                        <a:rPr lang="en-US" sz="1800" b="1"/>
                        <a:t>~$52,000</a:t>
                      </a:r>
                    </a:p>
                  </a:txBody>
                  <a:tcPr/>
                </a:tc>
                <a:tc>
                  <a:txBody>
                    <a:bodyPr/>
                    <a:lstStyle/>
                    <a:p>
                      <a:r>
                        <a:rPr lang="en-US" sz="1800" b="1"/>
                        <a:t>~$20,000</a:t>
                      </a:r>
                    </a:p>
                  </a:txBody>
                  <a:tcPr/>
                </a:tc>
                <a:extLst>
                  <a:ext uri="{0D108BD9-81ED-4DB2-BD59-A6C34878D82A}">
                    <a16:rowId xmlns:a16="http://schemas.microsoft.com/office/drawing/2014/main" val="3126705272"/>
                  </a:ext>
                </a:extLst>
              </a:tr>
            </a:tbl>
          </a:graphicData>
        </a:graphic>
      </p:graphicFrame>
      <p:sp>
        <p:nvSpPr>
          <p:cNvPr id="3" name="Rectangle 2">
            <a:extLst>
              <a:ext uri="{FF2B5EF4-FFF2-40B4-BE49-F238E27FC236}">
                <a16:creationId xmlns:a16="http://schemas.microsoft.com/office/drawing/2014/main" id="{989B22DD-5F06-F2A2-F464-84094EB82422}"/>
              </a:ext>
            </a:extLst>
          </p:cNvPr>
          <p:cNvSpPr/>
          <p:nvPr/>
        </p:nvSpPr>
        <p:spPr>
          <a:xfrm>
            <a:off x="141281" y="6298764"/>
            <a:ext cx="2170228" cy="502331"/>
          </a:xfrm>
          <a:prstGeom prst="rect">
            <a:avLst/>
          </a:prstGeom>
          <a:solidFill>
            <a:srgbClr val="13949E"/>
          </a:solidFill>
          <a:ln>
            <a:solidFill>
              <a:srgbClr val="139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4A88A316-D602-934F-0103-BC50E9B057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664415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19B6B-71C9-8861-4A3A-5BDC02EA3097}"/>
              </a:ext>
            </a:extLst>
          </p:cNvPr>
          <p:cNvSpPr>
            <a:spLocks noGrp="1"/>
          </p:cNvSpPr>
          <p:nvPr>
            <p:ph type="title"/>
          </p:nvPr>
        </p:nvSpPr>
        <p:spPr>
          <a:xfrm>
            <a:off x="838200" y="184311"/>
            <a:ext cx="5393361" cy="1325563"/>
          </a:xfrm>
        </p:spPr>
        <p:txBody>
          <a:bodyPr>
            <a:normAutofit/>
          </a:bodyPr>
          <a:lstStyle/>
          <a:p>
            <a:r>
              <a:rPr lang="en-US" b="1">
                <a:solidFill>
                  <a:srgbClr val="FFFF00"/>
                </a:solidFill>
                <a:latin typeface="Arial"/>
                <a:cs typeface="Arial"/>
              </a:rPr>
              <a:t>Cost Savings: Insurer, Employer, and Patient</a:t>
            </a:r>
          </a:p>
        </p:txBody>
      </p:sp>
      <p:sp>
        <p:nvSpPr>
          <p:cNvPr id="3" name="Content Placeholder 2">
            <a:extLst>
              <a:ext uri="{FF2B5EF4-FFF2-40B4-BE49-F238E27FC236}">
                <a16:creationId xmlns:a16="http://schemas.microsoft.com/office/drawing/2014/main" id="{CA70877D-4231-750B-6BC7-F2C944E7AE10}"/>
              </a:ext>
            </a:extLst>
          </p:cNvPr>
          <p:cNvSpPr>
            <a:spLocks noGrp="1"/>
          </p:cNvSpPr>
          <p:nvPr>
            <p:ph idx="1"/>
          </p:nvPr>
        </p:nvSpPr>
        <p:spPr>
          <a:xfrm>
            <a:off x="360336" y="1877286"/>
            <a:ext cx="6273791" cy="4660451"/>
          </a:xfrm>
        </p:spPr>
        <p:txBody>
          <a:bodyPr vert="horz" lIns="91440" tIns="45720" rIns="91440" bIns="45720" rtlCol="0" anchor="t">
            <a:noAutofit/>
          </a:bodyPr>
          <a:lstStyle/>
          <a:p>
            <a:r>
              <a:rPr lang="en-US" sz="2000" b="1">
                <a:solidFill>
                  <a:srgbClr val="FFC000"/>
                </a:solidFill>
              </a:rPr>
              <a:t>Lower Cost:</a:t>
            </a:r>
            <a:r>
              <a:rPr lang="en-US" sz="2000">
                <a:solidFill>
                  <a:srgbClr val="FFC000"/>
                </a:solidFill>
              </a:rPr>
              <a:t> </a:t>
            </a:r>
            <a:r>
              <a:rPr lang="en-US" sz="2000">
                <a:solidFill>
                  <a:schemeClr val="bg1"/>
                </a:solidFill>
              </a:rPr>
              <a:t>30-50% less than hospitals for same procedure by same provider</a:t>
            </a:r>
          </a:p>
          <a:p>
            <a:r>
              <a:rPr lang="en-US" sz="2000" b="1">
                <a:solidFill>
                  <a:srgbClr val="FFC000"/>
                </a:solidFill>
              </a:rPr>
              <a:t>Lower Overhead: </a:t>
            </a:r>
            <a:r>
              <a:rPr lang="en-US" sz="2000">
                <a:solidFill>
                  <a:schemeClr val="bg1"/>
                </a:solidFill>
              </a:rPr>
              <a:t>Significantly less overhead than hospitals</a:t>
            </a:r>
          </a:p>
          <a:p>
            <a:r>
              <a:rPr lang="en-US" sz="2000" b="1">
                <a:solidFill>
                  <a:srgbClr val="FFC000"/>
                </a:solidFill>
              </a:rPr>
              <a:t>Insurer and Medicare Savings: </a:t>
            </a:r>
            <a:r>
              <a:rPr lang="en-US" sz="2000">
                <a:solidFill>
                  <a:schemeClr val="bg1"/>
                </a:solidFill>
              </a:rPr>
              <a:t>Over 18%+ savings overall when patient's have procedures performed outside the hospital</a:t>
            </a:r>
          </a:p>
          <a:p>
            <a:r>
              <a:rPr lang="en-US" sz="2000" b="1">
                <a:solidFill>
                  <a:srgbClr val="FFC000"/>
                </a:solidFill>
              </a:rPr>
              <a:t>Savings to Employer and Patient:</a:t>
            </a:r>
            <a:r>
              <a:rPr lang="en-US" sz="2000">
                <a:solidFill>
                  <a:srgbClr val="FFC000"/>
                </a:solidFill>
              </a:rPr>
              <a:t> </a:t>
            </a:r>
            <a:r>
              <a:rPr lang="en-US" sz="2000">
                <a:solidFill>
                  <a:schemeClr val="bg1"/>
                </a:solidFill>
              </a:rPr>
              <a:t>Same procedure, same provider, easier scheduling, shorter procedure time and recovery, improved patient satisfaction</a:t>
            </a:r>
          </a:p>
          <a:p>
            <a:endParaRPr lang="en-US" sz="2000">
              <a:solidFill>
                <a:schemeClr val="bg1"/>
              </a:solidFill>
            </a:endParaRPr>
          </a:p>
        </p:txBody>
      </p:sp>
      <p:pic>
        <p:nvPicPr>
          <p:cNvPr id="4" name="Picture 3" descr="A person and person looking at a computer&#10;&#10;Description automatically generated">
            <a:extLst>
              <a:ext uri="{FF2B5EF4-FFF2-40B4-BE49-F238E27FC236}">
                <a16:creationId xmlns:a16="http://schemas.microsoft.com/office/drawing/2014/main" id="{BB00BC73-0394-ABCA-2519-6FDCCE72F053}"/>
              </a:ext>
            </a:extLst>
          </p:cNvPr>
          <p:cNvPicPr>
            <a:picLocks noChangeAspect="1"/>
          </p:cNvPicPr>
          <p:nvPr/>
        </p:nvPicPr>
        <p:blipFill>
          <a:blip r:embed="rId2"/>
          <a:srcRect t="1250" r="2" b="2"/>
          <a:stretch/>
        </p:blipFill>
        <p:spPr>
          <a:xfrm>
            <a:off x="6631294" y="843972"/>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pic>
        <p:nvPicPr>
          <p:cNvPr id="6" name="Picture 5" descr="A logo for a company&#10;&#10;AI-generated content may be incorrect.">
            <a:extLst>
              <a:ext uri="{FF2B5EF4-FFF2-40B4-BE49-F238E27FC236}">
                <a16:creationId xmlns:a16="http://schemas.microsoft.com/office/drawing/2014/main" id="{14958A35-8C8D-52FD-9677-5DE1A5075DCB}"/>
              </a:ext>
            </a:extLst>
          </p:cNvPr>
          <p:cNvPicPr>
            <a:picLocks noChangeAspect="1"/>
          </p:cNvPicPr>
          <p:nvPr/>
        </p:nvPicPr>
        <p:blipFill>
          <a:blip r:embed="rId3"/>
          <a:stretch>
            <a:fillRect/>
          </a:stretch>
        </p:blipFill>
        <p:spPr>
          <a:xfrm>
            <a:off x="9439345" y="5966183"/>
            <a:ext cx="2595141" cy="660734"/>
          </a:xfrm>
          <a:prstGeom prst="rect">
            <a:avLst/>
          </a:prstGeom>
        </p:spPr>
      </p:pic>
      <p:sp>
        <p:nvSpPr>
          <p:cNvPr id="7" name="Rectangle 6">
            <a:extLst>
              <a:ext uri="{FF2B5EF4-FFF2-40B4-BE49-F238E27FC236}">
                <a16:creationId xmlns:a16="http://schemas.microsoft.com/office/drawing/2014/main" id="{FDEBDCE5-5D81-DA8C-0A4A-F1E4159EE89C}"/>
              </a:ext>
            </a:extLst>
          </p:cNvPr>
          <p:cNvSpPr/>
          <p:nvPr/>
        </p:nvSpPr>
        <p:spPr>
          <a:xfrm>
            <a:off x="141281" y="6298764"/>
            <a:ext cx="2170228" cy="502331"/>
          </a:xfrm>
          <a:prstGeom prst="rect">
            <a:avLst/>
          </a:prstGeom>
          <a:solidFill>
            <a:srgbClr val="13949E"/>
          </a:solidFill>
          <a:ln>
            <a:solidFill>
              <a:srgbClr val="139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9" name="Picture 8" descr="A blue and white logo&#10;&#10;Description automatically generated">
            <a:extLst>
              <a:ext uri="{FF2B5EF4-FFF2-40B4-BE49-F238E27FC236}">
                <a16:creationId xmlns:a16="http://schemas.microsoft.com/office/drawing/2014/main" id="{C813359B-C039-3B70-062E-3589BE9A0E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417613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2360D-57DD-7392-4CE1-F016FE740154}"/>
              </a:ext>
            </a:extLst>
          </p:cNvPr>
          <p:cNvSpPr>
            <a:spLocks noGrp="1"/>
          </p:cNvSpPr>
          <p:nvPr>
            <p:ph type="title"/>
          </p:nvPr>
        </p:nvSpPr>
        <p:spPr>
          <a:xfrm>
            <a:off x="640080" y="325369"/>
            <a:ext cx="5906844" cy="1956841"/>
          </a:xfrm>
        </p:spPr>
        <p:txBody>
          <a:bodyPr anchor="b">
            <a:normAutofit/>
          </a:bodyPr>
          <a:lstStyle/>
          <a:p>
            <a:r>
              <a:rPr lang="en-US" sz="5400">
                <a:solidFill>
                  <a:srgbClr val="FFFF00"/>
                </a:solidFill>
                <a:latin typeface="Arial"/>
                <a:cs typeface="Arial"/>
              </a:rPr>
              <a:t>Benefit Design Strategies</a:t>
            </a:r>
          </a:p>
        </p:txBody>
      </p:sp>
      <p:sp>
        <p:nvSpPr>
          <p:cNvPr id="3" name="Content Placeholder 2">
            <a:extLst>
              <a:ext uri="{FF2B5EF4-FFF2-40B4-BE49-F238E27FC236}">
                <a16:creationId xmlns:a16="http://schemas.microsoft.com/office/drawing/2014/main" id="{139FEDE9-243F-A6E9-60BF-83907F7D230F}"/>
              </a:ext>
            </a:extLst>
          </p:cNvPr>
          <p:cNvSpPr>
            <a:spLocks noGrp="1"/>
          </p:cNvSpPr>
          <p:nvPr>
            <p:ph idx="1"/>
          </p:nvPr>
        </p:nvSpPr>
        <p:spPr>
          <a:xfrm>
            <a:off x="284006" y="2387831"/>
            <a:ext cx="5304153" cy="4104032"/>
          </a:xfrm>
        </p:spPr>
        <p:txBody>
          <a:bodyPr vert="horz" lIns="91440" tIns="45720" rIns="91440" bIns="45720" rtlCol="0" anchor="t">
            <a:noAutofit/>
          </a:bodyPr>
          <a:lstStyle/>
          <a:p>
            <a:r>
              <a:rPr lang="en-US" sz="2000">
                <a:solidFill>
                  <a:schemeClr val="bg1"/>
                </a:solidFill>
                <a:latin typeface="Arial"/>
                <a:cs typeface="Arial"/>
              </a:rPr>
              <a:t>Reducing employer health spending for diagnostic radiology imaging and interventional radiology procedures.</a:t>
            </a:r>
          </a:p>
          <a:p>
            <a:r>
              <a:rPr lang="en-US" sz="2000">
                <a:solidFill>
                  <a:schemeClr val="bg1"/>
                </a:solidFill>
                <a:latin typeface="Arial"/>
                <a:cs typeface="Arial"/>
              </a:rPr>
              <a:t>Improving patient satisfaction, ease of scheduling, procedure time and outcomes without increasing employer, insurer or patient spending.</a:t>
            </a:r>
          </a:p>
          <a:p>
            <a:r>
              <a:rPr lang="en-US" sz="2000">
                <a:solidFill>
                  <a:schemeClr val="bg1"/>
                </a:solidFill>
                <a:latin typeface="Arial"/>
                <a:cs typeface="Arial"/>
              </a:rPr>
              <a:t>Promote access to high-value IR and radiology health services</a:t>
            </a:r>
          </a:p>
        </p:txBody>
      </p:sp>
      <p:pic>
        <p:nvPicPr>
          <p:cNvPr id="5" name="Picture 4" descr="A surgeon wearing a mask and goggles&#10;&#10;Description automatically generated">
            <a:extLst>
              <a:ext uri="{FF2B5EF4-FFF2-40B4-BE49-F238E27FC236}">
                <a16:creationId xmlns:a16="http://schemas.microsoft.com/office/drawing/2014/main" id="{4D711577-B5A5-CF7D-64ED-C941F636D27F}"/>
              </a:ext>
            </a:extLst>
          </p:cNvPr>
          <p:cNvPicPr>
            <a:picLocks noChangeAspect="1"/>
          </p:cNvPicPr>
          <p:nvPr/>
        </p:nvPicPr>
        <p:blipFill>
          <a:blip r:embed="rId2"/>
          <a:srcRect l="12630" r="7629"/>
          <a:stretch/>
        </p:blipFill>
        <p:spPr>
          <a:xfrm>
            <a:off x="545413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descr="A logo for a company&#10;&#10;AI-generated content may be incorrect.">
            <a:extLst>
              <a:ext uri="{FF2B5EF4-FFF2-40B4-BE49-F238E27FC236}">
                <a16:creationId xmlns:a16="http://schemas.microsoft.com/office/drawing/2014/main" id="{A6C22AC9-1243-3F70-FB50-C5701D8D8FF2}"/>
              </a:ext>
            </a:extLst>
          </p:cNvPr>
          <p:cNvPicPr>
            <a:picLocks noChangeAspect="1"/>
          </p:cNvPicPr>
          <p:nvPr/>
        </p:nvPicPr>
        <p:blipFill>
          <a:blip r:embed="rId3"/>
          <a:stretch>
            <a:fillRect/>
          </a:stretch>
        </p:blipFill>
        <p:spPr>
          <a:xfrm>
            <a:off x="9574654" y="6037399"/>
            <a:ext cx="2616505" cy="646492"/>
          </a:xfrm>
          <a:prstGeom prst="rect">
            <a:avLst/>
          </a:prstGeom>
        </p:spPr>
      </p:pic>
    </p:spTree>
    <p:extLst>
      <p:ext uri="{BB962C8B-B14F-4D97-AF65-F5344CB8AC3E}">
        <p14:creationId xmlns:p14="http://schemas.microsoft.com/office/powerpoint/2010/main" val="371210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14575-3C7F-565F-B16B-C444B8058E17}"/>
              </a:ext>
            </a:extLst>
          </p:cNvPr>
          <p:cNvSpPr>
            <a:spLocks noGrp="1"/>
          </p:cNvSpPr>
          <p:nvPr>
            <p:ph type="title"/>
          </p:nvPr>
        </p:nvSpPr>
        <p:spPr/>
        <p:txBody>
          <a:bodyPr>
            <a:normAutofit/>
          </a:bodyPr>
          <a:lstStyle/>
          <a:p>
            <a:r>
              <a:rPr lang="en-US" sz="4400" b="1">
                <a:solidFill>
                  <a:srgbClr val="FFFF00"/>
                </a:solidFill>
                <a:latin typeface="Arial"/>
                <a:cs typeface="Arial"/>
              </a:rPr>
              <a:t>Strategies and Next Steps</a:t>
            </a:r>
          </a:p>
        </p:txBody>
      </p:sp>
      <p:sp>
        <p:nvSpPr>
          <p:cNvPr id="3" name="Content Placeholder 2">
            <a:extLst>
              <a:ext uri="{FF2B5EF4-FFF2-40B4-BE49-F238E27FC236}">
                <a16:creationId xmlns:a16="http://schemas.microsoft.com/office/drawing/2014/main" id="{7A91F57A-D34F-1EA5-BAB7-A8FB9831291F}"/>
              </a:ext>
            </a:extLst>
          </p:cNvPr>
          <p:cNvSpPr>
            <a:spLocks noGrp="1"/>
          </p:cNvSpPr>
          <p:nvPr>
            <p:ph idx="1"/>
          </p:nvPr>
        </p:nvSpPr>
        <p:spPr>
          <a:xfrm>
            <a:off x="586200" y="1327625"/>
            <a:ext cx="11019600" cy="4987338"/>
          </a:xfrm>
        </p:spPr>
        <p:txBody>
          <a:bodyPr vert="horz" lIns="91440" tIns="45720" rIns="91440" bIns="45720" rtlCol="0" anchor="t">
            <a:noAutofit/>
          </a:bodyPr>
          <a:lstStyle/>
          <a:p>
            <a:r>
              <a:rPr lang="en-US" sz="2400" b="1">
                <a:solidFill>
                  <a:srgbClr val="FFC000"/>
                </a:solidFill>
                <a:latin typeface="Arial"/>
                <a:cs typeface="Arial"/>
              </a:rPr>
              <a:t>Cost-sharing:</a:t>
            </a:r>
            <a:r>
              <a:rPr lang="en-US" sz="2400">
                <a:solidFill>
                  <a:srgbClr val="FFC000"/>
                </a:solidFill>
                <a:latin typeface="Arial"/>
                <a:cs typeface="Arial"/>
              </a:rPr>
              <a:t> </a:t>
            </a:r>
            <a:r>
              <a:rPr lang="en-US" sz="2400">
                <a:solidFill>
                  <a:schemeClr val="bg1"/>
                </a:solidFill>
                <a:latin typeface="Arial"/>
                <a:cs typeface="Arial"/>
              </a:rPr>
              <a:t>Cost differentials to encourage outpatient VIP procedures and NWR imaging at a cost benefit.  Increased coverage or lower deductibles for patients if at VIP/NWR.</a:t>
            </a:r>
          </a:p>
          <a:p>
            <a:r>
              <a:rPr lang="en-US" sz="2400" b="1">
                <a:solidFill>
                  <a:srgbClr val="FFC000"/>
                </a:solidFill>
                <a:latin typeface="Arial"/>
                <a:cs typeface="Arial"/>
              </a:rPr>
              <a:t>Consumer-Driven Health Care: </a:t>
            </a:r>
            <a:r>
              <a:rPr lang="en-US" sz="2400">
                <a:solidFill>
                  <a:schemeClr val="bg1"/>
                </a:solidFill>
                <a:latin typeface="Arial"/>
                <a:cs typeface="Arial"/>
              </a:rPr>
              <a:t>Empower or encourage patients to choose VIP and NWR as cost-effective choices. Same study, procedure, and provider at a cost savings to employers, patients and payor.</a:t>
            </a:r>
          </a:p>
          <a:p>
            <a:r>
              <a:rPr lang="en-US" sz="2400" b="1">
                <a:solidFill>
                  <a:srgbClr val="FFC000"/>
                </a:solidFill>
                <a:latin typeface="Arial"/>
                <a:cs typeface="Arial"/>
              </a:rPr>
              <a:t>Make high-level IR procedures more accessible:</a:t>
            </a:r>
            <a:r>
              <a:rPr lang="en-US" sz="2400" b="1">
                <a:solidFill>
                  <a:schemeClr val="bg1"/>
                </a:solidFill>
                <a:latin typeface="Arial"/>
                <a:cs typeface="Arial"/>
              </a:rPr>
              <a:t> </a:t>
            </a:r>
            <a:r>
              <a:rPr lang="en-US" sz="2400">
                <a:solidFill>
                  <a:schemeClr val="bg1"/>
                </a:solidFill>
                <a:latin typeface="Arial"/>
                <a:cs typeface="Arial"/>
              </a:rPr>
              <a:t>Educate patients within and outside the Indianapolis area of the cost savings if their procedure is performed outpatient.</a:t>
            </a:r>
          </a:p>
          <a:p>
            <a:r>
              <a:rPr lang="en-US" sz="2400" b="1">
                <a:solidFill>
                  <a:srgbClr val="FFC000"/>
                </a:solidFill>
                <a:latin typeface="Arial"/>
                <a:cs typeface="Arial"/>
              </a:rPr>
              <a:t>Employer Partnerships</a:t>
            </a:r>
            <a:r>
              <a:rPr lang="en-US" sz="2400">
                <a:solidFill>
                  <a:schemeClr val="bg1"/>
                </a:solidFill>
                <a:latin typeface="Arial"/>
                <a:cs typeface="Arial"/>
              </a:rPr>
              <a:t> for procedural savings through VIP, </a:t>
            </a:r>
            <a:r>
              <a:rPr lang="en-US" sz="2400" err="1">
                <a:solidFill>
                  <a:schemeClr val="bg1"/>
                </a:solidFill>
                <a:latin typeface="Arial"/>
                <a:cs typeface="Arial"/>
              </a:rPr>
              <a:t>ie</a:t>
            </a:r>
            <a:r>
              <a:rPr lang="en-US" sz="2400">
                <a:solidFill>
                  <a:schemeClr val="bg1"/>
                </a:solidFill>
                <a:latin typeface="Arial"/>
                <a:cs typeface="Arial"/>
              </a:rPr>
              <a:t> Cancer Care (ports, liver directed therapy), Fibroids, Prostate</a:t>
            </a:r>
          </a:p>
          <a:p>
            <a:endParaRPr lang="en-US" sz="2400" b="1">
              <a:latin typeface="Arial"/>
              <a:cs typeface="Arial"/>
            </a:endParaRPr>
          </a:p>
        </p:txBody>
      </p:sp>
      <p:pic>
        <p:nvPicPr>
          <p:cNvPr id="7" name="Picture 6" descr="A logo for a company&#10;&#10;AI-generated content may be incorrect.">
            <a:extLst>
              <a:ext uri="{FF2B5EF4-FFF2-40B4-BE49-F238E27FC236}">
                <a16:creationId xmlns:a16="http://schemas.microsoft.com/office/drawing/2014/main" id="{FC2AE916-387F-DF2C-49F6-8A64AD0718F2}"/>
              </a:ext>
            </a:extLst>
          </p:cNvPr>
          <p:cNvPicPr>
            <a:picLocks noChangeAspect="1"/>
          </p:cNvPicPr>
          <p:nvPr/>
        </p:nvPicPr>
        <p:blipFill>
          <a:blip r:embed="rId2"/>
          <a:stretch>
            <a:fillRect/>
          </a:stretch>
        </p:blipFill>
        <p:spPr>
          <a:xfrm>
            <a:off x="9304654" y="5989399"/>
            <a:ext cx="2616505" cy="646492"/>
          </a:xfrm>
          <a:prstGeom prst="rect">
            <a:avLst/>
          </a:prstGeom>
        </p:spPr>
      </p:pic>
      <p:sp>
        <p:nvSpPr>
          <p:cNvPr id="5" name="Rectangle 4">
            <a:extLst>
              <a:ext uri="{FF2B5EF4-FFF2-40B4-BE49-F238E27FC236}">
                <a16:creationId xmlns:a16="http://schemas.microsoft.com/office/drawing/2014/main" id="{572EBCE9-AB67-EEB6-1AC1-D649AF199ADB}"/>
              </a:ext>
            </a:extLst>
          </p:cNvPr>
          <p:cNvSpPr/>
          <p:nvPr/>
        </p:nvSpPr>
        <p:spPr>
          <a:xfrm>
            <a:off x="141281" y="6462738"/>
            <a:ext cx="2170228" cy="396230"/>
          </a:xfrm>
          <a:prstGeom prst="rect">
            <a:avLst/>
          </a:prstGeom>
          <a:solidFill>
            <a:srgbClr val="13949E"/>
          </a:solidFill>
          <a:ln>
            <a:solidFill>
              <a:srgbClr val="139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Tree>
    <p:extLst>
      <p:ext uri="{BB962C8B-B14F-4D97-AF65-F5344CB8AC3E}">
        <p14:creationId xmlns:p14="http://schemas.microsoft.com/office/powerpoint/2010/main" val="1689098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E0B90737-F67D-4482-B6C1-9B3AA1BF67EF}"/>
              </a:ext>
            </a:extLst>
          </p:cNvPr>
          <p:cNvSpPr>
            <a:spLocks noGrp="1"/>
          </p:cNvSpPr>
          <p:nvPr>
            <p:ph sz="quarter" idx="10"/>
          </p:nvPr>
        </p:nvSpPr>
        <p:spPr>
          <a:xfrm>
            <a:off x="590202" y="1660021"/>
            <a:ext cx="5303520" cy="1737270"/>
          </a:xfrm>
        </p:spPr>
        <p:txBody>
          <a:bodyPr/>
          <a:lstStyle/>
          <a:p>
            <a:r>
              <a:rPr lang="en-US" sz="2400" b="1"/>
              <a:t>Joshua Dowell</a:t>
            </a:r>
            <a:br>
              <a:rPr lang="en-US" sz="2400"/>
            </a:br>
            <a:r>
              <a:rPr lang="en-US" sz="2400"/>
              <a:t>Jdowell@northwestradiology.com</a:t>
            </a:r>
            <a:br>
              <a:rPr lang="en-US" sz="2400"/>
            </a:br>
            <a:endParaRPr lang="en-US" sz="2400"/>
          </a:p>
        </p:txBody>
      </p:sp>
      <p:sp>
        <p:nvSpPr>
          <p:cNvPr id="2" name="Rectangle 1">
            <a:extLst>
              <a:ext uri="{FF2B5EF4-FFF2-40B4-BE49-F238E27FC236}">
                <a16:creationId xmlns:a16="http://schemas.microsoft.com/office/drawing/2014/main" id="{F73CEA48-BBEB-9DFA-59FA-8E854F8999E8}"/>
              </a:ext>
            </a:extLst>
          </p:cNvPr>
          <p:cNvSpPr/>
          <p:nvPr/>
        </p:nvSpPr>
        <p:spPr>
          <a:xfrm>
            <a:off x="95642" y="6313007"/>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green cube with letters on it&amp;#xA;&amp;#xA;Description automatically generated">
            <a:extLst>
              <a:ext uri="{FF2B5EF4-FFF2-40B4-BE49-F238E27FC236}">
                <a16:creationId xmlns:a16="http://schemas.microsoft.com/office/drawing/2014/main" id="{6CF101C3-6585-5F6F-07BF-0D64F31E57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05936" y="6259797"/>
            <a:ext cx="842975" cy="702200"/>
          </a:xfrm>
          <a:prstGeom prst="rect">
            <a:avLst/>
          </a:prstGeom>
        </p:spPr>
      </p:pic>
      <p:sp>
        <p:nvSpPr>
          <p:cNvPr id="13" name="Text Placeholder 2">
            <a:extLst>
              <a:ext uri="{FF2B5EF4-FFF2-40B4-BE49-F238E27FC236}">
                <a16:creationId xmlns:a16="http://schemas.microsoft.com/office/drawing/2014/main" id="{37A68C17-7515-9B26-27BB-03C04E206849}"/>
              </a:ext>
            </a:extLst>
          </p:cNvPr>
          <p:cNvSpPr>
            <a:spLocks noGrp="1"/>
          </p:cNvSpPr>
          <p:nvPr/>
        </p:nvSpPr>
        <p:spPr>
          <a:xfrm>
            <a:off x="456808" y="4095495"/>
            <a:ext cx="5989845" cy="2219710"/>
          </a:xfrm>
          <a:prstGeom prst="rect">
            <a:avLst/>
          </a:prstGeom>
        </p:spPr>
        <p:txBody>
          <a:bodyPr vert="horz" lIns="0" tIns="0" rIns="0" bIns="0" rtlCol="0" anchor="t" anchorCtr="0">
            <a:spAutoFit/>
          </a:bodyPr>
          <a:lstStyle>
            <a:lvl1pPr marL="0" indent="0" algn="l" defTabSz="914400" rtl="0" eaLnBrk="1" latinLnBrk="0" hangingPunct="1">
              <a:lnSpc>
                <a:spcPct val="90000"/>
              </a:lnSpc>
              <a:spcBef>
                <a:spcPts val="0"/>
              </a:spcBef>
              <a:buFont typeface="Arial" panose="020B0604020202020204" pitchFamily="34" charset="0"/>
              <a:buNone/>
              <a:defRPr lang="en-US" sz="2000" b="1" kern="1200" dirty="0">
                <a:solidFill>
                  <a:schemeClr val="bg2">
                    <a:lumMod val="50000"/>
                  </a:schemeClr>
                </a:solidFill>
                <a:latin typeface="+mj-lt"/>
                <a:ea typeface="+mn-ea"/>
                <a:cs typeface="+mn-cs"/>
              </a:defRPr>
            </a:lvl1pPr>
            <a:lvl2pPr marL="209550" indent="-209550" algn="l" defTabSz="914400" rtl="0" eaLnBrk="1" latinLnBrk="0" hangingPunct="1">
              <a:lnSpc>
                <a:spcPct val="90000"/>
              </a:lnSpc>
              <a:spcBef>
                <a:spcPts val="1200"/>
              </a:spcBef>
              <a:buFont typeface="Arial" panose="020B0604020202020204" pitchFamily="34" charset="0"/>
              <a:buChar char="•"/>
              <a:defRPr sz="2000" kern="1200">
                <a:solidFill>
                  <a:schemeClr val="tx1"/>
                </a:solidFill>
                <a:latin typeface="+mn-lt"/>
                <a:ea typeface="+mn-ea"/>
                <a:cs typeface="+mn-cs"/>
              </a:defRPr>
            </a:lvl2pPr>
            <a:lvl3pPr marL="442913" indent="-219075"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642938" indent="-16668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4pPr>
            <a:lvl5pPr marL="876300" indent="-22383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4C4C4E">
                  <a:lumMod val="50000"/>
                </a:srgbClr>
              </a:solidFill>
              <a:effectLst/>
              <a:uLnTx/>
              <a:uFillTx/>
              <a:latin typeface="Cormorant Garamond"/>
              <a:ea typeface="Cormorant Garamond"/>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4C4C4E">
                  <a:lumMod val="50000"/>
                </a:srgbClr>
              </a:solidFill>
              <a:effectLst/>
              <a:uLnTx/>
              <a:uFillTx/>
              <a:latin typeface="Cormorant Garamond"/>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4C4C4E">
                  <a:lumMod val="50000"/>
                </a:srgbClr>
              </a:solidFill>
              <a:effectLst/>
              <a:uLnTx/>
              <a:uFillTx/>
              <a:latin typeface="Cormorant Garamond"/>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4C4C4E">
                  <a:lumMod val="50000"/>
                </a:srgbClr>
              </a:solidFill>
              <a:effectLst/>
              <a:uLnTx/>
              <a:uFillTx/>
              <a:latin typeface="Cormorant Garamond"/>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4C4C4E">
                  <a:lumMod val="50000"/>
                </a:srgbClr>
              </a:solidFill>
              <a:effectLst/>
              <a:uLnTx/>
              <a:uFillTx/>
              <a:latin typeface="Cormorant Garamond"/>
              <a:ea typeface="+mn-ea"/>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4C4C4E">
                    <a:lumMod val="50000"/>
                  </a:srgbClr>
                </a:solidFill>
                <a:effectLst/>
                <a:uLnTx/>
                <a:uFillTx/>
                <a:latin typeface="Montserrat"/>
                <a:ea typeface="+mn-ea"/>
                <a:cs typeface="+mn-cs"/>
              </a:rPr>
              <a:t>Indianapolis, Indiana</a:t>
            </a:r>
            <a:endParaRPr kumimoji="0" lang="en-US" sz="2000" b="1" i="0" u="none" strike="noStrike" kern="1200" cap="none" spc="0" normalizeH="0" baseline="0" noProof="0">
              <a:ln>
                <a:noFill/>
              </a:ln>
              <a:solidFill>
                <a:srgbClr val="4C4C4E">
                  <a:lumMod val="50000"/>
                </a:srgbClr>
              </a:solidFill>
              <a:effectLst/>
              <a:uLnTx/>
              <a:uFillTx/>
              <a:latin typeface="Montserrat"/>
              <a:ea typeface="Cormorant Garamond"/>
              <a:cs typeface="+mn-cs"/>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4C4C4E">
                    <a:lumMod val="50000"/>
                  </a:srgbClr>
                </a:solidFill>
                <a:effectLst/>
                <a:uLnTx/>
                <a:uFillTx/>
                <a:latin typeface="Montserrat"/>
                <a:ea typeface="Cormorant Garamond"/>
                <a:cs typeface="+mn-cs"/>
              </a:rPr>
              <a:t>317-328-7255</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2000" b="1" i="0" u="none" strike="noStrike" kern="1200" cap="none" spc="0" normalizeH="0" baseline="0" noProof="0">
              <a:ln>
                <a:noFill/>
              </a:ln>
              <a:solidFill>
                <a:srgbClr val="4C4C4E">
                  <a:lumMod val="50000"/>
                </a:srgbClr>
              </a:solidFill>
              <a:effectLst/>
              <a:uLnTx/>
              <a:uFillTx/>
              <a:latin typeface="Cormorant Garamond"/>
              <a:ea typeface="Cormorant Garamond"/>
              <a:cs typeface="+mn-cs"/>
            </a:endParaRPr>
          </a:p>
        </p:txBody>
      </p:sp>
      <p:pic>
        <p:nvPicPr>
          <p:cNvPr id="16" name="Graphic 15">
            <a:extLst>
              <a:ext uri="{FF2B5EF4-FFF2-40B4-BE49-F238E27FC236}">
                <a16:creationId xmlns:a16="http://schemas.microsoft.com/office/drawing/2014/main" id="{E080E702-CFEA-CC6B-2D98-D9676AE494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25457" y="1664977"/>
            <a:ext cx="4747779" cy="1957818"/>
          </a:xfrm>
          <a:prstGeom prst="rect">
            <a:avLst/>
          </a:prstGeom>
        </p:spPr>
      </p:pic>
      <p:pic>
        <p:nvPicPr>
          <p:cNvPr id="9" name="Picture 8" descr="A close-up of a flyer&#10;&#10;AI-generated content may be incorrect.">
            <a:extLst>
              <a:ext uri="{FF2B5EF4-FFF2-40B4-BE49-F238E27FC236}">
                <a16:creationId xmlns:a16="http://schemas.microsoft.com/office/drawing/2014/main" id="{081EC496-B8A6-7687-92F9-076ABB04257C}"/>
              </a:ext>
            </a:extLst>
          </p:cNvPr>
          <p:cNvPicPr>
            <a:picLocks noChangeAspect="1"/>
          </p:cNvPicPr>
          <p:nvPr/>
        </p:nvPicPr>
        <p:blipFill>
          <a:blip r:embed="rId5"/>
          <a:srcRect l="6720" t="77966" r="72446" b="3967"/>
          <a:stretch/>
        </p:blipFill>
        <p:spPr>
          <a:xfrm>
            <a:off x="9947076" y="3867330"/>
            <a:ext cx="1844357" cy="2193286"/>
          </a:xfrm>
          <a:prstGeom prst="rect">
            <a:avLst/>
          </a:prstGeom>
        </p:spPr>
      </p:pic>
      <p:sp>
        <p:nvSpPr>
          <p:cNvPr id="8" name="Content Placeholder 9">
            <a:extLst>
              <a:ext uri="{FF2B5EF4-FFF2-40B4-BE49-F238E27FC236}">
                <a16:creationId xmlns:a16="http://schemas.microsoft.com/office/drawing/2014/main" id="{F1589F84-8B34-526B-4CAB-3D7EBF0B3D06}"/>
              </a:ext>
            </a:extLst>
          </p:cNvPr>
          <p:cNvSpPr txBox="1">
            <a:spLocks/>
          </p:cNvSpPr>
          <p:nvPr/>
        </p:nvSpPr>
        <p:spPr bwMode="gray">
          <a:xfrm>
            <a:off x="590202" y="2975473"/>
            <a:ext cx="5608320" cy="1753312"/>
          </a:xfrm>
          <a:prstGeom prst="rect">
            <a:avLst/>
          </a:prstGeom>
        </p:spPr>
        <p:txBody>
          <a:bodyPr vert="horz" lIns="0" tIns="45720" rIns="0" bIns="45720" rtlCol="0" anchor="t">
            <a:noAutofit/>
          </a:bodyPr>
          <a:lstStyle>
            <a:lvl1pPr marL="0" indent="0" algn="l" defTabSz="914400" rtl="0" eaLnBrk="1" latinLnBrk="0" hangingPunct="1">
              <a:lnSpc>
                <a:spcPct val="110000"/>
              </a:lnSpc>
              <a:spcBef>
                <a:spcPts val="1000"/>
              </a:spcBef>
              <a:spcAft>
                <a:spcPts val="600"/>
              </a:spcAft>
              <a:buFont typeface="Arial" panose="020B0604020202020204" pitchFamily="34" charset="0"/>
              <a:buNone/>
              <a:defRPr sz="1600" b="0" kern="1200">
                <a:solidFill>
                  <a:schemeClr val="tx1"/>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b="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b="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b="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b="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030406"/>
                </a:solidFill>
                <a:effectLst/>
                <a:uLnTx/>
                <a:uFillTx/>
                <a:latin typeface="Montserrat"/>
                <a:ea typeface="+mn-ea"/>
                <a:cs typeface="+mn-cs"/>
              </a:rPr>
              <a:t>Vincent Flanders</a:t>
            </a:r>
            <a:br>
              <a:rPr kumimoji="0" lang="en-US" sz="2400" b="0" i="0" u="none" strike="noStrike" kern="1200" cap="none" spc="0" normalizeH="0" baseline="0" noProof="0">
                <a:ln>
                  <a:noFill/>
                </a:ln>
                <a:solidFill>
                  <a:srgbClr val="030406"/>
                </a:solidFill>
                <a:effectLst/>
                <a:uLnTx/>
                <a:uFillTx/>
                <a:latin typeface="Montserrat"/>
                <a:ea typeface="+mn-ea"/>
                <a:cs typeface="+mn-cs"/>
              </a:rPr>
            </a:br>
            <a:r>
              <a:rPr kumimoji="0" lang="en-US" sz="2400" b="0" i="0" u="none" strike="noStrike" kern="1200" cap="none" spc="0" normalizeH="0" baseline="0" noProof="0">
                <a:ln>
                  <a:noFill/>
                </a:ln>
                <a:solidFill>
                  <a:srgbClr val="030406"/>
                </a:solidFill>
                <a:effectLst/>
                <a:uLnTx/>
                <a:uFillTx/>
                <a:latin typeface="Montserrat"/>
                <a:ea typeface="+mn-ea"/>
                <a:cs typeface="+mn-cs"/>
              </a:rPr>
              <a:t>Vflanders@northwestradiology.com</a:t>
            </a:r>
            <a:br>
              <a:rPr kumimoji="0" lang="en-US" sz="2400" b="0" i="0" u="none" strike="noStrike" kern="1200" cap="none" spc="0" normalizeH="0" baseline="0" noProof="0">
                <a:ln>
                  <a:noFill/>
                </a:ln>
                <a:solidFill>
                  <a:srgbClr val="030406"/>
                </a:solidFill>
                <a:effectLst/>
                <a:uLnTx/>
                <a:uFillTx/>
                <a:latin typeface="Montserrat"/>
                <a:ea typeface="+mn-ea"/>
                <a:cs typeface="+mn-cs"/>
              </a:rPr>
            </a:br>
            <a:endParaRPr kumimoji="0" lang="en-US" sz="2400" b="0" i="0" u="none" strike="noStrike" kern="1200" cap="none" spc="0" normalizeH="0" baseline="0" noProof="0">
              <a:ln>
                <a:noFill/>
              </a:ln>
              <a:solidFill>
                <a:srgbClr val="030406"/>
              </a:solidFill>
              <a:effectLst/>
              <a:uLnTx/>
              <a:uFillTx/>
              <a:latin typeface="Montserrat"/>
              <a:ea typeface="+mn-ea"/>
              <a:cs typeface="+mn-cs"/>
            </a:endParaRPr>
          </a:p>
        </p:txBody>
      </p:sp>
      <p:pic>
        <p:nvPicPr>
          <p:cNvPr id="6" name="Picture 5" descr="A logo for a company&#10;&#10;AI-generated content may be incorrect.">
            <a:extLst>
              <a:ext uri="{FF2B5EF4-FFF2-40B4-BE49-F238E27FC236}">
                <a16:creationId xmlns:a16="http://schemas.microsoft.com/office/drawing/2014/main" id="{56ADD5C0-704E-336D-64D4-FB2CD64CC9C8}"/>
              </a:ext>
            </a:extLst>
          </p:cNvPr>
          <p:cNvPicPr>
            <a:picLocks noChangeAspect="1"/>
          </p:cNvPicPr>
          <p:nvPr/>
        </p:nvPicPr>
        <p:blipFill>
          <a:blip r:embed="rId6"/>
          <a:stretch>
            <a:fillRect/>
          </a:stretch>
        </p:blipFill>
        <p:spPr>
          <a:xfrm>
            <a:off x="458524" y="3856819"/>
            <a:ext cx="6301402" cy="1558716"/>
          </a:xfrm>
          <a:prstGeom prst="rect">
            <a:avLst/>
          </a:prstGeom>
        </p:spPr>
      </p:pic>
      <p:sp>
        <p:nvSpPr>
          <p:cNvPr id="7" name="Rectangle 6">
            <a:extLst>
              <a:ext uri="{FF2B5EF4-FFF2-40B4-BE49-F238E27FC236}">
                <a16:creationId xmlns:a16="http://schemas.microsoft.com/office/drawing/2014/main" id="{D9E03D10-EA25-E604-1D40-AEACC4212D1A}"/>
              </a:ext>
            </a:extLst>
          </p:cNvPr>
          <p:cNvSpPr/>
          <p:nvPr/>
        </p:nvSpPr>
        <p:spPr>
          <a:xfrm>
            <a:off x="93053" y="6318056"/>
            <a:ext cx="2170228" cy="502331"/>
          </a:xfrm>
          <a:prstGeom prst="rect">
            <a:avLst/>
          </a:prstGeom>
          <a:solidFill>
            <a:srgbClr val="13949E"/>
          </a:solidFill>
          <a:ln>
            <a:solidFill>
              <a:srgbClr val="1394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amp;#xA;&amp;#xA;Description automatically generated">
            <a:extLst>
              <a:ext uri="{FF2B5EF4-FFF2-40B4-BE49-F238E27FC236}">
                <a16:creationId xmlns:a16="http://schemas.microsoft.com/office/drawing/2014/main" id="{16315676-35BA-F99D-DCC3-CABA1EEC66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7954" y="6348104"/>
            <a:ext cx="1775895" cy="432135"/>
          </a:xfrm>
          <a:prstGeom prst="rect">
            <a:avLst/>
          </a:prstGeom>
        </p:spPr>
      </p:pic>
    </p:spTree>
    <p:extLst>
      <p:ext uri="{BB962C8B-B14F-4D97-AF65-F5344CB8AC3E}">
        <p14:creationId xmlns:p14="http://schemas.microsoft.com/office/powerpoint/2010/main" val="2269377040"/>
      </p:ext>
    </p:extLst>
  </p:cSld>
  <p:clrMapOvr>
    <a:masterClrMapping/>
  </p:clrMapOvr>
</p:sld>
</file>

<file path=ppt/theme/theme1.xml><?xml version="1.0" encoding="utf-8"?>
<a:theme xmlns:a="http://schemas.openxmlformats.org/drawingml/2006/main" name="1_Office Theme">
  <a:themeElements>
    <a:clrScheme name="Alera Group">
      <a:dk1>
        <a:srgbClr val="030406"/>
      </a:dk1>
      <a:lt1>
        <a:srgbClr val="FFFFFF"/>
      </a:lt1>
      <a:dk2>
        <a:srgbClr val="ABA299"/>
      </a:dk2>
      <a:lt2>
        <a:srgbClr val="4C4C4E"/>
      </a:lt2>
      <a:accent1>
        <a:srgbClr val="1F628D"/>
      </a:accent1>
      <a:accent2>
        <a:srgbClr val="01949F"/>
      </a:accent2>
      <a:accent3>
        <a:srgbClr val="76B243"/>
      </a:accent3>
      <a:accent4>
        <a:srgbClr val="188B75"/>
      </a:accent4>
      <a:accent5>
        <a:srgbClr val="9A7DAF"/>
      </a:accent5>
      <a:accent6>
        <a:srgbClr val="54C0AA"/>
      </a:accent6>
      <a:hlink>
        <a:srgbClr val="01949F"/>
      </a:hlink>
      <a:folHlink>
        <a:srgbClr val="00ACF8"/>
      </a:folHlink>
    </a:clrScheme>
    <a:fontScheme name="Alera Group">
      <a:majorFont>
        <a:latin typeface="Cormorant Garamon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AleraGroup-2023" id="{137F6ADB-6A92-4F8C-8AF2-2FF8E6F99A5E}" vid="{700394A5-1FFC-44BA-9E66-775BB8E2A2B7}"/>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riSalus PPT Theme 2021">
  <a:themeElements>
    <a:clrScheme name="TriSalus">
      <a:dk1>
        <a:srgbClr val="463349"/>
      </a:dk1>
      <a:lt1>
        <a:sysClr val="window" lastClr="FFFFFF"/>
      </a:lt1>
      <a:dk2>
        <a:srgbClr val="1E191F"/>
      </a:dk2>
      <a:lt2>
        <a:srgbClr val="CDDCE8"/>
      </a:lt2>
      <a:accent1>
        <a:srgbClr val="DC672A"/>
      </a:accent1>
      <a:accent2>
        <a:srgbClr val="A71731"/>
      </a:accent2>
      <a:accent3>
        <a:srgbClr val="4742A3"/>
      </a:accent3>
      <a:accent4>
        <a:srgbClr val="E2B832"/>
      </a:accent4>
      <a:accent5>
        <a:srgbClr val="5F9D98"/>
      </a:accent5>
      <a:accent6>
        <a:srgbClr val="436549"/>
      </a:accent6>
      <a:hlink>
        <a:srgbClr val="463349"/>
      </a:hlink>
      <a:folHlink>
        <a:srgbClr val="463349"/>
      </a:folHlink>
    </a:clrScheme>
    <a:fontScheme name="TriSalus">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1061</Words>
  <Application>Microsoft Office PowerPoint</Application>
  <PresentationFormat>Widescreen</PresentationFormat>
  <Paragraphs>183</Paragraphs>
  <Slides>24</Slides>
  <Notes>0</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24</vt:i4>
      </vt:variant>
    </vt:vector>
  </HeadingPairs>
  <TitlesOfParts>
    <vt:vector size="35" baseType="lpstr">
      <vt:lpstr>Aptos</vt:lpstr>
      <vt:lpstr>Aptos Display</vt:lpstr>
      <vt:lpstr>Arial</vt:lpstr>
      <vt:lpstr>Calibri</vt:lpstr>
      <vt:lpstr>Century Gothic</vt:lpstr>
      <vt:lpstr>Cormorant Garamond</vt:lpstr>
      <vt:lpstr>Courier New</vt:lpstr>
      <vt:lpstr>Montserrat</vt:lpstr>
      <vt:lpstr>1_Office Theme</vt:lpstr>
      <vt:lpstr>2_office theme</vt:lpstr>
      <vt:lpstr>TriSalus PPT Theme 2021</vt:lpstr>
      <vt:lpstr>VIP: Changing the Landscape of Interventional Oncology Delivery</vt:lpstr>
      <vt:lpstr>What is IR?</vt:lpstr>
      <vt:lpstr>PowerPoint Presentation</vt:lpstr>
      <vt:lpstr>Trailblazing Outpatient IR Care</vt:lpstr>
      <vt:lpstr>PowerPoint Presentation</vt:lpstr>
      <vt:lpstr>PowerPoint Presentation</vt:lpstr>
      <vt:lpstr>Expertise</vt:lpstr>
      <vt:lpstr>II. Patient Experience:</vt:lpstr>
      <vt:lpstr>By the Numbers:</vt:lpstr>
      <vt:lpstr>PowerPoint Presentation</vt:lpstr>
      <vt:lpstr>PowerPoint Presentation</vt:lpstr>
      <vt:lpstr>PowerPoint Presentation</vt:lpstr>
      <vt:lpstr>Case Examples:</vt:lpstr>
      <vt:lpstr>Chest Ports:</vt:lpstr>
      <vt:lpstr>By the Numbers:</vt:lpstr>
      <vt:lpstr>PowerPoint Presentation</vt:lpstr>
      <vt:lpstr>PowerPoint Presentation</vt:lpstr>
      <vt:lpstr>PowerPoint Presentation</vt:lpstr>
      <vt:lpstr>PowerPoint Presentation</vt:lpstr>
      <vt:lpstr>PowerPoint Presentation</vt:lpstr>
      <vt:lpstr>Cost Savings: Insurer, Employer, and Patient</vt:lpstr>
      <vt:lpstr>Benefit Design Strategies</vt:lpstr>
      <vt:lpstr>Strategies and Next Steps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Madison Seeley</dc:creator>
  <cp:lastModifiedBy>Madison Seeley</cp:lastModifiedBy>
  <cp:revision>2</cp:revision>
  <dcterms:created xsi:type="dcterms:W3CDTF">2025-05-19T15:13:16Z</dcterms:created>
  <dcterms:modified xsi:type="dcterms:W3CDTF">2025-05-19T15:29:56Z</dcterms:modified>
</cp:coreProperties>
</file>