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77" r:id="rId3"/>
    <p:sldId id="286" r:id="rId4"/>
    <p:sldId id="287" r:id="rId5"/>
    <p:sldId id="289" r:id="rId6"/>
    <p:sldId id="288" r:id="rId7"/>
    <p:sldId id="292" r:id="rId8"/>
    <p:sldId id="293" r:id="rId9"/>
    <p:sldId id="29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2"/>
                </a:solidFill>
                <a:latin typeface="+mn-lt"/>
                <a:ea typeface="+mn-ea"/>
                <a:cs typeface="+mn-cs"/>
              </a:defRPr>
            </a:pPr>
            <a:r>
              <a:rPr lang="en-US" sz="1800" b="1" baseline="0">
                <a:solidFill>
                  <a:schemeClr val="accent1"/>
                </a:solidFill>
              </a:rPr>
              <a:t>Cancer Prevalence 2020 - 2024</a:t>
            </a:r>
            <a:endParaRPr lang="en-US" sz="1800" b="1">
              <a:solidFill>
                <a:schemeClr val="accent1"/>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2"/>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 Yearend Research.xlsx]5. Cancer Diagnoses'!$C$1:$G$1</c:f>
              <c:strCache>
                <c:ptCount val="5"/>
                <c:pt idx="0">
                  <c:v>2020</c:v>
                </c:pt>
                <c:pt idx="1">
                  <c:v>2021</c:v>
                </c:pt>
                <c:pt idx="2">
                  <c:v>2022</c:v>
                </c:pt>
                <c:pt idx="3">
                  <c:v>2023</c:v>
                </c:pt>
                <c:pt idx="4">
                  <c:v>2024</c:v>
                </c:pt>
              </c:strCache>
            </c:strRef>
          </c:cat>
          <c:val>
            <c:numRef>
              <c:f>'[2024 Yearend Research.xlsx]5. Cancer Diagnoses'!$C$2:$G$2</c:f>
              <c:numCache>
                <c:formatCode>#,##0.0;\-#,##0.0</c:formatCode>
                <c:ptCount val="5"/>
                <c:pt idx="0">
                  <c:v>32.002619314199976</c:v>
                </c:pt>
                <c:pt idx="1">
                  <c:v>35.260853018189152</c:v>
                </c:pt>
                <c:pt idx="2">
                  <c:v>36.301122760219087</c:v>
                </c:pt>
                <c:pt idx="3">
                  <c:v>36.521043027014876</c:v>
                </c:pt>
                <c:pt idx="4">
                  <c:v>37.179960285303729</c:v>
                </c:pt>
              </c:numCache>
            </c:numRef>
          </c:val>
          <c:smooth val="0"/>
          <c:extLst>
            <c:ext xmlns:c16="http://schemas.microsoft.com/office/drawing/2014/chart" uri="{C3380CC4-5D6E-409C-BE32-E72D297353CC}">
              <c16:uniqueId val="{00000000-549E-4767-B5ED-45D6A3EEBADA}"/>
            </c:ext>
          </c:extLst>
        </c:ser>
        <c:dLbls>
          <c:dLblPos val="t"/>
          <c:showLegendKey val="0"/>
          <c:showVal val="1"/>
          <c:showCatName val="0"/>
          <c:showSerName val="0"/>
          <c:showPercent val="0"/>
          <c:showBubbleSize val="0"/>
        </c:dLbls>
        <c:smooth val="0"/>
        <c:axId val="1285012256"/>
        <c:axId val="1285015136"/>
      </c:lineChart>
      <c:catAx>
        <c:axId val="128501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285015136"/>
        <c:crosses val="autoZero"/>
        <c:auto val="1"/>
        <c:lblAlgn val="ctr"/>
        <c:lblOffset val="100"/>
        <c:noMultiLvlLbl val="0"/>
      </c:catAx>
      <c:valAx>
        <c:axId val="128501513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Members per 1,000</a:t>
                </a:r>
              </a:p>
            </c:rich>
          </c:tx>
          <c:layout>
            <c:manualLayout>
              <c:xMode val="edge"/>
              <c:yMode val="edge"/>
              <c:x val="2.3597583533123113E-3"/>
              <c:y val="0.3171900329058742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285012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solidFill>
                  <a:schemeClr val="accent1"/>
                </a:solidFill>
              </a:rPr>
              <a:t>Top 5 Diagnosis 2020</a:t>
            </a:r>
            <a:r>
              <a:rPr lang="en-US" sz="1800" b="1" baseline="0">
                <a:solidFill>
                  <a:schemeClr val="accent1"/>
                </a:solidFill>
              </a:rPr>
              <a:t> - 2024</a:t>
            </a:r>
            <a:endParaRPr lang="en-US" sz="1800" b="1">
              <a:solidFill>
                <a:schemeClr val="accent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1"/>
          <c:tx>
            <c:strRef>
              <c:f>'5. Cancer Diagnoses'!$B$5</c:f>
              <c:strCache>
                <c:ptCount val="1"/>
                <c:pt idx="0">
                  <c:v>Skin</c:v>
                </c:pt>
              </c:strCache>
            </c:strRef>
          </c:tx>
          <c:spPr>
            <a:ln w="28575" cap="rnd">
              <a:solidFill>
                <a:schemeClr val="accent2"/>
              </a:solidFill>
              <a:round/>
            </a:ln>
            <a:effectLst/>
          </c:spPr>
          <c:marker>
            <c:symbol val="none"/>
          </c:marker>
          <c:cat>
            <c:strRef>
              <c:f>'5. Cancer Diagnoses'!$C$3:$G$3</c:f>
              <c:strCache>
                <c:ptCount val="5"/>
                <c:pt idx="0">
                  <c:v>2020</c:v>
                </c:pt>
                <c:pt idx="1">
                  <c:v>2021</c:v>
                </c:pt>
                <c:pt idx="2">
                  <c:v>2022</c:v>
                </c:pt>
                <c:pt idx="3">
                  <c:v>2023</c:v>
                </c:pt>
                <c:pt idx="4">
                  <c:v>2024</c:v>
                </c:pt>
              </c:strCache>
            </c:strRef>
          </c:cat>
          <c:val>
            <c:numRef>
              <c:f>'5. Cancer Diagnoses'!$C$5:$G$5</c:f>
              <c:numCache>
                <c:formatCode>#,##0.0;\-#,##0.0</c:formatCode>
                <c:ptCount val="5"/>
                <c:pt idx="0">
                  <c:v>8.3650095128197837</c:v>
                </c:pt>
                <c:pt idx="1">
                  <c:v>9.2517411426430343</c:v>
                </c:pt>
                <c:pt idx="2">
                  <c:v>9.6396672169321409</c:v>
                </c:pt>
                <c:pt idx="3">
                  <c:v>9.2481003036178713</c:v>
                </c:pt>
                <c:pt idx="4">
                  <c:v>9.4296423930614033</c:v>
                </c:pt>
              </c:numCache>
            </c:numRef>
          </c:val>
          <c:smooth val="0"/>
          <c:extLst>
            <c:ext xmlns:c16="http://schemas.microsoft.com/office/drawing/2014/chart" uri="{C3380CC4-5D6E-409C-BE32-E72D297353CC}">
              <c16:uniqueId val="{00000000-F540-450F-A3E5-3CE5C816F8C1}"/>
            </c:ext>
          </c:extLst>
        </c:ser>
        <c:ser>
          <c:idx val="2"/>
          <c:order val="2"/>
          <c:tx>
            <c:strRef>
              <c:f>'5. Cancer Diagnoses'!$B$6</c:f>
              <c:strCache>
                <c:ptCount val="1"/>
                <c:pt idx="0">
                  <c:v>Breast</c:v>
                </c:pt>
              </c:strCache>
            </c:strRef>
          </c:tx>
          <c:spPr>
            <a:ln w="28575" cap="rnd">
              <a:solidFill>
                <a:schemeClr val="accent3"/>
              </a:solidFill>
              <a:round/>
            </a:ln>
            <a:effectLst/>
          </c:spPr>
          <c:marker>
            <c:symbol val="none"/>
          </c:marker>
          <c:cat>
            <c:strRef>
              <c:f>'5. Cancer Diagnoses'!$C$3:$G$3</c:f>
              <c:strCache>
                <c:ptCount val="5"/>
                <c:pt idx="0">
                  <c:v>2020</c:v>
                </c:pt>
                <c:pt idx="1">
                  <c:v>2021</c:v>
                </c:pt>
                <c:pt idx="2">
                  <c:v>2022</c:v>
                </c:pt>
                <c:pt idx="3">
                  <c:v>2023</c:v>
                </c:pt>
                <c:pt idx="4">
                  <c:v>2024</c:v>
                </c:pt>
              </c:strCache>
            </c:strRef>
          </c:cat>
          <c:val>
            <c:numRef>
              <c:f>'5. Cancer Diagnoses'!$C$6:$G$6</c:f>
              <c:numCache>
                <c:formatCode>#,##0.0;\-#,##0.0</c:formatCode>
                <c:ptCount val="5"/>
                <c:pt idx="0">
                  <c:v>5.545845041095542</c:v>
                </c:pt>
                <c:pt idx="1">
                  <c:v>6.2865904963535568</c:v>
                </c:pt>
                <c:pt idx="2">
                  <c:v>6.2834122290124741</c:v>
                </c:pt>
                <c:pt idx="3">
                  <c:v>6.3936183192437905</c:v>
                </c:pt>
                <c:pt idx="4">
                  <c:v>6.5402556271514802</c:v>
                </c:pt>
              </c:numCache>
            </c:numRef>
          </c:val>
          <c:smooth val="0"/>
          <c:extLst>
            <c:ext xmlns:c16="http://schemas.microsoft.com/office/drawing/2014/chart" uri="{C3380CC4-5D6E-409C-BE32-E72D297353CC}">
              <c16:uniqueId val="{00000001-F540-450F-A3E5-3CE5C816F8C1}"/>
            </c:ext>
          </c:extLst>
        </c:ser>
        <c:ser>
          <c:idx val="4"/>
          <c:order val="4"/>
          <c:tx>
            <c:strRef>
              <c:f>'5. Cancer Diagnoses'!$B$8</c:f>
              <c:strCache>
                <c:ptCount val="1"/>
                <c:pt idx="0">
                  <c:v>Prostate</c:v>
                </c:pt>
              </c:strCache>
            </c:strRef>
          </c:tx>
          <c:spPr>
            <a:ln w="28575" cap="rnd">
              <a:solidFill>
                <a:schemeClr val="accent5"/>
              </a:solidFill>
              <a:round/>
            </a:ln>
            <a:effectLst/>
          </c:spPr>
          <c:marker>
            <c:symbol val="none"/>
          </c:marker>
          <c:cat>
            <c:strRef>
              <c:f>'5. Cancer Diagnoses'!$C$3:$G$3</c:f>
              <c:strCache>
                <c:ptCount val="5"/>
                <c:pt idx="0">
                  <c:v>2020</c:v>
                </c:pt>
                <c:pt idx="1">
                  <c:v>2021</c:v>
                </c:pt>
                <c:pt idx="2">
                  <c:v>2022</c:v>
                </c:pt>
                <c:pt idx="3">
                  <c:v>2023</c:v>
                </c:pt>
                <c:pt idx="4">
                  <c:v>2024</c:v>
                </c:pt>
              </c:strCache>
            </c:strRef>
          </c:cat>
          <c:val>
            <c:numRef>
              <c:f>'5. Cancer Diagnoses'!$C$8:$G$8</c:f>
              <c:numCache>
                <c:formatCode>#,##0.0;\-#,##0.0</c:formatCode>
                <c:ptCount val="5"/>
                <c:pt idx="0">
                  <c:v>3.0870488785396688</c:v>
                </c:pt>
                <c:pt idx="1">
                  <c:v>3.3361625444349317</c:v>
                </c:pt>
                <c:pt idx="2">
                  <c:v>3.2687955745536836</c:v>
                </c:pt>
                <c:pt idx="3">
                  <c:v>3.2468415929273449</c:v>
                </c:pt>
                <c:pt idx="4">
                  <c:v>3.2396154648080966</c:v>
                </c:pt>
              </c:numCache>
            </c:numRef>
          </c:val>
          <c:smooth val="0"/>
          <c:extLst>
            <c:ext xmlns:c16="http://schemas.microsoft.com/office/drawing/2014/chart" uri="{C3380CC4-5D6E-409C-BE32-E72D297353CC}">
              <c16:uniqueId val="{00000002-F540-450F-A3E5-3CE5C816F8C1}"/>
            </c:ext>
          </c:extLst>
        </c:ser>
        <c:ser>
          <c:idx val="5"/>
          <c:order val="5"/>
          <c:tx>
            <c:strRef>
              <c:f>'5. Cancer Diagnoses'!$B$9</c:f>
              <c:strCache>
                <c:ptCount val="1"/>
                <c:pt idx="0">
                  <c:v>Colorectal</c:v>
                </c:pt>
              </c:strCache>
            </c:strRef>
          </c:tx>
          <c:spPr>
            <a:ln w="28575" cap="rnd">
              <a:solidFill>
                <a:schemeClr val="tx1"/>
              </a:solidFill>
              <a:round/>
            </a:ln>
            <a:effectLst/>
          </c:spPr>
          <c:marker>
            <c:symbol val="none"/>
          </c:marker>
          <c:cat>
            <c:strRef>
              <c:f>'5. Cancer Diagnoses'!$C$3:$G$3</c:f>
              <c:strCache>
                <c:ptCount val="5"/>
                <c:pt idx="0">
                  <c:v>2020</c:v>
                </c:pt>
                <c:pt idx="1">
                  <c:v>2021</c:v>
                </c:pt>
                <c:pt idx="2">
                  <c:v>2022</c:v>
                </c:pt>
                <c:pt idx="3">
                  <c:v>2023</c:v>
                </c:pt>
                <c:pt idx="4">
                  <c:v>2024</c:v>
                </c:pt>
              </c:strCache>
            </c:strRef>
          </c:cat>
          <c:val>
            <c:numRef>
              <c:f>'5. Cancer Diagnoses'!$C$9:$G$9</c:f>
              <c:numCache>
                <c:formatCode>#,##0.0;\-#,##0.0</c:formatCode>
                <c:ptCount val="5"/>
                <c:pt idx="0">
                  <c:v>1.358556634563945</c:v>
                </c:pt>
                <c:pt idx="1">
                  <c:v>1.3927668874825445</c:v>
                </c:pt>
                <c:pt idx="2">
                  <c:v>1.4840769205540554</c:v>
                </c:pt>
                <c:pt idx="3">
                  <c:v>1.5009729991634928</c:v>
                </c:pt>
                <c:pt idx="4">
                  <c:v>1.5972551267931809</c:v>
                </c:pt>
              </c:numCache>
            </c:numRef>
          </c:val>
          <c:smooth val="0"/>
          <c:extLst>
            <c:ext xmlns:c16="http://schemas.microsoft.com/office/drawing/2014/chart" uri="{C3380CC4-5D6E-409C-BE32-E72D297353CC}">
              <c16:uniqueId val="{00000003-F540-450F-A3E5-3CE5C816F8C1}"/>
            </c:ext>
          </c:extLst>
        </c:ser>
        <c:ser>
          <c:idx val="6"/>
          <c:order val="6"/>
          <c:tx>
            <c:strRef>
              <c:f>'5. Cancer Diagnoses'!$B$10</c:f>
              <c:strCache>
                <c:ptCount val="1"/>
                <c:pt idx="0">
                  <c:v>Lymphomas</c:v>
                </c:pt>
              </c:strCache>
            </c:strRef>
          </c:tx>
          <c:spPr>
            <a:ln w="28575" cap="rnd">
              <a:solidFill>
                <a:schemeClr val="tx2"/>
              </a:solidFill>
              <a:round/>
            </a:ln>
            <a:effectLst/>
          </c:spPr>
          <c:marker>
            <c:symbol val="none"/>
          </c:marker>
          <c:cat>
            <c:strRef>
              <c:f>'5. Cancer Diagnoses'!$C$3:$G$3</c:f>
              <c:strCache>
                <c:ptCount val="5"/>
                <c:pt idx="0">
                  <c:v>2020</c:v>
                </c:pt>
                <c:pt idx="1">
                  <c:v>2021</c:v>
                </c:pt>
                <c:pt idx="2">
                  <c:v>2022</c:v>
                </c:pt>
                <c:pt idx="3">
                  <c:v>2023</c:v>
                </c:pt>
                <c:pt idx="4">
                  <c:v>2024</c:v>
                </c:pt>
              </c:strCache>
            </c:strRef>
          </c:cat>
          <c:val>
            <c:numRef>
              <c:f>'5. Cancer Diagnoses'!$C$10:$G$10</c:f>
              <c:numCache>
                <c:formatCode>#,##0.0;\-#,##0.0</c:formatCode>
                <c:ptCount val="5"/>
                <c:pt idx="0">
                  <c:v>1.3330438339148569</c:v>
                </c:pt>
                <c:pt idx="1">
                  <c:v>1.4251568150984175</c:v>
                </c:pt>
                <c:pt idx="2">
                  <c:v>1.4376141072033759</c:v>
                </c:pt>
                <c:pt idx="3">
                  <c:v>1.4456739939311536</c:v>
                </c:pt>
                <c:pt idx="4">
                  <c:v>1.4486732545333503</c:v>
                </c:pt>
              </c:numCache>
            </c:numRef>
          </c:val>
          <c:smooth val="0"/>
          <c:extLst>
            <c:ext xmlns:c16="http://schemas.microsoft.com/office/drawing/2014/chart" uri="{C3380CC4-5D6E-409C-BE32-E72D297353CC}">
              <c16:uniqueId val="{00000004-F540-450F-A3E5-3CE5C816F8C1}"/>
            </c:ext>
          </c:extLst>
        </c:ser>
        <c:dLbls>
          <c:showLegendKey val="0"/>
          <c:showVal val="0"/>
          <c:showCatName val="0"/>
          <c:showSerName val="0"/>
          <c:showPercent val="0"/>
          <c:showBubbleSize val="0"/>
        </c:dLbls>
        <c:smooth val="0"/>
        <c:axId val="1003129584"/>
        <c:axId val="1003140144"/>
        <c:extLst>
          <c:ext xmlns:c15="http://schemas.microsoft.com/office/drawing/2012/chart" uri="{02D57815-91ED-43cb-92C2-25804820EDAC}">
            <c15:filteredLineSeries>
              <c15:ser>
                <c:idx val="0"/>
                <c:order val="0"/>
                <c:tx>
                  <c:strRef>
                    <c:extLst>
                      <c:ext uri="{02D57815-91ED-43cb-92C2-25804820EDAC}">
                        <c15:formulaRef>
                          <c15:sqref>'5. Cancer Diagnoses'!$B$4</c15:sqref>
                        </c15:formulaRef>
                      </c:ext>
                    </c:extLst>
                    <c:strCache>
                      <c:ptCount val="1"/>
                      <c:pt idx="0">
                        <c:v>Low impact malignant neoplasms</c:v>
                      </c:pt>
                    </c:strCache>
                  </c:strRef>
                </c:tx>
                <c:spPr>
                  <a:ln w="28575" cap="rnd">
                    <a:solidFill>
                      <a:schemeClr val="accent1"/>
                    </a:solidFill>
                    <a:round/>
                  </a:ln>
                  <a:effectLst/>
                </c:spPr>
                <c:marker>
                  <c:symbol val="none"/>
                </c:marker>
                <c:cat>
                  <c:strRef>
                    <c:extLst>
                      <c:ext uri="{02D57815-91ED-43cb-92C2-25804820EDAC}">
                        <c15:formulaRef>
                          <c15:sqref>'5. Cancer Diagnoses'!$C$3:$G$3</c15:sqref>
                        </c15:formulaRef>
                      </c:ext>
                    </c:extLst>
                    <c:strCache>
                      <c:ptCount val="5"/>
                      <c:pt idx="0">
                        <c:v>2020</c:v>
                      </c:pt>
                      <c:pt idx="1">
                        <c:v>2021</c:v>
                      </c:pt>
                      <c:pt idx="2">
                        <c:v>2022</c:v>
                      </c:pt>
                      <c:pt idx="3">
                        <c:v>2023</c:v>
                      </c:pt>
                      <c:pt idx="4">
                        <c:v>2024</c:v>
                      </c:pt>
                    </c:strCache>
                  </c:strRef>
                </c:cat>
                <c:val>
                  <c:numRef>
                    <c:extLst>
                      <c:ext uri="{02D57815-91ED-43cb-92C2-25804820EDAC}">
                        <c15:formulaRef>
                          <c15:sqref>'5. Cancer Diagnoses'!$C$4:$G$4</c15:sqref>
                        </c15:formulaRef>
                      </c:ext>
                    </c:extLst>
                    <c:numCache>
                      <c:formatCode>#,##0.0;\-#,##0.0</c:formatCode>
                      <c:ptCount val="5"/>
                      <c:pt idx="0">
                        <c:v>12.740454824138405</c:v>
                      </c:pt>
                      <c:pt idx="1">
                        <c:v>13.942391569196296</c:v>
                      </c:pt>
                      <c:pt idx="2">
                        <c:v>14.824370565534432</c:v>
                      </c:pt>
                      <c:pt idx="3">
                        <c:v>15.75758320525323</c:v>
                      </c:pt>
                      <c:pt idx="4">
                        <c:v>15.81070315707735</c:v>
                      </c:pt>
                    </c:numCache>
                  </c:numRef>
                </c:val>
                <c:smooth val="0"/>
                <c:extLst>
                  <c:ext xmlns:c16="http://schemas.microsoft.com/office/drawing/2014/chart" uri="{C3380CC4-5D6E-409C-BE32-E72D297353CC}">
                    <c16:uniqueId val="{00000005-F540-450F-A3E5-3CE5C816F8C1}"/>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'5. Cancer Diagnoses'!$B$7</c15:sqref>
                        </c15:formulaRef>
                      </c:ext>
                    </c:extLst>
                    <c:strCache>
                      <c:ptCount val="1"/>
                      <c:pt idx="0">
                        <c:v>High impact malignant neoplasms</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'5. Cancer Diagnoses'!$C$3:$G$3</c15:sqref>
                        </c15:formulaRef>
                      </c:ext>
                    </c:extLst>
                    <c:strCache>
                      <c:ptCount val="5"/>
                      <c:pt idx="0">
                        <c:v>2020</c:v>
                      </c:pt>
                      <c:pt idx="1">
                        <c:v>2021</c:v>
                      </c:pt>
                      <c:pt idx="2">
                        <c:v>2022</c:v>
                      </c:pt>
                      <c:pt idx="3">
                        <c:v>2023</c:v>
                      </c:pt>
                      <c:pt idx="4">
                        <c:v>2024</c:v>
                      </c:pt>
                    </c:strCache>
                  </c:strRef>
                </c:cat>
                <c:val>
                  <c:numRef>
                    <c:extLst xmlns:c15="http://schemas.microsoft.com/office/drawing/2012/chart">
                      <c:ext xmlns:c15="http://schemas.microsoft.com/office/drawing/2012/chart" uri="{02D57815-91ED-43cb-92C2-25804820EDAC}">
                        <c15:formulaRef>
                          <c15:sqref>'5. Cancer Diagnoses'!$C$7:$G$7</c15:sqref>
                        </c15:formulaRef>
                      </c:ext>
                    </c:extLst>
                    <c:numCache>
                      <c:formatCode>#,##0.0;\-#,##0.0</c:formatCode>
                      <c:ptCount val="5"/>
                      <c:pt idx="0">
                        <c:v>3.8045963967952736</c:v>
                      </c:pt>
                      <c:pt idx="1">
                        <c:v>4.3608620726461913</c:v>
                      </c:pt>
                      <c:pt idx="2">
                        <c:v>4.3811699883023039</c:v>
                      </c:pt>
                      <c:pt idx="3">
                        <c:v>4.5266185711614808</c:v>
                      </c:pt>
                      <c:pt idx="4">
                        <c:v>4.5874653060222759</c:v>
                      </c:pt>
                    </c:numCache>
                  </c:numRef>
                </c:val>
                <c:smooth val="0"/>
                <c:extLst xmlns:c15="http://schemas.microsoft.com/office/drawing/2012/chart">
                  <c:ext xmlns:c16="http://schemas.microsoft.com/office/drawing/2014/chart" uri="{C3380CC4-5D6E-409C-BE32-E72D297353CC}">
                    <c16:uniqueId val="{00000006-F540-450F-A3E5-3CE5C816F8C1}"/>
                  </c:ext>
                </c:extLst>
              </c15:ser>
            </c15:filteredLineSeries>
          </c:ext>
        </c:extLst>
      </c:lineChart>
      <c:catAx>
        <c:axId val="100312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3140144"/>
        <c:crosses val="autoZero"/>
        <c:auto val="1"/>
        <c:lblAlgn val="ctr"/>
        <c:lblOffset val="100"/>
        <c:noMultiLvlLbl val="0"/>
      </c:catAx>
      <c:valAx>
        <c:axId val="10031401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Members Per</a:t>
                </a:r>
                <a:r>
                  <a:rPr lang="en-US" baseline="0"/>
                  <a:t> 1,000</a:t>
                </a:r>
                <a:endParaRPr lang="en-US"/>
              </a:p>
            </c:rich>
          </c:tx>
          <c:layout>
            <c:manualLayout>
              <c:xMode val="edge"/>
              <c:yMode val="edge"/>
              <c:x val="7.4540606827058747E-3"/>
              <c:y val="0.2674938959337134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00312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solidFill>
                  <a:schemeClr val="accent1"/>
                </a:solidFill>
              </a:rPr>
              <a:t>Cancer Prevalence and Risk by Age Band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'Age band_prev per 1k'!$B$1</c:f>
              <c:strCache>
                <c:ptCount val="1"/>
                <c:pt idx="0">
                  <c:v>Member count</c:v>
                </c:pt>
              </c:strCache>
            </c:strRef>
          </c:tx>
          <c:spPr>
            <a:solidFill>
              <a:schemeClr val="accent1"/>
            </a:solidFill>
            <a:ln>
              <a:noFill/>
            </a:ln>
            <a:effectLst/>
          </c:spPr>
          <c:invertIfNegative val="0"/>
          <c:cat>
            <c:strRef>
              <c:f>'Age band_prev per 1k'!$A$2:$A$13</c:f>
              <c:strCache>
                <c:ptCount val="12"/>
                <c:pt idx="0">
                  <c:v>00-04</c:v>
                </c:pt>
                <c:pt idx="1">
                  <c:v>05-11</c:v>
                </c:pt>
                <c:pt idx="2">
                  <c:v>12-17</c:v>
                </c:pt>
                <c:pt idx="3">
                  <c:v>18-34</c:v>
                </c:pt>
                <c:pt idx="4">
                  <c:v>35-44</c:v>
                </c:pt>
                <c:pt idx="5">
                  <c:v>45-54</c:v>
                </c:pt>
                <c:pt idx="6">
                  <c:v>55-64</c:v>
                </c:pt>
                <c:pt idx="7">
                  <c:v>65-69</c:v>
                </c:pt>
                <c:pt idx="8">
                  <c:v>70-74</c:v>
                </c:pt>
                <c:pt idx="9">
                  <c:v>75-79</c:v>
                </c:pt>
                <c:pt idx="10">
                  <c:v>80-84</c:v>
                </c:pt>
                <c:pt idx="11">
                  <c:v>85+</c:v>
                </c:pt>
              </c:strCache>
            </c:strRef>
          </c:cat>
          <c:val>
            <c:numRef>
              <c:f>'Age band_prev per 1k'!$B$2:$B$13</c:f>
            </c:numRef>
          </c:val>
          <c:extLst>
            <c:ext xmlns:c16="http://schemas.microsoft.com/office/drawing/2014/chart" uri="{C3380CC4-5D6E-409C-BE32-E72D297353CC}">
              <c16:uniqueId val="{00000000-7959-4FFA-9C6B-F93A93525A30}"/>
            </c:ext>
          </c:extLst>
        </c:ser>
        <c:ser>
          <c:idx val="1"/>
          <c:order val="1"/>
          <c:tx>
            <c:strRef>
              <c:f>'Age band_prev per 1k'!$C$1</c:f>
              <c:strCache>
                <c:ptCount val="1"/>
                <c:pt idx="0">
                  <c:v>Mbrs per 1000</c:v>
                </c:pt>
              </c:strCache>
            </c:strRef>
          </c:tx>
          <c:spPr>
            <a:solidFill>
              <a:schemeClr val="accent2"/>
            </a:solidFill>
            <a:ln>
              <a:noFill/>
            </a:ln>
            <a:effectLst/>
          </c:spPr>
          <c:invertIfNegative val="0"/>
          <c:cat>
            <c:strRef>
              <c:f>'Age band_prev per 1k'!$A$2:$A$13</c:f>
              <c:strCache>
                <c:ptCount val="12"/>
                <c:pt idx="0">
                  <c:v>00-04</c:v>
                </c:pt>
                <c:pt idx="1">
                  <c:v>05-11</c:v>
                </c:pt>
                <c:pt idx="2">
                  <c:v>12-17</c:v>
                </c:pt>
                <c:pt idx="3">
                  <c:v>18-34</c:v>
                </c:pt>
                <c:pt idx="4">
                  <c:v>35-44</c:v>
                </c:pt>
                <c:pt idx="5">
                  <c:v>45-54</c:v>
                </c:pt>
                <c:pt idx="6">
                  <c:v>55-64</c:v>
                </c:pt>
                <c:pt idx="7">
                  <c:v>65-69</c:v>
                </c:pt>
                <c:pt idx="8">
                  <c:v>70-74</c:v>
                </c:pt>
                <c:pt idx="9">
                  <c:v>75-79</c:v>
                </c:pt>
                <c:pt idx="10">
                  <c:v>80-84</c:v>
                </c:pt>
                <c:pt idx="11">
                  <c:v>85+</c:v>
                </c:pt>
              </c:strCache>
            </c:strRef>
          </c:cat>
          <c:val>
            <c:numRef>
              <c:f>'Age band_prev per 1k'!$C$2:$C$13</c:f>
              <c:numCache>
                <c:formatCode>#,##0;\-#,##0</c:formatCode>
                <c:ptCount val="12"/>
                <c:pt idx="0">
                  <c:v>1.4195337304873257</c:v>
                </c:pt>
                <c:pt idx="1">
                  <c:v>2.0816413426586662</c:v>
                </c:pt>
                <c:pt idx="2">
                  <c:v>3.0974281959827294</c:v>
                </c:pt>
                <c:pt idx="3">
                  <c:v>8.4591283117072678</c:v>
                </c:pt>
                <c:pt idx="4">
                  <c:v>24.787906833256208</c:v>
                </c:pt>
                <c:pt idx="5">
                  <c:v>51.159929299034665</c:v>
                </c:pt>
                <c:pt idx="6">
                  <c:v>96.88357823348943</c:v>
                </c:pt>
                <c:pt idx="7">
                  <c:v>153.57216449324423</c:v>
                </c:pt>
                <c:pt idx="8">
                  <c:v>180.2936210399794</c:v>
                </c:pt>
                <c:pt idx="9">
                  <c:v>218.36648328396106</c:v>
                </c:pt>
                <c:pt idx="10">
                  <c:v>313.61426256077795</c:v>
                </c:pt>
                <c:pt idx="11">
                  <c:v>219.23474663908996</c:v>
                </c:pt>
              </c:numCache>
            </c:numRef>
          </c:val>
          <c:extLst>
            <c:ext xmlns:c16="http://schemas.microsoft.com/office/drawing/2014/chart" uri="{C3380CC4-5D6E-409C-BE32-E72D297353CC}">
              <c16:uniqueId val="{00000001-7959-4FFA-9C6B-F93A93525A30}"/>
            </c:ext>
          </c:extLst>
        </c:ser>
        <c:dLbls>
          <c:showLegendKey val="0"/>
          <c:showVal val="0"/>
          <c:showCatName val="0"/>
          <c:showSerName val="0"/>
          <c:showPercent val="0"/>
          <c:showBubbleSize val="0"/>
        </c:dLbls>
        <c:gapWidth val="110"/>
        <c:overlap val="100"/>
        <c:axId val="1069601216"/>
        <c:axId val="1069603136"/>
      </c:barChart>
      <c:lineChart>
        <c:grouping val="standard"/>
        <c:varyColors val="0"/>
        <c:ser>
          <c:idx val="2"/>
          <c:order val="2"/>
          <c:tx>
            <c:strRef>
              <c:f>'Age band_prev per 1k'!$D$1</c:f>
              <c:strCache>
                <c:ptCount val="1"/>
                <c:pt idx="0">
                  <c:v>Average Risk</c:v>
                </c:pt>
              </c:strCache>
            </c:strRef>
          </c:tx>
          <c:spPr>
            <a:ln w="28575" cap="rnd">
              <a:solidFill>
                <a:schemeClr val="accent3"/>
              </a:solidFill>
              <a:round/>
            </a:ln>
            <a:effectLst/>
          </c:spPr>
          <c:marker>
            <c:symbol val="none"/>
          </c:marker>
          <c:cat>
            <c:strRef>
              <c:f>'Age band_prev per 1k'!$A$2:$A$13</c:f>
              <c:strCache>
                <c:ptCount val="12"/>
                <c:pt idx="0">
                  <c:v>00-04</c:v>
                </c:pt>
                <c:pt idx="1">
                  <c:v>05-11</c:v>
                </c:pt>
                <c:pt idx="2">
                  <c:v>12-17</c:v>
                </c:pt>
                <c:pt idx="3">
                  <c:v>18-34</c:v>
                </c:pt>
                <c:pt idx="4">
                  <c:v>35-44</c:v>
                </c:pt>
                <c:pt idx="5">
                  <c:v>45-54</c:v>
                </c:pt>
                <c:pt idx="6">
                  <c:v>55-64</c:v>
                </c:pt>
                <c:pt idx="7">
                  <c:v>65-69</c:v>
                </c:pt>
                <c:pt idx="8">
                  <c:v>70-74</c:v>
                </c:pt>
                <c:pt idx="9">
                  <c:v>75-79</c:v>
                </c:pt>
                <c:pt idx="10">
                  <c:v>80-84</c:v>
                </c:pt>
                <c:pt idx="11">
                  <c:v>85+</c:v>
                </c:pt>
              </c:strCache>
            </c:strRef>
          </c:cat>
          <c:val>
            <c:numRef>
              <c:f>'Age band_prev per 1k'!$D$2:$D$13</c:f>
              <c:numCache>
                <c:formatCode>0.0;\-0.0</c:formatCode>
                <c:ptCount val="12"/>
                <c:pt idx="0">
                  <c:v>10.697476650680002</c:v>
                </c:pt>
                <c:pt idx="1">
                  <c:v>13.37675727259545</c:v>
                </c:pt>
                <c:pt idx="2">
                  <c:v>8.7039688120919241</c:v>
                </c:pt>
                <c:pt idx="3">
                  <c:v>7.5212663039538796</c:v>
                </c:pt>
                <c:pt idx="4">
                  <c:v>7.0026938843596449</c:v>
                </c:pt>
                <c:pt idx="5">
                  <c:v>7.9956594321208563</c:v>
                </c:pt>
                <c:pt idx="6">
                  <c:v>8.6329237836450528</c:v>
                </c:pt>
                <c:pt idx="7">
                  <c:v>9.0656901195699628</c:v>
                </c:pt>
                <c:pt idx="8">
                  <c:v>9.5878070742009456</c:v>
                </c:pt>
                <c:pt idx="9">
                  <c:v>11.694279616920468</c:v>
                </c:pt>
                <c:pt idx="10">
                  <c:v>14.352329688543415</c:v>
                </c:pt>
                <c:pt idx="11">
                  <c:v>14.930901484694338</c:v>
                </c:pt>
              </c:numCache>
            </c:numRef>
          </c:val>
          <c:smooth val="0"/>
          <c:extLst>
            <c:ext xmlns:c16="http://schemas.microsoft.com/office/drawing/2014/chart" uri="{C3380CC4-5D6E-409C-BE32-E72D297353CC}">
              <c16:uniqueId val="{00000002-7959-4FFA-9C6B-F93A93525A30}"/>
            </c:ext>
          </c:extLst>
        </c:ser>
        <c:dLbls>
          <c:showLegendKey val="0"/>
          <c:showVal val="0"/>
          <c:showCatName val="0"/>
          <c:showSerName val="0"/>
          <c:showPercent val="0"/>
          <c:showBubbleSize val="0"/>
        </c:dLbls>
        <c:marker val="1"/>
        <c:smooth val="0"/>
        <c:axId val="1219669392"/>
        <c:axId val="1069622336"/>
      </c:lineChart>
      <c:catAx>
        <c:axId val="106960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9603136"/>
        <c:crosses val="autoZero"/>
        <c:auto val="1"/>
        <c:lblAlgn val="ctr"/>
        <c:lblOffset val="100"/>
        <c:noMultiLvlLbl val="0"/>
      </c:catAx>
      <c:valAx>
        <c:axId val="1069603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Members per 1000</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9601216"/>
        <c:crosses val="autoZero"/>
        <c:crossBetween val="between"/>
      </c:valAx>
      <c:valAx>
        <c:axId val="1069622336"/>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risk</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9669392"/>
        <c:crosses val="max"/>
        <c:crossBetween val="between"/>
      </c:valAx>
      <c:catAx>
        <c:axId val="1219669392"/>
        <c:scaling>
          <c:orientation val="minMax"/>
        </c:scaling>
        <c:delete val="1"/>
        <c:axPos val="b"/>
        <c:numFmt formatCode="General" sourceLinked="1"/>
        <c:majorTickMark val="out"/>
        <c:minorTickMark val="none"/>
        <c:tickLblPos val="nextTo"/>
        <c:crossAx val="10696223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2"/>
                </a:solidFill>
                <a:latin typeface="+mn-lt"/>
                <a:ea typeface="+mn-ea"/>
                <a:cs typeface="+mn-cs"/>
              </a:defRPr>
            </a:pPr>
            <a:r>
              <a:rPr lang="en-US" sz="1800" b="1">
                <a:solidFill>
                  <a:schemeClr val="accent1"/>
                </a:solidFill>
              </a:rPr>
              <a:t>Breast Cancer Prevalence</a:t>
            </a:r>
            <a:r>
              <a:rPr lang="en-US" sz="1800" b="1" baseline="0">
                <a:solidFill>
                  <a:schemeClr val="accent1"/>
                </a:solidFill>
              </a:rPr>
              <a:t> and Mammogram Compliance </a:t>
            </a:r>
            <a:endParaRPr lang="en-US" sz="1800" b="1">
              <a:solidFill>
                <a:schemeClr val="accent1"/>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2"/>
              </a:solidFill>
              <a:latin typeface="+mn-lt"/>
              <a:ea typeface="+mn-ea"/>
              <a:cs typeface="+mn-cs"/>
            </a:defRPr>
          </a:pPr>
          <a:endParaRPr lang="en-US"/>
        </a:p>
      </c:txPr>
    </c:title>
    <c:autoTitleDeleted val="0"/>
    <c:plotArea>
      <c:layout/>
      <c:lineChart>
        <c:grouping val="standard"/>
        <c:varyColors val="0"/>
        <c:ser>
          <c:idx val="0"/>
          <c:order val="0"/>
          <c:tx>
            <c:strRef>
              <c:f>'[2024 Yearend Research.xlsx]5. Cancer Diagnoses'!$L$23</c:f>
              <c:strCache>
                <c:ptCount val="1"/>
                <c:pt idx="0">
                  <c:v>Malignant neoplasms, breast</c:v>
                </c:pt>
              </c:strCache>
            </c:strRef>
          </c:tx>
          <c:spPr>
            <a:ln w="28575" cap="rnd">
              <a:solidFill>
                <a:schemeClr val="accent1"/>
              </a:solidFill>
              <a:round/>
            </a:ln>
            <a:effectLst/>
          </c:spPr>
          <c:marker>
            <c:symbol val="none"/>
          </c:marker>
          <c:cat>
            <c:strRef>
              <c:f>'[2024 Yearend Research.xlsx]5. Cancer Diagnoses'!$M$22:$Q$22</c:f>
              <c:strCache>
                <c:ptCount val="5"/>
                <c:pt idx="0">
                  <c:v>2020</c:v>
                </c:pt>
                <c:pt idx="1">
                  <c:v>2021</c:v>
                </c:pt>
                <c:pt idx="2">
                  <c:v>2022</c:v>
                </c:pt>
                <c:pt idx="3">
                  <c:v>2023</c:v>
                </c:pt>
                <c:pt idx="4">
                  <c:v>2024</c:v>
                </c:pt>
              </c:strCache>
            </c:strRef>
          </c:cat>
          <c:val>
            <c:numRef>
              <c:f>'[2024 Yearend Research.xlsx]5. Cancer Diagnoses'!$M$23:$Q$23</c:f>
              <c:numCache>
                <c:formatCode>#,##0.0;\-#,##0.0</c:formatCode>
                <c:ptCount val="5"/>
                <c:pt idx="0">
                  <c:v>5.545845041095542</c:v>
                </c:pt>
                <c:pt idx="1">
                  <c:v>6.2865904963535568</c:v>
                </c:pt>
                <c:pt idx="2">
                  <c:v>6.2834122290124741</c:v>
                </c:pt>
                <c:pt idx="3">
                  <c:v>6.3936183192437905</c:v>
                </c:pt>
                <c:pt idx="4">
                  <c:v>6.5402556271514802</c:v>
                </c:pt>
              </c:numCache>
            </c:numRef>
          </c:val>
          <c:smooth val="0"/>
          <c:extLst>
            <c:ext xmlns:c16="http://schemas.microsoft.com/office/drawing/2014/chart" uri="{C3380CC4-5D6E-409C-BE32-E72D297353CC}">
              <c16:uniqueId val="{00000000-D565-4138-9FA6-247559BBEABC}"/>
            </c:ext>
          </c:extLst>
        </c:ser>
        <c:dLbls>
          <c:showLegendKey val="0"/>
          <c:showVal val="0"/>
          <c:showCatName val="0"/>
          <c:showSerName val="0"/>
          <c:showPercent val="0"/>
          <c:showBubbleSize val="0"/>
        </c:dLbls>
        <c:marker val="1"/>
        <c:smooth val="0"/>
        <c:axId val="200116687"/>
        <c:axId val="383910128"/>
      </c:lineChart>
      <c:lineChart>
        <c:grouping val="standard"/>
        <c:varyColors val="0"/>
        <c:ser>
          <c:idx val="1"/>
          <c:order val="1"/>
          <c:tx>
            <c:strRef>
              <c:f>'[2024 Yearend Research.xlsx]5. Cancer Diagnoses'!$L$24</c:f>
              <c:strCache>
                <c:ptCount val="1"/>
                <c:pt idx="0">
                  <c:v>Mammogram</c:v>
                </c:pt>
              </c:strCache>
            </c:strRef>
          </c:tx>
          <c:spPr>
            <a:ln w="28575" cap="rnd">
              <a:solidFill>
                <a:schemeClr val="accent6"/>
              </a:solidFill>
              <a:round/>
            </a:ln>
            <a:effectLst/>
          </c:spPr>
          <c:marker>
            <c:symbol val="none"/>
          </c:marker>
          <c:cat>
            <c:strRef>
              <c:f>'[2024 Yearend Research.xlsx]5. Cancer Diagnoses'!$M$22:$Q$22</c:f>
              <c:strCache>
                <c:ptCount val="5"/>
                <c:pt idx="0">
                  <c:v>2020</c:v>
                </c:pt>
                <c:pt idx="1">
                  <c:v>2021</c:v>
                </c:pt>
                <c:pt idx="2">
                  <c:v>2022</c:v>
                </c:pt>
                <c:pt idx="3">
                  <c:v>2023</c:v>
                </c:pt>
                <c:pt idx="4">
                  <c:v>2024</c:v>
                </c:pt>
              </c:strCache>
            </c:strRef>
          </c:cat>
          <c:val>
            <c:numRef>
              <c:f>'[2024 Yearend Research.xlsx]5. Cancer Diagnoses'!$M$24:$Q$24</c:f>
              <c:numCache>
                <c:formatCode>##0%;\-##0%</c:formatCode>
                <c:ptCount val="5"/>
                <c:pt idx="0">
                  <c:v>0.41636574873614468</c:v>
                </c:pt>
                <c:pt idx="1">
                  <c:v>0.52597534445250183</c:v>
                </c:pt>
                <c:pt idx="2">
                  <c:v>0.55145580965831931</c:v>
                </c:pt>
                <c:pt idx="3">
                  <c:v>0.56933043670564976</c:v>
                </c:pt>
                <c:pt idx="4">
                  <c:v>0.55380226127998311</c:v>
                </c:pt>
              </c:numCache>
            </c:numRef>
          </c:val>
          <c:smooth val="0"/>
          <c:extLst>
            <c:ext xmlns:c16="http://schemas.microsoft.com/office/drawing/2014/chart" uri="{C3380CC4-5D6E-409C-BE32-E72D297353CC}">
              <c16:uniqueId val="{00000001-D565-4138-9FA6-247559BBEABC}"/>
            </c:ext>
          </c:extLst>
        </c:ser>
        <c:dLbls>
          <c:showLegendKey val="0"/>
          <c:showVal val="0"/>
          <c:showCatName val="0"/>
          <c:showSerName val="0"/>
          <c:showPercent val="0"/>
          <c:showBubbleSize val="0"/>
        </c:dLbls>
        <c:marker val="1"/>
        <c:smooth val="0"/>
        <c:axId val="383926928"/>
        <c:axId val="383934128"/>
      </c:lineChart>
      <c:catAx>
        <c:axId val="200116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83910128"/>
        <c:crosses val="autoZero"/>
        <c:auto val="1"/>
        <c:lblAlgn val="ctr"/>
        <c:lblOffset val="100"/>
        <c:noMultiLvlLbl val="0"/>
      </c:catAx>
      <c:valAx>
        <c:axId val="383910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Members Per 1,000 Prevalence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0116687"/>
        <c:crosses val="autoZero"/>
        <c:crossBetween val="between"/>
      </c:valAx>
      <c:valAx>
        <c:axId val="38393412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Mammogram Compliance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83926928"/>
        <c:crosses val="max"/>
        <c:crossBetween val="between"/>
      </c:valAx>
      <c:catAx>
        <c:axId val="383926928"/>
        <c:scaling>
          <c:orientation val="minMax"/>
        </c:scaling>
        <c:delete val="1"/>
        <c:axPos val="b"/>
        <c:numFmt formatCode="General" sourceLinked="1"/>
        <c:majorTickMark val="out"/>
        <c:minorTickMark val="none"/>
        <c:tickLblPos val="nextTo"/>
        <c:crossAx val="38393412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solidFill>
                  <a:schemeClr val="accent1"/>
                </a:solidFill>
              </a:rPr>
              <a:t>Cancer cost and risk: 2021- 2024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509349032892366"/>
          <c:y val="0.12240924092409243"/>
          <c:w val="0.7280195922922591"/>
          <c:h val="0.65581377822821652"/>
        </c:manualLayout>
      </c:layout>
      <c:barChart>
        <c:barDir val="col"/>
        <c:grouping val="stacked"/>
        <c:varyColors val="0"/>
        <c:ser>
          <c:idx val="2"/>
          <c:order val="2"/>
          <c:tx>
            <c:strRef>
              <c:f>'Cancer_cost trend'!$A$20</c:f>
              <c:strCache>
                <c:ptCount val="1"/>
                <c:pt idx="0">
                  <c:v>Medical PMPY</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'Cancer_cost trend'!$B$17:$E$17</c:f>
              <c:strCache>
                <c:ptCount val="4"/>
                <c:pt idx="0">
                  <c:v>2021</c:v>
                </c:pt>
                <c:pt idx="1">
                  <c:v>2022</c:v>
                </c:pt>
                <c:pt idx="2">
                  <c:v>2023</c:v>
                </c:pt>
                <c:pt idx="3">
                  <c:v>2024</c:v>
                </c:pt>
              </c:strCache>
            </c:strRef>
          </c:cat>
          <c:val>
            <c:numRef>
              <c:f>'Cancer_cost trend'!$B$20:$E$20</c:f>
              <c:numCache>
                <c:formatCode>\$##,##0;\(\$##,##0\);\$##,##0</c:formatCode>
                <c:ptCount val="4"/>
                <c:pt idx="0">
                  <c:v>22403.20982595599</c:v>
                </c:pt>
                <c:pt idx="1">
                  <c:v>23386.290550309277</c:v>
                </c:pt>
                <c:pt idx="2">
                  <c:v>23969.896186699963</c:v>
                </c:pt>
                <c:pt idx="3">
                  <c:v>26062.078123250489</c:v>
                </c:pt>
              </c:numCache>
            </c:numRef>
          </c:val>
          <c:extLst>
            <c:ext xmlns:c16="http://schemas.microsoft.com/office/drawing/2014/chart" uri="{C3380CC4-5D6E-409C-BE32-E72D297353CC}">
              <c16:uniqueId val="{00000000-5BFF-462A-8E2F-FF3614002775}"/>
            </c:ext>
          </c:extLst>
        </c:ser>
        <c:ser>
          <c:idx val="3"/>
          <c:order val="3"/>
          <c:tx>
            <c:strRef>
              <c:f>'Cancer_cost trend'!$A$21</c:f>
              <c:strCache>
                <c:ptCount val="1"/>
                <c:pt idx="0">
                  <c:v>Rx through Medical PMPY</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'Cancer_cost trend'!$B$17:$E$17</c:f>
              <c:strCache>
                <c:ptCount val="4"/>
                <c:pt idx="0">
                  <c:v>2021</c:v>
                </c:pt>
                <c:pt idx="1">
                  <c:v>2022</c:v>
                </c:pt>
                <c:pt idx="2">
                  <c:v>2023</c:v>
                </c:pt>
                <c:pt idx="3">
                  <c:v>2024</c:v>
                </c:pt>
              </c:strCache>
            </c:strRef>
          </c:cat>
          <c:val>
            <c:numRef>
              <c:f>'Cancer_cost trend'!$B$21:$E$21</c:f>
              <c:numCache>
                <c:formatCode>\$##,##0;\(\$##,##0\);\$##,##0</c:formatCode>
                <c:ptCount val="4"/>
                <c:pt idx="0">
                  <c:v>7599.872358296353</c:v>
                </c:pt>
                <c:pt idx="1">
                  <c:v>7926.1523581681431</c:v>
                </c:pt>
                <c:pt idx="2">
                  <c:v>8374.2725530709267</c:v>
                </c:pt>
                <c:pt idx="3">
                  <c:v>9281.9993267606624</c:v>
                </c:pt>
              </c:numCache>
            </c:numRef>
          </c:val>
          <c:extLst>
            <c:ext xmlns:c16="http://schemas.microsoft.com/office/drawing/2014/chart" uri="{C3380CC4-5D6E-409C-BE32-E72D297353CC}">
              <c16:uniqueId val="{00000001-5BFF-462A-8E2F-FF3614002775}"/>
            </c:ext>
          </c:extLst>
        </c:ser>
        <c:ser>
          <c:idx val="4"/>
          <c:order val="4"/>
          <c:tx>
            <c:strRef>
              <c:f>'Cancer_cost trend'!$A$22</c:f>
              <c:strCache>
                <c:ptCount val="1"/>
                <c:pt idx="0">
                  <c:v>Rx PMPY</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'Cancer_cost trend'!$B$17:$E$17</c:f>
              <c:strCache>
                <c:ptCount val="4"/>
                <c:pt idx="0">
                  <c:v>2021</c:v>
                </c:pt>
                <c:pt idx="1">
                  <c:v>2022</c:v>
                </c:pt>
                <c:pt idx="2">
                  <c:v>2023</c:v>
                </c:pt>
                <c:pt idx="3">
                  <c:v>2024</c:v>
                </c:pt>
              </c:strCache>
            </c:strRef>
          </c:cat>
          <c:val>
            <c:numRef>
              <c:f>'Cancer_cost trend'!$B$22:$E$22</c:f>
              <c:numCache>
                <c:formatCode>\$##,##0;\(\$##,##0\);\$##,##0</c:formatCode>
                <c:ptCount val="4"/>
                <c:pt idx="0">
                  <c:v>5725.6263519198537</c:v>
                </c:pt>
                <c:pt idx="1">
                  <c:v>6013.9679350509459</c:v>
                </c:pt>
                <c:pt idx="2">
                  <c:v>7049.7833000683568</c:v>
                </c:pt>
                <c:pt idx="3">
                  <c:v>7712.4408126781636</c:v>
                </c:pt>
              </c:numCache>
            </c:numRef>
          </c:val>
          <c:extLst>
            <c:ext xmlns:c16="http://schemas.microsoft.com/office/drawing/2014/chart" uri="{C3380CC4-5D6E-409C-BE32-E72D297353CC}">
              <c16:uniqueId val="{00000002-5BFF-462A-8E2F-FF3614002775}"/>
            </c:ext>
          </c:extLst>
        </c:ser>
        <c:dLbls>
          <c:showLegendKey val="0"/>
          <c:showVal val="1"/>
          <c:showCatName val="0"/>
          <c:showSerName val="0"/>
          <c:showPercent val="0"/>
          <c:showBubbleSize val="0"/>
        </c:dLbls>
        <c:gapWidth val="137"/>
        <c:overlap val="100"/>
        <c:axId val="1213515120"/>
        <c:axId val="1213512240"/>
        <c:extLst>
          <c:ext xmlns:c15="http://schemas.microsoft.com/office/drawing/2012/chart" uri="{02D57815-91ED-43cb-92C2-25804820EDAC}">
            <c15:filteredBarSeries>
              <c15:ser>
                <c:idx val="1"/>
                <c:order val="1"/>
                <c:tx>
                  <c:strRef>
                    <c:extLst>
                      <c:ext uri="{02D57815-91ED-43cb-92C2-25804820EDAC}">
                        <c15:formulaRef>
                          <c15:sqref>'Cancer_cost trend'!$A$19</c15:sqref>
                        </c15:formulaRef>
                      </c:ext>
                    </c:extLst>
                    <c:strCache>
                      <c:ptCount val="1"/>
                      <c:pt idx="0">
                        <c:v>Total Paid PMPY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'Cancer_cost trend'!$B$17:$E$17</c15:sqref>
                        </c15:formulaRef>
                      </c:ext>
                    </c:extLst>
                    <c:strCache>
                      <c:ptCount val="4"/>
                      <c:pt idx="0">
                        <c:v>2021</c:v>
                      </c:pt>
                      <c:pt idx="1">
                        <c:v>2022</c:v>
                      </c:pt>
                      <c:pt idx="2">
                        <c:v>2023</c:v>
                      </c:pt>
                      <c:pt idx="3">
                        <c:v>2024</c:v>
                      </c:pt>
                    </c:strCache>
                  </c:strRef>
                </c:cat>
                <c:val>
                  <c:numRef>
                    <c:extLst>
                      <c:ext uri="{02D57815-91ED-43cb-92C2-25804820EDAC}">
                        <c15:formulaRef>
                          <c15:sqref>'Cancer_cost trend'!$B$19:$E$19</c15:sqref>
                        </c15:formulaRef>
                      </c:ext>
                    </c:extLst>
                    <c:numCache>
                      <c:formatCode>"$"#,##0;"($"#,##0")"</c:formatCode>
                      <c:ptCount val="4"/>
                      <c:pt idx="0">
                        <c:v>35910.506054558609</c:v>
                      </c:pt>
                      <c:pt idx="1">
                        <c:v>37511.847383207598</c:v>
                      </c:pt>
                      <c:pt idx="2">
                        <c:v>39604.881410018483</c:v>
                      </c:pt>
                      <c:pt idx="3">
                        <c:v>43276.980748884234</c:v>
                      </c:pt>
                    </c:numCache>
                  </c:numRef>
                </c:val>
                <c:extLst>
                  <c:ext xmlns:c16="http://schemas.microsoft.com/office/drawing/2014/chart" uri="{C3380CC4-5D6E-409C-BE32-E72D297353CC}">
                    <c16:uniqueId val="{00000004-5BFF-462A-8E2F-FF3614002775}"/>
                  </c:ext>
                </c:extLst>
              </c15:ser>
            </c15:filteredBarSeries>
          </c:ext>
        </c:extLst>
      </c:barChart>
      <c:lineChart>
        <c:grouping val="standard"/>
        <c:varyColors val="0"/>
        <c:ser>
          <c:idx val="0"/>
          <c:order val="0"/>
          <c:tx>
            <c:strRef>
              <c:f>'Cancer_cost trend'!$A$18</c:f>
              <c:strCache>
                <c:ptCount val="1"/>
                <c:pt idx="0">
                  <c:v>Average Risk</c:v>
                </c:pt>
              </c:strCache>
            </c:strRef>
          </c:tx>
          <c:spPr>
            <a:ln w="28575" cap="rnd">
              <a:solidFill>
                <a:schemeClr val="accent4">
                  <a:lumMod val="40000"/>
                  <a:lumOff val="60000"/>
                </a:schemeClr>
              </a:solidFill>
              <a:round/>
            </a:ln>
            <a:effectLst/>
          </c:spPr>
          <c:marker>
            <c:symbol val="none"/>
          </c:marker>
          <c:dLbls>
            <c:delete val="1"/>
          </c:dLbls>
          <c:cat>
            <c:strRef>
              <c:f>'Cancer_cost trend'!$B$17:$E$17</c:f>
              <c:strCache>
                <c:ptCount val="4"/>
                <c:pt idx="0">
                  <c:v>2021</c:v>
                </c:pt>
                <c:pt idx="1">
                  <c:v>2022</c:v>
                </c:pt>
                <c:pt idx="2">
                  <c:v>2023</c:v>
                </c:pt>
                <c:pt idx="3">
                  <c:v>2024</c:v>
                </c:pt>
              </c:strCache>
            </c:strRef>
          </c:cat>
          <c:val>
            <c:numRef>
              <c:f>'Cancer_cost trend'!$B$18:$E$18</c:f>
              <c:numCache>
                <c:formatCode>0.00_);\(0.00\)</c:formatCode>
                <c:ptCount val="4"/>
                <c:pt idx="0">
                  <c:v>8.158723627535311</c:v>
                </c:pt>
                <c:pt idx="1">
                  <c:v>8.2716544155269425</c:v>
                </c:pt>
                <c:pt idx="2">
                  <c:v>8.4585402455378524</c:v>
                </c:pt>
                <c:pt idx="3">
                  <c:v>8.4751216898077484</c:v>
                </c:pt>
              </c:numCache>
            </c:numRef>
          </c:val>
          <c:smooth val="0"/>
          <c:extLst>
            <c:ext xmlns:c16="http://schemas.microsoft.com/office/drawing/2014/chart" uri="{C3380CC4-5D6E-409C-BE32-E72D297353CC}">
              <c16:uniqueId val="{00000003-5BFF-462A-8E2F-FF3614002775}"/>
            </c:ext>
          </c:extLst>
        </c:ser>
        <c:dLbls>
          <c:showLegendKey val="0"/>
          <c:showVal val="1"/>
          <c:showCatName val="0"/>
          <c:showSerName val="0"/>
          <c:showPercent val="0"/>
          <c:showBubbleSize val="0"/>
        </c:dLbls>
        <c:marker val="1"/>
        <c:smooth val="0"/>
        <c:axId val="1164323600"/>
        <c:axId val="1164321680"/>
      </c:lineChart>
      <c:catAx>
        <c:axId val="121351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3512240"/>
        <c:crosses val="autoZero"/>
        <c:auto val="1"/>
        <c:lblAlgn val="ctr"/>
        <c:lblOffset val="100"/>
        <c:noMultiLvlLbl val="0"/>
      </c:catAx>
      <c:valAx>
        <c:axId val="1213512240"/>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PMPY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3515120"/>
        <c:crosses val="autoZero"/>
        <c:crossBetween val="between"/>
      </c:valAx>
      <c:valAx>
        <c:axId val="1164321680"/>
        <c:scaling>
          <c:orientation val="minMax"/>
          <c:max val="10"/>
          <c:min val="5"/>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Average Risk</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_);\(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4323600"/>
        <c:crosses val="max"/>
        <c:crossBetween val="between"/>
      </c:valAx>
      <c:catAx>
        <c:axId val="1164323600"/>
        <c:scaling>
          <c:orientation val="minMax"/>
        </c:scaling>
        <c:delete val="1"/>
        <c:axPos val="b"/>
        <c:numFmt formatCode="General" sourceLinked="1"/>
        <c:majorTickMark val="out"/>
        <c:minorTickMark val="none"/>
        <c:tickLblPos val="nextTo"/>
        <c:crossAx val="116432168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solidFill>
                  <a:schemeClr val="accent1"/>
                </a:solidFill>
              </a:rPr>
              <a:t>Top 10 Jcodes</a:t>
            </a:r>
            <a:r>
              <a:rPr lang="en-US" sz="1800" b="1" baseline="0">
                <a:solidFill>
                  <a:schemeClr val="accent1"/>
                </a:solidFill>
              </a:rPr>
              <a:t> by Cost 2023 - 2024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2"/>
          <c:tx>
            <c:strRef>
              <c:f>'Jcodes top 10_cost trend 21-24'!$V$2</c:f>
              <c:strCache>
                <c:ptCount val="1"/>
                <c:pt idx="0">
                  <c:v>Avg cost per Svc 2023</c:v>
                </c:pt>
              </c:strCache>
            </c:strRef>
          </c:tx>
          <c:spPr>
            <a:solidFill>
              <a:schemeClr val="accent5"/>
            </a:solidFill>
            <a:ln>
              <a:noFill/>
            </a:ln>
            <a:effectLst/>
          </c:spPr>
          <c:invertIfNegative val="0"/>
          <c:cat>
            <c:strRef>
              <c:f>'Jcodes top 10_cost trend 21-24'!$R$3:$S$12</c:f>
              <c:strCache>
                <c:ptCount val="10"/>
                <c:pt idx="0">
                  <c:v>J9271</c:v>
                </c:pt>
                <c:pt idx="1">
                  <c:v>J9299</c:v>
                </c:pt>
                <c:pt idx="2">
                  <c:v>J9144</c:v>
                </c:pt>
                <c:pt idx="3">
                  <c:v>J9306</c:v>
                </c:pt>
                <c:pt idx="4">
                  <c:v>J9228</c:v>
                </c:pt>
                <c:pt idx="5">
                  <c:v>J9358</c:v>
                </c:pt>
                <c:pt idx="6">
                  <c:v>J9173</c:v>
                </c:pt>
                <c:pt idx="7">
                  <c:v>J2506</c:v>
                </c:pt>
                <c:pt idx="8">
                  <c:v>J9042</c:v>
                </c:pt>
                <c:pt idx="9">
                  <c:v>Q5107</c:v>
                </c:pt>
              </c:strCache>
            </c:strRef>
          </c:cat>
          <c:val>
            <c:numRef>
              <c:f>'Jcodes top 10_cost trend 21-24'!$V$3:$V$12</c:f>
              <c:numCache>
                <c:formatCode>"$"#,##0;"($"#,##0")"</c:formatCode>
                <c:ptCount val="10"/>
                <c:pt idx="0">
                  <c:v>132.96137912618616</c:v>
                </c:pt>
                <c:pt idx="1">
                  <c:v>61.877697727756377</c:v>
                </c:pt>
                <c:pt idx="2">
                  <c:v>101.50256906410588</c:v>
                </c:pt>
                <c:pt idx="3">
                  <c:v>40.524730308250248</c:v>
                </c:pt>
                <c:pt idx="4">
                  <c:v>630.74376302673306</c:v>
                </c:pt>
                <c:pt idx="5">
                  <c:v>43.809508300524207</c:v>
                </c:pt>
                <c:pt idx="6">
                  <c:v>181.81554913890884</c:v>
                </c:pt>
                <c:pt idx="7">
                  <c:v>462.88823119216886</c:v>
                </c:pt>
                <c:pt idx="8">
                  <c:v>405.7756710853356</c:v>
                </c:pt>
                <c:pt idx="9">
                  <c:v>104.64574624986507</c:v>
                </c:pt>
              </c:numCache>
            </c:numRef>
          </c:val>
          <c:extLst>
            <c:ext xmlns:c16="http://schemas.microsoft.com/office/drawing/2014/chart" uri="{C3380CC4-5D6E-409C-BE32-E72D297353CC}">
              <c16:uniqueId val="{00000000-02E3-4380-A41F-C68F8109FB2C}"/>
            </c:ext>
          </c:extLst>
        </c:ser>
        <c:ser>
          <c:idx val="3"/>
          <c:order val="3"/>
          <c:tx>
            <c:strRef>
              <c:f>'Jcodes top 10_cost trend 21-24'!$W$2</c:f>
              <c:strCache>
                <c:ptCount val="1"/>
                <c:pt idx="0">
                  <c:v>Avg Cost per Svc 2024</c:v>
                </c:pt>
              </c:strCache>
            </c:strRef>
          </c:tx>
          <c:spPr>
            <a:solidFill>
              <a:schemeClr val="accent4"/>
            </a:solidFill>
            <a:ln>
              <a:noFill/>
            </a:ln>
            <a:effectLst/>
          </c:spPr>
          <c:invertIfNegative val="0"/>
          <c:cat>
            <c:strRef>
              <c:f>'Jcodes top 10_cost trend 21-24'!$R$3:$S$12</c:f>
              <c:strCache>
                <c:ptCount val="10"/>
                <c:pt idx="0">
                  <c:v>J9271</c:v>
                </c:pt>
                <c:pt idx="1">
                  <c:v>J9299</c:v>
                </c:pt>
                <c:pt idx="2">
                  <c:v>J9144</c:v>
                </c:pt>
                <c:pt idx="3">
                  <c:v>J9306</c:v>
                </c:pt>
                <c:pt idx="4">
                  <c:v>J9228</c:v>
                </c:pt>
                <c:pt idx="5">
                  <c:v>J9358</c:v>
                </c:pt>
                <c:pt idx="6">
                  <c:v>J9173</c:v>
                </c:pt>
                <c:pt idx="7">
                  <c:v>J2506</c:v>
                </c:pt>
                <c:pt idx="8">
                  <c:v>J9042</c:v>
                </c:pt>
                <c:pt idx="9">
                  <c:v>Q5107</c:v>
                </c:pt>
              </c:strCache>
            </c:strRef>
          </c:cat>
          <c:val>
            <c:numRef>
              <c:f>'Jcodes top 10_cost trend 21-24'!$W$3:$W$12</c:f>
              <c:numCache>
                <c:formatCode>"$"#,##0;"($"#,##0")"</c:formatCode>
                <c:ptCount val="10"/>
                <c:pt idx="0">
                  <c:v>128.44944465082611</c:v>
                </c:pt>
                <c:pt idx="1">
                  <c:v>78.857130770838936</c:v>
                </c:pt>
                <c:pt idx="2">
                  <c:v>117.27735618937872</c:v>
                </c:pt>
                <c:pt idx="3">
                  <c:v>65.692020638616839</c:v>
                </c:pt>
                <c:pt idx="4">
                  <c:v>492.42429586733357</c:v>
                </c:pt>
                <c:pt idx="5">
                  <c:v>56.946303896793765</c:v>
                </c:pt>
                <c:pt idx="6">
                  <c:v>256.43963565556038</c:v>
                </c:pt>
                <c:pt idx="7">
                  <c:v>580.56139284174219</c:v>
                </c:pt>
                <c:pt idx="8">
                  <c:v>612.30117715890481</c:v>
                </c:pt>
                <c:pt idx="9">
                  <c:v>109.71165457639263</c:v>
                </c:pt>
              </c:numCache>
            </c:numRef>
          </c:val>
          <c:extLst>
            <c:ext xmlns:c16="http://schemas.microsoft.com/office/drawing/2014/chart" uri="{C3380CC4-5D6E-409C-BE32-E72D297353CC}">
              <c16:uniqueId val="{00000001-02E3-4380-A41F-C68F8109FB2C}"/>
            </c:ext>
          </c:extLst>
        </c:ser>
        <c:dLbls>
          <c:showLegendKey val="0"/>
          <c:showVal val="0"/>
          <c:showCatName val="0"/>
          <c:showSerName val="0"/>
          <c:showPercent val="0"/>
          <c:showBubbleSize val="0"/>
        </c:dLbls>
        <c:gapWidth val="219"/>
        <c:axId val="1057795152"/>
        <c:axId val="1057796112"/>
      </c:barChart>
      <c:lineChart>
        <c:grouping val="standard"/>
        <c:varyColors val="0"/>
        <c:dLbls>
          <c:showLegendKey val="0"/>
          <c:showVal val="0"/>
          <c:showCatName val="0"/>
          <c:showSerName val="0"/>
          <c:showPercent val="0"/>
          <c:showBubbleSize val="0"/>
        </c:dLbls>
        <c:marker val="1"/>
        <c:smooth val="0"/>
        <c:axId val="999291216"/>
        <c:axId val="434237632"/>
        <c:extLst>
          <c:ext xmlns:c15="http://schemas.microsoft.com/office/drawing/2012/chart" uri="{02D57815-91ED-43cb-92C2-25804820EDAC}">
            <c15:filteredLineSeries>
              <c15:ser>
                <c:idx val="0"/>
                <c:order val="0"/>
                <c:tx>
                  <c:strRef>
                    <c:extLst>
                      <c:ext uri="{02D57815-91ED-43cb-92C2-25804820EDAC}">
                        <c15:formulaRef>
                          <c15:sqref>'Jcodes top 10_cost trend 21-24'!$T$2</c15:sqref>
                        </c15:formulaRef>
                      </c:ext>
                    </c:extLst>
                    <c:strCache>
                      <c:ptCount val="1"/>
                      <c:pt idx="0">
                        <c:v>Total Cost 2023</c:v>
                      </c:pt>
                    </c:strCache>
                  </c:strRef>
                </c:tx>
                <c:spPr>
                  <a:ln w="28575" cap="rnd">
                    <a:solidFill>
                      <a:schemeClr val="accent5">
                        <a:lumMod val="75000"/>
                      </a:schemeClr>
                    </a:solidFill>
                    <a:round/>
                  </a:ln>
                  <a:effectLst/>
                </c:spPr>
                <c:marker>
                  <c:symbol val="none"/>
                </c:marker>
                <c:cat>
                  <c:strRef>
                    <c:extLst>
                      <c:ext uri="{02D57815-91ED-43cb-92C2-25804820EDAC}">
                        <c15:formulaRef>
                          <c15:sqref>'Jcodes top 10_cost trend 21-24'!$R$3:$S$12</c15:sqref>
                        </c15:formulaRef>
                      </c:ext>
                    </c:extLst>
                    <c:strCache>
                      <c:ptCount val="10"/>
                      <c:pt idx="0">
                        <c:v>J9271</c:v>
                      </c:pt>
                      <c:pt idx="1">
                        <c:v>J9299</c:v>
                      </c:pt>
                      <c:pt idx="2">
                        <c:v>J9144</c:v>
                      </c:pt>
                      <c:pt idx="3">
                        <c:v>J9306</c:v>
                      </c:pt>
                      <c:pt idx="4">
                        <c:v>J9228</c:v>
                      </c:pt>
                      <c:pt idx="5">
                        <c:v>J9358</c:v>
                      </c:pt>
                      <c:pt idx="6">
                        <c:v>J9173</c:v>
                      </c:pt>
                      <c:pt idx="7">
                        <c:v>J2506</c:v>
                      </c:pt>
                      <c:pt idx="8">
                        <c:v>J9042</c:v>
                      </c:pt>
                      <c:pt idx="9">
                        <c:v>Q5107</c:v>
                      </c:pt>
                    </c:strCache>
                  </c:strRef>
                </c:cat>
                <c:val>
                  <c:numRef>
                    <c:extLst>
                      <c:ext uri="{02D57815-91ED-43cb-92C2-25804820EDAC}">
                        <c15:formulaRef>
                          <c15:sqref>'Jcodes top 10_cost trend 21-24'!$T$3:$T$12</c15:sqref>
                        </c15:formulaRef>
                      </c:ext>
                    </c:extLst>
                    <c:numCache>
                      <c:formatCode>"$"#,##0;"($"#,##0")"</c:formatCode>
                      <c:ptCount val="10"/>
                      <c:pt idx="0">
                        <c:v>20195901.43</c:v>
                      </c:pt>
                      <c:pt idx="1">
                        <c:v>7850980.4100000011</c:v>
                      </c:pt>
                      <c:pt idx="2">
                        <c:v>4206976.9799999967</c:v>
                      </c:pt>
                      <c:pt idx="3">
                        <c:v>5575513.9699999942</c:v>
                      </c:pt>
                      <c:pt idx="4">
                        <c:v>2784102.9699999997</c:v>
                      </c:pt>
                      <c:pt idx="5">
                        <c:v>1686797.0600000005</c:v>
                      </c:pt>
                      <c:pt idx="6">
                        <c:v>1763065.379999999</c:v>
                      </c:pt>
                      <c:pt idx="7">
                        <c:v>3451757.5400000033</c:v>
                      </c:pt>
                      <c:pt idx="8">
                        <c:v>1959084.9400000002</c:v>
                      </c:pt>
                      <c:pt idx="9">
                        <c:v>2909047.0999999992</c:v>
                      </c:pt>
                    </c:numCache>
                  </c:numRef>
                </c:val>
                <c:smooth val="0"/>
                <c:extLst>
                  <c:ext xmlns:c16="http://schemas.microsoft.com/office/drawing/2014/chart" uri="{C3380CC4-5D6E-409C-BE32-E72D297353CC}">
                    <c16:uniqueId val="{00000002-02E3-4380-A41F-C68F8109FB2C}"/>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'Jcodes top 10_cost trend 21-24'!$U$2</c15:sqref>
                        </c15:formulaRef>
                      </c:ext>
                    </c:extLst>
                    <c:strCache>
                      <c:ptCount val="1"/>
                      <c:pt idx="0">
                        <c:v>Total Cost 2024</c:v>
                      </c:pt>
                    </c:strCache>
                  </c:strRef>
                </c:tx>
                <c:spPr>
                  <a:ln w="28575" cap="rnd">
                    <a:solidFill>
                      <a:schemeClr val="accent1"/>
                    </a:solidFill>
                    <a:round/>
                  </a:ln>
                  <a:effectLst/>
                </c:spPr>
                <c:marker>
                  <c:symbol val="none"/>
                </c:marker>
                <c:cat>
                  <c:strRef>
                    <c:extLst xmlns:c15="http://schemas.microsoft.com/office/drawing/2012/chart">
                      <c:ext xmlns:c15="http://schemas.microsoft.com/office/drawing/2012/chart" uri="{02D57815-91ED-43cb-92C2-25804820EDAC}">
                        <c15:formulaRef>
                          <c15:sqref>'Jcodes top 10_cost trend 21-24'!$R$3:$S$12</c15:sqref>
                        </c15:formulaRef>
                      </c:ext>
                    </c:extLst>
                    <c:strCache>
                      <c:ptCount val="10"/>
                      <c:pt idx="0">
                        <c:v>J9271</c:v>
                      </c:pt>
                      <c:pt idx="1">
                        <c:v>J9299</c:v>
                      </c:pt>
                      <c:pt idx="2">
                        <c:v>J9144</c:v>
                      </c:pt>
                      <c:pt idx="3">
                        <c:v>J9306</c:v>
                      </c:pt>
                      <c:pt idx="4">
                        <c:v>J9228</c:v>
                      </c:pt>
                      <c:pt idx="5">
                        <c:v>J9358</c:v>
                      </c:pt>
                      <c:pt idx="6">
                        <c:v>J9173</c:v>
                      </c:pt>
                      <c:pt idx="7">
                        <c:v>J2506</c:v>
                      </c:pt>
                      <c:pt idx="8">
                        <c:v>J9042</c:v>
                      </c:pt>
                      <c:pt idx="9">
                        <c:v>Q5107</c:v>
                      </c:pt>
                    </c:strCache>
                  </c:strRef>
                </c:cat>
                <c:val>
                  <c:numRef>
                    <c:extLst xmlns:c15="http://schemas.microsoft.com/office/drawing/2012/chart">
                      <c:ext xmlns:c15="http://schemas.microsoft.com/office/drawing/2012/chart" uri="{02D57815-91ED-43cb-92C2-25804820EDAC}">
                        <c15:formulaRef>
                          <c15:sqref>'Jcodes top 10_cost trend 21-24'!$U$3:$U$12</c15:sqref>
                        </c15:formulaRef>
                      </c:ext>
                    </c:extLst>
                    <c:numCache>
                      <c:formatCode>"$"#,##0;"($"#,##0")"</c:formatCode>
                      <c:ptCount val="10"/>
                      <c:pt idx="0">
                        <c:v>21814696.350000001</c:v>
                      </c:pt>
                      <c:pt idx="1">
                        <c:v>11417880.890000002</c:v>
                      </c:pt>
                      <c:pt idx="2">
                        <c:v>7327254.6600000039</c:v>
                      </c:pt>
                      <c:pt idx="3">
                        <c:v>4118758.3099999987</c:v>
                      </c:pt>
                      <c:pt idx="4">
                        <c:v>3741439.8</c:v>
                      </c:pt>
                      <c:pt idx="5">
                        <c:v>3059553.5</c:v>
                      </c:pt>
                      <c:pt idx="6">
                        <c:v>2963159.99</c:v>
                      </c:pt>
                      <c:pt idx="7">
                        <c:v>2692643.74</c:v>
                      </c:pt>
                      <c:pt idx="8">
                        <c:v>2616362.9300000002</c:v>
                      </c:pt>
                      <c:pt idx="9">
                        <c:v>2450080.6700000004</c:v>
                      </c:pt>
                    </c:numCache>
                  </c:numRef>
                </c:val>
                <c:smooth val="0"/>
                <c:extLst xmlns:c15="http://schemas.microsoft.com/office/drawing/2012/chart">
                  <c:ext xmlns:c16="http://schemas.microsoft.com/office/drawing/2014/chart" uri="{C3380CC4-5D6E-409C-BE32-E72D297353CC}">
                    <c16:uniqueId val="{00000003-02E3-4380-A41F-C68F8109FB2C}"/>
                  </c:ext>
                </c:extLst>
              </c15:ser>
            </c15:filteredLineSeries>
          </c:ext>
        </c:extLst>
      </c:lineChart>
      <c:catAx>
        <c:axId val="105779515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J </a:t>
                </a:r>
                <a:r>
                  <a:rPr lang="en-US" baseline="0"/>
                  <a:t> Code</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7796112"/>
        <c:crosses val="autoZero"/>
        <c:auto val="1"/>
        <c:lblAlgn val="ctr"/>
        <c:lblOffset val="100"/>
        <c:noMultiLvlLbl val="0"/>
      </c:catAx>
      <c:valAx>
        <c:axId val="10577961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Cost per Service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quot;#,##0;&quot;($&quot;#,##0&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7795152"/>
        <c:crosses val="autoZero"/>
        <c:crossBetween val="between"/>
      </c:valAx>
      <c:valAx>
        <c:axId val="434237632"/>
        <c:scaling>
          <c:orientation val="minMax"/>
        </c:scaling>
        <c:delete val="1"/>
        <c:axPos val="r"/>
        <c:numFmt formatCode="&quot;$&quot;#,##0;&quot;($&quot;#,##0&quot;)&quot;" sourceLinked="1"/>
        <c:majorTickMark val="out"/>
        <c:minorTickMark val="none"/>
        <c:tickLblPos val="nextTo"/>
        <c:crossAx val="999291216"/>
        <c:crosses val="max"/>
        <c:crossBetween val="between"/>
      </c:valAx>
      <c:catAx>
        <c:axId val="999291216"/>
        <c:scaling>
          <c:orientation val="minMax"/>
        </c:scaling>
        <c:delete val="1"/>
        <c:axPos val="b"/>
        <c:numFmt formatCode="General" sourceLinked="1"/>
        <c:majorTickMark val="out"/>
        <c:minorTickMark val="none"/>
        <c:tickLblPos val="nextTo"/>
        <c:crossAx val="43423763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solidFill>
                  <a:schemeClr val="accent1"/>
                </a:solidFill>
              </a:rPr>
              <a:t>Cancer Rx Cost Trend</a:t>
            </a:r>
            <a:r>
              <a:rPr lang="en-US" sz="1800" b="1" baseline="0">
                <a:solidFill>
                  <a:schemeClr val="accent1"/>
                </a:solidFill>
              </a:rPr>
              <a:t> 2021 - 2024</a:t>
            </a:r>
            <a:endParaRPr lang="en-US" sz="1800" b="1">
              <a:solidFill>
                <a:schemeClr val="accent1"/>
              </a:solidFill>
            </a:endParaRPr>
          </a:p>
        </c:rich>
      </c:tx>
      <c:layout>
        <c:manualLayout>
          <c:xMode val="edge"/>
          <c:yMode val="edge"/>
          <c:x val="0.11684425221197275"/>
          <c:y val="7.793942878990445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1"/>
          <c:tx>
            <c:strRef>
              <c:f>'Rx top 10_Cost trend 2021-2024'!$A$35</c:f>
              <c:strCache>
                <c:ptCount val="1"/>
                <c:pt idx="0">
                  <c:v>Total Cost</c:v>
                </c:pt>
              </c:strCache>
            </c:strRef>
          </c:tx>
          <c:spPr>
            <a:ln w="28575" cap="rnd">
              <a:solidFill>
                <a:schemeClr val="accent3"/>
              </a:solidFill>
              <a:round/>
            </a:ln>
            <a:effectLst/>
          </c:spPr>
          <c:marker>
            <c:symbol val="none"/>
          </c:marker>
          <c:cat>
            <c:numRef>
              <c:f>'Rx top 10_Cost trend 2021-2024'!$B$32:$G$32</c:f>
              <c:numCache>
                <c:formatCode>General</c:formatCode>
                <c:ptCount val="4"/>
                <c:pt idx="0">
                  <c:v>2021</c:v>
                </c:pt>
                <c:pt idx="1">
                  <c:v>2022</c:v>
                </c:pt>
                <c:pt idx="2">
                  <c:v>2023</c:v>
                </c:pt>
                <c:pt idx="3">
                  <c:v>2024</c:v>
                </c:pt>
              </c:numCache>
            </c:numRef>
          </c:cat>
          <c:val>
            <c:numRef>
              <c:f>'Rx top 10_Cost trend 2021-2024'!$B$35:$G$35</c:f>
              <c:numCache>
                <c:formatCode>\$##,##0;\(\$##,##0\);\$##,##0</c:formatCode>
                <c:ptCount val="4"/>
                <c:pt idx="0">
                  <c:v>36181602.139999993</c:v>
                </c:pt>
                <c:pt idx="1">
                  <c:v>42858406.24999997</c:v>
                </c:pt>
                <c:pt idx="2">
                  <c:v>52927376.209999986</c:v>
                </c:pt>
                <c:pt idx="3">
                  <c:v>61770566.819999985</c:v>
                </c:pt>
              </c:numCache>
            </c:numRef>
          </c:val>
          <c:smooth val="0"/>
          <c:extLst>
            <c:ext xmlns:c16="http://schemas.microsoft.com/office/drawing/2014/chart" uri="{C3380CC4-5D6E-409C-BE32-E72D297353CC}">
              <c16:uniqueId val="{00000000-E76C-4C86-A628-CD899A1EEE7E}"/>
            </c:ext>
          </c:extLst>
        </c:ser>
        <c:dLbls>
          <c:showLegendKey val="0"/>
          <c:showVal val="0"/>
          <c:showCatName val="0"/>
          <c:showSerName val="0"/>
          <c:showPercent val="0"/>
          <c:showBubbleSize val="0"/>
        </c:dLbls>
        <c:marker val="1"/>
        <c:smooth val="0"/>
        <c:axId val="1024165888"/>
        <c:axId val="1024166368"/>
      </c:lineChart>
      <c:lineChart>
        <c:grouping val="standard"/>
        <c:varyColors val="0"/>
        <c:ser>
          <c:idx val="0"/>
          <c:order val="0"/>
          <c:tx>
            <c:strRef>
              <c:f>'Rx top 10_Cost trend 2021-2024'!$A$34</c:f>
              <c:strCache>
                <c:ptCount val="1"/>
                <c:pt idx="0">
                  <c:v>Member Count</c:v>
                </c:pt>
              </c:strCache>
              <c:extLst xmlns:c15="http://schemas.microsoft.com/office/drawing/2012/chart"/>
            </c:strRef>
          </c:tx>
          <c:spPr>
            <a:ln w="28575" cap="rnd">
              <a:solidFill>
                <a:schemeClr val="accent1"/>
              </a:solidFill>
              <a:round/>
            </a:ln>
            <a:effectLst/>
          </c:spPr>
          <c:marker>
            <c:symbol val="none"/>
          </c:marker>
          <c:cat>
            <c:numRef>
              <c:f>'Rx top 10_Cost trend 2021-2024'!$B$32:$G$32</c:f>
              <c:numCache>
                <c:formatCode>General</c:formatCode>
                <c:ptCount val="4"/>
                <c:pt idx="0">
                  <c:v>2021</c:v>
                </c:pt>
                <c:pt idx="1">
                  <c:v>2022</c:v>
                </c:pt>
                <c:pt idx="2">
                  <c:v>2023</c:v>
                </c:pt>
                <c:pt idx="3">
                  <c:v>2024</c:v>
                </c:pt>
              </c:numCache>
              <c:extLst xmlns:c15="http://schemas.microsoft.com/office/drawing/2012/chart"/>
            </c:numRef>
          </c:cat>
          <c:val>
            <c:numRef>
              <c:f>'Rx top 10_Cost trend 2021-2024'!$B$34:$G$34</c:f>
              <c:numCache>
                <c:formatCode>0;\-0</c:formatCode>
                <c:ptCount val="4"/>
                <c:pt idx="0">
                  <c:v>3440</c:v>
                </c:pt>
                <c:pt idx="1">
                  <c:v>3859</c:v>
                </c:pt>
                <c:pt idx="2">
                  <c:v>4212</c:v>
                </c:pt>
                <c:pt idx="3">
                  <c:v>4410</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1-E76C-4C86-A628-CD899A1EEE7E}"/>
            </c:ext>
          </c:extLst>
        </c:ser>
        <c:dLbls>
          <c:showLegendKey val="0"/>
          <c:showVal val="0"/>
          <c:showCatName val="0"/>
          <c:showSerName val="0"/>
          <c:showPercent val="0"/>
          <c:showBubbleSize val="0"/>
        </c:dLbls>
        <c:marker val="1"/>
        <c:smooth val="0"/>
        <c:axId val="607995295"/>
        <c:axId val="607988095"/>
        <c:extLst/>
      </c:lineChart>
      <c:catAx>
        <c:axId val="102416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4166368"/>
        <c:crosses val="autoZero"/>
        <c:auto val="1"/>
        <c:lblAlgn val="ctr"/>
        <c:lblOffset val="100"/>
        <c:noMultiLvlLbl val="0"/>
      </c:catAx>
      <c:valAx>
        <c:axId val="10241663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Total Cost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4165888"/>
        <c:crosses val="autoZero"/>
        <c:crossBetween val="between"/>
      </c:valAx>
      <c:valAx>
        <c:axId val="607988095"/>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Member Count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7995295"/>
        <c:crosses val="max"/>
        <c:crossBetween val="between"/>
      </c:valAx>
      <c:catAx>
        <c:axId val="607995295"/>
        <c:scaling>
          <c:orientation val="minMax"/>
        </c:scaling>
        <c:delete val="1"/>
        <c:axPos val="b"/>
        <c:numFmt formatCode="General" sourceLinked="1"/>
        <c:majorTickMark val="out"/>
        <c:minorTickMark val="none"/>
        <c:tickLblPos val="nextTo"/>
        <c:crossAx val="60798809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solidFill>
                  <a:schemeClr val="accent1"/>
                </a:solidFill>
              </a:rPr>
              <a:t>To</a:t>
            </a:r>
            <a:r>
              <a:rPr lang="en-US" sz="1800" b="1" baseline="0">
                <a:solidFill>
                  <a:schemeClr val="accent1"/>
                </a:solidFill>
              </a:rPr>
              <a:t>p 10 Cancer Rx by Cost 2023 - 2024</a:t>
            </a:r>
            <a:endParaRPr lang="en-US" sz="1800" b="1">
              <a:solidFill>
                <a:schemeClr val="accent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1"/>
          <c:order val="21"/>
          <c:tx>
            <c:strRef>
              <c:f>'Rx top 10_Cost trend 2021-2024'!$X$1</c:f>
              <c:strCache>
                <c:ptCount val="1"/>
                <c:pt idx="0">
                  <c:v>Total Cost Per Quant 2023</c:v>
                </c:pt>
              </c:strCache>
            </c:strRef>
          </c:tx>
          <c:spPr>
            <a:solidFill>
              <a:schemeClr val="accent5"/>
            </a:solidFill>
            <a:ln>
              <a:noFill/>
            </a:ln>
            <a:effectLst/>
          </c:spPr>
          <c:invertIfNegative val="0"/>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2021-2024'!$X$2:$X$12</c:f>
              <c:numCache>
                <c:formatCode>\$##,##0.00;\(\$##,##0.00\);\$##,##0.00</c:formatCode>
                <c:ptCount val="10"/>
                <c:pt idx="0">
                  <c:v>242.75040468267156</c:v>
                </c:pt>
                <c:pt idx="1">
                  <c:v>670.22128465608318</c:v>
                </c:pt>
                <c:pt idx="2">
                  <c:v>453.06038074133772</c:v>
                </c:pt>
                <c:pt idx="3">
                  <c:v>664.89957180750241</c:v>
                </c:pt>
                <c:pt idx="4">
                  <c:v>749.33294779618609</c:v>
                </c:pt>
                <c:pt idx="5">
                  <c:v>271.81482833787459</c:v>
                </c:pt>
                <c:pt idx="6">
                  <c:v>127.1817670250896</c:v>
                </c:pt>
                <c:pt idx="7">
                  <c:v>420.92518873320012</c:v>
                </c:pt>
                <c:pt idx="8">
                  <c:v>96.941429487179505</c:v>
                </c:pt>
                <c:pt idx="9">
                  <c:v>118.68768847926266</c:v>
                </c:pt>
              </c:numCache>
            </c:numRef>
          </c:val>
          <c:extLst>
            <c:ext xmlns:c16="http://schemas.microsoft.com/office/drawing/2014/chart" uri="{C3380CC4-5D6E-409C-BE32-E72D297353CC}">
              <c16:uniqueId val="{00000000-2061-40F2-B67B-3C3DB3719CCF}"/>
            </c:ext>
          </c:extLst>
        </c:ser>
        <c:ser>
          <c:idx val="22"/>
          <c:order val="22"/>
          <c:tx>
            <c:strRef>
              <c:f>'Rx top 10_Cost trend 2021-2024'!$Y$1</c:f>
              <c:strCache>
                <c:ptCount val="1"/>
                <c:pt idx="0">
                  <c:v>Total Cost Per Quant 2024</c:v>
                </c:pt>
              </c:strCache>
            </c:strRef>
          </c:tx>
          <c:spPr>
            <a:solidFill>
              <a:schemeClr val="accent4"/>
            </a:solidFill>
            <a:ln>
              <a:noFill/>
            </a:ln>
            <a:effectLst/>
          </c:spPr>
          <c:invertIfNegative val="0"/>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2021-2024'!$Y$2:$Y$12</c:f>
              <c:numCache>
                <c:formatCode>\$##,##0.00;\(\$##,##0.00\);\$##,##0.00</c:formatCode>
                <c:ptCount val="10"/>
                <c:pt idx="0">
                  <c:v>247.25513911742701</c:v>
                </c:pt>
                <c:pt idx="1">
                  <c:v>670.9501867266581</c:v>
                </c:pt>
                <c:pt idx="2">
                  <c:v>468.96099983363854</c:v>
                </c:pt>
                <c:pt idx="3">
                  <c:v>641.54281686746981</c:v>
                </c:pt>
                <c:pt idx="4">
                  <c:v>742.99879727427651</c:v>
                </c:pt>
                <c:pt idx="5">
                  <c:v>249.62559116290348</c:v>
                </c:pt>
                <c:pt idx="6">
                  <c:v>133.44840696117802</c:v>
                </c:pt>
                <c:pt idx="7">
                  <c:v>504.16587710084025</c:v>
                </c:pt>
                <c:pt idx="8">
                  <c:v>109.02493055555563</c:v>
                </c:pt>
                <c:pt idx="9">
                  <c:v>124.01107389377306</c:v>
                </c:pt>
              </c:numCache>
            </c:numRef>
          </c:val>
          <c:extLst>
            <c:ext xmlns:c16="http://schemas.microsoft.com/office/drawing/2014/chart" uri="{C3380CC4-5D6E-409C-BE32-E72D297353CC}">
              <c16:uniqueId val="{00000001-2061-40F2-B67B-3C3DB3719CCF}"/>
            </c:ext>
          </c:extLst>
        </c:ser>
        <c:dLbls>
          <c:showLegendKey val="0"/>
          <c:showVal val="0"/>
          <c:showCatName val="0"/>
          <c:showSerName val="0"/>
          <c:showPercent val="0"/>
          <c:showBubbleSize val="0"/>
        </c:dLbls>
        <c:gapWidth val="219"/>
        <c:axId val="459680032"/>
        <c:axId val="459680992"/>
      </c:barChart>
      <c:lineChart>
        <c:grouping val="standard"/>
        <c:varyColors val="0"/>
        <c:ser>
          <c:idx val="2"/>
          <c:order val="2"/>
          <c:tx>
            <c:strRef>
              <c:f>'Rx top 10_Cost trend 2021-2024'!$E$1</c:f>
              <c:strCache>
                <c:ptCount val="1"/>
                <c:pt idx="0">
                  <c:v>MbrCount(%Diff)</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2021-2024'!$E$2:$E$12</c:f>
            </c:numRef>
          </c:val>
          <c:smooth val="0"/>
          <c:extLst>
            <c:ext xmlns:c16="http://schemas.microsoft.com/office/drawing/2014/chart" uri="{C3380CC4-5D6E-409C-BE32-E72D297353CC}">
              <c16:uniqueId val="{00000002-2061-40F2-B67B-3C3DB3719CCF}"/>
            </c:ext>
          </c:extLst>
        </c:ser>
        <c:ser>
          <c:idx val="5"/>
          <c:order val="5"/>
          <c:tx>
            <c:strRef>
              <c:f>'Rx top 10_Cost trend 2021-2024'!$H$1</c:f>
              <c:strCache>
                <c:ptCount val="1"/>
                <c:pt idx="0">
                  <c:v>TotalCost(%Diff)</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2021-2024'!$H$2:$H$12</c:f>
            </c:numRef>
          </c:val>
          <c:smooth val="0"/>
          <c:extLst>
            <c:ext xmlns:c16="http://schemas.microsoft.com/office/drawing/2014/chart" uri="{C3380CC4-5D6E-409C-BE32-E72D297353CC}">
              <c16:uniqueId val="{00000003-2061-40F2-B67B-3C3DB3719CCF}"/>
            </c:ext>
          </c:extLst>
        </c:ser>
        <c:ser>
          <c:idx val="6"/>
          <c:order val="6"/>
          <c:tx>
            <c:strRef>
              <c:f>'Rx top 10_Cost trend 2021-2024'!$I$1</c:f>
              <c:strCache>
                <c:ptCount val="1"/>
                <c:pt idx="0">
                  <c:v>PlanPaid(SPLY)</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2021-2024'!$I$2:$I$12</c:f>
            </c:numRef>
          </c:val>
          <c:smooth val="0"/>
          <c:extLst>
            <c:ext xmlns:c16="http://schemas.microsoft.com/office/drawing/2014/chart" uri="{C3380CC4-5D6E-409C-BE32-E72D297353CC}">
              <c16:uniqueId val="{00000004-2061-40F2-B67B-3C3DB3719CCF}"/>
            </c:ext>
          </c:extLst>
        </c:ser>
        <c:ser>
          <c:idx val="7"/>
          <c:order val="7"/>
          <c:tx>
            <c:strRef>
              <c:f>'Rx top 10_Cost trend 2021-2024'!$J$1</c:f>
              <c:strCache>
                <c:ptCount val="1"/>
                <c:pt idx="0">
                  <c:v>PlanPaid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2021-2024'!$J$2:$J$12</c:f>
            </c:numRef>
          </c:val>
          <c:smooth val="0"/>
          <c:extLst>
            <c:ext xmlns:c16="http://schemas.microsoft.com/office/drawing/2014/chart" uri="{C3380CC4-5D6E-409C-BE32-E72D297353CC}">
              <c16:uniqueId val="{00000005-2061-40F2-B67B-3C3DB3719CCF}"/>
            </c:ext>
          </c:extLst>
        </c:ser>
        <c:ser>
          <c:idx val="8"/>
          <c:order val="8"/>
          <c:tx>
            <c:strRef>
              <c:f>'Rx top 10_Cost trend 2021-2024'!$K$1</c:f>
              <c:strCache>
                <c:ptCount val="1"/>
                <c:pt idx="0">
                  <c:v>PlanPaid(%Diff)</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2021-2024'!$K$2:$K$12</c:f>
            </c:numRef>
          </c:val>
          <c:smooth val="0"/>
          <c:extLst>
            <c:ext xmlns:c16="http://schemas.microsoft.com/office/drawing/2014/chart" uri="{C3380CC4-5D6E-409C-BE32-E72D297353CC}">
              <c16:uniqueId val="{00000006-2061-40F2-B67B-3C3DB3719CCF}"/>
            </c:ext>
          </c:extLst>
        </c:ser>
        <c:ser>
          <c:idx val="9"/>
          <c:order val="9"/>
          <c:tx>
            <c:strRef>
              <c:f>'Rx top 10_Cost trend 2021-2024'!$L$1</c:f>
              <c:strCache>
                <c:ptCount val="1"/>
                <c:pt idx="0">
                  <c:v>MbrPaid(SPLY)</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2021-2024'!$L$2:$L$12</c:f>
            </c:numRef>
          </c:val>
          <c:smooth val="0"/>
          <c:extLst>
            <c:ext xmlns:c16="http://schemas.microsoft.com/office/drawing/2014/chart" uri="{C3380CC4-5D6E-409C-BE32-E72D297353CC}">
              <c16:uniqueId val="{00000007-2061-40F2-B67B-3C3DB3719CCF}"/>
            </c:ext>
          </c:extLst>
        </c:ser>
        <c:ser>
          <c:idx val="10"/>
          <c:order val="10"/>
          <c:tx>
            <c:strRef>
              <c:f>'Rx top 10_Cost trend 2021-2024'!$M$1</c:f>
              <c:strCache>
                <c:ptCount val="1"/>
                <c:pt idx="0">
                  <c:v>MbrPaid</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2021-2024'!$M$2:$M$12</c:f>
            </c:numRef>
          </c:val>
          <c:smooth val="0"/>
          <c:extLst>
            <c:ext xmlns:c16="http://schemas.microsoft.com/office/drawing/2014/chart" uri="{C3380CC4-5D6E-409C-BE32-E72D297353CC}">
              <c16:uniqueId val="{00000008-2061-40F2-B67B-3C3DB3719CCF}"/>
            </c:ext>
          </c:extLst>
        </c:ser>
        <c:ser>
          <c:idx val="11"/>
          <c:order val="11"/>
          <c:tx>
            <c:strRef>
              <c:f>'Rx top 10_Cost trend 2021-2024'!$N$1</c:f>
              <c:strCache>
                <c:ptCount val="1"/>
                <c:pt idx="0">
                  <c:v>MbrPaid(%Diff)</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2021-2024'!$N$2:$N$12</c:f>
            </c:numRef>
          </c:val>
          <c:smooth val="0"/>
          <c:extLst>
            <c:ext xmlns:c16="http://schemas.microsoft.com/office/drawing/2014/chart" uri="{C3380CC4-5D6E-409C-BE32-E72D297353CC}">
              <c16:uniqueId val="{00000009-2061-40F2-B67B-3C3DB3719CCF}"/>
            </c:ext>
          </c:extLst>
        </c:ser>
        <c:ser>
          <c:idx val="12"/>
          <c:order val="12"/>
          <c:tx>
            <c:strRef>
              <c:f>'Rx top 10_Cost trend 2021-2024'!$O$1</c:f>
              <c:strCache>
                <c:ptCount val="1"/>
                <c:pt idx="0">
                  <c:v>Claims(SPLY)</c:v>
                </c:pt>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2021-2024'!$O$2:$O$12</c:f>
            </c:numRef>
          </c:val>
          <c:smooth val="0"/>
          <c:extLst>
            <c:ext xmlns:c16="http://schemas.microsoft.com/office/drawing/2014/chart" uri="{C3380CC4-5D6E-409C-BE32-E72D297353CC}">
              <c16:uniqueId val="{0000000A-2061-40F2-B67B-3C3DB3719CCF}"/>
            </c:ext>
          </c:extLst>
        </c:ser>
        <c:ser>
          <c:idx val="13"/>
          <c:order val="13"/>
          <c:tx>
            <c:strRef>
              <c:f>'Rx top 10_Cost trend 2021-2024'!$P$1</c:f>
              <c:strCache>
                <c:ptCount val="1"/>
                <c:pt idx="0">
                  <c:v>Claims</c:v>
                </c:pt>
              </c:strCache>
            </c:strRef>
          </c:tx>
          <c:spPr>
            <a:ln w="28575" cap="rnd">
              <a:solidFill>
                <a:schemeClr val="accent2">
                  <a:lumMod val="80000"/>
                  <a:lumOff val="20000"/>
                </a:schemeClr>
              </a:solid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2021-2024'!$P$2:$P$12</c:f>
            </c:numRef>
          </c:val>
          <c:smooth val="0"/>
          <c:extLst>
            <c:ext xmlns:c16="http://schemas.microsoft.com/office/drawing/2014/chart" uri="{C3380CC4-5D6E-409C-BE32-E72D297353CC}">
              <c16:uniqueId val="{0000000B-2061-40F2-B67B-3C3DB3719CCF}"/>
            </c:ext>
          </c:extLst>
        </c:ser>
        <c:ser>
          <c:idx val="14"/>
          <c:order val="14"/>
          <c:tx>
            <c:strRef>
              <c:f>'Rx top 10_Cost trend 2021-2024'!$Q$1</c:f>
              <c:strCache>
                <c:ptCount val="1"/>
                <c:pt idx="0">
                  <c:v>Claims(%Diff)</c:v>
                </c:pt>
              </c:strCache>
            </c:strRef>
          </c:tx>
          <c:spPr>
            <a:ln w="28575" cap="rnd">
              <a:solidFill>
                <a:schemeClr val="accent3">
                  <a:lumMod val="80000"/>
                  <a:lumOff val="20000"/>
                </a:schemeClr>
              </a:solid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2021-2024'!$Q$2:$Q$12</c:f>
            </c:numRef>
          </c:val>
          <c:smooth val="0"/>
          <c:extLst>
            <c:ext xmlns:c16="http://schemas.microsoft.com/office/drawing/2014/chart" uri="{C3380CC4-5D6E-409C-BE32-E72D297353CC}">
              <c16:uniqueId val="{0000000C-2061-40F2-B67B-3C3DB3719CCF}"/>
            </c:ext>
          </c:extLst>
        </c:ser>
        <c:ser>
          <c:idx val="17"/>
          <c:order val="17"/>
          <c:tx>
            <c:strRef>
              <c:f>'Rx top 10_Cost trend 2021-2024'!$T$1</c:f>
              <c:strCache>
                <c:ptCount val="1"/>
                <c:pt idx="0">
                  <c:v>Quant(%Diff)</c:v>
                </c:pt>
              </c:strCache>
            </c:strRef>
          </c:tx>
          <c:spPr>
            <a:ln w="28575" cap="rnd">
              <a:solidFill>
                <a:schemeClr val="accent6">
                  <a:lumMod val="80000"/>
                  <a:lumOff val="20000"/>
                </a:schemeClr>
              </a:solid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2021-2024'!$T$2:$T$12</c:f>
            </c:numRef>
          </c:val>
          <c:smooth val="0"/>
          <c:extLst>
            <c:ext xmlns:c16="http://schemas.microsoft.com/office/drawing/2014/chart" uri="{C3380CC4-5D6E-409C-BE32-E72D297353CC}">
              <c16:uniqueId val="{0000000D-2061-40F2-B67B-3C3DB3719CCF}"/>
            </c:ext>
          </c:extLst>
        </c:ser>
        <c:ser>
          <c:idx val="18"/>
          <c:order val="18"/>
          <c:tx>
            <c:strRef>
              <c:f>'Rx top 10_Cost trend 2021-2024'!$U$1</c:f>
              <c:strCache>
                <c:ptCount val="1"/>
                <c:pt idx="0">
                  <c:v>30DaySupply(SPLY)</c:v>
                </c:pt>
              </c:strCache>
            </c:strRef>
          </c:tx>
          <c:spPr>
            <a:ln w="28575" cap="rnd">
              <a:solidFill>
                <a:schemeClr val="accent1">
                  <a:lumMod val="80000"/>
                </a:schemeClr>
              </a:solidFill>
              <a:round/>
            </a:ln>
            <a:effectLst/>
          </c:spPr>
          <c:marker>
            <c:symbol val="circle"/>
            <c:size val="5"/>
            <c:spPr>
              <a:solidFill>
                <a:schemeClr val="accent1">
                  <a:lumMod val="80000"/>
                </a:schemeClr>
              </a:solidFill>
              <a:ln w="9525">
                <a:solidFill>
                  <a:schemeClr val="accent1">
                    <a:lumMod val="8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2021-2024'!$U$2:$U$12</c:f>
            </c:numRef>
          </c:val>
          <c:smooth val="0"/>
          <c:extLst>
            <c:ext xmlns:c16="http://schemas.microsoft.com/office/drawing/2014/chart" uri="{C3380CC4-5D6E-409C-BE32-E72D297353CC}">
              <c16:uniqueId val="{0000000E-2061-40F2-B67B-3C3DB3719CCF}"/>
            </c:ext>
          </c:extLst>
        </c:ser>
        <c:ser>
          <c:idx val="19"/>
          <c:order val="19"/>
          <c:tx>
            <c:strRef>
              <c:f>'Rx top 10_Cost trend 2021-2024'!$V$1</c:f>
              <c:strCache>
                <c:ptCount val="1"/>
                <c:pt idx="0">
                  <c:v>30DaySupply</c:v>
                </c:pt>
              </c:strCache>
            </c:strRef>
          </c:tx>
          <c:spPr>
            <a:ln w="28575" cap="rnd">
              <a:solidFill>
                <a:schemeClr val="accent2">
                  <a:lumMod val="80000"/>
                </a:schemeClr>
              </a:solidFill>
              <a:round/>
            </a:ln>
            <a:effectLst/>
          </c:spPr>
          <c:marker>
            <c:symbol val="circle"/>
            <c:size val="5"/>
            <c:spPr>
              <a:solidFill>
                <a:schemeClr val="accent2">
                  <a:lumMod val="80000"/>
                </a:schemeClr>
              </a:solidFill>
              <a:ln w="9525">
                <a:solidFill>
                  <a:schemeClr val="accent2">
                    <a:lumMod val="8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2021-2024'!$V$2:$V$12</c:f>
            </c:numRef>
          </c:val>
          <c:smooth val="0"/>
          <c:extLst>
            <c:ext xmlns:c16="http://schemas.microsoft.com/office/drawing/2014/chart" uri="{C3380CC4-5D6E-409C-BE32-E72D297353CC}">
              <c16:uniqueId val="{0000000F-2061-40F2-B67B-3C3DB3719CCF}"/>
            </c:ext>
          </c:extLst>
        </c:ser>
        <c:ser>
          <c:idx val="20"/>
          <c:order val="20"/>
          <c:tx>
            <c:strRef>
              <c:f>'Rx top 10_Cost trend 2021-2024'!$W$1</c:f>
              <c:strCache>
                <c:ptCount val="1"/>
                <c:pt idx="0">
                  <c:v>30DaySupply (%Diff)</c:v>
                </c:pt>
              </c:strCache>
            </c:strRef>
          </c:tx>
          <c:spPr>
            <a:ln w="28575" cap="rnd">
              <a:solidFill>
                <a:schemeClr val="accent3">
                  <a:lumMod val="80000"/>
                </a:schemeClr>
              </a:solidFill>
              <a:round/>
            </a:ln>
            <a:effectLst/>
          </c:spPr>
          <c:marker>
            <c:symbol val="circle"/>
            <c:size val="5"/>
            <c:spPr>
              <a:solidFill>
                <a:schemeClr val="accent3">
                  <a:lumMod val="80000"/>
                </a:schemeClr>
              </a:solidFill>
              <a:ln w="9525">
                <a:solidFill>
                  <a:schemeClr val="accent3">
                    <a:lumMod val="80000"/>
                  </a:schemeClr>
                </a:solidFill>
              </a:ln>
              <a:effectLst/>
            </c:spPr>
          </c:marker>
          <c:cat>
            <c:strRef>
              <c:f>'Rx top 10_Cost trend 2021-2024'!$A$2:$B$12</c:f>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f>'Rx top 10_Cost trend 2021-2024'!$W$2:$W$12</c:f>
            </c:numRef>
          </c:val>
          <c:smooth val="0"/>
          <c:extLst>
            <c:ext xmlns:c16="http://schemas.microsoft.com/office/drawing/2014/chart" uri="{C3380CC4-5D6E-409C-BE32-E72D297353CC}">
              <c16:uniqueId val="{00000010-2061-40F2-B67B-3C3DB3719CCF}"/>
            </c:ext>
          </c:extLst>
        </c:ser>
        <c:dLbls>
          <c:showLegendKey val="0"/>
          <c:showVal val="0"/>
          <c:showCatName val="0"/>
          <c:showSerName val="0"/>
          <c:showPercent val="0"/>
          <c:showBubbleSize val="0"/>
        </c:dLbls>
        <c:marker val="1"/>
        <c:smooth val="0"/>
        <c:axId val="1016321376"/>
        <c:axId val="489423248"/>
        <c:extLst>
          <c:ext xmlns:c15="http://schemas.microsoft.com/office/drawing/2012/chart" uri="{02D57815-91ED-43cb-92C2-25804820EDAC}">
            <c15:filteredLineSeries>
              <c15:ser>
                <c:idx val="0"/>
                <c:order val="0"/>
                <c:tx>
                  <c:strRef>
                    <c:extLst>
                      <c:ext uri="{02D57815-91ED-43cb-92C2-25804820EDAC}">
                        <c15:formulaRef>
                          <c15:sqref>'Rx top 10_Cost trend 2021-2024'!$C$1</c15:sqref>
                        </c15:formulaRef>
                      </c:ext>
                    </c:extLst>
                    <c:strCache>
                      <c:ptCount val="1"/>
                      <c:pt idx="0">
                        <c:v>Mbr Count 2023</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'Rx top 10_Cost trend 2021-2024'!$A$2:$B$12</c15:sqref>
                        </c15:formulaRef>
                      </c:ext>
                    </c:extLst>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extLst>
                      <c:ext uri="{02D57815-91ED-43cb-92C2-25804820EDAC}">
                        <c15:formulaRef>
                          <c15:sqref>'Rx top 10_Cost trend 2021-2024'!$C$2:$C$12</c15:sqref>
                        </c15:formulaRef>
                      </c:ext>
                    </c:extLst>
                    <c:numCache>
                      <c:formatCode>0;\-0</c:formatCode>
                      <c:ptCount val="10"/>
                      <c:pt idx="0">
                        <c:v>46</c:v>
                      </c:pt>
                      <c:pt idx="1">
                        <c:v>27</c:v>
                      </c:pt>
                      <c:pt idx="2">
                        <c:v>21</c:v>
                      </c:pt>
                      <c:pt idx="3">
                        <c:v>19</c:v>
                      </c:pt>
                      <c:pt idx="4">
                        <c:v>31</c:v>
                      </c:pt>
                      <c:pt idx="5">
                        <c:v>14</c:v>
                      </c:pt>
                      <c:pt idx="6">
                        <c:v>19</c:v>
                      </c:pt>
                      <c:pt idx="7">
                        <c:v>21</c:v>
                      </c:pt>
                      <c:pt idx="8">
                        <c:v>8</c:v>
                      </c:pt>
                      <c:pt idx="9">
                        <c:v>13</c:v>
                      </c:pt>
                    </c:numCache>
                  </c:numRef>
                </c:val>
                <c:smooth val="0"/>
                <c:extLst>
                  <c:ext xmlns:c16="http://schemas.microsoft.com/office/drawing/2014/chart" uri="{C3380CC4-5D6E-409C-BE32-E72D297353CC}">
                    <c16:uniqueId val="{00000011-2061-40F2-B67B-3C3DB3719CCF}"/>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'Rx top 10_Cost trend 2021-2024'!$D$1</c15:sqref>
                        </c15:formulaRef>
                      </c:ext>
                    </c:extLst>
                    <c:strCache>
                      <c:ptCount val="1"/>
                      <c:pt idx="0">
                        <c:v>Mbr Count 2024</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xmlns:c15="http://schemas.microsoft.com/office/drawing/2012/chart">
                      <c:ext xmlns:c15="http://schemas.microsoft.com/office/drawing/2012/chart" uri="{02D57815-91ED-43cb-92C2-25804820EDAC}">
                        <c15:formulaRef>
                          <c15:sqref>'Rx top 10_Cost trend 2021-2024'!$A$2:$B$12</c15:sqref>
                        </c15:formulaRef>
                      </c:ext>
                    </c:extLst>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extLst xmlns:c15="http://schemas.microsoft.com/office/drawing/2012/chart">
                      <c:ext xmlns:c15="http://schemas.microsoft.com/office/drawing/2012/chart" uri="{02D57815-91ED-43cb-92C2-25804820EDAC}">
                        <c15:formulaRef>
                          <c15:sqref>'Rx top 10_Cost trend 2021-2024'!$D$2:$D$12</c15:sqref>
                        </c15:formulaRef>
                      </c:ext>
                    </c:extLst>
                    <c:numCache>
                      <c:formatCode>0;\-0</c:formatCode>
                      <c:ptCount val="10"/>
                      <c:pt idx="0">
                        <c:v>67</c:v>
                      </c:pt>
                      <c:pt idx="1">
                        <c:v>21</c:v>
                      </c:pt>
                      <c:pt idx="2">
                        <c:v>23</c:v>
                      </c:pt>
                      <c:pt idx="3">
                        <c:v>28</c:v>
                      </c:pt>
                      <c:pt idx="4">
                        <c:v>27</c:v>
                      </c:pt>
                      <c:pt idx="5">
                        <c:v>16</c:v>
                      </c:pt>
                      <c:pt idx="6">
                        <c:v>21</c:v>
                      </c:pt>
                      <c:pt idx="7">
                        <c:v>13</c:v>
                      </c:pt>
                      <c:pt idx="8">
                        <c:v>15</c:v>
                      </c:pt>
                      <c:pt idx="9">
                        <c:v>20</c:v>
                      </c:pt>
                    </c:numCache>
                  </c:numRef>
                </c:val>
                <c:smooth val="0"/>
                <c:extLst xmlns:c15="http://schemas.microsoft.com/office/drawing/2012/chart">
                  <c:ext xmlns:c16="http://schemas.microsoft.com/office/drawing/2014/chart" uri="{C3380CC4-5D6E-409C-BE32-E72D297353CC}">
                    <c16:uniqueId val="{00000012-2061-40F2-B67B-3C3DB3719CCF}"/>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'Rx top 10_Cost trend 2021-2024'!$F$1</c15:sqref>
                        </c15:formulaRef>
                      </c:ext>
                    </c:extLst>
                    <c:strCache>
                      <c:ptCount val="1"/>
                      <c:pt idx="0">
                        <c:v>Total Cost 2023</c:v>
                      </c:pt>
                    </c:strCache>
                  </c:strRef>
                </c:tx>
                <c:spPr>
                  <a:ln w="28575" cap="rnd">
                    <a:solidFill>
                      <a:schemeClr val="accent4">
                        <a:lumMod val="40000"/>
                        <a:lumOff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'Rx top 10_Cost trend 2021-2024'!$A$2:$B$12</c15:sqref>
                        </c15:formulaRef>
                      </c:ext>
                    </c:extLst>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extLst xmlns:c15="http://schemas.microsoft.com/office/drawing/2012/chart">
                      <c:ext xmlns:c15="http://schemas.microsoft.com/office/drawing/2012/chart" uri="{02D57815-91ED-43cb-92C2-25804820EDAC}">
                        <c15:formulaRef>
                          <c15:sqref>'Rx top 10_Cost trend 2021-2024'!$F$2:$F$12</c15:sqref>
                        </c15:formulaRef>
                      </c:ext>
                    </c:extLst>
                    <c:numCache>
                      <c:formatCode>\$##,##0;\(\$##,##0\);\$##,##0</c:formatCode>
                      <c:ptCount val="10"/>
                      <c:pt idx="0">
                        <c:v>4085003.8099999968</c:v>
                      </c:pt>
                      <c:pt idx="1">
                        <c:v>3166795.5699999928</c:v>
                      </c:pt>
                      <c:pt idx="2">
                        <c:v>2248991.7300000004</c:v>
                      </c:pt>
                      <c:pt idx="3">
                        <c:v>1754669.9699999988</c:v>
                      </c:pt>
                      <c:pt idx="4">
                        <c:v>2397116.0999999992</c:v>
                      </c:pt>
                      <c:pt idx="5">
                        <c:v>1496340.6299999997</c:v>
                      </c:pt>
                      <c:pt idx="6">
                        <c:v>2129022.7799999998</c:v>
                      </c:pt>
                      <c:pt idx="7">
                        <c:v>2943950.7700000014</c:v>
                      </c:pt>
                      <c:pt idx="8">
                        <c:v>907371.78000000014</c:v>
                      </c:pt>
                      <c:pt idx="9">
                        <c:v>643880.71</c:v>
                      </c:pt>
                    </c:numCache>
                  </c:numRef>
                </c:val>
                <c:smooth val="0"/>
                <c:extLst xmlns:c15="http://schemas.microsoft.com/office/drawing/2012/chart">
                  <c:ext xmlns:c16="http://schemas.microsoft.com/office/drawing/2014/chart" uri="{C3380CC4-5D6E-409C-BE32-E72D297353CC}">
                    <c16:uniqueId val="{00000013-2061-40F2-B67B-3C3DB3719CC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'Rx top 10_Cost trend 2021-2024'!$G$1</c15:sqref>
                        </c15:formulaRef>
                      </c:ext>
                    </c:extLst>
                    <c:strCache>
                      <c:ptCount val="1"/>
                      <c:pt idx="0">
                        <c:v>Total Cost 2024</c:v>
                      </c:pt>
                    </c:strCache>
                  </c:strRef>
                </c:tx>
                <c:spPr>
                  <a:ln w="28575" cap="rnd">
                    <a:solidFill>
                      <a:schemeClr val="accent5">
                        <a:lumMod val="40000"/>
                        <a:lumOff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'Rx top 10_Cost trend 2021-2024'!$A$2:$B$12</c15:sqref>
                        </c15:formulaRef>
                      </c:ext>
                    </c:extLst>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extLst xmlns:c15="http://schemas.microsoft.com/office/drawing/2012/chart">
                      <c:ext xmlns:c15="http://schemas.microsoft.com/office/drawing/2012/chart" uri="{02D57815-91ED-43cb-92C2-25804820EDAC}">
                        <c15:formulaRef>
                          <c15:sqref>'Rx top 10_Cost trend 2021-2024'!$G$2:$G$12</c15:sqref>
                        </c15:formulaRef>
                      </c:ext>
                    </c:extLst>
                    <c:numCache>
                      <c:formatCode>\$##,##0;\(\$##,##0\);\$##,##0</c:formatCode>
                      <c:ptCount val="10"/>
                      <c:pt idx="0">
                        <c:v>6611602.4199999981</c:v>
                      </c:pt>
                      <c:pt idx="1">
                        <c:v>2982373.5799999954</c:v>
                      </c:pt>
                      <c:pt idx="2">
                        <c:v>2818924.5700000012</c:v>
                      </c:pt>
                      <c:pt idx="3">
                        <c:v>2662402.69</c:v>
                      </c:pt>
                      <c:pt idx="4">
                        <c:v>2180701.4700000016</c:v>
                      </c:pt>
                      <c:pt idx="5">
                        <c:v>2056415.6199999989</c:v>
                      </c:pt>
                      <c:pt idx="6">
                        <c:v>1993719.1999999997</c:v>
                      </c:pt>
                      <c:pt idx="7">
                        <c:v>1919863.6599999997</c:v>
                      </c:pt>
                      <c:pt idx="8">
                        <c:v>1726954.9000000011</c:v>
                      </c:pt>
                      <c:pt idx="9">
                        <c:v>1706764.4099999985</c:v>
                      </c:pt>
                    </c:numCache>
                  </c:numRef>
                </c:val>
                <c:smooth val="0"/>
                <c:extLst xmlns:c15="http://schemas.microsoft.com/office/drawing/2012/chart">
                  <c:ext xmlns:c16="http://schemas.microsoft.com/office/drawing/2014/chart" uri="{C3380CC4-5D6E-409C-BE32-E72D297353CC}">
                    <c16:uniqueId val="{00000014-2061-40F2-B67B-3C3DB3719CCF}"/>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'Rx top 10_Cost trend 2021-2024'!$R$1</c15:sqref>
                        </c15:formulaRef>
                      </c:ext>
                    </c:extLst>
                    <c:strCache>
                      <c:ptCount val="1"/>
                      <c:pt idx="0">
                        <c:v>Quantity 2023</c:v>
                      </c:pt>
                    </c:strCache>
                  </c:strRef>
                </c:tx>
                <c:spPr>
                  <a:ln w="28575" cap="rnd">
                    <a:solidFill>
                      <a:schemeClr val="accent4">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'Rx top 10_Cost trend 2021-2024'!$A$2:$B$12</c15:sqref>
                        </c15:formulaRef>
                      </c:ext>
                    </c:extLst>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extLst xmlns:c15="http://schemas.microsoft.com/office/drawing/2012/chart">
                      <c:ext xmlns:c15="http://schemas.microsoft.com/office/drawing/2012/chart" uri="{02D57815-91ED-43cb-92C2-25804820EDAC}">
                        <c15:formulaRef>
                          <c15:sqref>'Rx top 10_Cost trend 2021-2024'!$R$2:$R$12</c15:sqref>
                        </c15:formulaRef>
                      </c:ext>
                    </c:extLst>
                    <c:numCache>
                      <c:formatCode>#,##0.00;\-#,##0.00</c:formatCode>
                      <c:ptCount val="10"/>
                      <c:pt idx="0">
                        <c:v>16828</c:v>
                      </c:pt>
                      <c:pt idx="1">
                        <c:v>4725</c:v>
                      </c:pt>
                      <c:pt idx="2">
                        <c:v>4964</c:v>
                      </c:pt>
                      <c:pt idx="3">
                        <c:v>2639</c:v>
                      </c:pt>
                      <c:pt idx="4">
                        <c:v>3199</c:v>
                      </c:pt>
                      <c:pt idx="5">
                        <c:v>5505</c:v>
                      </c:pt>
                      <c:pt idx="6">
                        <c:v>16740</c:v>
                      </c:pt>
                      <c:pt idx="7">
                        <c:v>6994</c:v>
                      </c:pt>
                      <c:pt idx="8">
                        <c:v>9360</c:v>
                      </c:pt>
                      <c:pt idx="9">
                        <c:v>5425</c:v>
                      </c:pt>
                    </c:numCache>
                  </c:numRef>
                </c:val>
                <c:smooth val="0"/>
                <c:extLst xmlns:c15="http://schemas.microsoft.com/office/drawing/2012/chart">
                  <c:ext xmlns:c16="http://schemas.microsoft.com/office/drawing/2014/chart" uri="{C3380CC4-5D6E-409C-BE32-E72D297353CC}">
                    <c16:uniqueId val="{00000015-2061-40F2-B67B-3C3DB3719CCF}"/>
                  </c:ext>
                </c:extLst>
              </c15:ser>
            </c15:filteredLineSeries>
            <c15:filteredLineSeries>
              <c15:ser>
                <c:idx val="16"/>
                <c:order val="16"/>
                <c:tx>
                  <c:strRef>
                    <c:extLst xmlns:c15="http://schemas.microsoft.com/office/drawing/2012/chart">
                      <c:ext xmlns:c15="http://schemas.microsoft.com/office/drawing/2012/chart" uri="{02D57815-91ED-43cb-92C2-25804820EDAC}">
                        <c15:formulaRef>
                          <c15:sqref>'Rx top 10_Cost trend 2021-2024'!$S$1</c15:sqref>
                        </c15:formulaRef>
                      </c:ext>
                    </c:extLst>
                    <c:strCache>
                      <c:ptCount val="1"/>
                      <c:pt idx="0">
                        <c:v>Quantity 2024</c:v>
                      </c:pt>
                    </c:strCache>
                  </c:strRef>
                </c:tx>
                <c:spPr>
                  <a:ln w="28575" cap="rnd">
                    <a:solidFill>
                      <a:schemeClr val="accent5">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'Rx top 10_Cost trend 2021-2024'!$A$2:$B$12</c15:sqref>
                        </c15:formulaRef>
                      </c:ext>
                    </c:extLst>
                    <c:strCache>
                      <c:ptCount val="10"/>
                      <c:pt idx="0">
                        <c:v>Verzenio</c:v>
                      </c:pt>
                      <c:pt idx="1">
                        <c:v>Ibrance</c:v>
                      </c:pt>
                      <c:pt idx="2">
                        <c:v>Sprycel</c:v>
                      </c:pt>
                      <c:pt idx="3">
                        <c:v>Lenalidomide</c:v>
                      </c:pt>
                      <c:pt idx="4">
                        <c:v>Revlimid</c:v>
                      </c:pt>
                      <c:pt idx="5">
                        <c:v>Jakafi</c:v>
                      </c:pt>
                      <c:pt idx="6">
                        <c:v>Xtandi</c:v>
                      </c:pt>
                      <c:pt idx="7">
                        <c:v>Imbruvica</c:v>
                      </c:pt>
                      <c:pt idx="8">
                        <c:v>Nubeqa</c:v>
                      </c:pt>
                      <c:pt idx="9">
                        <c:v>Venclexta</c:v>
                      </c:pt>
                    </c:strCache>
                  </c:strRef>
                </c:cat>
                <c:val>
                  <c:numRef>
                    <c:extLst xmlns:c15="http://schemas.microsoft.com/office/drawing/2012/chart">
                      <c:ext xmlns:c15="http://schemas.microsoft.com/office/drawing/2012/chart" uri="{02D57815-91ED-43cb-92C2-25804820EDAC}">
                        <c15:formulaRef>
                          <c15:sqref>'Rx top 10_Cost trend 2021-2024'!$S$2:$S$12</c15:sqref>
                        </c15:formulaRef>
                      </c:ext>
                    </c:extLst>
                    <c:numCache>
                      <c:formatCode>0;\-0</c:formatCode>
                      <c:ptCount val="10"/>
                      <c:pt idx="0">
                        <c:v>26740</c:v>
                      </c:pt>
                      <c:pt idx="1">
                        <c:v>4445</c:v>
                      </c:pt>
                      <c:pt idx="2">
                        <c:v>6011</c:v>
                      </c:pt>
                      <c:pt idx="3">
                        <c:v>4150</c:v>
                      </c:pt>
                      <c:pt idx="4">
                        <c:v>2935</c:v>
                      </c:pt>
                      <c:pt idx="5">
                        <c:v>8238</c:v>
                      </c:pt>
                      <c:pt idx="6">
                        <c:v>14940</c:v>
                      </c:pt>
                      <c:pt idx="7">
                        <c:v>3808</c:v>
                      </c:pt>
                      <c:pt idx="8">
                        <c:v>15840</c:v>
                      </c:pt>
                      <c:pt idx="9">
                        <c:v>13763</c:v>
                      </c:pt>
                    </c:numCache>
                  </c:numRef>
                </c:val>
                <c:smooth val="0"/>
                <c:extLst xmlns:c15="http://schemas.microsoft.com/office/drawing/2012/chart">
                  <c:ext xmlns:c16="http://schemas.microsoft.com/office/drawing/2014/chart" uri="{C3380CC4-5D6E-409C-BE32-E72D297353CC}">
                    <c16:uniqueId val="{00000016-2061-40F2-B67B-3C3DB3719CCF}"/>
                  </c:ext>
                </c:extLst>
              </c15:ser>
            </c15:filteredLineSeries>
          </c:ext>
        </c:extLst>
      </c:lineChart>
      <c:catAx>
        <c:axId val="45968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59680992"/>
        <c:crosses val="autoZero"/>
        <c:auto val="1"/>
        <c:lblAlgn val="ctr"/>
        <c:lblOffset val="100"/>
        <c:noMultiLvlLbl val="0"/>
      </c:catAx>
      <c:valAx>
        <c:axId val="459680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Cost per Quantity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9680032"/>
        <c:crosses val="autoZero"/>
        <c:crossBetween val="between"/>
      </c:valAx>
      <c:valAx>
        <c:axId val="489423248"/>
        <c:scaling>
          <c:orientation val="minMax"/>
        </c:scaling>
        <c:delete val="1"/>
        <c:axPos val="r"/>
        <c:numFmt formatCode="\$##,##0;\(\$##,##0\);\$##,##0" sourceLinked="1"/>
        <c:majorTickMark val="out"/>
        <c:minorTickMark val="none"/>
        <c:tickLblPos val="nextTo"/>
        <c:crossAx val="1016321376"/>
        <c:crosses val="max"/>
        <c:crossBetween val="between"/>
      </c:valAx>
      <c:catAx>
        <c:axId val="1016321376"/>
        <c:scaling>
          <c:orientation val="minMax"/>
        </c:scaling>
        <c:delete val="1"/>
        <c:axPos val="b"/>
        <c:numFmt formatCode="General" sourceLinked="1"/>
        <c:majorTickMark val="out"/>
        <c:minorTickMark val="none"/>
        <c:tickLblPos val="nextTo"/>
        <c:crossAx val="4894232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0.36265</cdr:x>
      <cdr:y>0.22607</cdr:y>
    </cdr:from>
    <cdr:to>
      <cdr:x>0.47879</cdr:x>
      <cdr:y>0.27805</cdr:y>
    </cdr:to>
    <cdr:sp macro="" textlink="">
      <cdr:nvSpPr>
        <cdr:cNvPr id="2" name="TextBox 1">
          <a:extLst xmlns:a="http://schemas.openxmlformats.org/drawingml/2006/main">
            <a:ext uri="{FF2B5EF4-FFF2-40B4-BE49-F238E27FC236}">
              <a16:creationId xmlns:a16="http://schemas.microsoft.com/office/drawing/2014/main" id="{1DC0854E-1A5B-C6FC-66AE-41C9D77AB760}"/>
            </a:ext>
          </a:extLst>
        </cdr:cNvPr>
        <cdr:cNvSpPr txBox="1"/>
      </cdr:nvSpPr>
      <cdr:spPr>
        <a:xfrm xmlns:a="http://schemas.openxmlformats.org/drawingml/2006/main">
          <a:off x="2022475" y="869950"/>
          <a:ext cx="647700" cy="200025"/>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000" dirty="0">
              <a:solidFill>
                <a:sysClr val="windowText" lastClr="000000"/>
              </a:solidFill>
            </a:rPr>
            <a:t>$37,512</a:t>
          </a:r>
        </a:p>
      </cdr:txBody>
    </cdr:sp>
  </cdr:relSizeAnchor>
  <cdr:relSizeAnchor xmlns:cdr="http://schemas.openxmlformats.org/drawingml/2006/chartDrawing">
    <cdr:from>
      <cdr:x>0.55359</cdr:x>
      <cdr:y>0.20822</cdr:y>
    </cdr:from>
    <cdr:to>
      <cdr:x>0.64468</cdr:x>
      <cdr:y>0.24453</cdr:y>
    </cdr:to>
    <cdr:sp macro="" textlink="">
      <cdr:nvSpPr>
        <cdr:cNvPr id="3" name="TextBox 1">
          <a:extLst xmlns:a="http://schemas.openxmlformats.org/drawingml/2006/main">
            <a:ext uri="{FF2B5EF4-FFF2-40B4-BE49-F238E27FC236}">
              <a16:creationId xmlns:a16="http://schemas.microsoft.com/office/drawing/2014/main" id="{1DC0854E-1A5B-C6FC-66AE-41C9D77AB760}"/>
            </a:ext>
          </a:extLst>
        </cdr:cNvPr>
        <cdr:cNvSpPr txBox="1"/>
      </cdr:nvSpPr>
      <cdr:spPr>
        <a:xfrm xmlns:a="http://schemas.openxmlformats.org/drawingml/2006/main">
          <a:off x="3464318" y="868679"/>
          <a:ext cx="570034" cy="151484"/>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lIns="0" tIns="0" rIns="0" bIns="0"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000" dirty="0">
              <a:solidFill>
                <a:sysClr val="windowText" lastClr="000000"/>
              </a:solidFill>
            </a:rPr>
            <a:t>$39,605</a:t>
          </a:r>
        </a:p>
      </cdr:txBody>
    </cdr:sp>
  </cdr:relSizeAnchor>
  <cdr:relSizeAnchor xmlns:cdr="http://schemas.openxmlformats.org/drawingml/2006/chartDrawing">
    <cdr:from>
      <cdr:x>0.73498</cdr:x>
      <cdr:y>0.16419</cdr:y>
    </cdr:from>
    <cdr:to>
      <cdr:x>0.82607</cdr:x>
      <cdr:y>0.2005</cdr:y>
    </cdr:to>
    <cdr:sp macro="" textlink="">
      <cdr:nvSpPr>
        <cdr:cNvPr id="4" name="TextBox 1">
          <a:extLst xmlns:a="http://schemas.openxmlformats.org/drawingml/2006/main">
            <a:ext uri="{FF2B5EF4-FFF2-40B4-BE49-F238E27FC236}">
              <a16:creationId xmlns:a16="http://schemas.microsoft.com/office/drawing/2014/main" id="{E84D34F0-2DD9-2C80-7F21-3B71A7F72322}"/>
            </a:ext>
          </a:extLst>
        </cdr:cNvPr>
        <cdr:cNvSpPr txBox="1"/>
      </cdr:nvSpPr>
      <cdr:spPr>
        <a:xfrm xmlns:a="http://schemas.openxmlformats.org/drawingml/2006/main">
          <a:off x="4599450" y="684992"/>
          <a:ext cx="570034" cy="151484"/>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lIns="0" tIns="0" rIns="0" bIns="0"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000" dirty="0">
              <a:solidFill>
                <a:sysClr val="windowText" lastClr="000000"/>
              </a:solidFill>
            </a:rPr>
            <a:t>$43,277</a:t>
          </a:r>
        </a:p>
      </cdr:txBody>
    </cdr:sp>
  </cdr:relSizeAnchor>
  <cdr:relSizeAnchor xmlns:cdr="http://schemas.openxmlformats.org/drawingml/2006/chartDrawing">
    <cdr:from>
      <cdr:x>0.18257</cdr:x>
      <cdr:y>0.2456</cdr:y>
    </cdr:from>
    <cdr:to>
      <cdr:x>0.28607</cdr:x>
      <cdr:y>0.29355</cdr:y>
    </cdr:to>
    <cdr:sp macro="" textlink="">
      <cdr:nvSpPr>
        <cdr:cNvPr id="5" name="TextBox 1">
          <a:extLst xmlns:a="http://schemas.openxmlformats.org/drawingml/2006/main">
            <a:ext uri="{FF2B5EF4-FFF2-40B4-BE49-F238E27FC236}">
              <a16:creationId xmlns:a16="http://schemas.microsoft.com/office/drawing/2014/main" id="{1DC0854E-1A5B-C6FC-66AE-41C9D77AB760}"/>
            </a:ext>
          </a:extLst>
        </cdr:cNvPr>
        <cdr:cNvSpPr txBox="1"/>
      </cdr:nvSpPr>
      <cdr:spPr>
        <a:xfrm xmlns:a="http://schemas.openxmlformats.org/drawingml/2006/main">
          <a:off x="1142482" y="1024631"/>
          <a:ext cx="647700" cy="200025"/>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000" dirty="0">
              <a:solidFill>
                <a:sysClr val="windowText" lastClr="000000"/>
              </a:solidFill>
            </a:rPr>
            <a:t>$35,911</a:t>
          </a:r>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72961049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1749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0897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7800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399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3137633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529444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4064720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020083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1639876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8867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452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7102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3776047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051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1180911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7639161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396074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6557006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2817832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3984420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06823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6167687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42792242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46CE7D5-CF57-46EF-B807-FDD0502418D4}" type="datetimeFigureOut">
              <a:rPr kumimoji="0" lang="en-US" sz="1800" b="0" i="0" u="none" strike="noStrike" kern="1200" cap="none" spc="0" normalizeH="0" baseline="0" noProof="0" smtClean="0">
                <a:ln>
                  <a:noFill/>
                </a:ln>
                <a:solidFill>
                  <a:srgbClr val="030406"/>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5/19/2025</a:t>
            </a:fld>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800" b="0" i="0" u="none" strike="noStrike" kern="1200" cap="none" spc="0" normalizeH="0" baseline="0" noProof="0" smtClean="0">
                <a:ln>
                  <a:noFill/>
                </a:ln>
                <a:solidFill>
                  <a:srgbClr val="030406"/>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34632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1048088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 Id="rId5" Type="http://schemas.openxmlformats.org/officeDocument/2006/relationships/chart" Target="../charts/chart8.xml"/><Relationship Id="rId4" Type="http://schemas.openxmlformats.org/officeDocument/2006/relationships/chart" Target="../charts/char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49C8A8-30E8-4D67-BB9D-EFD203FD3CF3}"/>
              </a:ext>
            </a:extLst>
          </p:cNvPr>
          <p:cNvSpPr>
            <a:spLocks noGrp="1"/>
          </p:cNvSpPr>
          <p:nvPr>
            <p:ph type="title"/>
          </p:nvPr>
        </p:nvSpPr>
        <p:spPr/>
        <p:txBody>
          <a:bodyPr/>
          <a:lstStyle/>
          <a:p>
            <a:r>
              <a:rPr lang="en-US"/>
              <a:t>Trends in Cancer</a:t>
            </a:r>
          </a:p>
        </p:txBody>
      </p:sp>
    </p:spTree>
    <p:extLst>
      <p:ext uri="{BB962C8B-B14F-4D97-AF65-F5344CB8AC3E}">
        <p14:creationId xmlns:p14="http://schemas.microsoft.com/office/powerpoint/2010/main" val="2232113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47FFCA0-0886-4235-BECD-40F0DBDD2914}"/>
              </a:ext>
            </a:extLst>
          </p:cNvPr>
          <p:cNvSpPr>
            <a:spLocks noGrp="1"/>
          </p:cNvSpPr>
          <p:nvPr>
            <p:ph type="title"/>
          </p:nvPr>
        </p:nvSpPr>
        <p:spPr/>
        <p:txBody>
          <a:bodyPr/>
          <a:lstStyle/>
          <a:p>
            <a:r>
              <a:rPr lang="en-US"/>
              <a:t>Cancer diagnosis</a:t>
            </a:r>
          </a:p>
        </p:txBody>
      </p:sp>
      <p:sp>
        <p:nvSpPr>
          <p:cNvPr id="7" name="Text Placeholder 6">
            <a:extLst>
              <a:ext uri="{FF2B5EF4-FFF2-40B4-BE49-F238E27FC236}">
                <a16:creationId xmlns:a16="http://schemas.microsoft.com/office/drawing/2014/main" id="{4AC7D42F-F883-446D-965A-1F12364B070B}"/>
              </a:ext>
            </a:extLst>
          </p:cNvPr>
          <p:cNvSpPr>
            <a:spLocks noGrp="1"/>
          </p:cNvSpPr>
          <p:nvPr>
            <p:ph type="body" sz="quarter" idx="10"/>
          </p:nvPr>
        </p:nvSpPr>
        <p:spPr>
          <a:xfrm>
            <a:off x="482267" y="4891797"/>
            <a:ext cx="11227466" cy="964751"/>
          </a:xfrm>
        </p:spPr>
        <p:txBody>
          <a:bodyPr/>
          <a:lstStyle/>
          <a:p>
            <a:pPr>
              <a:spcBef>
                <a:spcPts val="600"/>
              </a:spcBef>
              <a:spcAft>
                <a:spcPts val="0"/>
              </a:spcAft>
            </a:pPr>
            <a:r>
              <a:rPr lang="en-US"/>
              <a:t>Cancer prevalence continues to increase, with the largest jump from 2020 to 2021.  In 2020, 2.8% of members had a cancer diagnosis compared to 3.1% in 2024. </a:t>
            </a:r>
          </a:p>
          <a:p>
            <a:pPr>
              <a:spcBef>
                <a:spcPts val="600"/>
              </a:spcBef>
              <a:spcAft>
                <a:spcPts val="0"/>
              </a:spcAft>
            </a:pPr>
            <a:r>
              <a:rPr lang="en-US"/>
              <a:t>Gradual increases in skin and breast cancer contribute to rising trend.</a:t>
            </a:r>
          </a:p>
        </p:txBody>
      </p:sp>
      <p:sp>
        <p:nvSpPr>
          <p:cNvPr id="2" name="Rectangle 1">
            <a:extLst>
              <a:ext uri="{FF2B5EF4-FFF2-40B4-BE49-F238E27FC236}">
                <a16:creationId xmlns:a16="http://schemas.microsoft.com/office/drawing/2014/main" id="{94916562-93FB-FFAD-1E82-2ACD9C9C69D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D159933-71EE-78AE-E1BD-692767C51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4238948F-1A26-C75C-D379-7AEDD9FB6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5" name="Chart 4">
            <a:extLst>
              <a:ext uri="{FF2B5EF4-FFF2-40B4-BE49-F238E27FC236}">
                <a16:creationId xmlns:a16="http://schemas.microsoft.com/office/drawing/2014/main" id="{4375347C-BA9C-2143-C01D-EE59DFBBDB01}"/>
              </a:ext>
            </a:extLst>
          </p:cNvPr>
          <p:cNvGraphicFramePr>
            <a:graphicFrameLocks/>
          </p:cNvGraphicFramePr>
          <p:nvPr/>
        </p:nvGraphicFramePr>
        <p:xfrm>
          <a:off x="600885" y="1581966"/>
          <a:ext cx="5381907" cy="28678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19790DBF-E989-C2FF-8E28-09FBFDA341C1}"/>
              </a:ext>
            </a:extLst>
          </p:cNvPr>
          <p:cNvGraphicFramePr>
            <a:graphicFrameLocks/>
          </p:cNvGraphicFramePr>
          <p:nvPr/>
        </p:nvGraphicFramePr>
        <p:xfrm>
          <a:off x="6479807" y="1581966"/>
          <a:ext cx="5111308" cy="303035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984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32C9-8E09-AE51-4552-1C4A8482581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5113E6D-67A0-7D1C-3E23-DF484360F0ED}"/>
              </a:ext>
            </a:extLst>
          </p:cNvPr>
          <p:cNvSpPr>
            <a:spLocks noGrp="1"/>
          </p:cNvSpPr>
          <p:nvPr>
            <p:ph type="title"/>
          </p:nvPr>
        </p:nvSpPr>
        <p:spPr/>
        <p:txBody>
          <a:bodyPr/>
          <a:lstStyle/>
          <a:p>
            <a:r>
              <a:rPr lang="en-US"/>
              <a:t>Cancer by age</a:t>
            </a:r>
          </a:p>
        </p:txBody>
      </p:sp>
      <p:sp>
        <p:nvSpPr>
          <p:cNvPr id="7" name="Text Placeholder 6">
            <a:extLst>
              <a:ext uri="{FF2B5EF4-FFF2-40B4-BE49-F238E27FC236}">
                <a16:creationId xmlns:a16="http://schemas.microsoft.com/office/drawing/2014/main" id="{84543813-4C7F-0A49-80F1-102AA2A3AED4}"/>
              </a:ext>
            </a:extLst>
          </p:cNvPr>
          <p:cNvSpPr>
            <a:spLocks noGrp="1"/>
          </p:cNvSpPr>
          <p:nvPr>
            <p:ph type="body" sz="quarter" idx="10"/>
          </p:nvPr>
        </p:nvSpPr>
        <p:spPr>
          <a:xfrm>
            <a:off x="6820679" y="4159930"/>
            <a:ext cx="4898384" cy="2048125"/>
          </a:xfrm>
        </p:spPr>
        <p:txBody>
          <a:bodyPr/>
          <a:lstStyle/>
          <a:p>
            <a:pPr>
              <a:spcBef>
                <a:spcPts val="300"/>
              </a:spcBef>
              <a:spcAft>
                <a:spcPts val="0"/>
              </a:spcAft>
            </a:pPr>
            <a:r>
              <a:rPr lang="en-US"/>
              <a:t>Ages 45-64 account for 63% of members identified with cancer. </a:t>
            </a:r>
          </a:p>
          <a:p>
            <a:pPr>
              <a:spcBef>
                <a:spcPts val="300"/>
              </a:spcBef>
              <a:spcAft>
                <a:spcPts val="0"/>
              </a:spcAft>
            </a:pPr>
            <a:r>
              <a:rPr lang="en-US"/>
              <a:t>Cancer prevalence and risk begin to increase at age 45.</a:t>
            </a:r>
          </a:p>
          <a:p>
            <a:pPr>
              <a:spcBef>
                <a:spcPts val="300"/>
              </a:spcBef>
              <a:spcAft>
                <a:spcPts val="0"/>
              </a:spcAft>
            </a:pPr>
            <a:r>
              <a:rPr lang="en-US"/>
              <a:t>While composing a smaller proportion of cancer identification, from age 70 prevalence and risk jump drastically.</a:t>
            </a:r>
          </a:p>
        </p:txBody>
      </p:sp>
      <p:sp>
        <p:nvSpPr>
          <p:cNvPr id="2" name="Rectangle 1">
            <a:extLst>
              <a:ext uri="{FF2B5EF4-FFF2-40B4-BE49-F238E27FC236}">
                <a16:creationId xmlns:a16="http://schemas.microsoft.com/office/drawing/2014/main" id="{9788E2EB-D991-8F0C-1198-098289A51F7A}"/>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6544BDF9-8FFC-6EEA-3A51-FF811BB3E1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3B0E917A-5FF7-D3BC-83E9-EE4E35F1A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11" name="Chart 10">
            <a:extLst>
              <a:ext uri="{FF2B5EF4-FFF2-40B4-BE49-F238E27FC236}">
                <a16:creationId xmlns:a16="http://schemas.microsoft.com/office/drawing/2014/main" id="{C66D86C3-F92C-AE69-317A-5D16EB3BE952}"/>
              </a:ext>
            </a:extLst>
          </p:cNvPr>
          <p:cNvGraphicFramePr>
            <a:graphicFrameLocks/>
          </p:cNvGraphicFramePr>
          <p:nvPr/>
        </p:nvGraphicFramePr>
        <p:xfrm>
          <a:off x="304654" y="1447756"/>
          <a:ext cx="6338888" cy="4191000"/>
        </p:xfrm>
        <a:graphic>
          <a:graphicData uri="http://schemas.openxmlformats.org/drawingml/2006/chart">
            <c:chart xmlns:c="http://schemas.openxmlformats.org/drawingml/2006/chart" xmlns:r="http://schemas.openxmlformats.org/officeDocument/2006/relationships" r:id="rId4"/>
          </a:graphicData>
        </a:graphic>
      </p:graphicFrame>
      <p:pic>
        <p:nvPicPr>
          <p:cNvPr id="15" name="Picture 14">
            <a:extLst>
              <a:ext uri="{FF2B5EF4-FFF2-40B4-BE49-F238E27FC236}">
                <a16:creationId xmlns:a16="http://schemas.microsoft.com/office/drawing/2014/main" id="{02A53609-175E-D083-BCEE-9B01AF0F37CC}"/>
              </a:ext>
            </a:extLst>
          </p:cNvPr>
          <p:cNvPicPr>
            <a:picLocks noChangeAspect="1"/>
          </p:cNvPicPr>
          <p:nvPr/>
        </p:nvPicPr>
        <p:blipFill rotWithShape="1">
          <a:blip r:embed="rId5"/>
          <a:srcRect l="4989" t="15157" r="7722" b="14590"/>
          <a:stretch/>
        </p:blipFill>
        <p:spPr>
          <a:xfrm>
            <a:off x="7627583" y="1658045"/>
            <a:ext cx="3667125" cy="2295525"/>
          </a:xfrm>
          <a:prstGeom prst="rect">
            <a:avLst/>
          </a:prstGeom>
        </p:spPr>
      </p:pic>
      <p:sp>
        <p:nvSpPr>
          <p:cNvPr id="16" name="TextBox 15">
            <a:extLst>
              <a:ext uri="{FF2B5EF4-FFF2-40B4-BE49-F238E27FC236}">
                <a16:creationId xmlns:a16="http://schemas.microsoft.com/office/drawing/2014/main" id="{6F1E0777-4B23-3AAF-81A7-E49B7AC6A7DC}"/>
              </a:ext>
            </a:extLst>
          </p:cNvPr>
          <p:cNvSpPr txBox="1"/>
          <p:nvPr/>
        </p:nvSpPr>
        <p:spPr>
          <a:xfrm>
            <a:off x="8206179" y="1082353"/>
            <a:ext cx="25099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F628D"/>
                </a:solidFill>
                <a:effectLst/>
                <a:uLnTx/>
                <a:uFillTx/>
                <a:latin typeface="Montserrat"/>
                <a:ea typeface="+mn-ea"/>
                <a:cs typeface="+mn-cs"/>
              </a:rPr>
              <a:t>Cancer ID by Age </a:t>
            </a:r>
          </a:p>
        </p:txBody>
      </p:sp>
    </p:spTree>
    <p:extLst>
      <p:ext uri="{BB962C8B-B14F-4D97-AF65-F5344CB8AC3E}">
        <p14:creationId xmlns:p14="http://schemas.microsoft.com/office/powerpoint/2010/main" val="1702963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D8DB-2444-F1D9-7082-A59F324699A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DEE535A-CCEE-921D-9392-59CA854F3002}"/>
              </a:ext>
            </a:extLst>
          </p:cNvPr>
          <p:cNvSpPr>
            <a:spLocks noGrp="1"/>
          </p:cNvSpPr>
          <p:nvPr>
            <p:ph type="title"/>
          </p:nvPr>
        </p:nvSpPr>
        <p:spPr/>
        <p:txBody>
          <a:bodyPr/>
          <a:lstStyle/>
          <a:p>
            <a:r>
              <a:rPr lang="en-US"/>
              <a:t>Cancer timeline- top diagnosis across age bands</a:t>
            </a:r>
          </a:p>
        </p:txBody>
      </p:sp>
      <p:sp>
        <p:nvSpPr>
          <p:cNvPr id="7" name="Text Placeholder 6">
            <a:extLst>
              <a:ext uri="{FF2B5EF4-FFF2-40B4-BE49-F238E27FC236}">
                <a16:creationId xmlns:a16="http://schemas.microsoft.com/office/drawing/2014/main" id="{E59AB312-30A8-60C8-E1E8-47D51998FAB4}"/>
              </a:ext>
            </a:extLst>
          </p:cNvPr>
          <p:cNvSpPr>
            <a:spLocks noGrp="1"/>
          </p:cNvSpPr>
          <p:nvPr>
            <p:ph type="body" sz="quarter" idx="10"/>
          </p:nvPr>
        </p:nvSpPr>
        <p:spPr>
          <a:xfrm>
            <a:off x="623188" y="5268430"/>
            <a:ext cx="10823703" cy="1197123"/>
          </a:xfrm>
        </p:spPr>
        <p:txBody>
          <a:bodyPr/>
          <a:lstStyle/>
          <a:p>
            <a:pPr>
              <a:spcBef>
                <a:spcPts val="300"/>
              </a:spcBef>
              <a:spcAft>
                <a:spcPts val="0"/>
              </a:spcAft>
            </a:pPr>
            <a:r>
              <a:rPr lang="en-US"/>
              <a:t>USPSTF recommendations align with top cancer diagnosis patterns across the age band continuum.</a:t>
            </a:r>
          </a:p>
          <a:p>
            <a:pPr>
              <a:spcBef>
                <a:spcPts val="300"/>
              </a:spcBef>
              <a:spcAft>
                <a:spcPts val="0"/>
              </a:spcAft>
            </a:pPr>
            <a:r>
              <a:rPr lang="en-US"/>
              <a:t>In all age bands over age 55, skin, breast, and prostate cancer are the top three diagnosis groups.</a:t>
            </a:r>
          </a:p>
        </p:txBody>
      </p:sp>
      <p:sp>
        <p:nvSpPr>
          <p:cNvPr id="2" name="Rectangle 1">
            <a:extLst>
              <a:ext uri="{FF2B5EF4-FFF2-40B4-BE49-F238E27FC236}">
                <a16:creationId xmlns:a16="http://schemas.microsoft.com/office/drawing/2014/main" id="{3D7EE293-3633-F817-EEA0-AFB8771C552C}"/>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018A7045-F304-67AB-B9CC-2D04762E2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67CBDC34-9950-B6C2-11E9-38297B2A2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pSp>
        <p:nvGrpSpPr>
          <p:cNvPr id="5" name="Group 4">
            <a:extLst>
              <a:ext uri="{FF2B5EF4-FFF2-40B4-BE49-F238E27FC236}">
                <a16:creationId xmlns:a16="http://schemas.microsoft.com/office/drawing/2014/main" id="{78B60C4A-60EA-C2C1-D057-EDBE0409951E}"/>
              </a:ext>
            </a:extLst>
          </p:cNvPr>
          <p:cNvGrpSpPr/>
          <p:nvPr/>
        </p:nvGrpSpPr>
        <p:grpSpPr>
          <a:xfrm>
            <a:off x="1194999" y="2350833"/>
            <a:ext cx="10028903" cy="1912100"/>
            <a:chOff x="1051409" y="1713275"/>
            <a:chExt cx="10028903" cy="1912100"/>
          </a:xfrm>
        </p:grpSpPr>
        <p:grpSp>
          <p:nvGrpSpPr>
            <p:cNvPr id="38" name="Group 37">
              <a:extLst>
                <a:ext uri="{FF2B5EF4-FFF2-40B4-BE49-F238E27FC236}">
                  <a16:creationId xmlns:a16="http://schemas.microsoft.com/office/drawing/2014/main" id="{E708952A-BC89-6D66-4DE6-1BBFFB675ADE}"/>
                </a:ext>
              </a:extLst>
            </p:cNvPr>
            <p:cNvGrpSpPr/>
            <p:nvPr/>
          </p:nvGrpSpPr>
          <p:grpSpPr>
            <a:xfrm>
              <a:off x="1051409" y="1713275"/>
              <a:ext cx="10028903" cy="1912100"/>
              <a:chOff x="953729" y="2546555"/>
              <a:chExt cx="10028903" cy="1912100"/>
            </a:xfrm>
          </p:grpSpPr>
          <p:sp>
            <p:nvSpPr>
              <p:cNvPr id="29" name="Rectangle 28">
                <a:extLst>
                  <a:ext uri="{FF2B5EF4-FFF2-40B4-BE49-F238E27FC236}">
                    <a16:creationId xmlns:a16="http://schemas.microsoft.com/office/drawing/2014/main" id="{9345CCEC-0820-6069-6C2A-76B7AAAE0B38}"/>
                  </a:ext>
                </a:extLst>
              </p:cNvPr>
              <p:cNvSpPr/>
              <p:nvPr/>
            </p:nvSpPr>
            <p:spPr>
              <a:xfrm>
                <a:off x="7651954" y="2546555"/>
                <a:ext cx="3330677" cy="19121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8" name="Rectangle 27">
                <a:extLst>
                  <a:ext uri="{FF2B5EF4-FFF2-40B4-BE49-F238E27FC236}">
                    <a16:creationId xmlns:a16="http://schemas.microsoft.com/office/drawing/2014/main" id="{A6778922-5F1B-46F1-EF83-BB3F8BB190BF}"/>
                  </a:ext>
                </a:extLst>
              </p:cNvPr>
              <p:cNvSpPr/>
              <p:nvPr/>
            </p:nvSpPr>
            <p:spPr>
              <a:xfrm>
                <a:off x="5923935" y="2546555"/>
                <a:ext cx="1720646" cy="19121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7" name="Rectangle 26">
                <a:extLst>
                  <a:ext uri="{FF2B5EF4-FFF2-40B4-BE49-F238E27FC236}">
                    <a16:creationId xmlns:a16="http://schemas.microsoft.com/office/drawing/2014/main" id="{CC2246B2-F281-721A-4B31-4A53E8AC0070}"/>
                  </a:ext>
                </a:extLst>
              </p:cNvPr>
              <p:cNvSpPr/>
              <p:nvPr/>
            </p:nvSpPr>
            <p:spPr>
              <a:xfrm>
                <a:off x="3190567" y="2546555"/>
                <a:ext cx="2733368" cy="19121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4" name="Rectangle 23">
                <a:extLst>
                  <a:ext uri="{FF2B5EF4-FFF2-40B4-BE49-F238E27FC236}">
                    <a16:creationId xmlns:a16="http://schemas.microsoft.com/office/drawing/2014/main" id="{41568307-E793-0C60-2AC7-F69BBAF117D2}"/>
                  </a:ext>
                </a:extLst>
              </p:cNvPr>
              <p:cNvSpPr/>
              <p:nvPr/>
            </p:nvSpPr>
            <p:spPr>
              <a:xfrm>
                <a:off x="953729" y="2546555"/>
                <a:ext cx="2236835" cy="19121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cxnSp>
            <p:nvCxnSpPr>
              <p:cNvPr id="8" name="Straight Connector 7">
                <a:extLst>
                  <a:ext uri="{FF2B5EF4-FFF2-40B4-BE49-F238E27FC236}">
                    <a16:creationId xmlns:a16="http://schemas.microsoft.com/office/drawing/2014/main" id="{E43545CB-AAD2-B71A-93A4-FF16BBE63508}"/>
                  </a:ext>
                </a:extLst>
              </p:cNvPr>
              <p:cNvCxnSpPr>
                <a:cxnSpLocks/>
              </p:cNvCxnSpPr>
              <p:nvPr/>
            </p:nvCxnSpPr>
            <p:spPr>
              <a:xfrm>
                <a:off x="953729" y="3165987"/>
                <a:ext cx="1002890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285DAF-815E-8EDB-DFAD-9DAECE450E77}"/>
                  </a:ext>
                </a:extLst>
              </p:cNvPr>
              <p:cNvCxnSpPr>
                <a:cxnSpLocks/>
              </p:cNvCxnSpPr>
              <p:nvPr/>
            </p:nvCxnSpPr>
            <p:spPr>
              <a:xfrm>
                <a:off x="953729" y="2546555"/>
                <a:ext cx="0" cy="19121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282413B-6872-9EF2-89F9-CE70A03E64E0}"/>
                  </a:ext>
                </a:extLst>
              </p:cNvPr>
              <p:cNvCxnSpPr>
                <a:cxnSpLocks/>
              </p:cNvCxnSpPr>
              <p:nvPr/>
            </p:nvCxnSpPr>
            <p:spPr>
              <a:xfrm>
                <a:off x="3170905" y="2546555"/>
                <a:ext cx="19659" cy="19121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91AB3D8-604C-8ACE-5625-B537FE9DF402}"/>
                  </a:ext>
                </a:extLst>
              </p:cNvPr>
              <p:cNvCxnSpPr>
                <a:cxnSpLocks/>
              </p:cNvCxnSpPr>
              <p:nvPr/>
            </p:nvCxnSpPr>
            <p:spPr>
              <a:xfrm>
                <a:off x="7651954" y="2546555"/>
                <a:ext cx="0" cy="19121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736DEA-E16E-7394-6440-265695FC5EAA}"/>
                  </a:ext>
                </a:extLst>
              </p:cNvPr>
              <p:cNvCxnSpPr>
                <a:cxnSpLocks/>
              </p:cNvCxnSpPr>
              <p:nvPr/>
            </p:nvCxnSpPr>
            <p:spPr>
              <a:xfrm>
                <a:off x="5923935" y="2546555"/>
                <a:ext cx="0" cy="19121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08209EF-1C83-82BE-A855-F9BD233BED79}"/>
                  </a:ext>
                </a:extLst>
              </p:cNvPr>
              <p:cNvCxnSpPr>
                <a:cxnSpLocks/>
              </p:cNvCxnSpPr>
              <p:nvPr/>
            </p:nvCxnSpPr>
            <p:spPr>
              <a:xfrm flipH="1">
                <a:off x="10982631" y="2546555"/>
                <a:ext cx="1" cy="19121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3510332-EEC3-8AA3-0A25-D4C3936044DE}"/>
                  </a:ext>
                </a:extLst>
              </p:cNvPr>
              <p:cNvSpPr txBox="1"/>
              <p:nvPr/>
            </p:nvSpPr>
            <p:spPr>
              <a:xfrm>
                <a:off x="1551041" y="2702466"/>
                <a:ext cx="10717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0 - 17</a:t>
                </a:r>
              </a:p>
            </p:txBody>
          </p:sp>
          <p:sp>
            <p:nvSpPr>
              <p:cNvPr id="21" name="TextBox 20">
                <a:extLst>
                  <a:ext uri="{FF2B5EF4-FFF2-40B4-BE49-F238E27FC236}">
                    <a16:creationId xmlns:a16="http://schemas.microsoft.com/office/drawing/2014/main" id="{5DE1D57E-F3A7-8CF1-0137-F6ECBF6D0FF4}"/>
                  </a:ext>
                </a:extLst>
              </p:cNvPr>
              <p:cNvSpPr txBox="1"/>
              <p:nvPr/>
            </p:nvSpPr>
            <p:spPr>
              <a:xfrm>
                <a:off x="4104968" y="2703869"/>
                <a:ext cx="10717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18 - 44</a:t>
                </a:r>
              </a:p>
            </p:txBody>
          </p:sp>
          <p:sp>
            <p:nvSpPr>
              <p:cNvPr id="22" name="TextBox 21">
                <a:extLst>
                  <a:ext uri="{FF2B5EF4-FFF2-40B4-BE49-F238E27FC236}">
                    <a16:creationId xmlns:a16="http://schemas.microsoft.com/office/drawing/2014/main" id="{BE751871-B1DE-C154-AABC-3BAC39D82946}"/>
                  </a:ext>
                </a:extLst>
              </p:cNvPr>
              <p:cNvSpPr txBox="1"/>
              <p:nvPr/>
            </p:nvSpPr>
            <p:spPr>
              <a:xfrm>
                <a:off x="6241026" y="2703869"/>
                <a:ext cx="10717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45 - 54</a:t>
                </a:r>
              </a:p>
            </p:txBody>
          </p:sp>
          <p:sp>
            <p:nvSpPr>
              <p:cNvPr id="23" name="TextBox 22">
                <a:extLst>
                  <a:ext uri="{FF2B5EF4-FFF2-40B4-BE49-F238E27FC236}">
                    <a16:creationId xmlns:a16="http://schemas.microsoft.com/office/drawing/2014/main" id="{DBF9E24E-7061-8D44-3F91-6D7588BF36E1}"/>
                  </a:ext>
                </a:extLst>
              </p:cNvPr>
              <p:cNvSpPr txBox="1"/>
              <p:nvPr/>
            </p:nvSpPr>
            <p:spPr>
              <a:xfrm>
                <a:off x="8908026" y="2698736"/>
                <a:ext cx="10717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55+</a:t>
                </a:r>
              </a:p>
            </p:txBody>
          </p:sp>
        </p:grpSp>
        <p:sp>
          <p:nvSpPr>
            <p:cNvPr id="39" name="TextBox 38">
              <a:extLst>
                <a:ext uri="{FF2B5EF4-FFF2-40B4-BE49-F238E27FC236}">
                  <a16:creationId xmlns:a16="http://schemas.microsoft.com/office/drawing/2014/main" id="{EFC5F89F-589F-FD19-1AEA-D6C9514D0A59}"/>
                </a:ext>
              </a:extLst>
            </p:cNvPr>
            <p:cNvSpPr txBox="1"/>
            <p:nvPr/>
          </p:nvSpPr>
          <p:spPr>
            <a:xfrm>
              <a:off x="1194999" y="2371691"/>
              <a:ext cx="192182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Leukemia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Kidney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Lymphomas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Skin</a:t>
              </a:r>
            </a:p>
          </p:txBody>
        </p:sp>
        <p:sp>
          <p:nvSpPr>
            <p:cNvPr id="40" name="TextBox 39">
              <a:extLst>
                <a:ext uri="{FF2B5EF4-FFF2-40B4-BE49-F238E27FC236}">
                  <a16:creationId xmlns:a16="http://schemas.microsoft.com/office/drawing/2014/main" id="{5CF6FA26-88BC-BB16-16CD-0875C1B64152}"/>
                </a:ext>
              </a:extLst>
            </p:cNvPr>
            <p:cNvSpPr txBox="1"/>
            <p:nvPr/>
          </p:nvSpPr>
          <p:spPr>
            <a:xfrm>
              <a:off x="3562394" y="2371689"/>
              <a:ext cx="215475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Cervical, Uterine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Lymphomas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Skin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Breast</a:t>
              </a:r>
            </a:p>
          </p:txBody>
        </p:sp>
        <p:sp>
          <p:nvSpPr>
            <p:cNvPr id="41" name="TextBox 40">
              <a:extLst>
                <a:ext uri="{FF2B5EF4-FFF2-40B4-BE49-F238E27FC236}">
                  <a16:creationId xmlns:a16="http://schemas.microsoft.com/office/drawing/2014/main" id="{44E6DF22-DE78-93D3-AB4C-3573D4BCA782}"/>
                </a:ext>
              </a:extLst>
            </p:cNvPr>
            <p:cNvSpPr txBox="1"/>
            <p:nvPr/>
          </p:nvSpPr>
          <p:spPr>
            <a:xfrm>
              <a:off x="5921025" y="2371689"/>
              <a:ext cx="192182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Breast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Skin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Colorectal</a:t>
              </a:r>
            </a:p>
          </p:txBody>
        </p:sp>
        <p:sp>
          <p:nvSpPr>
            <p:cNvPr id="42" name="TextBox 41">
              <a:extLst>
                <a:ext uri="{FF2B5EF4-FFF2-40B4-BE49-F238E27FC236}">
                  <a16:creationId xmlns:a16="http://schemas.microsoft.com/office/drawing/2014/main" id="{C4B19D9D-DE04-C924-A8CC-A75965C087A7}"/>
                </a:ext>
              </a:extLst>
            </p:cNvPr>
            <p:cNvSpPr txBox="1"/>
            <p:nvPr/>
          </p:nvSpPr>
          <p:spPr>
            <a:xfrm>
              <a:off x="8547275" y="2376229"/>
              <a:ext cx="192182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Skin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Breast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Prostate</a:t>
              </a:r>
            </a:p>
          </p:txBody>
        </p:sp>
      </p:grpSp>
      <p:sp>
        <p:nvSpPr>
          <p:cNvPr id="45" name="TextBox 44">
            <a:extLst>
              <a:ext uri="{FF2B5EF4-FFF2-40B4-BE49-F238E27FC236}">
                <a16:creationId xmlns:a16="http://schemas.microsoft.com/office/drawing/2014/main" id="{EBED4B09-62BB-5390-3181-555FD34E6025}"/>
              </a:ext>
            </a:extLst>
          </p:cNvPr>
          <p:cNvSpPr txBox="1"/>
          <p:nvPr/>
        </p:nvSpPr>
        <p:spPr>
          <a:xfrm>
            <a:off x="4527356" y="4448139"/>
            <a:ext cx="26667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USPSTF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recommended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breast cancer screening</a:t>
            </a:r>
          </a:p>
        </p:txBody>
      </p:sp>
      <p:cxnSp>
        <p:nvCxnSpPr>
          <p:cNvPr id="11" name="Straight Connector 10">
            <a:extLst>
              <a:ext uri="{FF2B5EF4-FFF2-40B4-BE49-F238E27FC236}">
                <a16:creationId xmlns:a16="http://schemas.microsoft.com/office/drawing/2014/main" id="{68CCDAD2-A77A-F29F-621E-760734AFB492}"/>
              </a:ext>
            </a:extLst>
          </p:cNvPr>
          <p:cNvCxnSpPr>
            <a:cxnSpLocks/>
          </p:cNvCxnSpPr>
          <p:nvPr/>
        </p:nvCxnSpPr>
        <p:spPr>
          <a:xfrm flipV="1">
            <a:off x="3870664" y="2082638"/>
            <a:ext cx="0" cy="887627"/>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D20E8DA-3008-E716-5A08-C3AE29DAF438}"/>
              </a:ext>
            </a:extLst>
          </p:cNvPr>
          <p:cNvCxnSpPr>
            <a:cxnSpLocks/>
          </p:cNvCxnSpPr>
          <p:nvPr/>
        </p:nvCxnSpPr>
        <p:spPr>
          <a:xfrm flipV="1">
            <a:off x="5860741" y="2970265"/>
            <a:ext cx="0" cy="140642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0D6E9F7-1067-EE26-093E-C835095F9760}"/>
              </a:ext>
            </a:extLst>
          </p:cNvPr>
          <p:cNvCxnSpPr>
            <a:cxnSpLocks/>
          </p:cNvCxnSpPr>
          <p:nvPr/>
        </p:nvCxnSpPr>
        <p:spPr>
          <a:xfrm flipV="1">
            <a:off x="6193174" y="2086252"/>
            <a:ext cx="0" cy="884013"/>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2090DC0-EA3F-04A1-C2E4-95D7A5EC954A}"/>
              </a:ext>
            </a:extLst>
          </p:cNvPr>
          <p:cNvSpPr txBox="1"/>
          <p:nvPr/>
        </p:nvSpPr>
        <p:spPr>
          <a:xfrm>
            <a:off x="5052772" y="1436307"/>
            <a:ext cx="227185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USPSTF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recommended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colon cancer screening</a:t>
            </a:r>
          </a:p>
        </p:txBody>
      </p:sp>
      <p:sp>
        <p:nvSpPr>
          <p:cNvPr id="35" name="TextBox 34">
            <a:extLst>
              <a:ext uri="{FF2B5EF4-FFF2-40B4-BE49-F238E27FC236}">
                <a16:creationId xmlns:a16="http://schemas.microsoft.com/office/drawing/2014/main" id="{01DE7D21-D12B-B5B0-21FE-EE795B1D5C2A}"/>
              </a:ext>
            </a:extLst>
          </p:cNvPr>
          <p:cNvSpPr txBox="1"/>
          <p:nvPr/>
        </p:nvSpPr>
        <p:spPr>
          <a:xfrm>
            <a:off x="2649079" y="1437671"/>
            <a:ext cx="24431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USPSTF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recommended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6B243"/>
                </a:solidFill>
                <a:effectLst/>
                <a:uLnTx/>
                <a:uFillTx/>
                <a:latin typeface="Montserrat"/>
                <a:ea typeface="+mn-ea"/>
                <a:cs typeface="+mn-cs"/>
              </a:rPr>
              <a:t>cervical cancer screening</a:t>
            </a:r>
          </a:p>
        </p:txBody>
      </p:sp>
    </p:spTree>
    <p:extLst>
      <p:ext uri="{BB962C8B-B14F-4D97-AF65-F5344CB8AC3E}">
        <p14:creationId xmlns:p14="http://schemas.microsoft.com/office/powerpoint/2010/main" val="380646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15698-3054-FF74-5FDA-931BE2A9F05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23A546B-F65F-8959-4DEB-722D91C40040}"/>
              </a:ext>
            </a:extLst>
          </p:cNvPr>
          <p:cNvSpPr>
            <a:spLocks noGrp="1"/>
          </p:cNvSpPr>
          <p:nvPr>
            <p:ph type="title"/>
          </p:nvPr>
        </p:nvSpPr>
        <p:spPr/>
        <p:txBody>
          <a:bodyPr/>
          <a:lstStyle/>
          <a:p>
            <a:r>
              <a:rPr lang="en-US"/>
              <a:t>Cancer screening compliance</a:t>
            </a:r>
          </a:p>
        </p:txBody>
      </p:sp>
      <p:sp>
        <p:nvSpPr>
          <p:cNvPr id="7" name="Text Placeholder 6">
            <a:extLst>
              <a:ext uri="{FF2B5EF4-FFF2-40B4-BE49-F238E27FC236}">
                <a16:creationId xmlns:a16="http://schemas.microsoft.com/office/drawing/2014/main" id="{D237D86A-ACA7-CAAA-6CF6-B6D94BD9B2BD}"/>
              </a:ext>
            </a:extLst>
          </p:cNvPr>
          <p:cNvSpPr>
            <a:spLocks noGrp="1"/>
          </p:cNvSpPr>
          <p:nvPr>
            <p:ph type="body" sz="quarter" idx="10"/>
          </p:nvPr>
        </p:nvSpPr>
        <p:spPr>
          <a:xfrm>
            <a:off x="7444476" y="3504495"/>
            <a:ext cx="4337858" cy="2736647"/>
          </a:xfrm>
        </p:spPr>
        <p:txBody>
          <a:bodyPr/>
          <a:lstStyle/>
          <a:p>
            <a:pPr>
              <a:spcBef>
                <a:spcPts val="300"/>
              </a:spcBef>
              <a:spcAft>
                <a:spcPts val="0"/>
              </a:spcAft>
            </a:pPr>
            <a:r>
              <a:rPr lang="en-US" sz="1400"/>
              <a:t>Breast cancer prevalence increased 18% from 2020 to 2024, with a 13% jump from 2020 to 2021. </a:t>
            </a:r>
          </a:p>
          <a:p>
            <a:pPr>
              <a:spcBef>
                <a:spcPts val="300"/>
              </a:spcBef>
              <a:spcAft>
                <a:spcPts val="0"/>
              </a:spcAft>
            </a:pPr>
            <a:endParaRPr lang="en-US" sz="800"/>
          </a:p>
          <a:p>
            <a:pPr>
              <a:spcBef>
                <a:spcPts val="300"/>
              </a:spcBef>
              <a:spcAft>
                <a:spcPts val="0"/>
              </a:spcAft>
            </a:pPr>
            <a:r>
              <a:rPr lang="en-US" sz="1400"/>
              <a:t>Mammogram compliance increased 26% from 2020 to 2021 likely resulting in the increased diagnoses. </a:t>
            </a:r>
          </a:p>
          <a:p>
            <a:pPr>
              <a:spcBef>
                <a:spcPts val="300"/>
              </a:spcBef>
              <a:spcAft>
                <a:spcPts val="0"/>
              </a:spcAft>
            </a:pPr>
            <a:endParaRPr lang="en-US" sz="800"/>
          </a:p>
          <a:p>
            <a:pPr>
              <a:spcBef>
                <a:spcPts val="300"/>
              </a:spcBef>
              <a:spcAft>
                <a:spcPts val="0"/>
              </a:spcAft>
            </a:pPr>
            <a:r>
              <a:rPr lang="en-US" sz="1400"/>
              <a:t>Across cancer screening types, compliance is higher for members that have had their annual physical.</a:t>
            </a:r>
          </a:p>
        </p:txBody>
      </p:sp>
      <p:sp>
        <p:nvSpPr>
          <p:cNvPr id="2" name="Rectangle 1">
            <a:extLst>
              <a:ext uri="{FF2B5EF4-FFF2-40B4-BE49-F238E27FC236}">
                <a16:creationId xmlns:a16="http://schemas.microsoft.com/office/drawing/2014/main" id="{A2B3B09E-4294-DE6C-DD9C-E37777F96C2B}"/>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3B3E8A29-7DB1-A051-25D9-524219821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B5B0E1ED-2F3A-3446-1F0A-A6BA8F3B58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5" name="Chart 4">
            <a:extLst>
              <a:ext uri="{FF2B5EF4-FFF2-40B4-BE49-F238E27FC236}">
                <a16:creationId xmlns:a16="http://schemas.microsoft.com/office/drawing/2014/main" id="{800866F9-3AFE-2ADB-1CC7-0E1202380B68}"/>
              </a:ext>
              <a:ext uri="{147F2762-F138-4A5C-976F-8EAC2B608ADB}">
                <a16:predDERef xmlns:a16="http://schemas.microsoft.com/office/drawing/2014/main" pred="{E88CC0CE-E863-0358-4FBE-33EBC188D0AB}"/>
              </a:ext>
            </a:extLst>
          </p:cNvPr>
          <p:cNvGraphicFramePr>
            <a:graphicFrameLocks/>
          </p:cNvGraphicFramePr>
          <p:nvPr/>
        </p:nvGraphicFramePr>
        <p:xfrm>
          <a:off x="409667" y="1543096"/>
          <a:ext cx="6701720" cy="44900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Table 12">
            <a:extLst>
              <a:ext uri="{FF2B5EF4-FFF2-40B4-BE49-F238E27FC236}">
                <a16:creationId xmlns:a16="http://schemas.microsoft.com/office/drawing/2014/main" id="{EF3AB75D-EFDC-0247-8EE5-8A90D90BEA70}"/>
              </a:ext>
            </a:extLst>
          </p:cNvPr>
          <p:cNvGraphicFramePr>
            <a:graphicFrameLocks noGrp="1"/>
          </p:cNvGraphicFramePr>
          <p:nvPr/>
        </p:nvGraphicFramePr>
        <p:xfrm>
          <a:off x="7444475" y="1718561"/>
          <a:ext cx="4337859" cy="1634945"/>
        </p:xfrm>
        <a:graphic>
          <a:graphicData uri="http://schemas.openxmlformats.org/drawingml/2006/table">
            <a:tbl>
              <a:tblPr>
                <a:tableStyleId>{5C22544A-7EE6-4342-B048-85BDC9FD1C3A}</a:tableStyleId>
              </a:tblPr>
              <a:tblGrid>
                <a:gridCol w="1424222">
                  <a:extLst>
                    <a:ext uri="{9D8B030D-6E8A-4147-A177-3AD203B41FA5}">
                      <a16:colId xmlns:a16="http://schemas.microsoft.com/office/drawing/2014/main" val="719967058"/>
                    </a:ext>
                  </a:extLst>
                </a:gridCol>
                <a:gridCol w="1288026">
                  <a:extLst>
                    <a:ext uri="{9D8B030D-6E8A-4147-A177-3AD203B41FA5}">
                      <a16:colId xmlns:a16="http://schemas.microsoft.com/office/drawing/2014/main" val="406474127"/>
                    </a:ext>
                  </a:extLst>
                </a:gridCol>
                <a:gridCol w="1625611">
                  <a:extLst>
                    <a:ext uri="{9D8B030D-6E8A-4147-A177-3AD203B41FA5}">
                      <a16:colId xmlns:a16="http://schemas.microsoft.com/office/drawing/2014/main" val="984321069"/>
                    </a:ext>
                  </a:extLst>
                </a:gridCol>
              </a:tblGrid>
              <a:tr h="624188">
                <a:tc>
                  <a:txBody>
                    <a:bodyPr/>
                    <a:lstStyle/>
                    <a:p>
                      <a:pPr algn="l" fontAlgn="b"/>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en-US" sz="1200" u="none" strike="noStrike" baseline="0">
                          <a:solidFill>
                            <a:schemeClr val="bg1"/>
                          </a:solidFill>
                          <a:effectLst/>
                        </a:rPr>
                        <a:t>Compliant with Physical</a:t>
                      </a:r>
                      <a:endParaRPr lang="en-US" sz="1200" b="0" i="0" u="none" strike="noStrike" baseline="0">
                        <a:solidFill>
                          <a:schemeClr val="bg1"/>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en-US" sz="1200" u="none" strike="noStrike" baseline="0">
                          <a:solidFill>
                            <a:schemeClr val="bg1"/>
                          </a:solidFill>
                          <a:effectLst/>
                        </a:rPr>
                        <a:t>Not Compliant with Physical</a:t>
                      </a:r>
                      <a:endParaRPr lang="en-US" sz="1200" b="0" i="0" u="none" strike="noStrike" baseline="0">
                        <a:solidFill>
                          <a:schemeClr val="bg1"/>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281248534"/>
                  </a:ext>
                </a:extLst>
              </a:tr>
              <a:tr h="336919">
                <a:tc>
                  <a:txBody>
                    <a:bodyPr/>
                    <a:lstStyle/>
                    <a:p>
                      <a:pPr algn="l" fontAlgn="b"/>
                      <a:r>
                        <a:rPr lang="en-US" sz="1200" u="none" strike="noStrike">
                          <a:effectLst/>
                        </a:rPr>
                        <a:t>Mammogram</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69%</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33%</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4561092"/>
                  </a:ext>
                </a:extLst>
              </a:tr>
              <a:tr h="336919">
                <a:tc>
                  <a:txBody>
                    <a:bodyPr/>
                    <a:lstStyle/>
                    <a:p>
                      <a:pPr algn="l" fontAlgn="b"/>
                      <a:r>
                        <a:rPr lang="en-US" sz="1200" u="none" strike="noStrike">
                          <a:effectLst/>
                        </a:rPr>
                        <a:t>Cervical screening</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b"/>
                      <a:r>
                        <a:rPr lang="en-US" sz="1200" u="none" strike="noStrike">
                          <a:effectLst/>
                        </a:rPr>
                        <a:t>64%</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b"/>
                      <a:r>
                        <a:rPr lang="en-US" sz="1200" u="none" strike="noStrike">
                          <a:effectLst/>
                        </a:rPr>
                        <a:t>34%</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4748956"/>
                  </a:ext>
                </a:extLst>
              </a:tr>
              <a:tr h="336919">
                <a:tc>
                  <a:txBody>
                    <a:bodyPr/>
                    <a:lstStyle/>
                    <a:p>
                      <a:pPr algn="l" fontAlgn="b"/>
                      <a:r>
                        <a:rPr lang="en-US" sz="1200" u="none" strike="noStrike">
                          <a:effectLst/>
                        </a:rPr>
                        <a:t>Colonoscopy</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85%</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35%</a:t>
                      </a:r>
                      <a:endParaRPr lang="en-US" sz="1200" b="0" i="0" u="none" strike="noStrike">
                        <a:solidFill>
                          <a:srgbClr val="000000"/>
                        </a:solidFill>
                        <a:effectLst/>
                        <a:latin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3609582"/>
                  </a:ext>
                </a:extLst>
              </a:tr>
            </a:tbl>
          </a:graphicData>
        </a:graphic>
      </p:graphicFrame>
      <p:sp>
        <p:nvSpPr>
          <p:cNvPr id="14" name="TextBox 13">
            <a:extLst>
              <a:ext uri="{FF2B5EF4-FFF2-40B4-BE49-F238E27FC236}">
                <a16:creationId xmlns:a16="http://schemas.microsoft.com/office/drawing/2014/main" id="{FA4DC00E-8729-8BD3-A793-32EDC3097999}"/>
              </a:ext>
            </a:extLst>
          </p:cNvPr>
          <p:cNvSpPr txBox="1"/>
          <p:nvPr/>
        </p:nvSpPr>
        <p:spPr>
          <a:xfrm>
            <a:off x="7444475" y="1172878"/>
            <a:ext cx="424406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F628D"/>
                </a:solidFill>
                <a:effectLst/>
                <a:uLnTx/>
                <a:uFillTx/>
                <a:latin typeface="Montserrat"/>
                <a:ea typeface="+mn-ea"/>
                <a:cs typeface="+mn-cs"/>
              </a:rPr>
              <a:t>2024 Cancer Screening by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F628D"/>
                </a:solidFill>
                <a:effectLst/>
                <a:uLnTx/>
                <a:uFillTx/>
                <a:latin typeface="Montserrat"/>
                <a:ea typeface="+mn-ea"/>
                <a:cs typeface="+mn-cs"/>
              </a:rPr>
              <a:t>Annual Physical Compliance</a:t>
            </a:r>
          </a:p>
        </p:txBody>
      </p:sp>
    </p:spTree>
    <p:extLst>
      <p:ext uri="{BB962C8B-B14F-4D97-AF65-F5344CB8AC3E}">
        <p14:creationId xmlns:p14="http://schemas.microsoft.com/office/powerpoint/2010/main" val="2441030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65447-ED77-D97B-F0A1-9EB04C72A08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6E2D80C-DA04-F2A8-4B5B-E186473C4576}"/>
              </a:ext>
            </a:extLst>
          </p:cNvPr>
          <p:cNvSpPr>
            <a:spLocks noGrp="1"/>
          </p:cNvSpPr>
          <p:nvPr>
            <p:ph type="title"/>
          </p:nvPr>
        </p:nvSpPr>
        <p:spPr/>
        <p:txBody>
          <a:bodyPr/>
          <a:lstStyle/>
          <a:p>
            <a:r>
              <a:rPr lang="en-US"/>
              <a:t>Cancer cost trend</a:t>
            </a:r>
          </a:p>
        </p:txBody>
      </p:sp>
      <p:sp>
        <p:nvSpPr>
          <p:cNvPr id="7" name="Text Placeholder 6">
            <a:extLst>
              <a:ext uri="{FF2B5EF4-FFF2-40B4-BE49-F238E27FC236}">
                <a16:creationId xmlns:a16="http://schemas.microsoft.com/office/drawing/2014/main" id="{A116414D-762C-14FA-85EB-B58A114C3866}"/>
              </a:ext>
            </a:extLst>
          </p:cNvPr>
          <p:cNvSpPr>
            <a:spLocks noGrp="1"/>
          </p:cNvSpPr>
          <p:nvPr>
            <p:ph type="body" sz="quarter" idx="10"/>
          </p:nvPr>
        </p:nvSpPr>
        <p:spPr>
          <a:xfrm>
            <a:off x="7097769" y="2136129"/>
            <a:ext cx="4423671" cy="2937599"/>
          </a:xfrm>
        </p:spPr>
        <p:txBody>
          <a:bodyPr/>
          <a:lstStyle/>
          <a:p>
            <a:pPr>
              <a:spcBef>
                <a:spcPts val="600"/>
              </a:spcBef>
              <a:spcAft>
                <a:spcPts val="0"/>
              </a:spcAft>
            </a:pPr>
            <a:r>
              <a:rPr lang="en-US"/>
              <a:t>Risk among members with cancer increased 5% from 2021 compared to 2024.</a:t>
            </a:r>
          </a:p>
          <a:p>
            <a:pPr>
              <a:spcBef>
                <a:spcPts val="600"/>
              </a:spcBef>
              <a:spcAft>
                <a:spcPts val="0"/>
              </a:spcAft>
            </a:pPr>
            <a:r>
              <a:rPr lang="en-US"/>
              <a:t>Since 2021, PMPY spend for those with cancer has increased almost 21%, influenced by greater spend across all claims types.</a:t>
            </a:r>
          </a:p>
          <a:p>
            <a:pPr>
              <a:spcBef>
                <a:spcPts val="600"/>
              </a:spcBef>
              <a:spcAft>
                <a:spcPts val="0"/>
              </a:spcAft>
            </a:pPr>
            <a:r>
              <a:rPr lang="en-US"/>
              <a:t>Rx through Medical and PBM are key drivers of cancer cost trend with PMPYs that increased 22% and 35%, respectively.</a:t>
            </a:r>
          </a:p>
        </p:txBody>
      </p:sp>
      <p:sp>
        <p:nvSpPr>
          <p:cNvPr id="2" name="Rectangle 1">
            <a:extLst>
              <a:ext uri="{FF2B5EF4-FFF2-40B4-BE49-F238E27FC236}">
                <a16:creationId xmlns:a16="http://schemas.microsoft.com/office/drawing/2014/main" id="{1E6390DF-651C-A559-CD68-2BFF82FB7422}"/>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3C9D07AE-1200-6990-CF50-D6BBA6EF46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03C343B6-2200-8388-41FE-D86D736F4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5" name="Chart 4">
            <a:extLst>
              <a:ext uri="{FF2B5EF4-FFF2-40B4-BE49-F238E27FC236}">
                <a16:creationId xmlns:a16="http://schemas.microsoft.com/office/drawing/2014/main" id="{6C1A32D5-5FFA-5C78-1D78-CBE5F9709873}"/>
              </a:ext>
            </a:extLst>
          </p:cNvPr>
          <p:cNvGraphicFramePr>
            <a:graphicFrameLocks/>
          </p:cNvGraphicFramePr>
          <p:nvPr/>
        </p:nvGraphicFramePr>
        <p:xfrm>
          <a:off x="373127" y="1548299"/>
          <a:ext cx="6257925" cy="41719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42344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5A7A2-7253-2DFC-60D4-7F8C704BCC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F67EB8B-DA69-C266-A672-820F0A0937BA}"/>
              </a:ext>
            </a:extLst>
          </p:cNvPr>
          <p:cNvSpPr>
            <a:spLocks noGrp="1"/>
          </p:cNvSpPr>
          <p:nvPr>
            <p:ph type="title"/>
          </p:nvPr>
        </p:nvSpPr>
        <p:spPr/>
        <p:txBody>
          <a:bodyPr/>
          <a:lstStyle/>
          <a:p>
            <a:r>
              <a:rPr lang="en-US"/>
              <a:t>Cancer cost trend- J Codes</a:t>
            </a:r>
          </a:p>
        </p:txBody>
      </p:sp>
      <p:sp>
        <p:nvSpPr>
          <p:cNvPr id="7" name="Text Placeholder 6">
            <a:extLst>
              <a:ext uri="{FF2B5EF4-FFF2-40B4-BE49-F238E27FC236}">
                <a16:creationId xmlns:a16="http://schemas.microsoft.com/office/drawing/2014/main" id="{FCFC193D-20CA-F56D-8DB8-CC7D6A2615AD}"/>
              </a:ext>
            </a:extLst>
          </p:cNvPr>
          <p:cNvSpPr>
            <a:spLocks noGrp="1"/>
          </p:cNvSpPr>
          <p:nvPr>
            <p:ph type="body" sz="quarter" idx="10"/>
          </p:nvPr>
        </p:nvSpPr>
        <p:spPr>
          <a:xfrm>
            <a:off x="8012884" y="822964"/>
            <a:ext cx="3860448" cy="2666756"/>
          </a:xfrm>
        </p:spPr>
        <p:txBody>
          <a:bodyPr/>
          <a:lstStyle/>
          <a:p>
            <a:pPr>
              <a:spcBef>
                <a:spcPts val="600"/>
              </a:spcBef>
              <a:spcAft>
                <a:spcPts val="0"/>
              </a:spcAft>
            </a:pPr>
            <a:r>
              <a:rPr lang="en-US"/>
              <a:t>Treatments for malignancy comprise 47% of all J code spend. </a:t>
            </a:r>
          </a:p>
          <a:p>
            <a:pPr>
              <a:spcBef>
                <a:spcPts val="600"/>
              </a:spcBef>
              <a:spcAft>
                <a:spcPts val="0"/>
              </a:spcAft>
            </a:pPr>
            <a:r>
              <a:rPr lang="en-US"/>
              <a:t>At $106M, J code spend related to cancer has increased 52% since 2021 ($70M). Service count increased 39% in this same timeframe.</a:t>
            </a:r>
          </a:p>
          <a:p>
            <a:pPr>
              <a:spcBef>
                <a:spcPts val="600"/>
              </a:spcBef>
              <a:spcAft>
                <a:spcPts val="0"/>
              </a:spcAft>
            </a:pPr>
            <a:r>
              <a:rPr lang="en-US"/>
              <a:t>Average cost per service is higher across 8 of top 10 J codes in 2024.</a:t>
            </a:r>
          </a:p>
        </p:txBody>
      </p:sp>
      <p:sp>
        <p:nvSpPr>
          <p:cNvPr id="2" name="Rectangle 1">
            <a:extLst>
              <a:ext uri="{FF2B5EF4-FFF2-40B4-BE49-F238E27FC236}">
                <a16:creationId xmlns:a16="http://schemas.microsoft.com/office/drawing/2014/main" id="{99352BE2-E61F-795B-B0C4-F817E717F43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0F943776-0532-CCFE-724B-7B119EC9F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8E3E5D71-4464-744C-A68A-3AB77A519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11" name="Table 10">
            <a:extLst>
              <a:ext uri="{FF2B5EF4-FFF2-40B4-BE49-F238E27FC236}">
                <a16:creationId xmlns:a16="http://schemas.microsoft.com/office/drawing/2014/main" id="{B5C6C2FD-564E-5E96-7EB5-310CCA9FB205}"/>
              </a:ext>
            </a:extLst>
          </p:cNvPr>
          <p:cNvGraphicFramePr>
            <a:graphicFrameLocks noGrp="1"/>
          </p:cNvGraphicFramePr>
          <p:nvPr/>
        </p:nvGraphicFramePr>
        <p:xfrm>
          <a:off x="8012884" y="3811752"/>
          <a:ext cx="2595855" cy="2257619"/>
        </p:xfrm>
        <a:graphic>
          <a:graphicData uri="http://schemas.openxmlformats.org/drawingml/2006/table">
            <a:tbl>
              <a:tblPr>
                <a:tableStyleId>{5C22544A-7EE6-4342-B048-85BDC9FD1C3A}</a:tableStyleId>
              </a:tblPr>
              <a:tblGrid>
                <a:gridCol w="836542">
                  <a:extLst>
                    <a:ext uri="{9D8B030D-6E8A-4147-A177-3AD203B41FA5}">
                      <a16:colId xmlns:a16="http://schemas.microsoft.com/office/drawing/2014/main" val="877109095"/>
                    </a:ext>
                  </a:extLst>
                </a:gridCol>
                <a:gridCol w="1759313">
                  <a:extLst>
                    <a:ext uri="{9D8B030D-6E8A-4147-A177-3AD203B41FA5}">
                      <a16:colId xmlns:a16="http://schemas.microsoft.com/office/drawing/2014/main" val="743133498"/>
                    </a:ext>
                  </a:extLst>
                </a:gridCol>
              </a:tblGrid>
              <a:tr h="309013">
                <a:tc gridSpan="2">
                  <a:txBody>
                    <a:bodyPr/>
                    <a:lstStyle/>
                    <a:p>
                      <a:pPr algn="ctr" fontAlgn="t"/>
                      <a:r>
                        <a:rPr lang="en-US" sz="1000" b="1" i="0" u="none" strike="noStrike">
                          <a:solidFill>
                            <a:schemeClr val="bg1"/>
                          </a:solidFill>
                          <a:effectLst/>
                          <a:latin typeface="+mn-lt"/>
                        </a:rPr>
                        <a:t>J Code Key</a:t>
                      </a:r>
                    </a:p>
                  </a:txBody>
                  <a:tcPr marL="0" marR="0" marT="0" marB="0" anchor="ctr">
                    <a:solidFill>
                      <a:schemeClr val="accent4"/>
                    </a:solidFill>
                  </a:tcPr>
                </a:tc>
                <a:tc hMerge="1">
                  <a:txBody>
                    <a:bodyPr/>
                    <a:lstStyle/>
                    <a:p>
                      <a:pPr algn="ctr" fontAlgn="t"/>
                      <a:endParaRPr lang="en-US" sz="900" b="0" i="0" u="none" strike="noStrike">
                        <a:solidFill>
                          <a:srgbClr val="404040"/>
                        </a:solidFill>
                        <a:effectLst/>
                        <a:latin typeface="Arial" panose="020B0604020202020204" pitchFamily="34" charset="0"/>
                      </a:endParaRPr>
                    </a:p>
                  </a:txBody>
                  <a:tcPr marL="0" marR="0" marT="0" marB="0" anchor="ctr"/>
                </a:tc>
                <a:extLst>
                  <a:ext uri="{0D108BD9-81ED-4DB2-BD59-A6C34878D82A}">
                    <a16:rowId xmlns:a16="http://schemas.microsoft.com/office/drawing/2014/main" val="2769376722"/>
                  </a:ext>
                </a:extLst>
              </a:tr>
              <a:tr h="192446">
                <a:tc>
                  <a:txBody>
                    <a:bodyPr/>
                    <a:lstStyle/>
                    <a:p>
                      <a:pPr algn="ctr" fontAlgn="t"/>
                      <a:r>
                        <a:rPr lang="en-US" sz="1000" u="none" strike="noStrike">
                          <a:effectLst/>
                          <a:latin typeface="+mn-lt"/>
                        </a:rPr>
                        <a:t>J9271</a:t>
                      </a:r>
                      <a:endParaRPr lang="en-US" sz="1000" b="0" i="0" u="none" strike="noStrike">
                        <a:solidFill>
                          <a:srgbClr val="404040"/>
                        </a:solidFill>
                        <a:effectLst/>
                        <a:latin typeface="+mn-lt"/>
                      </a:endParaRPr>
                    </a:p>
                  </a:txBody>
                  <a:tcPr marL="0" marR="0" marT="0" marB="0" anchor="ctr">
                    <a:solidFill>
                      <a:schemeClr val="bg1"/>
                    </a:solidFill>
                  </a:tcPr>
                </a:tc>
                <a:tc>
                  <a:txBody>
                    <a:bodyPr/>
                    <a:lstStyle/>
                    <a:p>
                      <a:pPr algn="ctr" fontAlgn="t"/>
                      <a:r>
                        <a:rPr lang="en-US" sz="1000" u="none" strike="noStrike">
                          <a:effectLst/>
                          <a:latin typeface="+mn-lt"/>
                        </a:rPr>
                        <a:t>Keytruda</a:t>
                      </a:r>
                      <a:endParaRPr lang="en-US" sz="1000" b="0" i="0" u="none" strike="noStrike">
                        <a:solidFill>
                          <a:srgbClr val="404040"/>
                        </a:solidFill>
                        <a:effectLst/>
                        <a:latin typeface="+mn-lt"/>
                      </a:endParaRPr>
                    </a:p>
                  </a:txBody>
                  <a:tcPr marL="0" marR="0" marT="0" marB="0" anchor="ctr">
                    <a:solidFill>
                      <a:schemeClr val="bg1"/>
                    </a:solidFill>
                  </a:tcPr>
                </a:tc>
                <a:extLst>
                  <a:ext uri="{0D108BD9-81ED-4DB2-BD59-A6C34878D82A}">
                    <a16:rowId xmlns:a16="http://schemas.microsoft.com/office/drawing/2014/main" val="1273798931"/>
                  </a:ext>
                </a:extLst>
              </a:tr>
              <a:tr h="201146">
                <a:tc>
                  <a:txBody>
                    <a:bodyPr/>
                    <a:lstStyle/>
                    <a:p>
                      <a:pPr algn="ctr" fontAlgn="t"/>
                      <a:r>
                        <a:rPr lang="en-US" sz="1000" u="none" strike="noStrike">
                          <a:effectLst/>
                          <a:latin typeface="+mn-lt"/>
                        </a:rPr>
                        <a:t>J9299</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tc>
                  <a:txBody>
                    <a:bodyPr/>
                    <a:lstStyle/>
                    <a:p>
                      <a:pPr algn="ctr" fontAlgn="t"/>
                      <a:r>
                        <a:rPr lang="en-US" sz="1000" u="none" strike="noStrike">
                          <a:effectLst/>
                          <a:latin typeface="+mn-lt"/>
                        </a:rPr>
                        <a:t>Opdivo</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extLst>
                  <a:ext uri="{0D108BD9-81ED-4DB2-BD59-A6C34878D82A}">
                    <a16:rowId xmlns:a16="http://schemas.microsoft.com/office/drawing/2014/main" val="2621448064"/>
                  </a:ext>
                </a:extLst>
              </a:tr>
              <a:tr h="192446">
                <a:tc>
                  <a:txBody>
                    <a:bodyPr/>
                    <a:lstStyle/>
                    <a:p>
                      <a:pPr algn="ctr" fontAlgn="t"/>
                      <a:r>
                        <a:rPr lang="en-US" sz="1000" u="none" strike="noStrike">
                          <a:effectLst/>
                          <a:latin typeface="+mn-lt"/>
                        </a:rPr>
                        <a:t>J9144</a:t>
                      </a:r>
                      <a:endParaRPr lang="en-US" sz="1000" b="0" i="0" u="none" strike="noStrike">
                        <a:solidFill>
                          <a:srgbClr val="404040"/>
                        </a:solidFill>
                        <a:effectLst/>
                        <a:latin typeface="+mn-lt"/>
                      </a:endParaRPr>
                    </a:p>
                  </a:txBody>
                  <a:tcPr marL="0" marR="0" marT="0" marB="0" anchor="ctr">
                    <a:solidFill>
                      <a:schemeClr val="bg1"/>
                    </a:solidFill>
                  </a:tcPr>
                </a:tc>
                <a:tc>
                  <a:txBody>
                    <a:bodyPr/>
                    <a:lstStyle/>
                    <a:p>
                      <a:pPr algn="ctr" fontAlgn="t"/>
                      <a:r>
                        <a:rPr lang="en-US" sz="1000" u="none" strike="noStrike">
                          <a:effectLst/>
                          <a:latin typeface="+mn-lt"/>
                        </a:rPr>
                        <a:t>Darzalex</a:t>
                      </a:r>
                      <a:endParaRPr lang="en-US" sz="1000" b="0" i="0" u="none" strike="noStrike">
                        <a:solidFill>
                          <a:srgbClr val="404040"/>
                        </a:solidFill>
                        <a:effectLst/>
                        <a:latin typeface="+mn-lt"/>
                      </a:endParaRPr>
                    </a:p>
                  </a:txBody>
                  <a:tcPr marL="0" marR="0" marT="0" marB="0" anchor="ctr">
                    <a:solidFill>
                      <a:schemeClr val="bg1"/>
                    </a:solidFill>
                  </a:tcPr>
                </a:tc>
                <a:extLst>
                  <a:ext uri="{0D108BD9-81ED-4DB2-BD59-A6C34878D82A}">
                    <a16:rowId xmlns:a16="http://schemas.microsoft.com/office/drawing/2014/main" val="2130324584"/>
                  </a:ext>
                </a:extLst>
              </a:tr>
              <a:tr h="192446">
                <a:tc>
                  <a:txBody>
                    <a:bodyPr/>
                    <a:lstStyle/>
                    <a:p>
                      <a:pPr algn="ctr" fontAlgn="t"/>
                      <a:r>
                        <a:rPr lang="en-US" sz="1000" u="none" strike="noStrike">
                          <a:effectLst/>
                          <a:latin typeface="+mn-lt"/>
                        </a:rPr>
                        <a:t>J9306</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tc>
                  <a:txBody>
                    <a:bodyPr/>
                    <a:lstStyle/>
                    <a:p>
                      <a:pPr algn="ctr" fontAlgn="t"/>
                      <a:r>
                        <a:rPr lang="en-US" sz="1000" u="none" strike="noStrike">
                          <a:effectLst/>
                          <a:latin typeface="+mn-lt"/>
                        </a:rPr>
                        <a:t>Perjeta</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extLst>
                  <a:ext uri="{0D108BD9-81ED-4DB2-BD59-A6C34878D82A}">
                    <a16:rowId xmlns:a16="http://schemas.microsoft.com/office/drawing/2014/main" val="588711713"/>
                  </a:ext>
                </a:extLst>
              </a:tr>
              <a:tr h="192446">
                <a:tc>
                  <a:txBody>
                    <a:bodyPr/>
                    <a:lstStyle/>
                    <a:p>
                      <a:pPr algn="ctr" fontAlgn="t"/>
                      <a:r>
                        <a:rPr lang="en-US" sz="1000" u="none" strike="noStrike">
                          <a:effectLst/>
                          <a:latin typeface="+mn-lt"/>
                        </a:rPr>
                        <a:t>J9228</a:t>
                      </a:r>
                      <a:endParaRPr lang="en-US" sz="1000" b="0" i="0" u="none" strike="noStrike">
                        <a:solidFill>
                          <a:srgbClr val="404040"/>
                        </a:solidFill>
                        <a:effectLst/>
                        <a:latin typeface="+mn-lt"/>
                      </a:endParaRPr>
                    </a:p>
                  </a:txBody>
                  <a:tcPr marL="0" marR="0" marT="0" marB="0" anchor="ctr">
                    <a:solidFill>
                      <a:schemeClr val="bg1"/>
                    </a:solidFill>
                  </a:tcPr>
                </a:tc>
                <a:tc>
                  <a:txBody>
                    <a:bodyPr/>
                    <a:lstStyle/>
                    <a:p>
                      <a:pPr algn="ctr" fontAlgn="t"/>
                      <a:r>
                        <a:rPr lang="en-US" sz="1000" u="none" strike="noStrike">
                          <a:effectLst/>
                          <a:latin typeface="+mn-lt"/>
                        </a:rPr>
                        <a:t>Yervoy</a:t>
                      </a:r>
                      <a:endParaRPr lang="en-US" sz="1000" b="0" i="0" u="none" strike="noStrike">
                        <a:solidFill>
                          <a:srgbClr val="404040"/>
                        </a:solidFill>
                        <a:effectLst/>
                        <a:latin typeface="+mn-lt"/>
                      </a:endParaRPr>
                    </a:p>
                  </a:txBody>
                  <a:tcPr marL="0" marR="0" marT="0" marB="0" anchor="ctr">
                    <a:solidFill>
                      <a:schemeClr val="bg1"/>
                    </a:solidFill>
                  </a:tcPr>
                </a:tc>
                <a:extLst>
                  <a:ext uri="{0D108BD9-81ED-4DB2-BD59-A6C34878D82A}">
                    <a16:rowId xmlns:a16="http://schemas.microsoft.com/office/drawing/2014/main" val="3192939899"/>
                  </a:ext>
                </a:extLst>
              </a:tr>
              <a:tr h="192446">
                <a:tc>
                  <a:txBody>
                    <a:bodyPr/>
                    <a:lstStyle/>
                    <a:p>
                      <a:pPr algn="ctr" fontAlgn="t"/>
                      <a:r>
                        <a:rPr lang="en-US" sz="1000" u="none" strike="noStrike">
                          <a:effectLst/>
                          <a:latin typeface="+mn-lt"/>
                        </a:rPr>
                        <a:t>J9358</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tc>
                  <a:txBody>
                    <a:bodyPr/>
                    <a:lstStyle/>
                    <a:p>
                      <a:pPr algn="ctr" fontAlgn="t"/>
                      <a:r>
                        <a:rPr lang="en-US" sz="1000" u="none" strike="noStrike">
                          <a:effectLst/>
                          <a:latin typeface="+mn-lt"/>
                        </a:rPr>
                        <a:t>Enhertu</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extLst>
                  <a:ext uri="{0D108BD9-81ED-4DB2-BD59-A6C34878D82A}">
                    <a16:rowId xmlns:a16="http://schemas.microsoft.com/office/drawing/2014/main" val="2548882069"/>
                  </a:ext>
                </a:extLst>
              </a:tr>
              <a:tr h="192446">
                <a:tc>
                  <a:txBody>
                    <a:bodyPr/>
                    <a:lstStyle/>
                    <a:p>
                      <a:pPr algn="ctr" fontAlgn="t"/>
                      <a:r>
                        <a:rPr lang="en-US" sz="1000" u="none" strike="noStrike">
                          <a:effectLst/>
                          <a:latin typeface="+mn-lt"/>
                        </a:rPr>
                        <a:t>J9173</a:t>
                      </a:r>
                      <a:endParaRPr lang="en-US" sz="1000" b="0" i="0" u="none" strike="noStrike">
                        <a:solidFill>
                          <a:srgbClr val="404040"/>
                        </a:solidFill>
                        <a:effectLst/>
                        <a:latin typeface="+mn-lt"/>
                      </a:endParaRPr>
                    </a:p>
                  </a:txBody>
                  <a:tcPr marL="0" marR="0" marT="0" marB="0" anchor="ctr">
                    <a:solidFill>
                      <a:schemeClr val="bg1"/>
                    </a:solidFill>
                  </a:tcPr>
                </a:tc>
                <a:tc>
                  <a:txBody>
                    <a:bodyPr/>
                    <a:lstStyle/>
                    <a:p>
                      <a:pPr algn="ctr" fontAlgn="t"/>
                      <a:r>
                        <a:rPr lang="en-US" sz="1000" u="none" strike="noStrike">
                          <a:effectLst/>
                          <a:latin typeface="+mn-lt"/>
                        </a:rPr>
                        <a:t>Imfinzi</a:t>
                      </a:r>
                      <a:endParaRPr lang="en-US" sz="1000" b="0" i="0" u="none" strike="noStrike">
                        <a:solidFill>
                          <a:srgbClr val="404040"/>
                        </a:solidFill>
                        <a:effectLst/>
                        <a:latin typeface="+mn-lt"/>
                      </a:endParaRPr>
                    </a:p>
                  </a:txBody>
                  <a:tcPr marL="0" marR="0" marT="0" marB="0" anchor="ctr">
                    <a:solidFill>
                      <a:schemeClr val="bg1"/>
                    </a:solidFill>
                  </a:tcPr>
                </a:tc>
                <a:extLst>
                  <a:ext uri="{0D108BD9-81ED-4DB2-BD59-A6C34878D82A}">
                    <a16:rowId xmlns:a16="http://schemas.microsoft.com/office/drawing/2014/main" val="3431370903"/>
                  </a:ext>
                </a:extLst>
              </a:tr>
              <a:tr h="219363">
                <a:tc>
                  <a:txBody>
                    <a:bodyPr/>
                    <a:lstStyle/>
                    <a:p>
                      <a:pPr algn="ctr" fontAlgn="t"/>
                      <a:r>
                        <a:rPr lang="en-US" sz="1000" u="none" strike="noStrike">
                          <a:effectLst/>
                          <a:latin typeface="+mn-lt"/>
                        </a:rPr>
                        <a:t>J2506</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tc>
                  <a:txBody>
                    <a:bodyPr/>
                    <a:lstStyle/>
                    <a:p>
                      <a:pPr algn="ctr" fontAlgn="t"/>
                      <a:r>
                        <a:rPr lang="en-US" sz="1000" u="none" strike="noStrike">
                          <a:effectLst/>
                          <a:latin typeface="+mn-lt"/>
                        </a:rPr>
                        <a:t>Neulasta</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extLst>
                  <a:ext uri="{0D108BD9-81ED-4DB2-BD59-A6C34878D82A}">
                    <a16:rowId xmlns:a16="http://schemas.microsoft.com/office/drawing/2014/main" val="1621890277"/>
                  </a:ext>
                </a:extLst>
              </a:tr>
              <a:tr h="180975">
                <a:tc>
                  <a:txBody>
                    <a:bodyPr/>
                    <a:lstStyle/>
                    <a:p>
                      <a:pPr algn="ctr" fontAlgn="t"/>
                      <a:r>
                        <a:rPr lang="en-US" sz="1000" u="none" strike="noStrike">
                          <a:effectLst/>
                          <a:latin typeface="+mn-lt"/>
                        </a:rPr>
                        <a:t>J9042</a:t>
                      </a:r>
                      <a:endParaRPr lang="en-US" sz="1000" b="0" i="0" u="none" strike="noStrike">
                        <a:solidFill>
                          <a:srgbClr val="404040"/>
                        </a:solidFill>
                        <a:effectLst/>
                        <a:latin typeface="+mn-lt"/>
                      </a:endParaRPr>
                    </a:p>
                  </a:txBody>
                  <a:tcPr marL="0" marR="0" marT="0" marB="0" anchor="ctr">
                    <a:solidFill>
                      <a:schemeClr val="bg1"/>
                    </a:solidFill>
                  </a:tcPr>
                </a:tc>
                <a:tc>
                  <a:txBody>
                    <a:bodyPr/>
                    <a:lstStyle/>
                    <a:p>
                      <a:pPr algn="ctr" fontAlgn="t"/>
                      <a:r>
                        <a:rPr lang="en-US" sz="1000" u="none" strike="noStrike">
                          <a:effectLst/>
                          <a:latin typeface="+mn-lt"/>
                        </a:rPr>
                        <a:t>Adcetris</a:t>
                      </a:r>
                      <a:endParaRPr lang="en-US" sz="1000" b="0" i="0" u="none" strike="noStrike">
                        <a:solidFill>
                          <a:srgbClr val="404040"/>
                        </a:solidFill>
                        <a:effectLst/>
                        <a:latin typeface="+mn-lt"/>
                      </a:endParaRPr>
                    </a:p>
                  </a:txBody>
                  <a:tcPr marL="0" marR="0" marT="0" marB="0" anchor="ctr">
                    <a:solidFill>
                      <a:schemeClr val="bg1"/>
                    </a:solidFill>
                  </a:tcPr>
                </a:tc>
                <a:extLst>
                  <a:ext uri="{0D108BD9-81ED-4DB2-BD59-A6C34878D82A}">
                    <a16:rowId xmlns:a16="http://schemas.microsoft.com/office/drawing/2014/main" val="2852542071"/>
                  </a:ext>
                </a:extLst>
              </a:tr>
              <a:tr h="192446">
                <a:tc>
                  <a:txBody>
                    <a:bodyPr/>
                    <a:lstStyle/>
                    <a:p>
                      <a:pPr algn="ctr" fontAlgn="t"/>
                      <a:r>
                        <a:rPr lang="en-US" sz="1000" u="none" strike="noStrike">
                          <a:effectLst/>
                          <a:latin typeface="+mn-lt"/>
                        </a:rPr>
                        <a:t>Q5107</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tc>
                  <a:txBody>
                    <a:bodyPr/>
                    <a:lstStyle/>
                    <a:p>
                      <a:pPr algn="ctr" fontAlgn="t"/>
                      <a:r>
                        <a:rPr lang="en-US" sz="1000" u="none" strike="noStrike">
                          <a:effectLst/>
                          <a:latin typeface="+mn-lt"/>
                        </a:rPr>
                        <a:t>Mvasi</a:t>
                      </a:r>
                      <a:endParaRPr lang="en-US" sz="1000" b="0" i="0" u="none" strike="noStrike">
                        <a:solidFill>
                          <a:srgbClr val="404040"/>
                        </a:solidFill>
                        <a:effectLst/>
                        <a:latin typeface="+mn-lt"/>
                      </a:endParaRPr>
                    </a:p>
                  </a:txBody>
                  <a:tcPr marL="0" marR="0" marT="0" marB="0" anchor="ctr">
                    <a:solidFill>
                      <a:schemeClr val="tx2">
                        <a:lumMod val="20000"/>
                        <a:lumOff val="80000"/>
                      </a:schemeClr>
                    </a:solidFill>
                  </a:tcPr>
                </a:tc>
                <a:extLst>
                  <a:ext uri="{0D108BD9-81ED-4DB2-BD59-A6C34878D82A}">
                    <a16:rowId xmlns:a16="http://schemas.microsoft.com/office/drawing/2014/main" val="1835268344"/>
                  </a:ext>
                </a:extLst>
              </a:tr>
            </a:tbl>
          </a:graphicData>
        </a:graphic>
      </p:graphicFrame>
      <p:graphicFrame>
        <p:nvGraphicFramePr>
          <p:cNvPr id="5" name="Chart 4">
            <a:extLst>
              <a:ext uri="{FF2B5EF4-FFF2-40B4-BE49-F238E27FC236}">
                <a16:creationId xmlns:a16="http://schemas.microsoft.com/office/drawing/2014/main" id="{80F2F7A2-6B11-F22A-EBE1-FD82A620EE7B}"/>
              </a:ext>
            </a:extLst>
          </p:cNvPr>
          <p:cNvGraphicFramePr>
            <a:graphicFrameLocks/>
          </p:cNvGraphicFramePr>
          <p:nvPr/>
        </p:nvGraphicFramePr>
        <p:xfrm>
          <a:off x="318668" y="1744230"/>
          <a:ext cx="7059619" cy="4135043"/>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040F2C97-68C6-4688-4D71-2D78C4BBAE9A}"/>
              </a:ext>
            </a:extLst>
          </p:cNvPr>
          <p:cNvSpPr/>
          <p:nvPr/>
        </p:nvSpPr>
        <p:spPr>
          <a:xfrm>
            <a:off x="5391150" y="2562225"/>
            <a:ext cx="628650" cy="2790825"/>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1414675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87588-C6E0-864B-60D6-E15C86C6CAF2}"/>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6CFF32B-106A-B351-FE4C-1539BA5A3D53}"/>
              </a:ext>
            </a:extLst>
          </p:cNvPr>
          <p:cNvGrpSpPr/>
          <p:nvPr/>
        </p:nvGrpSpPr>
        <p:grpSpPr>
          <a:xfrm>
            <a:off x="4405337" y="1416606"/>
            <a:ext cx="6809653" cy="4780286"/>
            <a:chOff x="2787193" y="1417320"/>
            <a:chExt cx="6809653" cy="4780286"/>
          </a:xfrm>
        </p:grpSpPr>
        <p:pic>
          <p:nvPicPr>
            <p:cNvPr id="10" name="Picture 9">
              <a:extLst>
                <a:ext uri="{FF2B5EF4-FFF2-40B4-BE49-F238E27FC236}">
                  <a16:creationId xmlns:a16="http://schemas.microsoft.com/office/drawing/2014/main" id="{FFCB26E4-7FF6-85A1-220A-7E986BC47783}"/>
                </a:ext>
              </a:extLst>
            </p:cNvPr>
            <p:cNvPicPr>
              <a:picLocks noChangeAspect="1"/>
            </p:cNvPicPr>
            <p:nvPr/>
          </p:nvPicPr>
          <p:blipFill>
            <a:blip r:embed="rId2"/>
            <a:stretch>
              <a:fillRect/>
            </a:stretch>
          </p:blipFill>
          <p:spPr>
            <a:xfrm>
              <a:off x="2787193" y="1417320"/>
              <a:ext cx="6809653" cy="4780286"/>
            </a:xfrm>
            <a:prstGeom prst="rect">
              <a:avLst/>
            </a:prstGeom>
            <a:ln>
              <a:noFill/>
            </a:ln>
            <a:effectLst/>
          </p:spPr>
        </p:pic>
        <p:sp>
          <p:nvSpPr>
            <p:cNvPr id="14" name="TextBox 13">
              <a:extLst>
                <a:ext uri="{FF2B5EF4-FFF2-40B4-BE49-F238E27FC236}">
                  <a16:creationId xmlns:a16="http://schemas.microsoft.com/office/drawing/2014/main" id="{D45DFF31-FA76-C9ED-33FC-F7CBD490019C}"/>
                </a:ext>
              </a:extLst>
            </p:cNvPr>
            <p:cNvSpPr txBox="1"/>
            <p:nvPr/>
          </p:nvSpPr>
          <p:spPr>
            <a:xfrm>
              <a:off x="2787193" y="3775295"/>
              <a:ext cx="182344"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grpSp>
      <p:sp>
        <p:nvSpPr>
          <p:cNvPr id="6" name="Title 5">
            <a:extLst>
              <a:ext uri="{FF2B5EF4-FFF2-40B4-BE49-F238E27FC236}">
                <a16:creationId xmlns:a16="http://schemas.microsoft.com/office/drawing/2014/main" id="{D01D6F33-C46B-F319-7001-46331A2BFE8A}"/>
              </a:ext>
            </a:extLst>
          </p:cNvPr>
          <p:cNvSpPr>
            <a:spLocks noGrp="1"/>
          </p:cNvSpPr>
          <p:nvPr>
            <p:ph type="title"/>
          </p:nvPr>
        </p:nvSpPr>
        <p:spPr/>
        <p:txBody>
          <a:bodyPr/>
          <a:lstStyle/>
          <a:p>
            <a:r>
              <a:rPr lang="en-US"/>
              <a:t>Site of Service Impact on Cancer Treatment Cost</a:t>
            </a:r>
          </a:p>
        </p:txBody>
      </p:sp>
      <p:sp>
        <p:nvSpPr>
          <p:cNvPr id="7" name="Text Placeholder 6">
            <a:extLst>
              <a:ext uri="{FF2B5EF4-FFF2-40B4-BE49-F238E27FC236}">
                <a16:creationId xmlns:a16="http://schemas.microsoft.com/office/drawing/2014/main" id="{9F0CDA78-61BB-F303-DE97-384480826569}"/>
              </a:ext>
            </a:extLst>
          </p:cNvPr>
          <p:cNvSpPr>
            <a:spLocks noGrp="1"/>
          </p:cNvSpPr>
          <p:nvPr>
            <p:ph type="body" sz="quarter" idx="10"/>
          </p:nvPr>
        </p:nvSpPr>
        <p:spPr>
          <a:xfrm>
            <a:off x="323362" y="1758568"/>
            <a:ext cx="3971925" cy="4100097"/>
          </a:xfrm>
        </p:spPr>
        <p:txBody>
          <a:bodyPr/>
          <a:lstStyle/>
          <a:p>
            <a:pPr>
              <a:spcBef>
                <a:spcPts val="600"/>
              </a:spcBef>
              <a:spcAft>
                <a:spcPts val="0"/>
              </a:spcAft>
            </a:pPr>
            <a:r>
              <a:rPr lang="en-US" sz="1400"/>
              <a:t>In 2024, Neulasta accounted for $2.7M in spend. Total cost decreased 22% from prior, however, service count was 38% lower.</a:t>
            </a:r>
          </a:p>
          <a:p>
            <a:pPr>
              <a:spcBef>
                <a:spcPts val="600"/>
              </a:spcBef>
              <a:spcAft>
                <a:spcPts val="0"/>
              </a:spcAft>
            </a:pPr>
            <a:r>
              <a:rPr lang="en-US" sz="1400"/>
              <a:t>High prevalence of treatments clustered between $2,500 - $5,000, however some outliers as high as $28k.</a:t>
            </a:r>
          </a:p>
          <a:p>
            <a:pPr>
              <a:spcBef>
                <a:spcPts val="600"/>
              </a:spcBef>
              <a:spcAft>
                <a:spcPts val="0"/>
              </a:spcAft>
            </a:pPr>
            <a:r>
              <a:rPr lang="en-US" sz="1400"/>
              <a:t>Over the course of 2024, treatment cost trend in office settings was more efficient, while cost efficiency in outpatient hospitals deteriorated.</a:t>
            </a:r>
          </a:p>
          <a:p>
            <a:pPr>
              <a:spcBef>
                <a:spcPts val="600"/>
              </a:spcBef>
              <a:spcAft>
                <a:spcPts val="0"/>
              </a:spcAft>
            </a:pPr>
            <a:r>
              <a:rPr lang="en-US" sz="1400"/>
              <a:t>These excess payments targeted for inclusion in Vital Alerts and VI Payment integrity detail. Vital Oversight team will support for claims in excess of 1.5 of appropriate pricing (Green dot linear line).</a:t>
            </a:r>
          </a:p>
        </p:txBody>
      </p:sp>
      <p:sp>
        <p:nvSpPr>
          <p:cNvPr id="2" name="Rectangle 1">
            <a:extLst>
              <a:ext uri="{FF2B5EF4-FFF2-40B4-BE49-F238E27FC236}">
                <a16:creationId xmlns:a16="http://schemas.microsoft.com/office/drawing/2014/main" id="{090B7D2C-F46B-6657-012E-576E3581E18E}"/>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FB886CF7-2F4C-D7E4-A6B6-A7A384492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8ABBD6A4-B4BA-8546-1D63-BCA714B3E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5" name="Text Placeholder 2">
            <a:extLst>
              <a:ext uri="{FF2B5EF4-FFF2-40B4-BE49-F238E27FC236}">
                <a16:creationId xmlns:a16="http://schemas.microsoft.com/office/drawing/2014/main" id="{6BF4632B-85E8-8A36-1045-D2767C7CEEEE}"/>
              </a:ext>
            </a:extLst>
          </p:cNvPr>
          <p:cNvSpPr txBox="1">
            <a:spLocks/>
          </p:cNvSpPr>
          <p:nvPr/>
        </p:nvSpPr>
        <p:spPr bwMode="gray">
          <a:xfrm>
            <a:off x="548640" y="1313268"/>
            <a:ext cx="2335962" cy="336066"/>
          </a:xfrm>
          <a:prstGeom prst="rect">
            <a:avLst/>
          </a:prstGeom>
        </p:spPr>
        <p:txBody>
          <a:bodyPr vert="horz" lIns="0" tIns="45720" rIns="0" bIns="45720" rtlCol="0">
            <a:sp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GB" sz="1600" b="0" i="0" u="none" strike="noStrike" kern="1200" cap="none" spc="0" normalizeH="0" baseline="0" noProof="0">
                <a:ln>
                  <a:noFill/>
                </a:ln>
                <a:solidFill>
                  <a:srgbClr val="1F628D"/>
                </a:solidFill>
                <a:effectLst/>
                <a:uLnTx/>
                <a:uFillTx/>
                <a:latin typeface="Montserrat"/>
                <a:ea typeface="+mn-ea"/>
                <a:cs typeface="+mn-cs"/>
              </a:rPr>
              <a:t>J2506</a:t>
            </a:r>
            <a:r>
              <a:rPr kumimoji="0" lang="en-US" sz="1600" b="0" i="0" u="none" strike="noStrike" kern="1200" cap="none" spc="0" normalizeH="0" baseline="0" noProof="0">
                <a:ln>
                  <a:noFill/>
                </a:ln>
                <a:solidFill>
                  <a:srgbClr val="1F628D"/>
                </a:solidFill>
                <a:effectLst/>
                <a:uLnTx/>
                <a:uFillTx/>
                <a:latin typeface="Montserrat"/>
                <a:ea typeface="+mn-ea"/>
                <a:cs typeface="+mn-cs"/>
              </a:rPr>
              <a:t> - </a:t>
            </a:r>
            <a:r>
              <a:rPr kumimoji="0" lang="en-GB" sz="1600" b="0" i="0" u="none" strike="noStrike" kern="1200" cap="none" spc="0" normalizeH="0" baseline="0" noProof="0">
                <a:ln>
                  <a:noFill/>
                </a:ln>
                <a:solidFill>
                  <a:srgbClr val="1F628D"/>
                </a:solidFill>
                <a:effectLst/>
                <a:uLnTx/>
                <a:uFillTx/>
                <a:latin typeface="Montserrat"/>
                <a:ea typeface="+mn-ea"/>
                <a:cs typeface="+mn-cs"/>
              </a:rPr>
              <a:t>Neulasta</a:t>
            </a:r>
          </a:p>
        </p:txBody>
      </p:sp>
    </p:spTree>
    <p:extLst>
      <p:ext uri="{BB962C8B-B14F-4D97-AF65-F5344CB8AC3E}">
        <p14:creationId xmlns:p14="http://schemas.microsoft.com/office/powerpoint/2010/main" val="75958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AEDB5-1CB6-F60F-EE6D-499FA81E650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D5AF789-9210-F775-DABE-1F24CCCB54FF}"/>
              </a:ext>
            </a:extLst>
          </p:cNvPr>
          <p:cNvSpPr>
            <a:spLocks noGrp="1"/>
          </p:cNvSpPr>
          <p:nvPr>
            <p:ph type="title"/>
          </p:nvPr>
        </p:nvSpPr>
        <p:spPr/>
        <p:txBody>
          <a:bodyPr/>
          <a:lstStyle/>
          <a:p>
            <a:r>
              <a:rPr lang="en-US"/>
              <a:t>Cancer cost trend- Rx</a:t>
            </a:r>
          </a:p>
        </p:txBody>
      </p:sp>
      <p:sp>
        <p:nvSpPr>
          <p:cNvPr id="7" name="Text Placeholder 6">
            <a:extLst>
              <a:ext uri="{FF2B5EF4-FFF2-40B4-BE49-F238E27FC236}">
                <a16:creationId xmlns:a16="http://schemas.microsoft.com/office/drawing/2014/main" id="{31B420F1-B15E-CB4B-9C07-751CBA9D0F46}"/>
              </a:ext>
            </a:extLst>
          </p:cNvPr>
          <p:cNvSpPr>
            <a:spLocks noGrp="1"/>
          </p:cNvSpPr>
          <p:nvPr>
            <p:ph type="body" sz="quarter" idx="10"/>
          </p:nvPr>
        </p:nvSpPr>
        <p:spPr>
          <a:xfrm>
            <a:off x="6581845" y="3636901"/>
            <a:ext cx="5267696" cy="2441181"/>
          </a:xfrm>
        </p:spPr>
        <p:txBody>
          <a:bodyPr/>
          <a:lstStyle/>
          <a:p>
            <a:pPr>
              <a:spcBef>
                <a:spcPts val="600"/>
              </a:spcBef>
              <a:spcAft>
                <a:spcPts val="0"/>
              </a:spcAft>
            </a:pPr>
            <a:r>
              <a:rPr lang="en-US" sz="1400"/>
              <a:t>Malignancy drugs make up 8% of all Rx spend. </a:t>
            </a:r>
          </a:p>
          <a:p>
            <a:pPr>
              <a:spcBef>
                <a:spcPts val="600"/>
              </a:spcBef>
              <a:spcAft>
                <a:spcPts val="0"/>
              </a:spcAft>
            </a:pPr>
            <a:r>
              <a:rPr lang="en-US" sz="1400"/>
              <a:t>Members taking Rx for cancer have increased by 28% since 2021, while the total cost for cancer drugs has increased 71% in the same timeframe.</a:t>
            </a:r>
          </a:p>
          <a:p>
            <a:pPr>
              <a:spcBef>
                <a:spcPts val="600"/>
              </a:spcBef>
              <a:spcAft>
                <a:spcPts val="0"/>
              </a:spcAft>
            </a:pPr>
            <a:r>
              <a:rPr lang="en-US" sz="1400"/>
              <a:t>Of top 10 Rx for cancer, total cost per quantity is comparable for most drug types except for Imbruvica.</a:t>
            </a:r>
          </a:p>
          <a:p>
            <a:pPr>
              <a:spcBef>
                <a:spcPts val="600"/>
              </a:spcBef>
              <a:spcAft>
                <a:spcPts val="0"/>
              </a:spcAft>
            </a:pPr>
            <a:r>
              <a:rPr lang="en-US" sz="1400"/>
              <a:t>Verzenio total cost is 62% higher in 2024 ($6.6M), influenced by a 46% increase in members taking this drug.</a:t>
            </a:r>
          </a:p>
        </p:txBody>
      </p:sp>
      <p:sp>
        <p:nvSpPr>
          <p:cNvPr id="2" name="Rectangle 1">
            <a:extLst>
              <a:ext uri="{FF2B5EF4-FFF2-40B4-BE49-F238E27FC236}">
                <a16:creationId xmlns:a16="http://schemas.microsoft.com/office/drawing/2014/main" id="{ABA91A25-D4DF-1089-263F-CE32CBB200D4}"/>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6B46609F-B6F4-BCDC-3CD8-658477692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1EA02C3D-13E2-66DE-B98A-F82FF2DB7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8" name="Chart 7">
            <a:extLst>
              <a:ext uri="{FF2B5EF4-FFF2-40B4-BE49-F238E27FC236}">
                <a16:creationId xmlns:a16="http://schemas.microsoft.com/office/drawing/2014/main" id="{FF73642D-8F07-29D7-12F3-490D08DEA2B5}"/>
              </a:ext>
            </a:extLst>
          </p:cNvPr>
          <p:cNvGraphicFramePr>
            <a:graphicFrameLocks/>
          </p:cNvGraphicFramePr>
          <p:nvPr/>
        </p:nvGraphicFramePr>
        <p:xfrm>
          <a:off x="6581845" y="377960"/>
          <a:ext cx="5267696" cy="32589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9EF1C78B-31E7-489D-A89A-5DF668198F32}"/>
              </a:ext>
            </a:extLst>
          </p:cNvPr>
          <p:cNvGraphicFramePr>
            <a:graphicFrameLocks/>
          </p:cNvGraphicFramePr>
          <p:nvPr/>
        </p:nvGraphicFramePr>
        <p:xfrm>
          <a:off x="109886" y="1410937"/>
          <a:ext cx="6376640" cy="442788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34673556"/>
      </p:ext>
    </p:extLst>
  </p:cSld>
  <p:clrMapOvr>
    <a:masterClrMapping/>
  </p:clrMapOvr>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docProps/app.xml><?xml version="1.0" encoding="utf-8"?>
<Properties xmlns="http://schemas.openxmlformats.org/officeDocument/2006/extended-properties" xmlns:vt="http://schemas.openxmlformats.org/officeDocument/2006/docPropsVTypes">
  <TotalTime>0</TotalTime>
  <Words>722</Words>
  <Application>Microsoft Office PowerPoint</Application>
  <PresentationFormat>Widescreen</PresentationFormat>
  <Paragraphs>123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Cormorant Garamond</vt:lpstr>
      <vt:lpstr>Montserrat</vt:lpstr>
      <vt:lpstr>1_Office Theme</vt:lpstr>
      <vt:lpstr>Trends in Cancer</vt:lpstr>
      <vt:lpstr>Cancer diagnosis</vt:lpstr>
      <vt:lpstr>Cancer by age</vt:lpstr>
      <vt:lpstr>Cancer timeline- top diagnosis across age bands</vt:lpstr>
      <vt:lpstr>Cancer screening compliance</vt:lpstr>
      <vt:lpstr>Cancer cost trend</vt:lpstr>
      <vt:lpstr>Cancer cost trend- J Codes</vt:lpstr>
      <vt:lpstr>Site of Service Impact on Cancer Treatment Cost</vt:lpstr>
      <vt:lpstr>Cancer cost trend- Rx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2025-05-19T15:10:37Z</dcterms:created>
  <dcterms:modified xsi:type="dcterms:W3CDTF">2025-05-19T15:11:30Z</dcterms:modified>
</cp:coreProperties>
</file>