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notesMasterIdLst>
    <p:notesMasterId r:id="rId5"/>
  </p:notesMasterIdLst>
  <p:sldIdLst>
    <p:sldId id="2145706801" r:id="rId3"/>
    <p:sldId id="214570680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2030A-7EDC-4E3B-9DAA-2DC8A1E631A6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482838-6EF1-4AF1-9785-E5220F4D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321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7222D2-E346-EB46-B159-869BFF974F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6627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1016CAB-48D7-D94D-B8EA-ED4493612D5C}"/>
              </a:ext>
            </a:extLst>
          </p:cNvPr>
          <p:cNvSpPr/>
          <p:nvPr userDrawn="1"/>
        </p:nvSpPr>
        <p:spPr>
          <a:xfrm>
            <a:off x="-24714" y="-92598"/>
            <a:ext cx="12229071" cy="4756062"/>
          </a:xfrm>
          <a:prstGeom prst="rect">
            <a:avLst/>
          </a:prstGeom>
          <a:gradFill>
            <a:gsLst>
              <a:gs pos="0">
                <a:srgbClr val="007DD7"/>
              </a:gs>
              <a:gs pos="100000">
                <a:srgbClr val="005A9E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A222D9-743B-BD46-A906-791407F65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911" y="1170078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889494-61D3-AE46-A23E-2BE1851DD0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2211" y="3872331"/>
            <a:ext cx="9144000" cy="74754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8B9D6D4-2267-E545-A080-C3128705561B}"/>
              </a:ext>
            </a:extLst>
          </p:cNvPr>
          <p:cNvCxnSpPr>
            <a:cxnSpLocks/>
          </p:cNvCxnSpPr>
          <p:nvPr userDrawn="1"/>
        </p:nvCxnSpPr>
        <p:spPr>
          <a:xfrm>
            <a:off x="-24714" y="4653450"/>
            <a:ext cx="12229071" cy="12357"/>
          </a:xfrm>
          <a:prstGeom prst="line">
            <a:avLst/>
          </a:prstGeom>
          <a:ln w="127000">
            <a:gradFill>
              <a:gsLst>
                <a:gs pos="0">
                  <a:srgbClr val="22324E"/>
                </a:gs>
                <a:gs pos="75000">
                  <a:srgbClr val="8ABF2E"/>
                </a:gs>
                <a:gs pos="50000">
                  <a:srgbClr val="5BBBEB"/>
                </a:gs>
                <a:gs pos="25000">
                  <a:srgbClr val="007DD7"/>
                </a:gs>
                <a:gs pos="100000">
                  <a:srgbClr val="FFB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Text&#10;&#10;Description automatically generated with low confidence">
            <a:extLst>
              <a:ext uri="{FF2B5EF4-FFF2-40B4-BE49-F238E27FC236}">
                <a16:creationId xmlns:a16="http://schemas.microsoft.com/office/drawing/2014/main" id="{E6E0E07C-5AD3-A34C-AF46-A89E27F6AA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4425" y="5053971"/>
            <a:ext cx="2881086" cy="48924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A2F6670-AE5E-EF4F-BBE2-28792B7B27F2}"/>
              </a:ext>
            </a:extLst>
          </p:cNvPr>
          <p:cNvSpPr txBox="1"/>
          <p:nvPr userDrawn="1"/>
        </p:nvSpPr>
        <p:spPr>
          <a:xfrm>
            <a:off x="8449518" y="5861794"/>
            <a:ext cx="3310359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r>
              <a:rPr lang="en-US" sz="1000" b="0" i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Symetra Life Insurance Company</a:t>
            </a:r>
          </a:p>
          <a:p>
            <a:pPr algn="r"/>
            <a:r>
              <a:rPr lang="en-US" sz="1000" b="0" i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777 108</a:t>
            </a:r>
            <a:r>
              <a:rPr lang="en-US" sz="1000" b="0" i="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000" b="0" i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Ave. NE, Suite 1200, Bellevue, WA 98004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E7240DA8-4A2A-9545-B8BA-76E8A8DBAD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2211" y="6356350"/>
            <a:ext cx="9893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Form # X/XX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7ABFDB4-B30C-7C4A-8188-F04D5AA93F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97306" y="6356350"/>
            <a:ext cx="89935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/>
              <a:t>Audience disclosure in here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6310DE6-1DE0-F14B-B0D3-5ADF9D852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06583" y="6356350"/>
            <a:ext cx="970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/>
              <a:t>X/XX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192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249E8-39F3-3F55-4DA9-A63D23F55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3369B5-2EC3-CFA0-D6AC-95B579478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98F5A-084F-5900-76C5-9F5E72081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BA-8950-4FC2-9BD8-E50B4E8E6A1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8F19B-EBE8-5E8E-5AE7-B8FAE3608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BF352-D0A4-D7A5-2CFB-BC3529BA3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62B0-4046-41CE-A717-FB8C0C9AF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36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09FB7-1531-CE8B-0663-8914FAA36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FF76D-6D26-8266-9E2C-A5A3C7A3E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9A8AD-0E2E-05CB-CFF4-2BC924FF5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BA-8950-4FC2-9BD8-E50B4E8E6A1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BA52F-B3AA-F397-A525-802AC00BF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D9A24-47B6-0D52-ED9E-C41E2F841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62B0-4046-41CE-A717-FB8C0C9AF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80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8E2EF-FA0C-33BE-0023-745FF9712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4196D5-4046-7A4D-74E3-CDF12A7A4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CE2D0-1A92-B9F0-DA0D-F80416A7F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BA-8950-4FC2-9BD8-E50B4E8E6A1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8BFC0-3E98-68BB-872B-CD2F56AA3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9222E-036B-447F-44BD-61D46B05C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62B0-4046-41CE-A717-FB8C0C9AF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34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FADBF-90E2-0846-075D-DFDBB282C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2E30C-CD8B-1D91-FCF9-B905DA423A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F2B48A-D118-CA00-0053-178B93001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AE6BF-E1EE-6574-4FE5-E9F96BE0B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BA-8950-4FC2-9BD8-E50B4E8E6A1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93474-393B-C577-D0D0-9CDFFD4CA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3F1352-B1CD-D57C-5A06-3A96A9AA9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62B0-4046-41CE-A717-FB8C0C9AF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26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7BC40-4D5E-AF6D-C458-3B721CEDC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DBE6E-5736-AD75-5656-E00C1EBFE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7B2700-D161-637D-3859-A359FF983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CC1254-F50C-DF6D-7C62-4C6F99512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8477FA-0FE3-DB20-CEC6-4CF8987181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C98F91-2BFC-A4DB-77B5-243A30C65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BA-8950-4FC2-9BD8-E50B4E8E6A1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CCCEB5-5F48-CDAF-21D1-79443DDC5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DD889B-FF9A-3691-FFF7-1BD475CB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62B0-4046-41CE-A717-FB8C0C9AF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65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B6D68-5E67-FA57-2C67-BBADB7AEE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425264-489C-7B48-FCDF-095B3CC87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BA-8950-4FC2-9BD8-E50B4E8E6A1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FB4DC1-0D80-C7C2-17F0-284A87DB3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F4DA99-6945-7CC3-38FC-6990F4ECD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62B0-4046-41CE-A717-FB8C0C9AF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91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E6C9F9-8035-6112-80B4-61CAE180C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BA-8950-4FC2-9BD8-E50B4E8E6A1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328D20-13DA-CF8F-0D28-F593FC09B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2633F-B2B9-8348-21B2-BC640E1FA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62B0-4046-41CE-A717-FB8C0C9AF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30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D261-EC01-3B2C-84D3-F864BE1CF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B8032-A9C9-5CFC-2D16-1C8609A5A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D9478-979C-473F-2137-ADFC32641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1B7813-7D00-6A47-5664-2C3B30650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BA-8950-4FC2-9BD8-E50B4E8E6A1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8640CF-A050-18D9-B985-BE46E6588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9A639-588E-790E-40C1-BEC8310AB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62B0-4046-41CE-A717-FB8C0C9AF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43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164D9-2DE1-CEEA-CC8C-82B5DFB64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AEDFF6-09A0-DA9A-D196-873EA65A78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4D662-6CE2-04DE-2FF6-DB914211E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4575BD-0699-7083-2FD8-395164B48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BA-8950-4FC2-9BD8-E50B4E8E6A1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08A4BA-1615-218C-ECC9-58DDD647A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7AD48-3B6A-81B8-CECC-3C6341765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62B0-4046-41CE-A717-FB8C0C9AF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09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5367B-A7C3-A972-B15E-6B9C279EC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36B31-0873-5820-CF01-934E2914AA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A1C7E-332D-1667-3D42-C8A1D57CA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BA-8950-4FC2-9BD8-E50B4E8E6A1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6F2A5-0B53-30CA-440C-3FD86D33E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42992-54F3-515A-8C04-E320B54EF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62B0-4046-41CE-A717-FB8C0C9AF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69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754AF7-3E47-03FA-6D69-01D3EEF364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B4D22A-91DD-EA1E-8D4D-C3E7800F1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05274-19FF-1A9E-F14C-F1F73B827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6BA-8950-4FC2-9BD8-E50B4E8E6A1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1C795-C464-67E3-EB75-5AB5A9E44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21ACF-D276-6F14-6E6C-83AD41FD3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62B0-4046-41CE-A717-FB8C0C9AF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820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2928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7AFD0A-21E3-C947-97CA-5192972E1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611" y="365125"/>
            <a:ext cx="111849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2478E-0594-8943-99A2-7E5A1480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211" y="1825625"/>
            <a:ext cx="1118492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757E7-2876-B24C-A723-D61B1274F0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2211" y="6356350"/>
            <a:ext cx="9893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Form # X/XX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9B4A8-EB15-DF45-8E7D-8426B069FA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97306" y="6356350"/>
            <a:ext cx="89935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Audience dis</a:t>
            </a:r>
            <a:r>
              <a:rPr lang="en-US" dirty="0">
                <a:solidFill>
                  <a:srgbClr val="899BBD"/>
                </a:solidFill>
              </a:rPr>
              <a:t>closure</a:t>
            </a:r>
            <a:r>
              <a:rPr lang="en-US" dirty="0"/>
              <a:t> in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3C2C0-DD88-584A-A603-A2E4F2E408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06583" y="6356350"/>
            <a:ext cx="970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X/XX</a:t>
            </a:r>
          </a:p>
        </p:txBody>
      </p:sp>
    </p:spTree>
    <p:extLst>
      <p:ext uri="{BB962C8B-B14F-4D97-AF65-F5344CB8AC3E}">
        <p14:creationId xmlns:p14="http://schemas.microsoft.com/office/powerpoint/2010/main" val="328568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7DD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C294B-FA2F-2A7D-DE21-95C884AB0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963C0-A108-F1CA-BF09-A7D05D3DB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018E1-33AB-E23C-F04E-DF35EBDA0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F4C6BA-8950-4FC2-9BD8-E50B4E8E6A1C}" type="datetimeFigureOut">
              <a:rPr lang="en-US" smtClean="0"/>
              <a:t>5/19/2025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B36F5-DC55-9225-1112-6BFCBC70A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E1302-4968-6C2A-DB47-835A1EC4C4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EB62B0-4046-41CE-A717-FB8C0C9AF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67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85742-A459-4454-98C5-62695A0546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Symetra – Stop Loss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4D754C-D3D4-1E7A-6C41-36AAD78140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Zubayda Shihab </a:t>
            </a:r>
          </a:p>
          <a:p>
            <a:r>
              <a:rPr lang="en-US" dirty="0"/>
              <a:t>Manager Healthcare Data Analyst</a:t>
            </a:r>
          </a:p>
        </p:txBody>
      </p:sp>
    </p:spTree>
    <p:extLst>
      <p:ext uri="{BB962C8B-B14F-4D97-AF65-F5344CB8AC3E}">
        <p14:creationId xmlns:p14="http://schemas.microsoft.com/office/powerpoint/2010/main" val="2401504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>
            <a:extLst>
              <a:ext uri="{FF2B5EF4-FFF2-40B4-BE49-F238E27FC236}">
                <a16:creationId xmlns:a16="http://schemas.microsoft.com/office/drawing/2014/main" id="{D8338A0B-FB58-7C0D-5475-2D300C917393}"/>
              </a:ext>
            </a:extLst>
          </p:cNvPr>
          <p:cNvSpPr txBox="1">
            <a:spLocks/>
          </p:cNvSpPr>
          <p:nvPr/>
        </p:nvSpPr>
        <p:spPr>
          <a:xfrm>
            <a:off x="228600" y="347472"/>
            <a:ext cx="11742820" cy="7981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70B9"/>
                </a:solidFill>
                <a:effectLst/>
                <a:uLnTx/>
                <a:uFillTx/>
                <a:latin typeface="Calibre Semibold" panose="020B0703030202060203" pitchFamily="34" charset="0"/>
                <a:ea typeface="+mj-ea"/>
                <a:cs typeface="Arial" panose="020B0604020202020204" pitchFamily="34" charset="0"/>
              </a:rPr>
              <a:t>Why Symetra?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6B73842D-5B44-953C-0B1E-8ADA4B9F7743}"/>
              </a:ext>
            </a:extLst>
          </p:cNvPr>
          <p:cNvCxnSpPr>
            <a:cxnSpLocks/>
          </p:cNvCxnSpPr>
          <p:nvPr/>
        </p:nvCxnSpPr>
        <p:spPr>
          <a:xfrm>
            <a:off x="4064000" y="3322853"/>
            <a:ext cx="0" cy="2542392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miter lim="800000"/>
          </a:ln>
          <a:effectLst/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0A418803-7C91-AB63-DA14-9EFE35DB7095}"/>
              </a:ext>
            </a:extLst>
          </p:cNvPr>
          <p:cNvCxnSpPr>
            <a:cxnSpLocks/>
          </p:cNvCxnSpPr>
          <p:nvPr/>
        </p:nvCxnSpPr>
        <p:spPr>
          <a:xfrm>
            <a:off x="8128000" y="3322853"/>
            <a:ext cx="0" cy="2542392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miter lim="800000"/>
          </a:ln>
          <a:effectLst/>
        </p:spPr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704D11CE-4C2F-5CCC-F98A-C6906CA42B7D}"/>
              </a:ext>
            </a:extLst>
          </p:cNvPr>
          <p:cNvSpPr/>
          <p:nvPr/>
        </p:nvSpPr>
        <p:spPr>
          <a:xfrm>
            <a:off x="3604039" y="3298119"/>
            <a:ext cx="465298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E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We pay 99.9% of claims; catastrophic claims are reimbursed in 48 hours or less through our preferred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70B9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ASO Claim Advance Program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E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– included in all policies at no additional cost.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e Semibold" panose="020B0703030202060203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E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Automatic reimbursement process for BUCA ASO accounts; no claim filing required.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22324E"/>
              </a:solidFill>
              <a:effectLst/>
              <a:uLnTx/>
              <a:uFillTx/>
              <a:latin typeface="Calibre Semibold" panose="020B0703030202060203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E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Cost-containment to help control costs without sacrificing the quality of care.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36E10BB6-5CFC-CC9B-FA80-D6258A4E9DC7}"/>
              </a:ext>
            </a:extLst>
          </p:cNvPr>
          <p:cNvSpPr/>
          <p:nvPr/>
        </p:nvSpPr>
        <p:spPr>
          <a:xfrm>
            <a:off x="7718427" y="3298119"/>
            <a:ext cx="4234994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E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Symetra has decades of experience working with all major carriers and PBMs.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22324E"/>
              </a:solidFill>
              <a:effectLst/>
              <a:uLnTx/>
              <a:uFillTx/>
              <a:latin typeface="Calibre Semibold" panose="020B0703030202060203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E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Proactive support from your dedicated account manager and claims examiner.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E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E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Symetra will cover the cost of Vital Incite up to $2 or 2% of stop loss premium for Alera firms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22324E"/>
              </a:solidFill>
              <a:effectLst/>
              <a:uLnTx/>
              <a:uFillTx/>
              <a:latin typeface="Calibre Semibold" panose="020B0703030202060203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E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In 2026 celebrating 50 years in stop loss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e Semibold" panose="020B0703030202060203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e Semibold" panose="020B070303020206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58598B4-C4D0-121E-86CE-BFB65996C57E}"/>
              </a:ext>
            </a:extLst>
          </p:cNvPr>
          <p:cNvSpPr/>
          <p:nvPr/>
        </p:nvSpPr>
        <p:spPr>
          <a:xfrm>
            <a:off x="-464912" y="3322853"/>
            <a:ext cx="4532976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E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Pays according to the plan document without conflicting limitations or definitions.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22324E"/>
              </a:solidFill>
              <a:effectLst/>
              <a:uLnTx/>
              <a:uFillTx/>
              <a:latin typeface="Calibre Semibold" panose="020B0703030202060203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E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No Gene Therapy Exclusion in our contract. Additionally, we will remove any gene therapy reimbursements from the renewal experience.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22324E"/>
              </a:solidFill>
              <a:effectLst/>
              <a:uLnTx/>
              <a:uFillTx/>
              <a:latin typeface="Calibre Semibold" panose="020B0703030202060203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E"/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Limited general exclusions: administrative fees and workers’ compensation claims.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e Semibold" panose="020B0703030202060203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e Semibold" panose="020B070303020206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7C2B1F-2BF9-F498-9454-E021D7C2F19F}"/>
              </a:ext>
            </a:extLst>
          </p:cNvPr>
          <p:cNvSpPr/>
          <p:nvPr/>
        </p:nvSpPr>
        <p:spPr>
          <a:xfrm>
            <a:off x="4068064" y="1216390"/>
            <a:ext cx="4059936" cy="182880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0EC2272-C52C-4FCA-9A4C-0238F3E652E2}"/>
              </a:ext>
            </a:extLst>
          </p:cNvPr>
          <p:cNvSpPr/>
          <p:nvPr/>
        </p:nvSpPr>
        <p:spPr>
          <a:xfrm>
            <a:off x="0" y="1216152"/>
            <a:ext cx="4059936" cy="182880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e Semibold" panose="020B0703030202060203" pitchFamily="34" charset="0"/>
              <a:ea typeface="+mn-ea"/>
              <a:cs typeface="+mn-cs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2A4E334-5910-45F5-E5BB-1FAB14892A52}"/>
              </a:ext>
            </a:extLst>
          </p:cNvPr>
          <p:cNvSpPr/>
          <p:nvPr/>
        </p:nvSpPr>
        <p:spPr>
          <a:xfrm>
            <a:off x="8132064" y="1216390"/>
            <a:ext cx="4059936" cy="1828800"/>
          </a:xfrm>
          <a:prstGeom prst="rect">
            <a:avLst/>
          </a:prstGeom>
          <a:solidFill>
            <a:srgbClr val="D1DD4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e Semibold" panose="020B0703030202060203" pitchFamily="34" charset="0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8BE45ECD-ACFF-B659-D4D5-995100393B91}"/>
              </a:ext>
            </a:extLst>
          </p:cNvPr>
          <p:cNvSpPr/>
          <p:nvPr/>
        </p:nvSpPr>
        <p:spPr>
          <a:xfrm>
            <a:off x="1371600" y="1773936"/>
            <a:ext cx="2514600" cy="914400"/>
          </a:xfrm>
          <a:prstGeom prst="rect">
            <a:avLst/>
          </a:prstGeom>
        </p:spPr>
        <p:txBody>
          <a:bodyPr wrap="square" lIns="91440" tIns="45720" rIns="91440" bIns="45720" anchor="ctr"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Calibre Semibold"/>
                <a:ea typeface="+mn-ea"/>
                <a:cs typeface="Arial"/>
              </a:rPr>
              <a:t>An inclusive contract with no “gotchas”</a:t>
            </a:r>
          </a:p>
        </p:txBody>
      </p:sp>
      <p:pic>
        <p:nvPicPr>
          <p:cNvPr id="4" name="Graphic 3" descr="Badge Tick1 with solid fill">
            <a:extLst>
              <a:ext uri="{FF2B5EF4-FFF2-40B4-BE49-F238E27FC236}">
                <a16:creationId xmlns:a16="http://schemas.microsoft.com/office/drawing/2014/main" id="{D3A7DE23-4C7F-9D5D-8120-C87E8F647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8472" y="1719072"/>
            <a:ext cx="914400" cy="914400"/>
          </a:xfrm>
          <a:prstGeom prst="rect">
            <a:avLst/>
          </a:prstGeom>
        </p:spPr>
      </p:pic>
      <p:pic>
        <p:nvPicPr>
          <p:cNvPr id="6" name="Graphic 5" descr="Badge Tick1 with solid fill">
            <a:extLst>
              <a:ext uri="{FF2B5EF4-FFF2-40B4-BE49-F238E27FC236}">
                <a16:creationId xmlns:a16="http://schemas.microsoft.com/office/drawing/2014/main" id="{9B1307CF-1995-C77C-4975-EFB4B0F7F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8536" y="1719072"/>
            <a:ext cx="914400" cy="914400"/>
          </a:xfrm>
          <a:prstGeom prst="rect">
            <a:avLst/>
          </a:prstGeom>
        </p:spPr>
      </p:pic>
      <p:pic>
        <p:nvPicPr>
          <p:cNvPr id="7" name="Graphic 6" descr="Badge Tick1 with solid fill">
            <a:extLst>
              <a:ext uri="{FF2B5EF4-FFF2-40B4-BE49-F238E27FC236}">
                <a16:creationId xmlns:a16="http://schemas.microsoft.com/office/drawing/2014/main" id="{788753E7-86C7-D40B-E60B-B664514C1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00" y="1719072"/>
            <a:ext cx="914400" cy="914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7E3257-1A52-8E61-8C7E-A38B1D36C14E}"/>
              </a:ext>
            </a:extLst>
          </p:cNvPr>
          <p:cNvSpPr/>
          <p:nvPr/>
        </p:nvSpPr>
        <p:spPr>
          <a:xfrm>
            <a:off x="5272268" y="1907970"/>
            <a:ext cx="2514600" cy="646331"/>
          </a:xfrm>
          <a:prstGeom prst="rect">
            <a:avLst/>
          </a:prstGeom>
        </p:spPr>
        <p:txBody>
          <a:bodyPr wrap="square" lIns="91440" tIns="45720" rIns="91440" bIns="45720" anchor="ctr"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Fast and fair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claims support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21B21D-487F-D501-6A44-D6B6694380DB}"/>
              </a:ext>
            </a:extLst>
          </p:cNvPr>
          <p:cNvSpPr/>
          <p:nvPr/>
        </p:nvSpPr>
        <p:spPr>
          <a:xfrm>
            <a:off x="9334982" y="1907970"/>
            <a:ext cx="2514600" cy="646331"/>
          </a:xfrm>
          <a:prstGeom prst="rect">
            <a:avLst/>
          </a:prstGeom>
        </p:spPr>
        <p:txBody>
          <a:bodyPr wrap="square" lIns="91440" tIns="45720" rIns="91440" bIns="45720" anchor="ctr">
            <a:no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Expert guidance from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Calibre Semibold" panose="020B0703030202060203" pitchFamily="34" charset="0"/>
                <a:ea typeface="+mn-ea"/>
                <a:cs typeface="Arial" panose="020B0604020202020204" pitchFamily="34" charset="0"/>
              </a:rPr>
              <a:t>an industry leader</a:t>
            </a:r>
          </a:p>
        </p:txBody>
      </p:sp>
    </p:spTree>
    <p:extLst>
      <p:ext uri="{BB962C8B-B14F-4D97-AF65-F5344CB8AC3E}">
        <p14:creationId xmlns:p14="http://schemas.microsoft.com/office/powerpoint/2010/main" val="35136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8" grpId="0"/>
      <p:bldP spid="100" grpId="0"/>
      <p:bldP spid="55" grpId="0" animBg="1"/>
      <p:bldP spid="73" grpId="0" animBg="1"/>
    </p:bldLst>
  </p:timing>
</p:sld>
</file>

<file path=ppt/theme/theme1.xml><?xml version="1.0" encoding="utf-8"?>
<a:theme xmlns:a="http://schemas.openxmlformats.org/drawingml/2006/main" name="3_Office Theme">
  <a:themeElements>
    <a:clrScheme name="Custom 1">
      <a:dk1>
        <a:srgbClr val="005A9E"/>
      </a:dk1>
      <a:lt1>
        <a:srgbClr val="FFFFFF"/>
      </a:lt1>
      <a:dk2>
        <a:srgbClr val="737373"/>
      </a:dk2>
      <a:lt2>
        <a:srgbClr val="DADADA"/>
      </a:lt2>
      <a:accent1>
        <a:srgbClr val="007CD6"/>
      </a:accent1>
      <a:accent2>
        <a:srgbClr val="5BBAEB"/>
      </a:accent2>
      <a:accent3>
        <a:srgbClr val="99DDF4"/>
      </a:accent3>
      <a:accent4>
        <a:srgbClr val="5E9B1A"/>
      </a:accent4>
      <a:accent5>
        <a:srgbClr val="8ABE2E"/>
      </a:accent5>
      <a:accent6>
        <a:srgbClr val="FFAF00"/>
      </a:accent6>
      <a:hlink>
        <a:srgbClr val="007CD6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</Words>
  <Application>Microsoft Office PowerPoint</Application>
  <PresentationFormat>Widescreen</PresentationFormat>
  <Paragraphs>27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Arial Narrow</vt:lpstr>
      <vt:lpstr>Calibre Semibold</vt:lpstr>
      <vt:lpstr>Calibri</vt:lpstr>
      <vt:lpstr>3_Office Theme</vt:lpstr>
      <vt:lpstr>4_Office Theme</vt:lpstr>
      <vt:lpstr>Symetra – Stop Loss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Madison Seeley</dc:creator>
  <cp:lastModifiedBy>Madison Seeley</cp:lastModifiedBy>
  <cp:revision>1</cp:revision>
  <dcterms:created xsi:type="dcterms:W3CDTF">2025-05-19T14:55:02Z</dcterms:created>
  <dcterms:modified xsi:type="dcterms:W3CDTF">2025-05-19T14:55:47Z</dcterms:modified>
</cp:coreProperties>
</file>