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4"/>
    <p:sldMasterId id="2147483672" r:id="rId5"/>
  </p:sldMasterIdLst>
  <p:notesMasterIdLst>
    <p:notesMasterId r:id="rId23"/>
  </p:notesMasterIdLst>
  <p:sldIdLst>
    <p:sldId id="4986" r:id="rId6"/>
    <p:sldId id="2147470730" r:id="rId7"/>
    <p:sldId id="2147470718" r:id="rId8"/>
    <p:sldId id="2147470731" r:id="rId9"/>
    <p:sldId id="2147470740" r:id="rId10"/>
    <p:sldId id="5001" r:id="rId11"/>
    <p:sldId id="2147470719" r:id="rId12"/>
    <p:sldId id="2147470734" r:id="rId13"/>
    <p:sldId id="5024" r:id="rId14"/>
    <p:sldId id="2147470736" r:id="rId15"/>
    <p:sldId id="2147470735" r:id="rId16"/>
    <p:sldId id="2147470724" r:id="rId17"/>
    <p:sldId id="5028" r:id="rId18"/>
    <p:sldId id="2147470728" r:id="rId19"/>
    <p:sldId id="2147470739" r:id="rId20"/>
    <p:sldId id="2147470738" r:id="rId21"/>
    <p:sldId id="2147470691" r:id="rId22"/>
  </p:sldIdLst>
  <p:sldSz cx="20104100" cy="11309350"/>
  <p:notesSz cx="11309350" cy="2010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46D"/>
    <a:srgbClr val="84CBE0"/>
    <a:srgbClr val="003399"/>
    <a:srgbClr val="32DB5C"/>
    <a:srgbClr val="262629"/>
    <a:srgbClr val="33C759"/>
    <a:srgbClr val="7F7F7F"/>
    <a:srgbClr val="EAE9EC"/>
    <a:srgbClr val="33E15F"/>
    <a:srgbClr val="0151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9" autoAdjust="0"/>
    <p:restoredTop sz="92726"/>
  </p:normalViewPr>
  <p:slideViewPr>
    <p:cSldViewPr snapToGrid="0">
      <p:cViewPr varScale="1">
        <p:scale>
          <a:sx n="90" d="100"/>
          <a:sy n="90" d="100"/>
        </p:scale>
        <p:origin x="2946" y="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900956" cy="10074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405715" y="0"/>
            <a:ext cx="4900956" cy="10074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0FA70-913A-4A2A-A7BB-55E627E8BB72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373063" y="2514600"/>
            <a:ext cx="12055476" cy="6783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130578" y="9673900"/>
            <a:ext cx="9048194" cy="7918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639"/>
            <a:ext cx="4900956" cy="1007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405715" y="19096639"/>
            <a:ext cx="4900956" cy="1007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3C91E-9EC1-4242-9D99-40F7F0786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78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B3C91E-9EC1-4242-9D99-40F7F0786A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677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A36E0-6FB8-DAAD-8F22-79CB23AC2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CAC528-9D3C-2FB3-38EC-868C049BBF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658CB5-D029-6517-8E26-16287FEFC5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BE7599-E096-2F98-AD80-E6F1F3EDB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0B0698-9A42-47E6-9AC7-E089B946C1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3750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D44C7-CE61-A66D-15A8-A80CD86DF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DF520C-E0C7-D04D-D315-773B2C25CB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37B4F1-D67B-CDA6-F800-E76B04F905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 dirty="0"/>
              <a:t>Bob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C47A41-4609-6F8C-2F35-17476F35A5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DC389-2754-A54D-9724-D63EF3790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2421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DC389-2754-A54D-9724-D63EF3790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876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D66EF-6BB2-1F45-975E-1CC83E30A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2F0C4E-F8A7-C875-882E-28ACCA9F66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43C3FC-9F0F-2E48-8124-75B374753D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DC2103-3F86-EBE7-7A00-D5ECD56F73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DC389-2754-A54D-9724-D63EF3790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396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Call outs and bigger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DC389-2754-A54D-9724-D63EF3790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7405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D6539-E114-41A1-5807-45BD5FC7E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0F94C1-9DC6-B078-4C53-94B6CD5C1E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637C59-2A47-6BBD-5907-EAF07FD29C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Call outs and bigger numbers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39958-0684-7813-D737-3E10BA871D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DC389-2754-A54D-9724-D63EF3790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8899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1A3B-29D2-1EFF-EE6A-972CF9E3F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29BCCD-8C11-D4E7-E13E-7B808D903A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08E460-32D2-FF78-109C-5A65818F5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Call outs and bigger numbers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5DAEB-78BC-A085-F7D9-573BB20A9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DC389-2754-A54D-9724-D63EF3790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2417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DC389-2754-A54D-9724-D63EF3790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145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DC389-2754-A54D-9724-D63EF3790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5105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EEC8A-341C-60E1-4B41-C2764BB38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99F0FA-36AA-9714-EFEB-0212418B3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C2512A-80CD-D953-7DB0-584975FCFF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B916A-EE09-F697-C08B-A5B40587B2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DC389-2754-A54D-9724-D63EF3790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262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3A84D-6785-DBDA-0042-0CB812AEF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364C24-AF56-D2D4-AD44-89D9B38EDD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4823C2-2EF6-1028-BD25-54B84D0F4C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C952C-C9EF-3AD6-D8E6-8354EDA5BA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DC389-2754-A54D-9724-D63EF3790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7809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73500-14C4-504B-D720-9E18FBC3D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53856F-DEE0-B18E-276E-665F87008E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A71B29-4D9E-C1B0-8E25-57F8F834A9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7FAA0D-A45F-CF37-3444-3357FDDF21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DC389-2754-A54D-9724-D63EF3790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475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667E5-0852-F0A1-EA1B-BCEA396CE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D4C762-1A54-6023-A1A1-E05F821F26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27B5EE-9312-6458-2441-97CB8AAB9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0F94AB-ADDA-4394-827B-79D2D6AAD3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DC389-2754-A54D-9724-D63EF3790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74145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F14BE-4534-5A52-30D7-D639516AA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2F5D02-A2E6-F568-62B9-53B77E3AA8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1FFCDF-2079-A12A-27B6-DCDC12BFDA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06496-1D78-0222-D082-F82573B7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DC389-2754-A54D-9724-D63EF3790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62378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B9766-7340-8ABE-7BDE-6C66495C4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1170E6-687E-435B-1469-8843F06FEF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9D55D4-0DB8-86BD-C3AA-94785BE5FD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0D1452-D92A-7407-8BE6-236929AA2A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DC389-2754-A54D-9724-D63EF3790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076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2757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7;p13">
            <a:extLst>
              <a:ext uri="{FF2B5EF4-FFF2-40B4-BE49-F238E27FC236}">
                <a16:creationId xmlns:a16="http://schemas.microsoft.com/office/drawing/2014/main" id="{77BF63A1-144C-82BA-D0A7-4BBABC1BD134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123" b="13123"/>
          <a:stretch/>
        </p:blipFill>
        <p:spPr>
          <a:xfrm>
            <a:off x="7282" y="0"/>
            <a:ext cx="20104100" cy="11309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4455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7;p13">
            <a:extLst>
              <a:ext uri="{FF2B5EF4-FFF2-40B4-BE49-F238E27FC236}">
                <a16:creationId xmlns:a16="http://schemas.microsoft.com/office/drawing/2014/main" id="{77BF63A1-144C-82BA-D0A7-4BBABC1BD134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123" b="13123"/>
          <a:stretch/>
        </p:blipFill>
        <p:spPr>
          <a:xfrm>
            <a:off x="7282" y="0"/>
            <a:ext cx="20104100" cy="11309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8AC7A9A-A7B9-5B30-B073-C0E0C5B10F2A}"/>
              </a:ext>
            </a:extLst>
          </p:cNvPr>
          <p:cNvCxnSpPr>
            <a:cxnSpLocks/>
          </p:cNvCxnSpPr>
          <p:nvPr userDrawn="1"/>
        </p:nvCxnSpPr>
        <p:spPr>
          <a:xfrm>
            <a:off x="2554714" y="10801839"/>
            <a:ext cx="15756854" cy="0"/>
          </a:xfrm>
          <a:prstGeom prst="line">
            <a:avLst/>
          </a:prstGeom>
          <a:ln w="952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8AC6F7C7-1FB4-9C52-CBFA-9013633EB384}"/>
              </a:ext>
            </a:extLst>
          </p:cNvPr>
          <p:cNvGrpSpPr/>
          <p:nvPr userDrawn="1"/>
        </p:nvGrpSpPr>
        <p:grpSpPr>
          <a:xfrm>
            <a:off x="18808842" y="10599673"/>
            <a:ext cx="553122" cy="401413"/>
            <a:chOff x="11506199" y="6451556"/>
            <a:chExt cx="335437" cy="243417"/>
          </a:xfrm>
        </p:grpSpPr>
        <p:sp>
          <p:nvSpPr>
            <p:cNvPr id="5" name="Google Shape;307;p3">
              <a:extLst>
                <a:ext uri="{FF2B5EF4-FFF2-40B4-BE49-F238E27FC236}">
                  <a16:creationId xmlns:a16="http://schemas.microsoft.com/office/drawing/2014/main" id="{4050216C-EC54-C20E-4766-19A61CBEF270}"/>
                </a:ext>
              </a:extLst>
            </p:cNvPr>
            <p:cNvSpPr/>
            <p:nvPr/>
          </p:nvSpPr>
          <p:spPr>
            <a:xfrm>
              <a:off x="11567583" y="6466930"/>
              <a:ext cx="212670" cy="21267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79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473;p3">
              <a:extLst>
                <a:ext uri="{FF2B5EF4-FFF2-40B4-BE49-F238E27FC236}">
                  <a16:creationId xmlns:a16="http://schemas.microsoft.com/office/drawing/2014/main" id="{8EB2E563-7E25-C60C-1C1D-AC1F0AB25963}"/>
                </a:ext>
              </a:extLst>
            </p:cNvPr>
            <p:cNvSpPr txBox="1">
              <a:spLocks/>
            </p:cNvSpPr>
            <p:nvPr/>
          </p:nvSpPr>
          <p:spPr>
            <a:xfrm>
              <a:off x="11506199" y="6451556"/>
              <a:ext cx="335437" cy="2434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25" tIns="45700" rIns="91425" bIns="45700" rtlCol="0" anchor="ctr" anchorCtr="0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b="0" i="0" kern="1200">
                  <a:solidFill>
                    <a:schemeClr val="tx1">
                      <a:tint val="75000"/>
                    </a:schemeClr>
                  </a:solidFill>
                  <a:latin typeface="Raleway" pitchFamily="2" charset="77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Clr>
                  <a:srgbClr val="24496F"/>
                </a:buClr>
                <a:buSzPts val="800"/>
                <a:buFont typeface="Urbanist"/>
                <a:buNone/>
              </a:pPr>
              <a:fld id="{00000000-1234-1234-1234-123412341234}" type="slidenum">
                <a:rPr lang="en-US" sz="1319" smtClean="0">
                  <a:solidFill>
                    <a:schemeClr val="accent6"/>
                  </a:solidFill>
                  <a:latin typeface="Urbanist"/>
                  <a:ea typeface="Urbanist"/>
                  <a:cs typeface="Urbanist"/>
                  <a:sym typeface="Urbanist"/>
                </a:rPr>
                <a:pPr algn="ctr">
                  <a:buClr>
                    <a:srgbClr val="24496F"/>
                  </a:buClr>
                  <a:buSzPts val="800"/>
                  <a:buFont typeface="Urbanist"/>
                  <a:buNone/>
                </a:pPr>
                <a:t>‹#›</a:t>
              </a:fld>
              <a:endParaRPr lang="en-US" sz="1319">
                <a:solidFill>
                  <a:schemeClr val="accent6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1207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7;p13">
            <a:extLst>
              <a:ext uri="{FF2B5EF4-FFF2-40B4-BE49-F238E27FC236}">
                <a16:creationId xmlns:a16="http://schemas.microsoft.com/office/drawing/2014/main" id="{77BF63A1-144C-82BA-D0A7-4BBABC1BD134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52" t="60" b="13123"/>
          <a:stretch/>
        </p:blipFill>
        <p:spPr>
          <a:xfrm>
            <a:off x="0" y="0"/>
            <a:ext cx="20111382" cy="11309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8AC7A9A-A7B9-5B30-B073-C0E0C5B10F2A}"/>
              </a:ext>
            </a:extLst>
          </p:cNvPr>
          <p:cNvCxnSpPr>
            <a:cxnSpLocks/>
          </p:cNvCxnSpPr>
          <p:nvPr userDrawn="1"/>
        </p:nvCxnSpPr>
        <p:spPr>
          <a:xfrm>
            <a:off x="2554714" y="10801839"/>
            <a:ext cx="15756854" cy="0"/>
          </a:xfrm>
          <a:prstGeom prst="line">
            <a:avLst/>
          </a:prstGeom>
          <a:ln w="9525">
            <a:gradFill flip="none" rotWithShape="1">
              <a:gsLst>
                <a:gs pos="0">
                  <a:schemeClr val="bg1">
                    <a:alpha val="0"/>
                    <a:lumMod val="100000"/>
                  </a:schemeClr>
                </a:gs>
                <a:gs pos="15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307;p3">
            <a:extLst>
              <a:ext uri="{FF2B5EF4-FFF2-40B4-BE49-F238E27FC236}">
                <a16:creationId xmlns:a16="http://schemas.microsoft.com/office/drawing/2014/main" id="{4050216C-EC54-C20E-4766-19A61CBEF270}"/>
              </a:ext>
            </a:extLst>
          </p:cNvPr>
          <p:cNvSpPr/>
          <p:nvPr/>
        </p:nvSpPr>
        <p:spPr>
          <a:xfrm>
            <a:off x="18910061" y="10625025"/>
            <a:ext cx="350684" cy="35070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150756" tIns="75357" rIns="150756" bIns="75357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7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E72D815-1EE7-E661-93D1-CAC4B5AF7B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3052" y="10602591"/>
            <a:ext cx="549886" cy="3984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9A847F-4EEF-5CE8-A60F-86696D8ECAF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3" t="13720" r="28820" b="18558"/>
          <a:stretch/>
        </p:blipFill>
        <p:spPr bwMode="auto">
          <a:xfrm>
            <a:off x="2026578" y="10563309"/>
            <a:ext cx="296809" cy="47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B9E708-48ED-2453-A5E6-2347B9D94529}"/>
              </a:ext>
            </a:extLst>
          </p:cNvPr>
          <p:cNvCxnSpPr>
            <a:cxnSpLocks/>
          </p:cNvCxnSpPr>
          <p:nvPr userDrawn="1"/>
        </p:nvCxnSpPr>
        <p:spPr>
          <a:xfrm>
            <a:off x="1779757" y="10578592"/>
            <a:ext cx="0" cy="42249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473;p3">
            <a:extLst>
              <a:ext uri="{FF2B5EF4-FFF2-40B4-BE49-F238E27FC236}">
                <a16:creationId xmlns:a16="http://schemas.microsoft.com/office/drawing/2014/main" id="{43511615-F469-F020-793C-3689726EB3E2}"/>
              </a:ext>
            </a:extLst>
          </p:cNvPr>
          <p:cNvSpPr txBox="1">
            <a:spLocks/>
          </p:cNvSpPr>
          <p:nvPr userDrawn="1"/>
        </p:nvSpPr>
        <p:spPr>
          <a:xfrm>
            <a:off x="18808842" y="10599673"/>
            <a:ext cx="553122" cy="4014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50756" tIns="75357" rIns="150756" bIns="75357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Raleway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4496F"/>
              </a:buClr>
              <a:buSzPts val="800"/>
              <a:buFont typeface="Urbanist"/>
              <a:buNone/>
            </a:pPr>
            <a:fld id="{00000000-1234-1234-1234-123412341234}" type="slidenum">
              <a:rPr lang="en-US" sz="1319" smtClean="0">
                <a:solidFill>
                  <a:schemeClr val="tx1">
                    <a:lumMod val="50000"/>
                    <a:lumOff val="50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pPr algn="ctr">
                <a:buClr>
                  <a:srgbClr val="24496F"/>
                </a:buClr>
                <a:buSzPts val="800"/>
                <a:buFont typeface="Urbanist"/>
                <a:buNone/>
              </a:pPr>
              <a:t>‹#›</a:t>
            </a:fld>
            <a:endParaRPr lang="en-US" sz="1319">
              <a:solidFill>
                <a:schemeClr val="tx1">
                  <a:lumMod val="50000"/>
                  <a:lumOff val="50000"/>
                </a:schemeClr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  <p:extLst>
      <p:ext uri="{BB962C8B-B14F-4D97-AF65-F5344CB8AC3E}">
        <p14:creationId xmlns:p14="http://schemas.microsoft.com/office/powerpoint/2010/main" val="2106431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7;p13">
            <a:extLst>
              <a:ext uri="{FF2B5EF4-FFF2-40B4-BE49-F238E27FC236}">
                <a16:creationId xmlns:a16="http://schemas.microsoft.com/office/drawing/2014/main" id="{77BF63A1-144C-82BA-D0A7-4BBABC1BD134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123" b="13123"/>
          <a:stretch/>
        </p:blipFill>
        <p:spPr>
          <a:xfrm>
            <a:off x="7282" y="0"/>
            <a:ext cx="20104100" cy="11309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8AC7A9A-A7B9-5B30-B073-C0E0C5B10F2A}"/>
              </a:ext>
            </a:extLst>
          </p:cNvPr>
          <p:cNvCxnSpPr>
            <a:cxnSpLocks/>
          </p:cNvCxnSpPr>
          <p:nvPr userDrawn="1"/>
        </p:nvCxnSpPr>
        <p:spPr>
          <a:xfrm>
            <a:off x="2554714" y="10801839"/>
            <a:ext cx="15756854" cy="0"/>
          </a:xfrm>
          <a:prstGeom prst="line">
            <a:avLst/>
          </a:prstGeom>
          <a:ln w="9525">
            <a:gradFill flip="none" rotWithShape="1">
              <a:gsLst>
                <a:gs pos="0">
                  <a:schemeClr val="bg1">
                    <a:alpha val="0"/>
                    <a:lumMod val="100000"/>
                  </a:schemeClr>
                </a:gs>
                <a:gs pos="15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307;p3">
            <a:extLst>
              <a:ext uri="{FF2B5EF4-FFF2-40B4-BE49-F238E27FC236}">
                <a16:creationId xmlns:a16="http://schemas.microsoft.com/office/drawing/2014/main" id="{4050216C-EC54-C20E-4766-19A61CBEF270}"/>
              </a:ext>
            </a:extLst>
          </p:cNvPr>
          <p:cNvSpPr/>
          <p:nvPr/>
        </p:nvSpPr>
        <p:spPr>
          <a:xfrm>
            <a:off x="18910061" y="10625025"/>
            <a:ext cx="350684" cy="35070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150756" tIns="75357" rIns="150756" bIns="75357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7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473;p3">
            <a:extLst>
              <a:ext uri="{FF2B5EF4-FFF2-40B4-BE49-F238E27FC236}">
                <a16:creationId xmlns:a16="http://schemas.microsoft.com/office/drawing/2014/main" id="{43511615-F469-F020-793C-3689726EB3E2}"/>
              </a:ext>
            </a:extLst>
          </p:cNvPr>
          <p:cNvSpPr txBox="1">
            <a:spLocks/>
          </p:cNvSpPr>
          <p:nvPr userDrawn="1"/>
        </p:nvSpPr>
        <p:spPr>
          <a:xfrm>
            <a:off x="18808842" y="10599673"/>
            <a:ext cx="553122" cy="4014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50756" tIns="75357" rIns="150756" bIns="75357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Raleway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4496F"/>
              </a:buClr>
              <a:buSzPts val="800"/>
              <a:buFont typeface="Urbanist"/>
              <a:buNone/>
            </a:pPr>
            <a:fld id="{00000000-1234-1234-1234-123412341234}" type="slidenum">
              <a:rPr lang="en-US" sz="1319" smtClean="0">
                <a:solidFill>
                  <a:schemeClr val="tx1">
                    <a:lumMod val="50000"/>
                    <a:lumOff val="50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pPr algn="ctr">
                <a:buClr>
                  <a:srgbClr val="24496F"/>
                </a:buClr>
                <a:buSzPts val="800"/>
                <a:buFont typeface="Urbanist"/>
                <a:buNone/>
              </a:pPr>
              <a:t>‹#›</a:t>
            </a:fld>
            <a:endParaRPr lang="en-US" sz="1319">
              <a:solidFill>
                <a:schemeClr val="tx1">
                  <a:lumMod val="50000"/>
                  <a:lumOff val="50000"/>
                </a:schemeClr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  <p:extLst>
      <p:ext uri="{BB962C8B-B14F-4D97-AF65-F5344CB8AC3E}">
        <p14:creationId xmlns:p14="http://schemas.microsoft.com/office/powerpoint/2010/main" val="3859126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741D1D7-0C0F-5018-EB3E-6626F04BF99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835297" y="-203828"/>
            <a:ext cx="11309844" cy="12039918"/>
          </a:xfrm>
          <a:custGeom>
            <a:avLst/>
            <a:gdLst>
              <a:gd name="connsiteX0" fmla="*/ 6157543 w 6858781"/>
              <a:gd name="connsiteY0" fmla="*/ 4036615 h 7301017"/>
              <a:gd name="connsiteX1" fmla="*/ 6653394 w 6858781"/>
              <a:gd name="connsiteY1" fmla="*/ 4242003 h 7301017"/>
              <a:gd name="connsiteX2" fmla="*/ 6653393 w 6858781"/>
              <a:gd name="connsiteY2" fmla="*/ 4242004 h 7301017"/>
              <a:gd name="connsiteX3" fmla="*/ 6653393 w 6858781"/>
              <a:gd name="connsiteY3" fmla="*/ 5233706 h 7301017"/>
              <a:gd name="connsiteX4" fmla="*/ 4791469 w 6858781"/>
              <a:gd name="connsiteY4" fmla="*/ 7095629 h 7301017"/>
              <a:gd name="connsiteX5" fmla="*/ 3909772 w 6858781"/>
              <a:gd name="connsiteY5" fmla="*/ 7185486 h 7301017"/>
              <a:gd name="connsiteX6" fmla="*/ 3799768 w 6858781"/>
              <a:gd name="connsiteY6" fmla="*/ 7095630 h 7301017"/>
              <a:gd name="connsiteX7" fmla="*/ 3709910 w 6858781"/>
              <a:gd name="connsiteY7" fmla="*/ 6985625 h 7301017"/>
              <a:gd name="connsiteX8" fmla="*/ 3799768 w 6858781"/>
              <a:gd name="connsiteY8" fmla="*/ 6103928 h 7301017"/>
              <a:gd name="connsiteX9" fmla="*/ 5661692 w 6858781"/>
              <a:gd name="connsiteY9" fmla="*/ 4242003 h 7301017"/>
              <a:gd name="connsiteX10" fmla="*/ 6157543 w 6858781"/>
              <a:gd name="connsiteY10" fmla="*/ 4036615 h 7301017"/>
              <a:gd name="connsiteX11" fmla="*/ 6099805 w 6858781"/>
              <a:gd name="connsiteY11" fmla="*/ 1983470 h 7301017"/>
              <a:gd name="connsiteX12" fmla="*/ 6595656 w 6858781"/>
              <a:gd name="connsiteY12" fmla="*/ 2188858 h 7301017"/>
              <a:gd name="connsiteX13" fmla="*/ 6595655 w 6858781"/>
              <a:gd name="connsiteY13" fmla="*/ 2188859 h 7301017"/>
              <a:gd name="connsiteX14" fmla="*/ 6595655 w 6858781"/>
              <a:gd name="connsiteY14" fmla="*/ 3180561 h 7301017"/>
              <a:gd name="connsiteX15" fmla="*/ 3290462 w 6858781"/>
              <a:gd name="connsiteY15" fmla="*/ 6485752 h 7301017"/>
              <a:gd name="connsiteX16" fmla="*/ 2408766 w 6858781"/>
              <a:gd name="connsiteY16" fmla="*/ 6575610 h 7301017"/>
              <a:gd name="connsiteX17" fmla="*/ 2298761 w 6858781"/>
              <a:gd name="connsiteY17" fmla="*/ 6485753 h 7301017"/>
              <a:gd name="connsiteX18" fmla="*/ 2208904 w 6858781"/>
              <a:gd name="connsiteY18" fmla="*/ 6375748 h 7301017"/>
              <a:gd name="connsiteX19" fmla="*/ 2298762 w 6858781"/>
              <a:gd name="connsiteY19" fmla="*/ 5494051 h 7301017"/>
              <a:gd name="connsiteX20" fmla="*/ 5603954 w 6858781"/>
              <a:gd name="connsiteY20" fmla="*/ 2188858 h 7301017"/>
              <a:gd name="connsiteX21" fmla="*/ 6099805 w 6858781"/>
              <a:gd name="connsiteY21" fmla="*/ 1983470 h 7301017"/>
              <a:gd name="connsiteX22" fmla="*/ 5616669 w 6858781"/>
              <a:gd name="connsiteY22" fmla="*/ 351725 h 7301017"/>
              <a:gd name="connsiteX23" fmla="*/ 6112519 w 6858781"/>
              <a:gd name="connsiteY23" fmla="*/ 557113 h 7301017"/>
              <a:gd name="connsiteX24" fmla="*/ 6112519 w 6858781"/>
              <a:gd name="connsiteY24" fmla="*/ 557114 h 7301017"/>
              <a:gd name="connsiteX25" fmla="*/ 6112519 w 6858781"/>
              <a:gd name="connsiteY25" fmla="*/ 1548815 h 7301017"/>
              <a:gd name="connsiteX26" fmla="*/ 1398831 w 6858781"/>
              <a:gd name="connsiteY26" fmla="*/ 6262502 h 7301017"/>
              <a:gd name="connsiteX27" fmla="*/ 407131 w 6858781"/>
              <a:gd name="connsiteY27" fmla="*/ 6262502 h 7301017"/>
              <a:gd name="connsiteX28" fmla="*/ 407131 w 6858781"/>
              <a:gd name="connsiteY28" fmla="*/ 5270801 h 7301017"/>
              <a:gd name="connsiteX29" fmla="*/ 5120818 w 6858781"/>
              <a:gd name="connsiteY29" fmla="*/ 557113 h 7301017"/>
              <a:gd name="connsiteX30" fmla="*/ 5616669 w 6858781"/>
              <a:gd name="connsiteY30" fmla="*/ 351725 h 7301017"/>
              <a:gd name="connsiteX31" fmla="*/ 3699899 w 6858781"/>
              <a:gd name="connsiteY31" fmla="*/ 160656 h 7301017"/>
              <a:gd name="connsiteX32" fmla="*/ 4195749 w 6858781"/>
              <a:gd name="connsiteY32" fmla="*/ 366044 h 7301017"/>
              <a:gd name="connsiteX33" fmla="*/ 4195749 w 6858781"/>
              <a:gd name="connsiteY33" fmla="*/ 366045 h 7301017"/>
              <a:gd name="connsiteX34" fmla="*/ 4195749 w 6858781"/>
              <a:gd name="connsiteY34" fmla="*/ 1357747 h 7301017"/>
              <a:gd name="connsiteX35" fmla="*/ 1642048 w 6858781"/>
              <a:gd name="connsiteY35" fmla="*/ 3911446 h 7301017"/>
              <a:gd name="connsiteX36" fmla="*/ 650347 w 6858781"/>
              <a:gd name="connsiteY36" fmla="*/ 3911446 h 7301017"/>
              <a:gd name="connsiteX37" fmla="*/ 650347 w 6858781"/>
              <a:gd name="connsiteY37" fmla="*/ 3911447 h 7301017"/>
              <a:gd name="connsiteX38" fmla="*/ 650347 w 6858781"/>
              <a:gd name="connsiteY38" fmla="*/ 2919745 h 7301017"/>
              <a:gd name="connsiteX39" fmla="*/ 3204048 w 6858781"/>
              <a:gd name="connsiteY39" fmla="*/ 366044 h 7301017"/>
              <a:gd name="connsiteX40" fmla="*/ 3699899 w 6858781"/>
              <a:gd name="connsiteY40" fmla="*/ 160656 h 7301017"/>
              <a:gd name="connsiteX41" fmla="*/ 1754903 w 6858781"/>
              <a:gd name="connsiteY41" fmla="*/ 0 h 7301017"/>
              <a:gd name="connsiteX42" fmla="*/ 2250754 w 6858781"/>
              <a:gd name="connsiteY42" fmla="*/ 205388 h 7301017"/>
              <a:gd name="connsiteX43" fmla="*/ 2250753 w 6858781"/>
              <a:gd name="connsiteY43" fmla="*/ 205389 h 7301017"/>
              <a:gd name="connsiteX44" fmla="*/ 2250753 w 6858781"/>
              <a:gd name="connsiteY44" fmla="*/ 1197091 h 7301017"/>
              <a:gd name="connsiteX45" fmla="*/ 1197089 w 6858781"/>
              <a:gd name="connsiteY45" fmla="*/ 2250754 h 7301017"/>
              <a:gd name="connsiteX46" fmla="*/ 315392 w 6858781"/>
              <a:gd name="connsiteY46" fmla="*/ 2340611 h 7301017"/>
              <a:gd name="connsiteX47" fmla="*/ 205388 w 6858781"/>
              <a:gd name="connsiteY47" fmla="*/ 2250755 h 7301017"/>
              <a:gd name="connsiteX48" fmla="*/ 115531 w 6858781"/>
              <a:gd name="connsiteY48" fmla="*/ 2140750 h 7301017"/>
              <a:gd name="connsiteX49" fmla="*/ 205388 w 6858781"/>
              <a:gd name="connsiteY49" fmla="*/ 1259053 h 7301017"/>
              <a:gd name="connsiteX50" fmla="*/ 1259052 w 6858781"/>
              <a:gd name="connsiteY50" fmla="*/ 205388 h 7301017"/>
              <a:gd name="connsiteX51" fmla="*/ 1754903 w 6858781"/>
              <a:gd name="connsiteY51" fmla="*/ 0 h 7301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781" h="7301017">
                <a:moveTo>
                  <a:pt x="6157543" y="4036615"/>
                </a:moveTo>
                <a:cubicBezTo>
                  <a:pt x="6337006" y="4036615"/>
                  <a:pt x="6516469" y="4105078"/>
                  <a:pt x="6653394" y="4242003"/>
                </a:cubicBezTo>
                <a:lnTo>
                  <a:pt x="6653393" y="4242004"/>
                </a:lnTo>
                <a:cubicBezTo>
                  <a:pt x="6927244" y="4515855"/>
                  <a:pt x="6927244" y="4959855"/>
                  <a:pt x="6653393" y="5233706"/>
                </a:cubicBezTo>
                <a:lnTo>
                  <a:pt x="4791469" y="7095629"/>
                </a:lnTo>
                <a:cubicBezTo>
                  <a:pt x="4551849" y="7335249"/>
                  <a:pt x="4181959" y="7365201"/>
                  <a:pt x="3909772" y="7185486"/>
                </a:cubicBezTo>
                <a:lnTo>
                  <a:pt x="3799768" y="7095630"/>
                </a:lnTo>
                <a:lnTo>
                  <a:pt x="3709910" y="6985625"/>
                </a:lnTo>
                <a:cubicBezTo>
                  <a:pt x="3530195" y="6713438"/>
                  <a:pt x="3560147" y="6343548"/>
                  <a:pt x="3799768" y="6103928"/>
                </a:cubicBezTo>
                <a:lnTo>
                  <a:pt x="5661692" y="4242003"/>
                </a:lnTo>
                <a:cubicBezTo>
                  <a:pt x="5798617" y="4105078"/>
                  <a:pt x="5978080" y="4036615"/>
                  <a:pt x="6157543" y="4036615"/>
                </a:cubicBezTo>
                <a:close/>
                <a:moveTo>
                  <a:pt x="6099805" y="1983470"/>
                </a:moveTo>
                <a:cubicBezTo>
                  <a:pt x="6279268" y="1983470"/>
                  <a:pt x="6458731" y="2051933"/>
                  <a:pt x="6595656" y="2188858"/>
                </a:cubicBezTo>
                <a:lnTo>
                  <a:pt x="6595655" y="2188859"/>
                </a:lnTo>
                <a:cubicBezTo>
                  <a:pt x="6869507" y="2462710"/>
                  <a:pt x="6869507" y="2906709"/>
                  <a:pt x="6595655" y="3180561"/>
                </a:cubicBezTo>
                <a:lnTo>
                  <a:pt x="3290462" y="6485752"/>
                </a:lnTo>
                <a:cubicBezTo>
                  <a:pt x="3050842" y="6725373"/>
                  <a:pt x="2680953" y="6755325"/>
                  <a:pt x="2408766" y="6575610"/>
                </a:cubicBezTo>
                <a:lnTo>
                  <a:pt x="2298761" y="6485753"/>
                </a:lnTo>
                <a:lnTo>
                  <a:pt x="2208904" y="6375748"/>
                </a:lnTo>
                <a:cubicBezTo>
                  <a:pt x="2029189" y="6103561"/>
                  <a:pt x="2059141" y="5733672"/>
                  <a:pt x="2298762" y="5494051"/>
                </a:cubicBezTo>
                <a:lnTo>
                  <a:pt x="5603954" y="2188858"/>
                </a:lnTo>
                <a:cubicBezTo>
                  <a:pt x="5740880" y="2051933"/>
                  <a:pt x="5920343" y="1983470"/>
                  <a:pt x="6099805" y="1983470"/>
                </a:cubicBezTo>
                <a:close/>
                <a:moveTo>
                  <a:pt x="5616669" y="351725"/>
                </a:moveTo>
                <a:cubicBezTo>
                  <a:pt x="5796131" y="351725"/>
                  <a:pt x="5975593" y="420188"/>
                  <a:pt x="6112519" y="557113"/>
                </a:cubicBezTo>
                <a:lnTo>
                  <a:pt x="6112519" y="557114"/>
                </a:lnTo>
                <a:cubicBezTo>
                  <a:pt x="6386370" y="830965"/>
                  <a:pt x="6386370" y="1274964"/>
                  <a:pt x="6112519" y="1548815"/>
                </a:cubicBezTo>
                <a:lnTo>
                  <a:pt x="1398831" y="6262502"/>
                </a:lnTo>
                <a:cubicBezTo>
                  <a:pt x="1124980" y="6536353"/>
                  <a:pt x="680981" y="6536353"/>
                  <a:pt x="407131" y="6262502"/>
                </a:cubicBezTo>
                <a:cubicBezTo>
                  <a:pt x="133279" y="5988651"/>
                  <a:pt x="133279" y="5544652"/>
                  <a:pt x="407131" y="5270801"/>
                </a:cubicBezTo>
                <a:lnTo>
                  <a:pt x="5120818" y="557113"/>
                </a:lnTo>
                <a:cubicBezTo>
                  <a:pt x="5257743" y="420188"/>
                  <a:pt x="5437206" y="351725"/>
                  <a:pt x="5616669" y="351725"/>
                </a:cubicBezTo>
                <a:close/>
                <a:moveTo>
                  <a:pt x="3699899" y="160656"/>
                </a:moveTo>
                <a:cubicBezTo>
                  <a:pt x="3879361" y="160656"/>
                  <a:pt x="4058823" y="229119"/>
                  <a:pt x="4195749" y="366044"/>
                </a:cubicBezTo>
                <a:lnTo>
                  <a:pt x="4195749" y="366045"/>
                </a:lnTo>
                <a:cubicBezTo>
                  <a:pt x="4469600" y="639896"/>
                  <a:pt x="4469600" y="1083896"/>
                  <a:pt x="4195749" y="1357747"/>
                </a:cubicBezTo>
                <a:lnTo>
                  <a:pt x="1642048" y="3911446"/>
                </a:lnTo>
                <a:cubicBezTo>
                  <a:pt x="1368197" y="4185297"/>
                  <a:pt x="924199" y="4185297"/>
                  <a:pt x="650347" y="3911446"/>
                </a:cubicBezTo>
                <a:lnTo>
                  <a:pt x="650347" y="3911447"/>
                </a:lnTo>
                <a:cubicBezTo>
                  <a:pt x="376496" y="3637596"/>
                  <a:pt x="376496" y="3193596"/>
                  <a:pt x="650347" y="2919745"/>
                </a:cubicBezTo>
                <a:lnTo>
                  <a:pt x="3204048" y="366044"/>
                </a:lnTo>
                <a:cubicBezTo>
                  <a:pt x="3340973" y="229119"/>
                  <a:pt x="3520436" y="160656"/>
                  <a:pt x="3699899" y="160656"/>
                </a:cubicBezTo>
                <a:close/>
                <a:moveTo>
                  <a:pt x="1754903" y="0"/>
                </a:moveTo>
                <a:cubicBezTo>
                  <a:pt x="1934366" y="0"/>
                  <a:pt x="2113828" y="68463"/>
                  <a:pt x="2250754" y="205388"/>
                </a:cubicBezTo>
                <a:lnTo>
                  <a:pt x="2250753" y="205389"/>
                </a:lnTo>
                <a:cubicBezTo>
                  <a:pt x="2524605" y="479240"/>
                  <a:pt x="2524605" y="923240"/>
                  <a:pt x="2250753" y="1197091"/>
                </a:cubicBezTo>
                <a:lnTo>
                  <a:pt x="1197089" y="2250754"/>
                </a:lnTo>
                <a:cubicBezTo>
                  <a:pt x="957469" y="2490374"/>
                  <a:pt x="587579" y="2520327"/>
                  <a:pt x="315392" y="2340611"/>
                </a:cubicBezTo>
                <a:lnTo>
                  <a:pt x="205388" y="2250755"/>
                </a:lnTo>
                <a:lnTo>
                  <a:pt x="115531" y="2140750"/>
                </a:lnTo>
                <a:cubicBezTo>
                  <a:pt x="-64184" y="1868563"/>
                  <a:pt x="-34231" y="1498673"/>
                  <a:pt x="205388" y="1259053"/>
                </a:cubicBezTo>
                <a:lnTo>
                  <a:pt x="1259052" y="205388"/>
                </a:lnTo>
                <a:cubicBezTo>
                  <a:pt x="1395978" y="68463"/>
                  <a:pt x="1575441" y="0"/>
                  <a:pt x="1754903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2309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8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04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7;p13">
            <a:extLst>
              <a:ext uri="{FF2B5EF4-FFF2-40B4-BE49-F238E27FC236}">
                <a16:creationId xmlns:a16="http://schemas.microsoft.com/office/drawing/2014/main" id="{77BF63A1-144C-82BA-D0A7-4BBABC1BD134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123" b="13123"/>
          <a:stretch/>
        </p:blipFill>
        <p:spPr>
          <a:xfrm>
            <a:off x="7282" y="0"/>
            <a:ext cx="20104100" cy="11309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61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7;p13">
            <a:extLst>
              <a:ext uri="{FF2B5EF4-FFF2-40B4-BE49-F238E27FC236}">
                <a16:creationId xmlns:a16="http://schemas.microsoft.com/office/drawing/2014/main" id="{77BF63A1-144C-82BA-D0A7-4BBABC1BD134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123" b="13123"/>
          <a:stretch/>
        </p:blipFill>
        <p:spPr>
          <a:xfrm>
            <a:off x="7282" y="0"/>
            <a:ext cx="20104100" cy="11309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8AC7A9A-A7B9-5B30-B073-C0E0C5B10F2A}"/>
              </a:ext>
            </a:extLst>
          </p:cNvPr>
          <p:cNvCxnSpPr>
            <a:cxnSpLocks/>
          </p:cNvCxnSpPr>
          <p:nvPr userDrawn="1"/>
        </p:nvCxnSpPr>
        <p:spPr>
          <a:xfrm>
            <a:off x="2554714" y="10801839"/>
            <a:ext cx="15756854" cy="0"/>
          </a:xfrm>
          <a:prstGeom prst="line">
            <a:avLst/>
          </a:prstGeom>
          <a:ln w="9525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8AC6F7C7-1FB4-9C52-CBFA-9013633EB384}"/>
              </a:ext>
            </a:extLst>
          </p:cNvPr>
          <p:cNvGrpSpPr/>
          <p:nvPr userDrawn="1"/>
        </p:nvGrpSpPr>
        <p:grpSpPr>
          <a:xfrm>
            <a:off x="18808842" y="10599673"/>
            <a:ext cx="553122" cy="401413"/>
            <a:chOff x="11506199" y="6451556"/>
            <a:chExt cx="335437" cy="243417"/>
          </a:xfrm>
        </p:grpSpPr>
        <p:sp>
          <p:nvSpPr>
            <p:cNvPr id="5" name="Google Shape;307;p3">
              <a:extLst>
                <a:ext uri="{FF2B5EF4-FFF2-40B4-BE49-F238E27FC236}">
                  <a16:creationId xmlns:a16="http://schemas.microsoft.com/office/drawing/2014/main" id="{4050216C-EC54-C20E-4766-19A61CBEF270}"/>
                </a:ext>
              </a:extLst>
            </p:cNvPr>
            <p:cNvSpPr/>
            <p:nvPr/>
          </p:nvSpPr>
          <p:spPr>
            <a:xfrm>
              <a:off x="11567583" y="6466930"/>
              <a:ext cx="212670" cy="21267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79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473;p3">
              <a:extLst>
                <a:ext uri="{FF2B5EF4-FFF2-40B4-BE49-F238E27FC236}">
                  <a16:creationId xmlns:a16="http://schemas.microsoft.com/office/drawing/2014/main" id="{8EB2E563-7E25-C60C-1C1D-AC1F0AB25963}"/>
                </a:ext>
              </a:extLst>
            </p:cNvPr>
            <p:cNvSpPr txBox="1">
              <a:spLocks/>
            </p:cNvSpPr>
            <p:nvPr/>
          </p:nvSpPr>
          <p:spPr>
            <a:xfrm>
              <a:off x="11506199" y="6451556"/>
              <a:ext cx="335437" cy="2434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25" tIns="45700" rIns="91425" bIns="45700" rtlCol="0" anchor="ctr" anchorCtr="0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b="0" i="0" kern="1200">
                  <a:solidFill>
                    <a:schemeClr val="tx1">
                      <a:tint val="75000"/>
                    </a:schemeClr>
                  </a:solidFill>
                  <a:latin typeface="Raleway" pitchFamily="2" charset="77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Clr>
                  <a:srgbClr val="24496F"/>
                </a:buClr>
                <a:buSzPts val="800"/>
                <a:buFont typeface="Urbanist"/>
                <a:buNone/>
              </a:pPr>
              <a:fld id="{00000000-1234-1234-1234-123412341234}" type="slidenum">
                <a:rPr lang="en-US" sz="1319" smtClean="0">
                  <a:solidFill>
                    <a:schemeClr val="accent6"/>
                  </a:solidFill>
                  <a:latin typeface="Urbanist"/>
                  <a:ea typeface="Urbanist"/>
                  <a:cs typeface="Urbanist"/>
                  <a:sym typeface="Urbanist"/>
                </a:rPr>
                <a:pPr algn="ctr">
                  <a:buClr>
                    <a:srgbClr val="24496F"/>
                  </a:buClr>
                  <a:buSzPts val="800"/>
                  <a:buFont typeface="Urbanist"/>
                  <a:buNone/>
                </a:pPr>
                <a:t>‹#›</a:t>
              </a:fld>
              <a:endParaRPr lang="en-US" sz="1319">
                <a:solidFill>
                  <a:schemeClr val="accent6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4887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7;p13">
            <a:extLst>
              <a:ext uri="{FF2B5EF4-FFF2-40B4-BE49-F238E27FC236}">
                <a16:creationId xmlns:a16="http://schemas.microsoft.com/office/drawing/2014/main" id="{77BF63A1-144C-82BA-D0A7-4BBABC1BD134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52" t="60" b="13123"/>
          <a:stretch/>
        </p:blipFill>
        <p:spPr>
          <a:xfrm>
            <a:off x="0" y="0"/>
            <a:ext cx="20111382" cy="11309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8AC7A9A-A7B9-5B30-B073-C0E0C5B10F2A}"/>
              </a:ext>
            </a:extLst>
          </p:cNvPr>
          <p:cNvCxnSpPr>
            <a:cxnSpLocks/>
          </p:cNvCxnSpPr>
          <p:nvPr userDrawn="1"/>
        </p:nvCxnSpPr>
        <p:spPr>
          <a:xfrm>
            <a:off x="2554714" y="10801839"/>
            <a:ext cx="10471475" cy="16691"/>
          </a:xfrm>
          <a:prstGeom prst="line">
            <a:avLst/>
          </a:prstGeom>
          <a:ln w="9525">
            <a:gradFill flip="none" rotWithShape="1">
              <a:gsLst>
                <a:gs pos="0">
                  <a:schemeClr val="bg1">
                    <a:alpha val="0"/>
                    <a:lumMod val="100000"/>
                  </a:schemeClr>
                </a:gs>
                <a:gs pos="15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307;p3">
            <a:extLst>
              <a:ext uri="{FF2B5EF4-FFF2-40B4-BE49-F238E27FC236}">
                <a16:creationId xmlns:a16="http://schemas.microsoft.com/office/drawing/2014/main" id="{4050216C-EC54-C20E-4766-19A61CBEF270}"/>
              </a:ext>
            </a:extLst>
          </p:cNvPr>
          <p:cNvSpPr/>
          <p:nvPr/>
        </p:nvSpPr>
        <p:spPr>
          <a:xfrm>
            <a:off x="18910061" y="10625025"/>
            <a:ext cx="350684" cy="35070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150756" tIns="75357" rIns="150756" bIns="75357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7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E72D815-1EE7-E661-93D1-CAC4B5AF7B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3468" y="10495986"/>
            <a:ext cx="727949" cy="527537"/>
          </a:xfrm>
          <a:prstGeom prst="rect">
            <a:avLst/>
          </a:prstGeom>
        </p:spPr>
      </p:pic>
      <p:sp>
        <p:nvSpPr>
          <p:cNvPr id="10" name="Google Shape;473;p3">
            <a:extLst>
              <a:ext uri="{FF2B5EF4-FFF2-40B4-BE49-F238E27FC236}">
                <a16:creationId xmlns:a16="http://schemas.microsoft.com/office/drawing/2014/main" id="{43511615-F469-F020-793C-3689726EB3E2}"/>
              </a:ext>
            </a:extLst>
          </p:cNvPr>
          <p:cNvSpPr txBox="1">
            <a:spLocks/>
          </p:cNvSpPr>
          <p:nvPr userDrawn="1"/>
        </p:nvSpPr>
        <p:spPr>
          <a:xfrm>
            <a:off x="18808842" y="10599673"/>
            <a:ext cx="553122" cy="4014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50756" tIns="75357" rIns="150756" bIns="75357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Raleway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4496F"/>
              </a:buClr>
              <a:buSzPts val="800"/>
              <a:buFont typeface="Urbanist"/>
              <a:buNone/>
            </a:pPr>
            <a:fld id="{00000000-1234-1234-1234-123412341234}" type="slidenum">
              <a:rPr lang="en-US" sz="1319" smtClean="0">
                <a:solidFill>
                  <a:schemeClr val="tx1">
                    <a:lumMod val="50000"/>
                    <a:lumOff val="50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pPr algn="ctr">
                <a:buClr>
                  <a:srgbClr val="24496F"/>
                </a:buClr>
                <a:buSzPts val="800"/>
                <a:buFont typeface="Urbanist"/>
                <a:buNone/>
              </a:pPr>
              <a:t>‹#›</a:t>
            </a:fld>
            <a:endParaRPr lang="en-US" sz="1319">
              <a:solidFill>
                <a:schemeClr val="tx1">
                  <a:lumMod val="50000"/>
                  <a:lumOff val="50000"/>
                </a:schemeClr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0E684B-7707-83C8-8BA6-55D19605EB2F}"/>
              </a:ext>
            </a:extLst>
          </p:cNvPr>
          <p:cNvSpPr txBox="1"/>
          <p:nvPr userDrawn="1"/>
        </p:nvSpPr>
        <p:spPr>
          <a:xfrm>
            <a:off x="14951254" y="10538769"/>
            <a:ext cx="3756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bg1">
                    <a:lumMod val="75000"/>
                  </a:schemeClr>
                </a:solidFill>
                <a:latin typeface="Raleway" pitchFamily="2" charset="0"/>
              </a:rPr>
              <a:t>healthcare that </a:t>
            </a:r>
            <a:r>
              <a:rPr lang="en-US" sz="2800" b="1">
                <a:solidFill>
                  <a:schemeClr val="bg1">
                    <a:lumMod val="75000"/>
                  </a:schemeClr>
                </a:solidFill>
                <a:latin typeface="Raleway" pitchFamily="2" charset="0"/>
              </a:rPr>
              <a:t>cares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A51C2F-9B12-310D-B152-0C4B26986D59}"/>
              </a:ext>
            </a:extLst>
          </p:cNvPr>
          <p:cNvSpPr txBox="1"/>
          <p:nvPr userDrawn="1"/>
        </p:nvSpPr>
        <p:spPr>
          <a:xfrm>
            <a:off x="18452861" y="10652032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>
                <a:solidFill>
                  <a:schemeClr val="bg1">
                    <a:lumMod val="75000"/>
                  </a:schemeClr>
                </a:solidFill>
                <a:latin typeface="Raleway" pitchFamily="2" charset="0"/>
              </a:rPr>
              <a:t>TM</a:t>
            </a:r>
          </a:p>
        </p:txBody>
      </p:sp>
    </p:spTree>
    <p:extLst>
      <p:ext uri="{BB962C8B-B14F-4D97-AF65-F5344CB8AC3E}">
        <p14:creationId xmlns:p14="http://schemas.microsoft.com/office/powerpoint/2010/main" val="27317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7;p13">
            <a:extLst>
              <a:ext uri="{FF2B5EF4-FFF2-40B4-BE49-F238E27FC236}">
                <a16:creationId xmlns:a16="http://schemas.microsoft.com/office/drawing/2014/main" id="{77BF63A1-144C-82BA-D0A7-4BBABC1BD134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123" b="13123"/>
          <a:stretch/>
        </p:blipFill>
        <p:spPr>
          <a:xfrm>
            <a:off x="7282" y="0"/>
            <a:ext cx="20104100" cy="11309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8AC7A9A-A7B9-5B30-B073-C0E0C5B10F2A}"/>
              </a:ext>
            </a:extLst>
          </p:cNvPr>
          <p:cNvCxnSpPr>
            <a:cxnSpLocks/>
          </p:cNvCxnSpPr>
          <p:nvPr userDrawn="1"/>
        </p:nvCxnSpPr>
        <p:spPr>
          <a:xfrm>
            <a:off x="2554714" y="10801839"/>
            <a:ext cx="15756854" cy="0"/>
          </a:xfrm>
          <a:prstGeom prst="line">
            <a:avLst/>
          </a:prstGeom>
          <a:ln w="9525">
            <a:gradFill flip="none" rotWithShape="1">
              <a:gsLst>
                <a:gs pos="0">
                  <a:schemeClr val="bg1">
                    <a:alpha val="0"/>
                    <a:lumMod val="100000"/>
                  </a:schemeClr>
                </a:gs>
                <a:gs pos="15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307;p3">
            <a:extLst>
              <a:ext uri="{FF2B5EF4-FFF2-40B4-BE49-F238E27FC236}">
                <a16:creationId xmlns:a16="http://schemas.microsoft.com/office/drawing/2014/main" id="{4050216C-EC54-C20E-4766-19A61CBEF270}"/>
              </a:ext>
            </a:extLst>
          </p:cNvPr>
          <p:cNvSpPr/>
          <p:nvPr/>
        </p:nvSpPr>
        <p:spPr>
          <a:xfrm>
            <a:off x="18910061" y="10625025"/>
            <a:ext cx="350684" cy="35070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150756" tIns="75357" rIns="150756" bIns="75357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7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473;p3">
            <a:extLst>
              <a:ext uri="{FF2B5EF4-FFF2-40B4-BE49-F238E27FC236}">
                <a16:creationId xmlns:a16="http://schemas.microsoft.com/office/drawing/2014/main" id="{43511615-F469-F020-793C-3689726EB3E2}"/>
              </a:ext>
            </a:extLst>
          </p:cNvPr>
          <p:cNvSpPr txBox="1">
            <a:spLocks/>
          </p:cNvSpPr>
          <p:nvPr userDrawn="1"/>
        </p:nvSpPr>
        <p:spPr>
          <a:xfrm>
            <a:off x="18808842" y="10599673"/>
            <a:ext cx="553122" cy="4014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50756" tIns="75357" rIns="150756" bIns="75357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Raleway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4496F"/>
              </a:buClr>
              <a:buSzPts val="800"/>
              <a:buFont typeface="Urbanist"/>
              <a:buNone/>
            </a:pPr>
            <a:fld id="{00000000-1234-1234-1234-123412341234}" type="slidenum">
              <a:rPr lang="en-US" sz="1319" smtClean="0">
                <a:solidFill>
                  <a:schemeClr val="tx1">
                    <a:lumMod val="50000"/>
                    <a:lumOff val="50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pPr algn="ctr">
                <a:buClr>
                  <a:srgbClr val="24496F"/>
                </a:buClr>
                <a:buSzPts val="800"/>
                <a:buFont typeface="Urbanist"/>
                <a:buNone/>
              </a:pPr>
              <a:t>‹#›</a:t>
            </a:fld>
            <a:endParaRPr lang="en-US" sz="1319">
              <a:solidFill>
                <a:schemeClr val="tx1">
                  <a:lumMod val="50000"/>
                  <a:lumOff val="50000"/>
                </a:schemeClr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  <p:extLst>
      <p:ext uri="{BB962C8B-B14F-4D97-AF65-F5344CB8AC3E}">
        <p14:creationId xmlns:p14="http://schemas.microsoft.com/office/powerpoint/2010/main" val="3187167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76C96B-11E5-8B39-2476-F6AE6FCAE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57" y="602119"/>
            <a:ext cx="17339786" cy="218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66692-5542-17D2-9A99-D3E095B83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157" y="3010591"/>
            <a:ext cx="17339786" cy="717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FB5AD-439E-A9E6-A899-DBE8085AC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157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 b="0" i="0">
                <a:solidFill>
                  <a:schemeClr val="tx1">
                    <a:tint val="75000"/>
                  </a:schemeClr>
                </a:solidFill>
                <a:latin typeface="Raleway" pitchFamily="2" charset="77"/>
              </a:defRPr>
            </a:lvl1pPr>
          </a:lstStyle>
          <a:p>
            <a:fld id="{E9A4852D-2A1B-2844-AAB3-AB3300AE2EA6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C071D-E4FB-F991-0984-87EFDCF08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59483" y="10482093"/>
            <a:ext cx="6785134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 b="0" i="0">
                <a:solidFill>
                  <a:schemeClr val="tx1">
                    <a:tint val="75000"/>
                  </a:schemeClr>
                </a:solidFill>
                <a:latin typeface="Raleway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33246-AF71-6EA3-EDD4-9D56C02DBC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198520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 b="0" i="0">
                <a:solidFill>
                  <a:schemeClr val="tx1">
                    <a:tint val="75000"/>
                  </a:schemeClr>
                </a:solidFill>
                <a:latin typeface="Raleway" pitchFamily="2" charset="77"/>
              </a:defRPr>
            </a:lvl1pPr>
          </a:lstStyle>
          <a:p>
            <a:fld id="{FA2BC6DE-9B5B-DE48-ADD4-49794D0879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320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85" r:id="rId6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b="0" i="0" kern="1200">
          <a:solidFill>
            <a:schemeClr val="tx1"/>
          </a:solidFill>
          <a:latin typeface="Raleway Light" pitchFamily="2" charset="77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b="0" i="0" kern="1200">
          <a:solidFill>
            <a:schemeClr val="tx1"/>
          </a:solidFill>
          <a:latin typeface="Raleway" pitchFamily="2" charset="77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b="0" i="0" kern="1200">
          <a:solidFill>
            <a:schemeClr val="tx1"/>
          </a:solidFill>
          <a:latin typeface="Raleway" pitchFamily="2" charset="77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b="0" i="0" kern="1200">
          <a:solidFill>
            <a:schemeClr val="tx1"/>
          </a:solidFill>
          <a:latin typeface="Raleway" pitchFamily="2" charset="77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b="0" i="0" kern="1200">
          <a:solidFill>
            <a:schemeClr val="tx1"/>
          </a:solidFill>
          <a:latin typeface="Raleway" pitchFamily="2" charset="77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b="0" i="0" kern="1200">
          <a:solidFill>
            <a:schemeClr val="tx1"/>
          </a:solidFill>
          <a:latin typeface="Raleway" pitchFamily="2" charset="77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76C96B-11E5-8B39-2476-F6AE6FCAE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57" y="602119"/>
            <a:ext cx="17339786" cy="218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66692-5542-17D2-9A99-D3E095B83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157" y="3010591"/>
            <a:ext cx="17339786" cy="717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FB5AD-439E-A9E6-A899-DBE8085AC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157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 b="0" i="0">
                <a:solidFill>
                  <a:schemeClr val="tx1">
                    <a:tint val="75000"/>
                  </a:schemeClr>
                </a:solidFill>
                <a:latin typeface="Raleway" pitchFamily="2" charset="77"/>
              </a:defRPr>
            </a:lvl1pPr>
          </a:lstStyle>
          <a:p>
            <a:fld id="{E9A4852D-2A1B-2844-AAB3-AB3300AE2EA6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C071D-E4FB-F991-0984-87EFDCF08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59483" y="10482093"/>
            <a:ext cx="6785134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 b="0" i="0">
                <a:solidFill>
                  <a:schemeClr val="tx1">
                    <a:tint val="75000"/>
                  </a:schemeClr>
                </a:solidFill>
                <a:latin typeface="Raleway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33246-AF71-6EA3-EDD4-9D56C02DBC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198520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 b="0" i="0">
                <a:solidFill>
                  <a:schemeClr val="tx1">
                    <a:tint val="75000"/>
                  </a:schemeClr>
                </a:solidFill>
                <a:latin typeface="Raleway" pitchFamily="2" charset="77"/>
              </a:defRPr>
            </a:lvl1pPr>
          </a:lstStyle>
          <a:p>
            <a:fld id="{FA2BC6DE-9B5B-DE48-ADD4-49794D0879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63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b="0" i="0" kern="1200">
          <a:solidFill>
            <a:schemeClr val="tx1"/>
          </a:solidFill>
          <a:latin typeface="Raleway Light" pitchFamily="2" charset="77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b="0" i="0" kern="1200">
          <a:solidFill>
            <a:schemeClr val="tx1"/>
          </a:solidFill>
          <a:latin typeface="Raleway" pitchFamily="2" charset="77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b="0" i="0" kern="1200">
          <a:solidFill>
            <a:schemeClr val="tx1"/>
          </a:solidFill>
          <a:latin typeface="Raleway" pitchFamily="2" charset="77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b="0" i="0" kern="1200">
          <a:solidFill>
            <a:schemeClr val="tx1"/>
          </a:solidFill>
          <a:latin typeface="Raleway" pitchFamily="2" charset="77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b="0" i="0" kern="1200">
          <a:solidFill>
            <a:schemeClr val="tx1"/>
          </a:solidFill>
          <a:latin typeface="Raleway" pitchFamily="2" charset="77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b="0" i="0" kern="1200">
          <a:solidFill>
            <a:schemeClr val="tx1"/>
          </a:solidFill>
          <a:latin typeface="Raleway" pitchFamily="2" charset="77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sv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14.svg"/><Relationship Id="rId3" Type="http://schemas.openxmlformats.org/officeDocument/2006/relationships/image" Target="../media/image11.png"/><Relationship Id="rId7" Type="http://schemas.microsoft.com/office/2007/relationships/hdphoto" Target="../media/hdphoto1.wdp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11" Type="http://schemas.openxmlformats.org/officeDocument/2006/relationships/image" Target="../media/image24.png"/><Relationship Id="rId5" Type="http://schemas.openxmlformats.org/officeDocument/2006/relationships/image" Target="../media/image20.png"/><Relationship Id="rId15" Type="http://schemas.openxmlformats.org/officeDocument/2006/relationships/image" Target="../media/image10.jpeg"/><Relationship Id="rId10" Type="http://schemas.openxmlformats.org/officeDocument/2006/relationships/image" Target="../media/image23.png"/><Relationship Id="rId4" Type="http://schemas.openxmlformats.org/officeDocument/2006/relationships/image" Target="../media/image12.svg"/><Relationship Id="rId9" Type="http://schemas.microsoft.com/office/2007/relationships/hdphoto" Target="../media/hdphoto2.wdp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sv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9.svg"/><Relationship Id="rId20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svg"/><Relationship Id="rId19" Type="http://schemas.openxmlformats.org/officeDocument/2006/relationships/image" Target="../media/image42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Relationship Id="rId14" Type="http://schemas.openxmlformats.org/officeDocument/2006/relationships/image" Target="../media/image37.svg"/><Relationship Id="rId22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microsoft.com/office/2007/relationships/hdphoto" Target="../media/hdphoto5.wdp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7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66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3.wdp"/><Relationship Id="rId11" Type="http://schemas.openxmlformats.org/officeDocument/2006/relationships/image" Target="../media/image62.png"/><Relationship Id="rId5" Type="http://schemas.openxmlformats.org/officeDocument/2006/relationships/image" Target="../media/image57.png"/><Relationship Id="rId15" Type="http://schemas.openxmlformats.org/officeDocument/2006/relationships/image" Target="../media/image65.png"/><Relationship Id="rId10" Type="http://schemas.openxmlformats.org/officeDocument/2006/relationships/image" Target="../media/image61.png"/><Relationship Id="rId4" Type="http://schemas.openxmlformats.org/officeDocument/2006/relationships/image" Target="../media/image56.svg"/><Relationship Id="rId9" Type="http://schemas.openxmlformats.org/officeDocument/2006/relationships/image" Target="../media/image60.svg"/><Relationship Id="rId1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6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3.png"/><Relationship Id="rId11" Type="http://schemas.openxmlformats.org/officeDocument/2006/relationships/image" Target="../media/image78.svg"/><Relationship Id="rId5" Type="http://schemas.openxmlformats.org/officeDocument/2006/relationships/image" Target="../media/image72.sv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B5DB90-D779-20AC-0A82-FCE8D8D132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8788" t="876" r="24163" b="1410"/>
          <a:stretch/>
        </p:blipFill>
        <p:spPr>
          <a:xfrm>
            <a:off x="0" y="13872"/>
            <a:ext cx="20104099" cy="1128163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FF9EB73-5E95-021F-B849-91F29B70EC81}"/>
              </a:ext>
            </a:extLst>
          </p:cNvPr>
          <p:cNvSpPr/>
          <p:nvPr/>
        </p:nvSpPr>
        <p:spPr>
          <a:xfrm>
            <a:off x="0" y="-25221"/>
            <a:ext cx="19330423" cy="11320699"/>
          </a:xfrm>
          <a:prstGeom prst="rect">
            <a:avLst/>
          </a:prstGeom>
          <a:gradFill flip="none" rotWithShape="1">
            <a:gsLst>
              <a:gs pos="34000">
                <a:schemeClr val="accent6"/>
              </a:gs>
              <a:gs pos="64000">
                <a:srgbClr val="002E41">
                  <a:alpha val="6000"/>
                </a:srgbClr>
              </a:gs>
              <a:gs pos="100000">
                <a:schemeClr val="accent6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6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EFDAB8-1D2A-69CE-11B3-949EC3B56E56}"/>
              </a:ext>
            </a:extLst>
          </p:cNvPr>
          <p:cNvSpPr/>
          <p:nvPr/>
        </p:nvSpPr>
        <p:spPr>
          <a:xfrm>
            <a:off x="6919218" y="13872"/>
            <a:ext cx="6916395" cy="11827754"/>
          </a:xfrm>
          <a:prstGeom prst="rect">
            <a:avLst/>
          </a:prstGeom>
          <a:gradFill flip="none" rotWithShape="1">
            <a:gsLst>
              <a:gs pos="22500">
                <a:srgbClr val="002E41">
                  <a:alpha val="52005"/>
                </a:srgbClr>
              </a:gs>
              <a:gs pos="0">
                <a:schemeClr val="accent6"/>
              </a:gs>
              <a:gs pos="45000">
                <a:schemeClr val="accent6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6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E7D9E2-CE40-A2D5-E32F-5ADAF826F83D}"/>
              </a:ext>
            </a:extLst>
          </p:cNvPr>
          <p:cNvSpPr/>
          <p:nvPr/>
        </p:nvSpPr>
        <p:spPr>
          <a:xfrm>
            <a:off x="0" y="3405107"/>
            <a:ext cx="14562667" cy="7915989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44000">
                <a:schemeClr val="accent1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6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pic>
        <p:nvPicPr>
          <p:cNvPr id="10" name="Picture 9" descr="A white and green logo&#10;&#10;Description automatically generated">
            <a:extLst>
              <a:ext uri="{FF2B5EF4-FFF2-40B4-BE49-F238E27FC236}">
                <a16:creationId xmlns:a16="http://schemas.microsoft.com/office/drawing/2014/main" id="{494563A7-3410-1A3D-D9CF-DE782B847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30" y="360982"/>
            <a:ext cx="2028555" cy="148997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DFA8D1-E4A0-47B8-68C3-1B81029AE95D}"/>
              </a:ext>
            </a:extLst>
          </p:cNvPr>
          <p:cNvCxnSpPr>
            <a:cxnSpLocks/>
          </p:cNvCxnSpPr>
          <p:nvPr/>
        </p:nvCxnSpPr>
        <p:spPr>
          <a:xfrm>
            <a:off x="628659" y="9216760"/>
            <a:ext cx="840521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2640BAB-9164-F2B3-8397-E6E210DC0F57}"/>
              </a:ext>
            </a:extLst>
          </p:cNvPr>
          <p:cNvSpPr txBox="1"/>
          <p:nvPr/>
        </p:nvSpPr>
        <p:spPr>
          <a:xfrm>
            <a:off x="1008529" y="9943904"/>
            <a:ext cx="645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2025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B0D319-DB9C-288A-A6BE-16A84DB956FE}"/>
              </a:ext>
            </a:extLst>
          </p:cNvPr>
          <p:cNvSpPr txBox="1"/>
          <p:nvPr/>
        </p:nvSpPr>
        <p:spPr>
          <a:xfrm>
            <a:off x="773677" y="7647100"/>
            <a:ext cx="73286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>
                <a:solidFill>
                  <a:srgbClr val="FFFFFF"/>
                </a:solidFill>
                <a:latin typeface="Raleway" pitchFamily="2" charset="0"/>
              </a:rPr>
              <a:t>One to One Health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6404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EB84D-3889-0B42-A960-927ED48CE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A06B1B7F-F26D-8103-03DC-9B97F94DB3DE}"/>
              </a:ext>
            </a:extLst>
          </p:cNvPr>
          <p:cNvSpPr txBox="1"/>
          <p:nvPr/>
        </p:nvSpPr>
        <p:spPr>
          <a:xfrm>
            <a:off x="732715" y="893416"/>
            <a:ext cx="52958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15172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Who 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5BF44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we are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22BB7DD-49BA-E224-EB64-995DD2EFA342}"/>
              </a:ext>
            </a:extLst>
          </p:cNvPr>
          <p:cNvGrpSpPr/>
          <p:nvPr/>
        </p:nvGrpSpPr>
        <p:grpSpPr>
          <a:xfrm>
            <a:off x="7341751" y="1686367"/>
            <a:ext cx="2568393" cy="1137575"/>
            <a:chOff x="16527904" y="1314948"/>
            <a:chExt cx="2568393" cy="113757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64C7598-385B-61AD-1AB1-0D1EF37BE995}"/>
                </a:ext>
              </a:extLst>
            </p:cNvPr>
            <p:cNvSpPr txBox="1"/>
            <p:nvPr/>
          </p:nvSpPr>
          <p:spPr>
            <a:xfrm>
              <a:off x="16640026" y="2147952"/>
              <a:ext cx="2456271" cy="30457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95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79" b="0" i="0" u="none" strike="noStrike" kern="1200" cap="none" spc="0" normalizeH="0" baseline="0" noProof="0" dirty="0">
                  <a:ln>
                    <a:noFill/>
                  </a:ln>
                  <a:solidFill>
                    <a:srgbClr val="015172"/>
                  </a:solidFill>
                  <a:effectLst/>
                  <a:uLnTx/>
                  <a:uFillTx/>
                  <a:latin typeface="Raleway" pitchFamily="2" charset="77"/>
                  <a:ea typeface="+mn-ea"/>
                  <a:cs typeface="+mn-cs"/>
                </a:rPr>
                <a:t>Employer Clients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215E156-6021-C73C-6BA7-39E01935D242}"/>
                </a:ext>
              </a:extLst>
            </p:cNvPr>
            <p:cNvSpPr txBox="1"/>
            <p:nvPr/>
          </p:nvSpPr>
          <p:spPr>
            <a:xfrm>
              <a:off x="16527904" y="1314948"/>
              <a:ext cx="179429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91CF50"/>
                  </a:solidFill>
                  <a:effectLst/>
                  <a:uLnTx/>
                  <a:uFillTx/>
                  <a:latin typeface="Raleway" pitchFamily="2" charset="77"/>
                  <a:ea typeface="+mn-ea"/>
                  <a:cs typeface="+mn-cs"/>
                </a:rPr>
                <a:t>405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91CF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353BC40-2A46-74E3-65CA-352F4F800210}"/>
              </a:ext>
            </a:extLst>
          </p:cNvPr>
          <p:cNvGrpSpPr/>
          <p:nvPr/>
        </p:nvGrpSpPr>
        <p:grpSpPr>
          <a:xfrm>
            <a:off x="7341442" y="3367760"/>
            <a:ext cx="1842692" cy="1135568"/>
            <a:chOff x="17078378" y="2996341"/>
            <a:chExt cx="1842692" cy="113556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7819A7A-0AC8-DF5C-E69F-8B6BC995BC54}"/>
                </a:ext>
              </a:extLst>
            </p:cNvPr>
            <p:cNvSpPr txBox="1"/>
            <p:nvPr/>
          </p:nvSpPr>
          <p:spPr>
            <a:xfrm>
              <a:off x="17202039" y="3827338"/>
              <a:ext cx="1670941" cy="30457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95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79" b="0" i="0" u="none" strike="noStrike" kern="1200" cap="none" spc="0" normalizeH="0" baseline="0" noProof="0" dirty="0">
                  <a:ln>
                    <a:noFill/>
                  </a:ln>
                  <a:solidFill>
                    <a:srgbClr val="015172"/>
                  </a:solidFill>
                  <a:effectLst/>
                  <a:uLnTx/>
                  <a:uFillTx/>
                  <a:latin typeface="Raleway" pitchFamily="2" charset="77"/>
                  <a:ea typeface="+mn-ea"/>
                  <a:cs typeface="+mn-cs"/>
                </a:rPr>
                <a:t>Lives served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3FB51E2-F6C4-C8F9-91BF-41C26D853CFF}"/>
                </a:ext>
              </a:extLst>
            </p:cNvPr>
            <p:cNvSpPr txBox="1"/>
            <p:nvPr/>
          </p:nvSpPr>
          <p:spPr>
            <a:xfrm>
              <a:off x="17078378" y="2996341"/>
              <a:ext cx="184269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91CF50"/>
                  </a:solidFill>
                  <a:effectLst/>
                  <a:uLnTx/>
                  <a:uFillTx/>
                  <a:latin typeface="Raleway" pitchFamily="2" charset="77"/>
                  <a:ea typeface="+mn-ea"/>
                  <a:cs typeface="+mn-cs"/>
                </a:rPr>
                <a:t>425k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91CF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448769D-E100-5871-E72E-F7F5E220D24C}"/>
              </a:ext>
            </a:extLst>
          </p:cNvPr>
          <p:cNvGrpSpPr/>
          <p:nvPr/>
        </p:nvGrpSpPr>
        <p:grpSpPr>
          <a:xfrm>
            <a:off x="7366375" y="8756495"/>
            <a:ext cx="3059698" cy="1326140"/>
            <a:chOff x="1429685" y="7512004"/>
            <a:chExt cx="1755839" cy="132614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563ED26-10AC-AAB5-D43F-59E1A4F32135}"/>
                </a:ext>
              </a:extLst>
            </p:cNvPr>
            <p:cNvSpPr txBox="1"/>
            <p:nvPr/>
          </p:nvSpPr>
          <p:spPr>
            <a:xfrm>
              <a:off x="1503871" y="8229003"/>
              <a:ext cx="1269657" cy="60914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95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79" b="0" i="0" u="none" strike="noStrike" kern="1200" cap="none" spc="0" normalizeH="0" baseline="0" noProof="0" dirty="0">
                  <a:ln>
                    <a:noFill/>
                  </a:ln>
                  <a:solidFill>
                    <a:srgbClr val="015172"/>
                  </a:solidFill>
                  <a:effectLst/>
                  <a:uLnTx/>
                  <a:uFillTx/>
                  <a:latin typeface="Raleway" pitchFamily="2" charset="77"/>
                  <a:ea typeface="+mn-ea"/>
                  <a:cs typeface="+mn-cs"/>
                </a:rPr>
                <a:t>Retention for groups 100+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5659963-0A2E-6061-921D-3CD615B2B93C}"/>
                </a:ext>
              </a:extLst>
            </p:cNvPr>
            <p:cNvSpPr txBox="1"/>
            <p:nvPr/>
          </p:nvSpPr>
          <p:spPr>
            <a:xfrm>
              <a:off x="1429685" y="7512004"/>
              <a:ext cx="175583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91CF50"/>
                  </a:solidFill>
                  <a:effectLst/>
                  <a:uLnTx/>
                  <a:uFillTx/>
                  <a:latin typeface="Raleway" pitchFamily="2" charset="77"/>
                  <a:ea typeface="+mn-ea"/>
                  <a:cs typeface="+mn-cs"/>
                </a:rPr>
                <a:t>100%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91CF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3366A74-CAC9-6D42-2195-84F4F5CFE18C}"/>
              </a:ext>
            </a:extLst>
          </p:cNvPr>
          <p:cNvGrpSpPr/>
          <p:nvPr/>
        </p:nvGrpSpPr>
        <p:grpSpPr>
          <a:xfrm>
            <a:off x="7372056" y="6084376"/>
            <a:ext cx="3054017" cy="830997"/>
            <a:chOff x="894137" y="8737261"/>
            <a:chExt cx="3054017" cy="83099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B55C2A7-496E-4649-DA1C-52E732F11393}"/>
                </a:ext>
              </a:extLst>
            </p:cNvPr>
            <p:cNvSpPr txBox="1"/>
            <p:nvPr/>
          </p:nvSpPr>
          <p:spPr>
            <a:xfrm>
              <a:off x="894137" y="9060965"/>
              <a:ext cx="1307195" cy="30457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95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79" b="0" i="0" u="none" strike="noStrike" kern="1200" cap="none" spc="0" normalizeH="0" baseline="0" noProof="0" dirty="0">
                  <a:ln>
                    <a:noFill/>
                  </a:ln>
                  <a:solidFill>
                    <a:srgbClr val="015172"/>
                  </a:solidFill>
                  <a:effectLst/>
                  <a:uLnTx/>
                  <a:uFillTx/>
                  <a:latin typeface="Raleway" pitchFamily="2" charset="77"/>
                  <a:ea typeface="+mn-ea"/>
                  <a:cs typeface="+mn-cs"/>
                </a:rPr>
                <a:t>Patients in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F76A433-DEF3-A3AD-F616-8C34AA44472F}"/>
                </a:ext>
              </a:extLst>
            </p:cNvPr>
            <p:cNvSpPr txBox="1"/>
            <p:nvPr/>
          </p:nvSpPr>
          <p:spPr>
            <a:xfrm>
              <a:off x="2097463" y="8737261"/>
              <a:ext cx="96941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800" b="1" dirty="0">
                  <a:solidFill>
                    <a:srgbClr val="91CF50"/>
                  </a:solidFill>
                  <a:latin typeface="Raleway" pitchFamily="2" charset="77"/>
                  <a:cs typeface="Arial" panose="020B0604020202020204" pitchFamily="34" charset="0"/>
                </a:rPr>
                <a:t>50</a:t>
              </a: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91CF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6E55FD1-42CD-1CEA-BAA5-36723F1062B6}"/>
                </a:ext>
              </a:extLst>
            </p:cNvPr>
            <p:cNvSpPr txBox="1"/>
            <p:nvPr/>
          </p:nvSpPr>
          <p:spPr>
            <a:xfrm>
              <a:off x="2978744" y="9028584"/>
              <a:ext cx="96941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95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172"/>
                  </a:solidFill>
                  <a:effectLst/>
                  <a:uLnTx/>
                  <a:uFillTx/>
                  <a:latin typeface="Raleway" pitchFamily="2" charset="77"/>
                  <a:ea typeface="+mn-ea"/>
                  <a:cs typeface="+mn-cs"/>
                </a:rPr>
                <a:t>States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C0341FE-1160-BB7A-771B-94968EF6FD40}"/>
              </a:ext>
            </a:extLst>
          </p:cNvPr>
          <p:cNvGrpSpPr/>
          <p:nvPr/>
        </p:nvGrpSpPr>
        <p:grpSpPr>
          <a:xfrm>
            <a:off x="7372056" y="4810137"/>
            <a:ext cx="2031273" cy="1121530"/>
            <a:chOff x="16527595" y="5982678"/>
            <a:chExt cx="2031273" cy="112153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B599828-B32C-4244-8FA9-F74576C6D570}"/>
                </a:ext>
              </a:extLst>
            </p:cNvPr>
            <p:cNvSpPr txBox="1"/>
            <p:nvPr/>
          </p:nvSpPr>
          <p:spPr>
            <a:xfrm>
              <a:off x="16598449" y="6799637"/>
              <a:ext cx="1960419" cy="30457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95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79" b="0" i="0" u="none" strike="noStrike" kern="1200" cap="none" spc="0" normalizeH="0" baseline="0" noProof="0" dirty="0">
                  <a:ln>
                    <a:noFill/>
                  </a:ln>
                  <a:solidFill>
                    <a:srgbClr val="015172"/>
                  </a:solidFill>
                  <a:effectLst/>
                  <a:uLnTx/>
                  <a:uFillTx/>
                  <a:latin typeface="Raleway" pitchFamily="2" charset="77"/>
                  <a:ea typeface="+mn-ea"/>
                  <a:cs typeface="+mn-cs"/>
                </a:rPr>
                <a:t>Health Centers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1AEF6A3-9402-7AB7-F969-A7B46B751300}"/>
                </a:ext>
              </a:extLst>
            </p:cNvPr>
            <p:cNvSpPr txBox="1"/>
            <p:nvPr/>
          </p:nvSpPr>
          <p:spPr>
            <a:xfrm>
              <a:off x="16527595" y="5982678"/>
              <a:ext cx="184269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91CF50"/>
                  </a:solidFill>
                  <a:effectLst/>
                  <a:uLnTx/>
                  <a:uFillTx/>
                  <a:latin typeface="Raleway" pitchFamily="2" charset="77"/>
                  <a:ea typeface="+mn-ea"/>
                  <a:cs typeface="+mn-cs"/>
                </a:rPr>
                <a:t>37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91CF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02B0E48-DD66-AC79-09ED-9700DC3469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6" r="18664"/>
          <a:stretch/>
        </p:blipFill>
        <p:spPr>
          <a:xfrm>
            <a:off x="11285156" y="1"/>
            <a:ext cx="8818943" cy="11309350"/>
          </a:xfrm>
          <a:custGeom>
            <a:avLst/>
            <a:gdLst>
              <a:gd name="connsiteX0" fmla="*/ 0 w 4484914"/>
              <a:gd name="connsiteY0" fmla="*/ 0 h 6858000"/>
              <a:gd name="connsiteX1" fmla="*/ 4484914 w 4484914"/>
              <a:gd name="connsiteY1" fmla="*/ 0 h 6858000"/>
              <a:gd name="connsiteX2" fmla="*/ 4484914 w 4484914"/>
              <a:gd name="connsiteY2" fmla="*/ 6858000 h 6858000"/>
              <a:gd name="connsiteX3" fmla="*/ 0 w 448491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4914" h="6858000">
                <a:moveTo>
                  <a:pt x="0" y="0"/>
                </a:moveTo>
                <a:lnTo>
                  <a:pt x="4484914" y="0"/>
                </a:lnTo>
                <a:lnTo>
                  <a:pt x="448491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F105636-2472-8477-22C9-ADC085B0334D}"/>
              </a:ext>
            </a:extLst>
          </p:cNvPr>
          <p:cNvCxnSpPr/>
          <p:nvPr/>
        </p:nvCxnSpPr>
        <p:spPr>
          <a:xfrm>
            <a:off x="6526060" y="2407753"/>
            <a:ext cx="0" cy="799336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BDBD9F4-0E4A-D1D9-87A6-5CDF966B2572}"/>
              </a:ext>
            </a:extLst>
          </p:cNvPr>
          <p:cNvCxnSpPr/>
          <p:nvPr/>
        </p:nvCxnSpPr>
        <p:spPr>
          <a:xfrm flipH="1">
            <a:off x="904577" y="5231189"/>
            <a:ext cx="562148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CD94F2E-B5C7-ED59-2A20-810DC842BC5A}"/>
              </a:ext>
            </a:extLst>
          </p:cNvPr>
          <p:cNvCxnSpPr/>
          <p:nvPr/>
        </p:nvCxnSpPr>
        <p:spPr>
          <a:xfrm flipH="1">
            <a:off x="929656" y="8503996"/>
            <a:ext cx="562148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8" descr="Volkswagen Logo Brand Car Symbol With Name Blue Design German Automobile  Vector Illustration 20927374 Vector Art at Vecteezy">
            <a:extLst>
              <a:ext uri="{FF2B5EF4-FFF2-40B4-BE49-F238E27FC236}">
                <a16:creationId xmlns:a16="http://schemas.microsoft.com/office/drawing/2014/main" id="{392D4A7C-38F4-389B-47C1-ADFC378153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1" r="7009" b="1326"/>
          <a:stretch/>
        </p:blipFill>
        <p:spPr bwMode="auto">
          <a:xfrm>
            <a:off x="2399489" y="7124074"/>
            <a:ext cx="1081718" cy="97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urdue University Logo, symbol, meaning, history, PNG, brand">
            <a:extLst>
              <a:ext uri="{FF2B5EF4-FFF2-40B4-BE49-F238E27FC236}">
                <a16:creationId xmlns:a16="http://schemas.microsoft.com/office/drawing/2014/main" id="{5D5773D6-E35D-0C5B-1C3B-F863438DA3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" t="25441" r="-1177" b="33040"/>
          <a:stretch/>
        </p:blipFill>
        <p:spPr bwMode="auto">
          <a:xfrm>
            <a:off x="3604545" y="6159470"/>
            <a:ext cx="2424024" cy="56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New Louisville Slugger Logo | JustBats Blog">
            <a:extLst>
              <a:ext uri="{FF2B5EF4-FFF2-40B4-BE49-F238E27FC236}">
                <a16:creationId xmlns:a16="http://schemas.microsoft.com/office/drawing/2014/main" id="{1D4B0DDB-067E-F631-98E5-D78B6141D9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6" t="15723" r="9687" b="17253"/>
          <a:stretch/>
        </p:blipFill>
        <p:spPr bwMode="auto">
          <a:xfrm>
            <a:off x="822096" y="7194224"/>
            <a:ext cx="1524455" cy="87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56CB421-839C-41A6-8EC6-E2F46B4F4032}"/>
              </a:ext>
            </a:extLst>
          </p:cNvPr>
          <p:cNvSpPr txBox="1"/>
          <p:nvPr/>
        </p:nvSpPr>
        <p:spPr>
          <a:xfrm>
            <a:off x="929656" y="5517146"/>
            <a:ext cx="3194541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95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15172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Who we serve: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15172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AB30F81-3910-E1F7-DA38-8BBE02144D7C}"/>
              </a:ext>
            </a:extLst>
          </p:cNvPr>
          <p:cNvGrpSpPr/>
          <p:nvPr/>
        </p:nvGrpSpPr>
        <p:grpSpPr>
          <a:xfrm>
            <a:off x="7366375" y="7192956"/>
            <a:ext cx="2457993" cy="1099973"/>
            <a:chOff x="1429685" y="7512004"/>
            <a:chExt cx="2457993" cy="109997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A59E1AF-DD47-CA22-2B59-3A1C9FC506F7}"/>
                </a:ext>
              </a:extLst>
            </p:cNvPr>
            <p:cNvSpPr txBox="1"/>
            <p:nvPr/>
          </p:nvSpPr>
          <p:spPr>
            <a:xfrm>
              <a:off x="1472766" y="8307406"/>
              <a:ext cx="2414912" cy="30457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95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79" b="0" i="0" u="none" strike="noStrike" kern="1200" cap="none" spc="0" normalizeH="0" baseline="0" noProof="0" dirty="0">
                  <a:ln>
                    <a:noFill/>
                  </a:ln>
                  <a:solidFill>
                    <a:srgbClr val="015172"/>
                  </a:solidFill>
                  <a:effectLst/>
                  <a:uLnTx/>
                  <a:uFillTx/>
                  <a:latin typeface="Raleway" pitchFamily="2" charset="77"/>
                  <a:ea typeface="+mn-ea"/>
                  <a:cs typeface="+mn-cs"/>
                </a:rPr>
                <a:t>Net Promoter Score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B8D9E19-F0FC-DEBC-4F6A-4DB2030A1E05}"/>
                </a:ext>
              </a:extLst>
            </p:cNvPr>
            <p:cNvSpPr txBox="1"/>
            <p:nvPr/>
          </p:nvSpPr>
          <p:spPr>
            <a:xfrm>
              <a:off x="1429685" y="7512004"/>
              <a:ext cx="175583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91CF50"/>
                  </a:solidFill>
                  <a:effectLst/>
                  <a:uLnTx/>
                  <a:uFillTx/>
                  <a:latin typeface="Raleway" pitchFamily="2" charset="77"/>
                  <a:ea typeface="+mn-ea"/>
                  <a:cs typeface="+mn-cs"/>
                </a:rPr>
                <a:t>94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91CF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DCB7D12-F9D6-E4D4-8853-FA84CC79CE91}"/>
              </a:ext>
            </a:extLst>
          </p:cNvPr>
          <p:cNvGrpSpPr/>
          <p:nvPr/>
        </p:nvGrpSpPr>
        <p:grpSpPr>
          <a:xfrm>
            <a:off x="1478607" y="9418074"/>
            <a:ext cx="1066297" cy="1051902"/>
            <a:chOff x="6722115" y="2545844"/>
            <a:chExt cx="1564301" cy="1564301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39921EA8-FBF4-2847-A750-CBEECCA69327}"/>
                </a:ext>
              </a:extLst>
            </p:cNvPr>
            <p:cNvSpPr/>
            <p:nvPr/>
          </p:nvSpPr>
          <p:spPr>
            <a:xfrm>
              <a:off x="6722115" y="2545844"/>
              <a:ext cx="1564301" cy="1564301"/>
            </a:xfrm>
            <a:prstGeom prst="ellipse">
              <a:avLst/>
            </a:prstGeom>
            <a:solidFill>
              <a:srgbClr val="ECFA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968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8" name="Picture 2">
              <a:extLst>
                <a:ext uri="{FF2B5EF4-FFF2-40B4-BE49-F238E27FC236}">
                  <a16:creationId xmlns:a16="http://schemas.microsoft.com/office/drawing/2014/main" id="{29CEE9C0-0FC9-A381-5474-9B2EF495E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6738257" y="2573168"/>
              <a:ext cx="1239968" cy="1528467"/>
            </a:xfrm>
            <a:prstGeom prst="rect">
              <a:avLst/>
            </a:prstGeom>
          </p:spPr>
        </p:pic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8580DC75-B86D-3258-01DE-1983AEAD0C37}"/>
              </a:ext>
            </a:extLst>
          </p:cNvPr>
          <p:cNvSpPr txBox="1"/>
          <p:nvPr/>
        </p:nvSpPr>
        <p:spPr>
          <a:xfrm>
            <a:off x="904577" y="8682415"/>
            <a:ext cx="3194541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95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15172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What we do: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D819E32-54EA-F526-B3A6-CE2D52281320}"/>
              </a:ext>
            </a:extLst>
          </p:cNvPr>
          <p:cNvGrpSpPr/>
          <p:nvPr/>
        </p:nvGrpSpPr>
        <p:grpSpPr>
          <a:xfrm>
            <a:off x="4099128" y="9242409"/>
            <a:ext cx="1359564" cy="1231166"/>
            <a:chOff x="890942" y="2583944"/>
            <a:chExt cx="1776975" cy="1564301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731D9DF0-8690-CBCB-20FD-8143FFE39ACD}"/>
                </a:ext>
              </a:extLst>
            </p:cNvPr>
            <p:cNvSpPr/>
            <p:nvPr/>
          </p:nvSpPr>
          <p:spPr>
            <a:xfrm>
              <a:off x="1007115" y="2583944"/>
              <a:ext cx="1564301" cy="1564301"/>
            </a:xfrm>
            <a:prstGeom prst="ellipse">
              <a:avLst/>
            </a:prstGeom>
            <a:solidFill>
              <a:srgbClr val="ECFA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968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1EE556BF-72CB-042C-CDA0-FDCC429FB8D7}"/>
                </a:ext>
              </a:extLst>
            </p:cNvPr>
            <p:cNvSpPr/>
            <p:nvPr/>
          </p:nvSpPr>
          <p:spPr>
            <a:xfrm>
              <a:off x="890942" y="2750759"/>
              <a:ext cx="1776975" cy="1359387"/>
            </a:xfrm>
            <a:custGeom>
              <a:avLst/>
              <a:gdLst/>
              <a:ahLst/>
              <a:cxnLst/>
              <a:rect l="l" t="t" r="r" b="b"/>
              <a:pathLst>
                <a:path w="1669369" h="1277068">
                  <a:moveTo>
                    <a:pt x="0" y="0"/>
                  </a:moveTo>
                  <a:lnTo>
                    <a:pt x="1669369" y="0"/>
                  </a:lnTo>
                  <a:lnTo>
                    <a:pt x="1669369" y="1277068"/>
                  </a:lnTo>
                  <a:lnTo>
                    <a:pt x="0" y="1277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968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050" name="Picture 2" descr="rivian-logo-full-color-1 - Coalition For Future Mobility">
            <a:extLst>
              <a:ext uri="{FF2B5EF4-FFF2-40B4-BE49-F238E27FC236}">
                <a16:creationId xmlns:a16="http://schemas.microsoft.com/office/drawing/2014/main" id="{574BC438-879D-9FC3-AED4-EBC729012F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t="27184" r="14644" b="32995"/>
          <a:stretch/>
        </p:blipFill>
        <p:spPr bwMode="auto">
          <a:xfrm>
            <a:off x="801296" y="6194141"/>
            <a:ext cx="2438548" cy="58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B70FDB0D-8869-3B91-5C55-7E10B1ED1C46}"/>
              </a:ext>
            </a:extLst>
          </p:cNvPr>
          <p:cNvSpPr/>
          <p:nvPr/>
        </p:nvSpPr>
        <p:spPr>
          <a:xfrm>
            <a:off x="1080764" y="10507669"/>
            <a:ext cx="1527579" cy="365539"/>
          </a:xfrm>
          <a:custGeom>
            <a:avLst/>
            <a:gdLst/>
            <a:ahLst/>
            <a:cxnLst/>
            <a:rect l="l" t="t" r="r" b="b"/>
            <a:pathLst>
              <a:path w="3506212" h="818896">
                <a:moveTo>
                  <a:pt x="0" y="0"/>
                </a:moveTo>
                <a:lnTo>
                  <a:pt x="3506212" y="0"/>
                </a:lnTo>
                <a:lnTo>
                  <a:pt x="3506212" y="818896"/>
                </a:lnTo>
                <a:lnTo>
                  <a:pt x="0" y="81889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66793" t="-714377" r="-65870" b="-18180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2" descr="Virginia Commonwealth University Health ...">
            <a:extLst>
              <a:ext uri="{FF2B5EF4-FFF2-40B4-BE49-F238E27FC236}">
                <a16:creationId xmlns:a16="http://schemas.microsoft.com/office/drawing/2014/main" id="{1D230F28-6F8C-085C-162B-6A6CE45DE3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5" b="28412"/>
          <a:stretch/>
        </p:blipFill>
        <p:spPr bwMode="auto">
          <a:xfrm>
            <a:off x="3624011" y="7196994"/>
            <a:ext cx="2692507" cy="79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6DFB554-381A-9359-D95B-F5531D93C9CA}"/>
              </a:ext>
            </a:extLst>
          </p:cNvPr>
          <p:cNvSpPr txBox="1"/>
          <p:nvPr/>
        </p:nvSpPr>
        <p:spPr>
          <a:xfrm>
            <a:off x="3239844" y="10587035"/>
            <a:ext cx="319454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95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15172"/>
                </a:solidFill>
                <a:latin typeface="Raleway" pitchFamily="2" charset="77"/>
              </a:rPr>
              <a:t>Employee Health Centers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15172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4D79FF5B-458D-0A9C-7BC9-68A9DC6CD32A}"/>
              </a:ext>
            </a:extLst>
          </p:cNvPr>
          <p:cNvSpPr txBox="1"/>
          <p:nvPr/>
        </p:nvSpPr>
        <p:spPr>
          <a:xfrm>
            <a:off x="770043" y="2734235"/>
            <a:ext cx="5001536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Raleway" pitchFamily="2" charset="0"/>
                <a:ea typeface="+mn-ea"/>
                <a:cs typeface="Arial"/>
              </a:rPr>
              <a:t>We believe all Americans deserve access to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Raleway" pitchFamily="2" charset="0"/>
                <a:ea typeface="+mn-ea"/>
                <a:cs typeface="Arial"/>
              </a:rPr>
              <a:t>relationship-based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Raleway" pitchFamily="2" charset="0"/>
                <a:ea typeface="+mn-ea"/>
                <a:cs typeface="Arial"/>
              </a:rPr>
              <a:t> primary care.</a:t>
            </a:r>
          </a:p>
        </p:txBody>
      </p:sp>
    </p:spTree>
    <p:extLst>
      <p:ext uri="{BB962C8B-B14F-4D97-AF65-F5344CB8AC3E}">
        <p14:creationId xmlns:p14="http://schemas.microsoft.com/office/powerpoint/2010/main" val="623279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637F9-818A-6B10-15E9-7C3246306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1">
            <a:extLst>
              <a:ext uri="{FF2B5EF4-FFF2-40B4-BE49-F238E27FC236}">
                <a16:creationId xmlns:a16="http://schemas.microsoft.com/office/drawing/2014/main" id="{CCCCBF16-C96C-193D-F4BF-5BC8FF53F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01041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99C19B-EF7E-E74F-E10D-F46E1F55A14E}"/>
              </a:ext>
            </a:extLst>
          </p:cNvPr>
          <p:cNvSpPr/>
          <p:nvPr/>
        </p:nvSpPr>
        <p:spPr>
          <a:xfrm>
            <a:off x="-13675" y="-9552"/>
            <a:ext cx="9310204" cy="694348"/>
          </a:xfrm>
          <a:prstGeom prst="rect">
            <a:avLst/>
          </a:prstGeom>
          <a:solidFill>
            <a:schemeClr val="accent3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219DE2-47CC-F277-653E-40A142AC3A0F}"/>
              </a:ext>
            </a:extLst>
          </p:cNvPr>
          <p:cNvSpPr/>
          <p:nvPr/>
        </p:nvSpPr>
        <p:spPr>
          <a:xfrm>
            <a:off x="-89374" y="-37684"/>
            <a:ext cx="16994613" cy="322497"/>
          </a:xfrm>
          <a:prstGeom prst="rect">
            <a:avLst/>
          </a:prstGeom>
          <a:solidFill>
            <a:schemeClr val="accent1">
              <a:alpha val="4122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3180078-B1A0-F0C0-78EE-CD2446B8E6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01056" y="2526805"/>
            <a:ext cx="15901987" cy="80920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927D0E-60AA-38EE-C58E-A46CE4E1BDB3}"/>
              </a:ext>
            </a:extLst>
          </p:cNvPr>
          <p:cNvSpPr txBox="1"/>
          <p:nvPr/>
        </p:nvSpPr>
        <p:spPr>
          <a:xfrm>
            <a:off x="3970569" y="4572265"/>
            <a:ext cx="13358061" cy="40010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Raleway" pitchFamily="2" charset="0"/>
                <a:ea typeface="+mn-ea"/>
                <a:cs typeface="Arial"/>
              </a:rPr>
              <a:t>“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Raleway" pitchFamily="2" charset="0"/>
                <a:ea typeface="+mn-ea"/>
                <a:cs typeface="Arial"/>
              </a:rPr>
              <a:t>Primary Care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Raleway" pitchFamily="2" charset="0"/>
                <a:ea typeface="+mn-ea"/>
                <a:cs typeface="Arial"/>
              </a:rPr>
              <a:t>is the </a:t>
            </a:r>
            <a:r>
              <a:rPr kumimoji="0" 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Raleway" pitchFamily="2" charset="0"/>
                <a:ea typeface="+mn-ea"/>
                <a:cs typeface="Arial"/>
              </a:rPr>
              <a:t>only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Raleway" pitchFamily="2" charset="0"/>
                <a:ea typeface="+mn-ea"/>
                <a:cs typeface="Arial"/>
              </a:rPr>
              <a:t> component of health care where an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Raleway" pitchFamily="2" charset="0"/>
                <a:ea typeface="+mn-ea"/>
                <a:cs typeface="Arial"/>
              </a:rPr>
              <a:t>increase in supply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Raleway" pitchFamily="2" charset="0"/>
                <a:ea typeface="+mn-ea"/>
                <a:cs typeface="Arial"/>
              </a:rPr>
              <a:t>is associated with </a:t>
            </a:r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Raleway" pitchFamily="2" charset="0"/>
                <a:ea typeface="+mn-ea"/>
                <a:cs typeface="Arial"/>
              </a:rPr>
              <a:t>better population health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Raleway" pitchFamily="2" charset="0"/>
                <a:ea typeface="+mn-ea"/>
                <a:cs typeface="Arial"/>
              </a:rPr>
              <a:t>and </a:t>
            </a:r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Raleway" pitchFamily="2" charset="0"/>
                <a:ea typeface="+mn-ea"/>
                <a:cs typeface="Arial"/>
              </a:rPr>
              <a:t>more equitable outcomes.”</a:t>
            </a:r>
            <a:endParaRPr kumimoji="0" lang="en-US" sz="4800" b="1" i="1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Raleway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Raleway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Raleway" pitchFamily="2" charset="0"/>
                <a:ea typeface="+mn-ea"/>
                <a:cs typeface="Arial"/>
              </a:rPr>
              <a:t>National Academy of Engineering, Science, and Medicine Consensus Study Report on “Implementing High-Quality Primary Care”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Raleway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26" name="Picture 2" descr="Home | National Academies">
            <a:extLst>
              <a:ext uri="{FF2B5EF4-FFF2-40B4-BE49-F238E27FC236}">
                <a16:creationId xmlns:a16="http://schemas.microsoft.com/office/drawing/2014/main" id="{C65D7946-4C30-1744-9259-AC02B1AE6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7107" y="1101491"/>
            <a:ext cx="6414745" cy="179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19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732DF3A-9438-0D19-306A-86634B0C3E9F}"/>
              </a:ext>
            </a:extLst>
          </p:cNvPr>
          <p:cNvSpPr/>
          <p:nvPr/>
        </p:nvSpPr>
        <p:spPr>
          <a:xfrm>
            <a:off x="1315919" y="3180310"/>
            <a:ext cx="5019423" cy="443700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305" dist="12700" algn="ctr" rotWithShape="0">
              <a:schemeClr val="tx1">
                <a:lumMod val="65000"/>
                <a:lumOff val="35000"/>
                <a:alpha val="31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958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ED545A-597C-E414-679E-32918DF280B1}"/>
              </a:ext>
            </a:extLst>
          </p:cNvPr>
          <p:cNvSpPr txBox="1"/>
          <p:nvPr/>
        </p:nvSpPr>
        <p:spPr>
          <a:xfrm>
            <a:off x="1031292" y="886185"/>
            <a:ext cx="139141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15172"/>
                </a:solidFill>
                <a:effectLst/>
                <a:uLnTx/>
                <a:uFillTx/>
                <a:latin typeface="Raleway ExtraBold" pitchFamily="2" charset="0"/>
                <a:ea typeface="+mn-ea"/>
                <a:cs typeface="+mn-cs"/>
              </a:rPr>
              <a:t>This is 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15172"/>
                </a:solidFill>
                <a:effectLst/>
                <a:uLnTx/>
                <a:uFillTx/>
                <a:latin typeface="Raleway ExtraBold" pitchFamily="2" charset="0"/>
                <a:ea typeface="+mn-ea"/>
                <a:cs typeface="+mn-cs"/>
              </a:rPr>
              <a:t>healthcare that 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Raleway ExtraBold" pitchFamily="2" charset="0"/>
                <a:ea typeface="+mn-ea"/>
                <a:cs typeface="+mn-cs"/>
              </a:rPr>
              <a:t>cares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91CF50"/>
              </a:solidFill>
              <a:effectLst/>
              <a:uLnTx/>
              <a:uFillTx/>
              <a:latin typeface="Raleway ExtraBold" pitchFamily="2" charset="0"/>
              <a:ea typeface="+mn-ea"/>
              <a:cs typeface="+mn-cs"/>
            </a:endParaRP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15172"/>
                </a:solidFill>
                <a:latin typeface="Raleway" pitchFamily="2" charset="0"/>
              </a:rPr>
              <a:t>Advanced primary care </a:t>
            </a:r>
            <a:r>
              <a:rPr lang="en-US" sz="3200" b="1" dirty="0">
                <a:solidFill>
                  <a:schemeClr val="accent3"/>
                </a:solidFill>
                <a:latin typeface="Raleway" pitchFamily="2" charset="0"/>
              </a:rPr>
              <a:t>for all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15172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. Whenever. Wherever.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5CF4750-3951-0574-0A57-159A91273188}"/>
              </a:ext>
            </a:extLst>
          </p:cNvPr>
          <p:cNvSpPr/>
          <p:nvPr/>
        </p:nvSpPr>
        <p:spPr>
          <a:xfrm>
            <a:off x="7673261" y="3180310"/>
            <a:ext cx="5019423" cy="443700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305" dist="12700" algn="ctr" rotWithShape="0">
              <a:schemeClr val="tx1">
                <a:lumMod val="65000"/>
                <a:lumOff val="35000"/>
                <a:alpha val="31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958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125B61-4622-35BE-7CC8-FAE17E39FECD}"/>
              </a:ext>
            </a:extLst>
          </p:cNvPr>
          <p:cNvSpPr/>
          <p:nvPr/>
        </p:nvSpPr>
        <p:spPr>
          <a:xfrm>
            <a:off x="1660673" y="4252915"/>
            <a:ext cx="4520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24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E41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Primary and acute care, occupational health, chronic condition management, and RX. Hand-picked clinicians invested in your workforce.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36D65E-BB89-65BD-9BB5-5BD3AFD11EEA}"/>
              </a:ext>
            </a:extLst>
          </p:cNvPr>
          <p:cNvSpPr txBox="1"/>
          <p:nvPr/>
        </p:nvSpPr>
        <p:spPr>
          <a:xfrm>
            <a:off x="1677593" y="3421225"/>
            <a:ext cx="41452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95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15172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Onsite Clinics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49E2CBD-0093-0DB5-4B91-5921174456AE}"/>
              </a:ext>
            </a:extLst>
          </p:cNvPr>
          <p:cNvGrpSpPr/>
          <p:nvPr/>
        </p:nvGrpSpPr>
        <p:grpSpPr>
          <a:xfrm>
            <a:off x="14802479" y="4091239"/>
            <a:ext cx="2646524" cy="2645387"/>
            <a:chOff x="6373258" y="2573168"/>
            <a:chExt cx="1604967" cy="1604278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121934A-677A-C924-8289-C5301ED10156}"/>
                </a:ext>
              </a:extLst>
            </p:cNvPr>
            <p:cNvSpPr/>
            <p:nvPr/>
          </p:nvSpPr>
          <p:spPr>
            <a:xfrm>
              <a:off x="6373258" y="2613145"/>
              <a:ext cx="1564301" cy="1564301"/>
            </a:xfrm>
            <a:prstGeom prst="ellipse">
              <a:avLst/>
            </a:prstGeom>
            <a:solidFill>
              <a:srgbClr val="ECFA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968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D412D202-7652-A8E5-6EEF-3EE63012B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6738257" y="2573168"/>
              <a:ext cx="1239968" cy="1528467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FCC03C6-518A-EA12-C831-FB32F2015FB4}"/>
              </a:ext>
            </a:extLst>
          </p:cNvPr>
          <p:cNvSpPr txBox="1"/>
          <p:nvPr/>
        </p:nvSpPr>
        <p:spPr>
          <a:xfrm>
            <a:off x="11447905" y="1101873"/>
            <a:ext cx="54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™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17C767A-93B0-D5AA-47D2-B97463BA14EF}"/>
              </a:ext>
            </a:extLst>
          </p:cNvPr>
          <p:cNvGrpSpPr/>
          <p:nvPr/>
        </p:nvGrpSpPr>
        <p:grpSpPr>
          <a:xfrm>
            <a:off x="1315919" y="9373379"/>
            <a:ext cx="16600576" cy="764652"/>
            <a:chOff x="590585" y="5825985"/>
            <a:chExt cx="14914545" cy="754527"/>
          </a:xfrm>
        </p:grpSpPr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B9A019F2-13C6-9A4D-D2BD-97B9E87CC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>
            <a:xfrm>
              <a:off x="14650736" y="5825985"/>
              <a:ext cx="854394" cy="538226"/>
            </a:xfrm>
            <a:prstGeom prst="rect">
              <a:avLst/>
            </a:prstGeom>
          </p:spPr>
        </p:pic>
        <p:pic>
          <p:nvPicPr>
            <p:cNvPr id="16" name="Picture 10" descr="blue-cross-blue-shield-logo-vector - Town of Hamilton, MA">
              <a:extLst>
                <a:ext uri="{FF2B5EF4-FFF2-40B4-BE49-F238E27FC236}">
                  <a16:creationId xmlns:a16="http://schemas.microsoft.com/office/drawing/2014/main" id="{920BCFCA-96AF-6618-CB2E-14E623957B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778" b="89778" l="8889" r="91556">
                          <a14:foregroundMark x1="8889" y1="48000" x2="8889" y2="48000"/>
                          <a14:foregroundMark x1="20889" y1="50667" x2="20889" y2="50667"/>
                          <a14:foregroundMark x1="28000" y1="57333" x2="28000" y2="57333"/>
                          <a14:foregroundMark x1="29333" y1="53778" x2="29333" y2="53778"/>
                          <a14:foregroundMark x1="35111" y1="52444" x2="35111" y2="52444"/>
                          <a14:foregroundMark x1="33333" y1="54222" x2="33333" y2="54222"/>
                          <a14:foregroundMark x1="36444" y1="57333" x2="36444" y2="57333"/>
                          <a14:foregroundMark x1="33333" y1="43111" x2="33333" y2="43111"/>
                          <a14:foregroundMark x1="31556" y1="44889" x2="31556" y2="44889"/>
                          <a14:foregroundMark x1="24889" y1="44000" x2="24889" y2="44000"/>
                          <a14:foregroundMark x1="20444" y1="43556" x2="20444" y2="43556"/>
                          <a14:foregroundMark x1="17778" y1="52000" x2="17778" y2="52000"/>
                          <a14:foregroundMark x1="23111" y1="53778" x2="23111" y2="53778"/>
                          <a14:foregroundMark x1="24889" y1="55556" x2="24889" y2="55556"/>
                          <a14:foregroundMark x1="22222" y1="60000" x2="22222" y2="60000"/>
                          <a14:foregroundMark x1="26667" y1="60889" x2="26667" y2="60889"/>
                          <a14:foregroundMark x1="39111" y1="55111" x2="39111" y2="55111"/>
                          <a14:foregroundMark x1="32444" y1="52444" x2="32444" y2="52444"/>
                          <a14:foregroundMark x1="60000" y1="49333" x2="60000" y2="49333"/>
                          <a14:foregroundMark x1="72000" y1="48000" x2="72000" y2="48000"/>
                          <a14:foregroundMark x1="63556" y1="51556" x2="63556" y2="51556"/>
                          <a14:foregroundMark x1="78222" y1="49778" x2="78222" y2="49778"/>
                          <a14:foregroundMark x1="73333" y1="41778" x2="76889" y2="53333"/>
                          <a14:foregroundMark x1="76000" y1="41333" x2="75556" y2="65333"/>
                          <a14:foregroundMark x1="75556" y1="65333" x2="89333" y2="47556"/>
                          <a14:foregroundMark x1="89333" y1="47556" x2="68000" y2="36444"/>
                          <a14:foregroundMark x1="68000" y1="36444" x2="68444" y2="58667"/>
                          <a14:foregroundMark x1="68444" y1="58667" x2="64444" y2="55111"/>
                          <a14:foregroundMark x1="62222" y1="48889" x2="62222" y2="48889"/>
                          <a14:foregroundMark x1="33778" y1="48000" x2="33778" y2="48000"/>
                          <a14:foregroundMark x1="62222" y1="32889" x2="62222" y2="32889"/>
                          <a14:foregroundMark x1="66667" y1="33333" x2="66667" y2="33333"/>
                          <a14:foregroundMark x1="84444" y1="33333" x2="84444" y2="33333"/>
                          <a14:foregroundMark x1="91556" y1="38222" x2="91556" y2="38222"/>
                          <a14:foregroundMark x1="89333" y1="43556" x2="89333" y2="43556"/>
                          <a14:foregroundMark x1="74222" y1="35111" x2="74222" y2="35111"/>
                          <a14:foregroundMark x1="85778" y1="57333" x2="85778" y2="57333"/>
                          <a14:foregroundMark x1="81333" y1="61778" x2="81333" y2="61778"/>
                          <a14:foregroundMark x1="76000" y1="66222" x2="76000" y2="66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52" t="25569" r="2428" b="26082"/>
            <a:stretch/>
          </p:blipFill>
          <p:spPr bwMode="auto">
            <a:xfrm>
              <a:off x="6172443" y="5872165"/>
              <a:ext cx="649314" cy="7083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Volkswagen - Wikipedia">
              <a:extLst>
                <a:ext uri="{FF2B5EF4-FFF2-40B4-BE49-F238E27FC236}">
                  <a16:creationId xmlns:a16="http://schemas.microsoft.com/office/drawing/2014/main" id="{5A164FED-CB16-3E7A-D5FC-3CEE7D3BF7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000" b="96000" l="2667" r="96000">
                          <a14:foregroundMark x1="32444" y1="11556" x2="32444" y2="11556"/>
                          <a14:foregroundMark x1="92889" y1="68889" x2="92889" y2="68889"/>
                          <a14:foregroundMark x1="2667" y1="44889" x2="2667" y2="44889"/>
                          <a14:foregroundMark x1="32444" y1="92444" x2="32444" y2="92444"/>
                          <a14:foregroundMark x1="34667" y1="94222" x2="34667" y2="94222"/>
                          <a14:foregroundMark x1="58667" y1="96000" x2="58667" y2="96000"/>
                          <a14:foregroundMark x1="96000" y1="61333" x2="96000" y2="61333"/>
                          <a14:foregroundMark x1="63556" y1="4000" x2="63556" y2="4000"/>
                          <a14:backgroundMark x1="31111" y1="23556" x2="31111" y2="23556"/>
                          <a14:backgroundMark x1="55111" y1="15556" x2="55111" y2="15556"/>
                          <a14:backgroundMark x1="84444" y1="68889" x2="84444" y2="68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3664" y="5864497"/>
              <a:ext cx="635015" cy="63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Freeform 2">
              <a:extLst>
                <a:ext uri="{FF2B5EF4-FFF2-40B4-BE49-F238E27FC236}">
                  <a16:creationId xmlns:a16="http://schemas.microsoft.com/office/drawing/2014/main" id="{2E95E778-1A72-EEB8-E300-D509532BF707}"/>
                </a:ext>
              </a:extLst>
            </p:cNvPr>
            <p:cNvSpPr/>
            <p:nvPr/>
          </p:nvSpPr>
          <p:spPr>
            <a:xfrm>
              <a:off x="590585" y="5825985"/>
              <a:ext cx="1420755" cy="731615"/>
            </a:xfrm>
            <a:custGeom>
              <a:avLst/>
              <a:gdLst/>
              <a:ahLst/>
              <a:cxnLst/>
              <a:rect l="l" t="t" r="r" b="b"/>
              <a:pathLst>
                <a:path w="3539902" h="1259403">
                  <a:moveTo>
                    <a:pt x="0" y="0"/>
                  </a:moveTo>
                  <a:lnTo>
                    <a:pt x="3539902" y="0"/>
                  </a:lnTo>
                  <a:lnTo>
                    <a:pt x="3539902" y="1259403"/>
                  </a:lnTo>
                  <a:lnTo>
                    <a:pt x="0" y="12594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 l="-35651" t="-9911" r="-28656" b="-121790"/>
              </a:stretch>
            </a:blipFill>
          </p:spPr>
          <p:txBody>
            <a:bodyPr/>
            <a:lstStyle/>
            <a:p>
              <a:pPr marL="0" marR="0" lvl="0" indent="0" algn="l" defTabSz="9143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0" name="Picture 10" descr="blue-cross-blue-shield-logo-vector - Town of Hamilton, MA">
              <a:extLst>
                <a:ext uri="{FF2B5EF4-FFF2-40B4-BE49-F238E27FC236}">
                  <a16:creationId xmlns:a16="http://schemas.microsoft.com/office/drawing/2014/main" id="{5ABF4ADE-50ED-FDF6-C87A-2738CC37894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778" b="89778" l="8889" r="91556">
                          <a14:foregroundMark x1="8889" y1="48000" x2="8889" y2="48000"/>
                          <a14:foregroundMark x1="20889" y1="50667" x2="20889" y2="50667"/>
                          <a14:foregroundMark x1="28000" y1="57333" x2="28000" y2="57333"/>
                          <a14:foregroundMark x1="29333" y1="53778" x2="29333" y2="53778"/>
                          <a14:foregroundMark x1="35111" y1="52444" x2="35111" y2="52444"/>
                          <a14:foregroundMark x1="33333" y1="54222" x2="33333" y2="54222"/>
                          <a14:foregroundMark x1="36444" y1="57333" x2="36444" y2="57333"/>
                          <a14:foregroundMark x1="33333" y1="43111" x2="33333" y2="43111"/>
                          <a14:foregroundMark x1="31556" y1="44889" x2="31556" y2="44889"/>
                          <a14:foregroundMark x1="24889" y1="44000" x2="24889" y2="44000"/>
                          <a14:foregroundMark x1="20444" y1="43556" x2="20444" y2="43556"/>
                          <a14:foregroundMark x1="17778" y1="52000" x2="17778" y2="52000"/>
                          <a14:foregroundMark x1="23111" y1="53778" x2="23111" y2="53778"/>
                          <a14:foregroundMark x1="24889" y1="55556" x2="24889" y2="55556"/>
                          <a14:foregroundMark x1="22222" y1="60000" x2="22222" y2="60000"/>
                          <a14:foregroundMark x1="26667" y1="60889" x2="26667" y2="60889"/>
                          <a14:foregroundMark x1="39111" y1="55111" x2="39111" y2="55111"/>
                          <a14:foregroundMark x1="32444" y1="52444" x2="32444" y2="52444"/>
                          <a14:foregroundMark x1="60000" y1="49333" x2="60000" y2="49333"/>
                          <a14:foregroundMark x1="72000" y1="48000" x2="72000" y2="48000"/>
                          <a14:foregroundMark x1="63556" y1="51556" x2="63556" y2="51556"/>
                          <a14:foregroundMark x1="78222" y1="49778" x2="78222" y2="49778"/>
                          <a14:foregroundMark x1="73333" y1="41778" x2="76889" y2="53333"/>
                          <a14:foregroundMark x1="76000" y1="41333" x2="75556" y2="65333"/>
                          <a14:foregroundMark x1="75556" y1="65333" x2="89333" y2="47556"/>
                          <a14:foregroundMark x1="89333" y1="47556" x2="68000" y2="36444"/>
                          <a14:foregroundMark x1="68000" y1="36444" x2="68444" y2="58667"/>
                          <a14:foregroundMark x1="68444" y1="58667" x2="64444" y2="55111"/>
                          <a14:foregroundMark x1="62222" y1="48889" x2="62222" y2="48889"/>
                          <a14:foregroundMark x1="33778" y1="48000" x2="33778" y2="48000"/>
                          <a14:foregroundMark x1="62222" y1="32889" x2="62222" y2="32889"/>
                          <a14:foregroundMark x1="66667" y1="33333" x2="66667" y2="33333"/>
                          <a14:foregroundMark x1="84444" y1="33333" x2="84444" y2="33333"/>
                          <a14:foregroundMark x1="91556" y1="38222" x2="91556" y2="38222"/>
                          <a14:foregroundMark x1="89333" y1="43556" x2="89333" y2="43556"/>
                          <a14:foregroundMark x1="74222" y1="35111" x2="74222" y2="35111"/>
                          <a14:foregroundMark x1="85778" y1="57333" x2="85778" y2="57333"/>
                          <a14:foregroundMark x1="81333" y1="61778" x2="81333" y2="61778"/>
                          <a14:foregroundMark x1="76000" y1="66222" x2="76000" y2="66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71" t="27025" r="49409" b="24626"/>
            <a:stretch/>
          </p:blipFill>
          <p:spPr bwMode="auto">
            <a:xfrm>
              <a:off x="5526990" y="5875353"/>
              <a:ext cx="602034" cy="656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A899DF82-D93A-0A20-008E-AA94804A8A69}"/>
              </a:ext>
            </a:extLst>
          </p:cNvPr>
          <p:cNvSpPr txBox="1"/>
          <p:nvPr/>
        </p:nvSpPr>
        <p:spPr>
          <a:xfrm>
            <a:off x="1194112" y="8501194"/>
            <a:ext cx="80008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95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15172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Who we serve:</a:t>
            </a:r>
          </a:p>
        </p:txBody>
      </p:sp>
      <p:pic>
        <p:nvPicPr>
          <p:cNvPr id="1028" name="Picture 4" descr="Blackberry Farm | Hotel | Walland TN">
            <a:extLst>
              <a:ext uri="{FF2B5EF4-FFF2-40B4-BE49-F238E27FC236}">
                <a16:creationId xmlns:a16="http://schemas.microsoft.com/office/drawing/2014/main" id="{E67E7A45-AB89-87E4-86EA-D74E134E6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186" y="9268608"/>
            <a:ext cx="950981" cy="95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3659D49-9EF6-C834-9A7C-ECD2D7BBA642}"/>
              </a:ext>
            </a:extLst>
          </p:cNvPr>
          <p:cNvSpPr/>
          <p:nvPr/>
        </p:nvSpPr>
        <p:spPr>
          <a:xfrm>
            <a:off x="13852705" y="3209090"/>
            <a:ext cx="5019423" cy="43440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305" dist="12700" algn="ctr" rotWithShape="0">
              <a:schemeClr val="tx1">
                <a:lumMod val="65000"/>
                <a:lumOff val="35000"/>
                <a:alpha val="31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958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16F9A3-CD81-512D-A0CE-751EC204F872}"/>
              </a:ext>
            </a:extLst>
          </p:cNvPr>
          <p:cNvSpPr txBox="1"/>
          <p:nvPr/>
        </p:nvSpPr>
        <p:spPr>
          <a:xfrm>
            <a:off x="8011557" y="3376046"/>
            <a:ext cx="41452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95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5BF44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TextCare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767E31-B8E6-9CFC-A3C4-CBB5F7183AAE}"/>
              </a:ext>
            </a:extLst>
          </p:cNvPr>
          <p:cNvSpPr/>
          <p:nvPr/>
        </p:nvSpPr>
        <p:spPr>
          <a:xfrm>
            <a:off x="8072205" y="4229209"/>
            <a:ext cx="4520904" cy="2410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24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E41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Text, talk to, or video chat with your  personal, One to One Health care team in &lt;5 min, 24/7. Optimal engagement guaranteed.</a:t>
            </a: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24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E41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0EBDE07-29BE-9B3C-5E7E-F70092131F99}"/>
              </a:ext>
            </a:extLst>
          </p:cNvPr>
          <p:cNvSpPr/>
          <p:nvPr/>
        </p:nvSpPr>
        <p:spPr>
          <a:xfrm>
            <a:off x="14088120" y="4319163"/>
            <a:ext cx="4520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24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E41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A hybrid solution to precision, population health management. Unleash the power of virtual care coupled with a fully-dedicated care team.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8B65EB2-C4FB-8719-1DD9-245613EE893F}"/>
              </a:ext>
            </a:extLst>
          </p:cNvPr>
          <p:cNvGrpSpPr/>
          <p:nvPr/>
        </p:nvGrpSpPr>
        <p:grpSpPr>
          <a:xfrm>
            <a:off x="3202649" y="6398739"/>
            <a:ext cx="1245962" cy="1091192"/>
            <a:chOff x="890942" y="2583944"/>
            <a:chExt cx="1776975" cy="156430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50831B4-4750-B8BB-0E49-8B4D1FD1630E}"/>
                </a:ext>
              </a:extLst>
            </p:cNvPr>
            <p:cNvSpPr/>
            <p:nvPr/>
          </p:nvSpPr>
          <p:spPr>
            <a:xfrm>
              <a:off x="1007115" y="2583944"/>
              <a:ext cx="1564301" cy="1564301"/>
            </a:xfrm>
            <a:prstGeom prst="ellipse">
              <a:avLst/>
            </a:prstGeom>
            <a:solidFill>
              <a:srgbClr val="ECFA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968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EE04E2F2-FB5B-9320-2A96-721521F9046F}"/>
                </a:ext>
              </a:extLst>
            </p:cNvPr>
            <p:cNvSpPr/>
            <p:nvPr/>
          </p:nvSpPr>
          <p:spPr>
            <a:xfrm>
              <a:off x="890942" y="2750759"/>
              <a:ext cx="1776975" cy="1359387"/>
            </a:xfrm>
            <a:custGeom>
              <a:avLst/>
              <a:gdLst/>
              <a:ahLst/>
              <a:cxnLst/>
              <a:rect l="l" t="t" r="r" b="b"/>
              <a:pathLst>
                <a:path w="1669369" h="1277068">
                  <a:moveTo>
                    <a:pt x="0" y="0"/>
                  </a:moveTo>
                  <a:lnTo>
                    <a:pt x="1669369" y="0"/>
                  </a:lnTo>
                  <a:lnTo>
                    <a:pt x="1669369" y="1277068"/>
                  </a:lnTo>
                  <a:lnTo>
                    <a:pt x="0" y="1277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968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510BE7C-A954-143A-8CF5-82B382B0F89B}"/>
              </a:ext>
            </a:extLst>
          </p:cNvPr>
          <p:cNvGrpSpPr/>
          <p:nvPr/>
        </p:nvGrpSpPr>
        <p:grpSpPr>
          <a:xfrm>
            <a:off x="9799508" y="6430253"/>
            <a:ext cx="1066297" cy="1051902"/>
            <a:chOff x="6722115" y="2545844"/>
            <a:chExt cx="1564301" cy="1564301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983C5CA8-E548-6110-0632-D0277B2F2AD2}"/>
                </a:ext>
              </a:extLst>
            </p:cNvPr>
            <p:cNvSpPr/>
            <p:nvPr/>
          </p:nvSpPr>
          <p:spPr>
            <a:xfrm>
              <a:off x="6722115" y="2545844"/>
              <a:ext cx="1564301" cy="1564301"/>
            </a:xfrm>
            <a:prstGeom prst="ellipse">
              <a:avLst/>
            </a:prstGeom>
            <a:solidFill>
              <a:srgbClr val="ECFA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968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5" name="Picture 2">
              <a:extLst>
                <a:ext uri="{FF2B5EF4-FFF2-40B4-BE49-F238E27FC236}">
                  <a16:creationId xmlns:a16="http://schemas.microsoft.com/office/drawing/2014/main" id="{C8F756E3-F40D-ECEC-C8DC-01BAAD1D2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6738257" y="2573168"/>
              <a:ext cx="1239968" cy="1528467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3EF3392-A46E-B4C7-37BB-F69296BBF339}"/>
              </a:ext>
            </a:extLst>
          </p:cNvPr>
          <p:cNvGrpSpPr/>
          <p:nvPr/>
        </p:nvGrpSpPr>
        <p:grpSpPr>
          <a:xfrm>
            <a:off x="16521064" y="6564726"/>
            <a:ext cx="531067" cy="508702"/>
            <a:chOff x="890942" y="2583945"/>
            <a:chExt cx="1776975" cy="1564301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92A6076-D866-23C6-2575-609A01CFF821}"/>
                </a:ext>
              </a:extLst>
            </p:cNvPr>
            <p:cNvSpPr/>
            <p:nvPr/>
          </p:nvSpPr>
          <p:spPr>
            <a:xfrm>
              <a:off x="1007115" y="2583945"/>
              <a:ext cx="1564300" cy="1564301"/>
            </a:xfrm>
            <a:prstGeom prst="ellipse">
              <a:avLst/>
            </a:prstGeom>
            <a:solidFill>
              <a:srgbClr val="ECFA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96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2CC64B00-1688-44A1-A0A6-AAC6748A0700}"/>
                </a:ext>
              </a:extLst>
            </p:cNvPr>
            <p:cNvSpPr/>
            <p:nvPr/>
          </p:nvSpPr>
          <p:spPr>
            <a:xfrm>
              <a:off x="890942" y="2750759"/>
              <a:ext cx="1776975" cy="1359387"/>
            </a:xfrm>
            <a:custGeom>
              <a:avLst/>
              <a:gdLst/>
              <a:ahLst/>
              <a:cxnLst/>
              <a:rect l="l" t="t" r="r" b="b"/>
              <a:pathLst>
                <a:path w="1669369" h="1277068">
                  <a:moveTo>
                    <a:pt x="0" y="0"/>
                  </a:moveTo>
                  <a:lnTo>
                    <a:pt x="1669369" y="0"/>
                  </a:lnTo>
                  <a:lnTo>
                    <a:pt x="1669369" y="1277068"/>
                  </a:lnTo>
                  <a:lnTo>
                    <a:pt x="0" y="1277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968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8" name="Rectangle 1">
            <a:extLst>
              <a:ext uri="{FF2B5EF4-FFF2-40B4-BE49-F238E27FC236}">
                <a16:creationId xmlns:a16="http://schemas.microsoft.com/office/drawing/2014/main" id="{9098D949-CEA6-49F6-F749-1AC062444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01041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9" name="Picture 2">
            <a:extLst>
              <a:ext uri="{FF2B5EF4-FFF2-40B4-BE49-F238E27FC236}">
                <a16:creationId xmlns:a16="http://schemas.microsoft.com/office/drawing/2014/main" id="{D5189B8C-F117-723C-41F2-9EB5AAD3C3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15854417" y="6372026"/>
            <a:ext cx="719185" cy="924587"/>
          </a:xfrm>
          <a:prstGeom prst="rect">
            <a:avLst/>
          </a:prstGeom>
        </p:spPr>
      </p:pic>
      <p:pic>
        <p:nvPicPr>
          <p:cNvPr id="1026" name="Picture 2" descr="Virginia Commonwealth University Health ...">
            <a:extLst>
              <a:ext uri="{FF2B5EF4-FFF2-40B4-BE49-F238E27FC236}">
                <a16:creationId xmlns:a16="http://schemas.microsoft.com/office/drawing/2014/main" id="{23B01A1B-96D6-ECA3-2AD2-CF8396FCD0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5" b="28412"/>
          <a:stretch/>
        </p:blipFill>
        <p:spPr bwMode="auto">
          <a:xfrm>
            <a:off x="9052915" y="9224134"/>
            <a:ext cx="2979675" cy="87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New Louisville Slugger Logo | JustBats Blog">
            <a:extLst>
              <a:ext uri="{FF2B5EF4-FFF2-40B4-BE49-F238E27FC236}">
                <a16:creationId xmlns:a16="http://schemas.microsoft.com/office/drawing/2014/main" id="{EEC433A8-AB0C-2CFC-9984-00CFBA994C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6" t="15723" r="9687" b="17253"/>
          <a:stretch/>
        </p:blipFill>
        <p:spPr bwMode="auto">
          <a:xfrm>
            <a:off x="5064562" y="9258689"/>
            <a:ext cx="1662809" cy="95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81C139C1-F30B-FFC6-C03D-66CF7DFC3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2023" y="9420179"/>
            <a:ext cx="4203410" cy="57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E6CACB-BC52-C7D2-D8E7-485C4A026899}"/>
              </a:ext>
            </a:extLst>
          </p:cNvPr>
          <p:cNvCxnSpPr/>
          <p:nvPr/>
        </p:nvCxnSpPr>
        <p:spPr>
          <a:xfrm>
            <a:off x="8558213" y="9258689"/>
            <a:ext cx="0" cy="914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A21F639-1F8E-9F11-8F6F-CA398F8D889D}"/>
              </a:ext>
            </a:extLst>
          </p:cNvPr>
          <p:cNvSpPr txBox="1"/>
          <p:nvPr/>
        </p:nvSpPr>
        <p:spPr>
          <a:xfrm>
            <a:off x="14019578" y="3345780"/>
            <a:ext cx="41452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95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5BF44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TextCare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5BF44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15172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Pro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75BF44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4725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E33DE-7872-A287-4C6F-F6CE451A8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95A8290-9662-8785-D05E-E2B99C39505A}"/>
              </a:ext>
            </a:extLst>
          </p:cNvPr>
          <p:cNvSpPr/>
          <p:nvPr/>
        </p:nvSpPr>
        <p:spPr>
          <a:xfrm>
            <a:off x="707" y="795"/>
            <a:ext cx="6703161" cy="11307763"/>
          </a:xfrm>
          <a:prstGeom prst="rect">
            <a:avLst/>
          </a:prstGeom>
          <a:gradFill flip="none" rotWithShape="1">
            <a:gsLst>
              <a:gs pos="3000">
                <a:schemeClr val="accent6"/>
              </a:gs>
              <a:gs pos="66000">
                <a:schemeClr val="tx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776">
              <a:defRPr/>
            </a:pPr>
            <a:endParaRPr lang="en-US" sz="2968">
              <a:solidFill>
                <a:prstClr val="white"/>
              </a:solidFill>
              <a:latin typeface="Raleway" pitchFamily="2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CD1B3F-2458-1B92-8223-2E66A81560FF}"/>
              </a:ext>
            </a:extLst>
          </p:cNvPr>
          <p:cNvSpPr txBox="1"/>
          <p:nvPr/>
        </p:nvSpPr>
        <p:spPr>
          <a:xfrm>
            <a:off x="637299" y="765127"/>
            <a:ext cx="580314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705">
              <a:defRPr/>
            </a:pPr>
            <a:r>
              <a:rPr lang="en-US" sz="4800" b="1" dirty="0">
                <a:solidFill>
                  <a:srgbClr val="FFFFFF"/>
                </a:solidFill>
                <a:latin typeface="Raleway" pitchFamily="2" charset="0"/>
              </a:rPr>
              <a:t>The blueprint for </a:t>
            </a:r>
          </a:p>
          <a:p>
            <a:pPr defTabSz="1507705">
              <a:defRPr/>
            </a:pPr>
            <a:r>
              <a:rPr lang="en-US" sz="4800" b="1" dirty="0">
                <a:solidFill>
                  <a:srgbClr val="92D050"/>
                </a:solidFill>
                <a:latin typeface="Raleway" pitchFamily="2" charset="0"/>
              </a:rPr>
              <a:t>supporting a healthy employer</a:t>
            </a:r>
            <a:endParaRPr lang="en-US" sz="4800" dirty="0">
              <a:solidFill>
                <a:srgbClr val="92D050"/>
              </a:solidFill>
              <a:latin typeface="Raleway" pitchFamily="2" charset="0"/>
            </a:endParaRPr>
          </a:p>
          <a:p>
            <a:pPr defTabSz="1507705">
              <a:defRPr/>
            </a:pPr>
            <a:endParaRPr lang="en-US" sz="2000" b="1" dirty="0">
              <a:solidFill>
                <a:srgbClr val="FFFFFF"/>
              </a:solidFill>
              <a:latin typeface="Raleway ExtraBold" pitchFamily="2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69AE174-2E9B-1993-F763-C98AE65719E8}"/>
              </a:ext>
            </a:extLst>
          </p:cNvPr>
          <p:cNvGrpSpPr/>
          <p:nvPr/>
        </p:nvGrpSpPr>
        <p:grpSpPr>
          <a:xfrm>
            <a:off x="7683257" y="2504694"/>
            <a:ext cx="9979902" cy="1230477"/>
            <a:chOff x="7683257" y="2313465"/>
            <a:chExt cx="9979902" cy="1230477"/>
          </a:xfrm>
        </p:grpSpPr>
        <p:sp>
          <p:nvSpPr>
            <p:cNvPr id="6" name="Freeform 2">
              <a:extLst>
                <a:ext uri="{FF2B5EF4-FFF2-40B4-BE49-F238E27FC236}">
                  <a16:creationId xmlns:a16="http://schemas.microsoft.com/office/drawing/2014/main" id="{6E892373-85AB-C996-E8A5-1BFEDB3BB0A5}"/>
                </a:ext>
              </a:extLst>
            </p:cNvPr>
            <p:cNvSpPr/>
            <p:nvPr/>
          </p:nvSpPr>
          <p:spPr>
            <a:xfrm>
              <a:off x="7683257" y="2650802"/>
              <a:ext cx="840179" cy="709748"/>
            </a:xfrm>
            <a:custGeom>
              <a:avLst/>
              <a:gdLst/>
              <a:ahLst/>
              <a:cxnLst/>
              <a:rect l="l" t="t" r="r" b="b"/>
              <a:pathLst>
                <a:path w="1008483" h="879901">
                  <a:moveTo>
                    <a:pt x="0" y="0"/>
                  </a:moveTo>
                  <a:lnTo>
                    <a:pt x="1008482" y="0"/>
                  </a:lnTo>
                  <a:lnTo>
                    <a:pt x="1008482" y="879901"/>
                  </a:lnTo>
                  <a:lnTo>
                    <a:pt x="0" y="8799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357"/>
              <a:endParaRPr lang="en-US" sz="1801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F2F0E84-79B9-1FBB-81DC-8A0F9FBB6680}"/>
                </a:ext>
              </a:extLst>
            </p:cNvPr>
            <p:cNvSpPr txBox="1"/>
            <p:nvPr/>
          </p:nvSpPr>
          <p:spPr>
            <a:xfrm>
              <a:off x="8636253" y="2313465"/>
              <a:ext cx="3619353" cy="892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507705">
                <a:defRPr/>
              </a:pPr>
              <a:r>
                <a:rPr lang="en-US" sz="3199" b="1" dirty="0">
                  <a:solidFill>
                    <a:srgbClr val="015172"/>
                  </a:solidFill>
                  <a:latin typeface="Raleway" pitchFamily="2" charset="0"/>
                </a:rPr>
                <a:t>Onsite Care</a:t>
              </a:r>
              <a:r>
                <a:rPr lang="en-US" sz="3199" b="1" dirty="0">
                  <a:solidFill>
                    <a:srgbClr val="FFFFFF"/>
                  </a:solidFill>
                  <a:latin typeface="Raleway" pitchFamily="2" charset="0"/>
                </a:rPr>
                <a:t>.</a:t>
              </a:r>
              <a:endParaRPr lang="en-US" sz="3199" dirty="0">
                <a:solidFill>
                  <a:srgbClr val="FFFFFF"/>
                </a:solidFill>
                <a:latin typeface="Raleway" pitchFamily="2" charset="0"/>
              </a:endParaRPr>
            </a:p>
            <a:p>
              <a:pPr defTabSz="1507705">
                <a:defRPr/>
              </a:pPr>
              <a:endParaRPr lang="en-US" sz="2000" b="1" dirty="0">
                <a:solidFill>
                  <a:srgbClr val="FFFFFF"/>
                </a:solidFill>
                <a:latin typeface="Raleway ExtraBold" pitchFamily="2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959308B-43BB-D768-D6CB-5A6D38D2AC6D}"/>
                </a:ext>
              </a:extLst>
            </p:cNvPr>
            <p:cNvSpPr/>
            <p:nvPr/>
          </p:nvSpPr>
          <p:spPr>
            <a:xfrm>
              <a:off x="8683341" y="2836056"/>
              <a:ext cx="897981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507705">
                <a:spcAft>
                  <a:spcPts val="824"/>
                </a:spcAft>
                <a:defRPr/>
              </a:pPr>
              <a:r>
                <a:rPr lang="en-US" sz="2000" dirty="0">
                  <a:solidFill>
                    <a:srgbClr val="015172"/>
                  </a:solidFill>
                  <a:latin typeface="Raleway" pitchFamily="2" charset="0"/>
                </a:rPr>
                <a:t>Health centers offering primary/acute care, condition management, health coaching, mental health, and pediatric care.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7D6054-B1F6-5942-F82F-9924366F77F8}"/>
              </a:ext>
            </a:extLst>
          </p:cNvPr>
          <p:cNvGrpSpPr/>
          <p:nvPr/>
        </p:nvGrpSpPr>
        <p:grpSpPr>
          <a:xfrm>
            <a:off x="7895273" y="5782776"/>
            <a:ext cx="9714091" cy="1259312"/>
            <a:chOff x="7895273" y="5480721"/>
            <a:chExt cx="9714091" cy="1259312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DB6A296C-C439-BB62-FF40-484995E86F5F}"/>
                </a:ext>
              </a:extLst>
            </p:cNvPr>
            <p:cNvSpPr/>
            <p:nvPr/>
          </p:nvSpPr>
          <p:spPr>
            <a:xfrm>
              <a:off x="7895273" y="5758310"/>
              <a:ext cx="557790" cy="818490"/>
            </a:xfrm>
            <a:custGeom>
              <a:avLst/>
              <a:gdLst/>
              <a:ahLst/>
              <a:cxnLst/>
              <a:rect l="l" t="t" r="r" b="b"/>
              <a:pathLst>
                <a:path w="574299" h="875122">
                  <a:moveTo>
                    <a:pt x="0" y="0"/>
                  </a:moveTo>
                  <a:lnTo>
                    <a:pt x="574298" y="0"/>
                  </a:lnTo>
                  <a:lnTo>
                    <a:pt x="574298" y="875122"/>
                  </a:lnTo>
                  <a:lnTo>
                    <a:pt x="0" y="8751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357"/>
              <a:endParaRPr lang="en-US" sz="1801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E259AD2-A9E1-7400-8C45-6D62CD5C036E}"/>
                </a:ext>
              </a:extLst>
            </p:cNvPr>
            <p:cNvSpPr txBox="1"/>
            <p:nvPr/>
          </p:nvSpPr>
          <p:spPr>
            <a:xfrm>
              <a:off x="8636252" y="5480721"/>
              <a:ext cx="5351328" cy="892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507705">
                <a:defRPr/>
              </a:pPr>
              <a:r>
                <a:rPr lang="en-US" sz="3199" b="1" dirty="0">
                  <a:solidFill>
                    <a:srgbClr val="015172"/>
                  </a:solidFill>
                  <a:latin typeface="Raleway" pitchFamily="2" charset="0"/>
                </a:rPr>
                <a:t>Virtual Care</a:t>
              </a:r>
              <a:endParaRPr lang="en-US" sz="3199" dirty="0">
                <a:solidFill>
                  <a:srgbClr val="FFFFFF"/>
                </a:solidFill>
                <a:latin typeface="Raleway" pitchFamily="2" charset="0"/>
              </a:endParaRPr>
            </a:p>
            <a:p>
              <a:pPr defTabSz="1507705">
                <a:defRPr/>
              </a:pPr>
              <a:endParaRPr lang="en-US" sz="2000" b="1" dirty="0">
                <a:solidFill>
                  <a:srgbClr val="FFFFFF"/>
                </a:solidFill>
                <a:latin typeface="Raleway ExtraBold" pitchFamily="2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A13CD30-2CE8-A9C6-A7D9-60DE38910595}"/>
                </a:ext>
              </a:extLst>
            </p:cNvPr>
            <p:cNvSpPr/>
            <p:nvPr/>
          </p:nvSpPr>
          <p:spPr>
            <a:xfrm>
              <a:off x="8683341" y="6032147"/>
              <a:ext cx="892602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507705">
                <a:spcAft>
                  <a:spcPts val="824"/>
                </a:spcAft>
                <a:defRPr/>
              </a:pPr>
              <a:r>
                <a:rPr lang="en-US" sz="2000" dirty="0">
                  <a:solidFill>
                    <a:srgbClr val="015172"/>
                  </a:solidFill>
                  <a:latin typeface="Raleway" pitchFamily="2" charset="0"/>
                </a:rPr>
                <a:t>Dedicated TextCare team supporting acute care needs for the whole household.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10A0B7B-2B16-DEA3-B491-844D7E8C0736}"/>
              </a:ext>
            </a:extLst>
          </p:cNvPr>
          <p:cNvGrpSpPr/>
          <p:nvPr/>
        </p:nvGrpSpPr>
        <p:grpSpPr>
          <a:xfrm>
            <a:off x="7709778" y="7426722"/>
            <a:ext cx="9899585" cy="1357397"/>
            <a:chOff x="7709778" y="6924637"/>
            <a:chExt cx="9899585" cy="1357397"/>
          </a:xfrm>
        </p:grpSpPr>
        <p:grpSp>
          <p:nvGrpSpPr>
            <p:cNvPr id="8" name="Group 4">
              <a:extLst>
                <a:ext uri="{FF2B5EF4-FFF2-40B4-BE49-F238E27FC236}">
                  <a16:creationId xmlns:a16="http://schemas.microsoft.com/office/drawing/2014/main" id="{A104AC6A-4C0C-80E0-F212-780AF7ED2980}"/>
                </a:ext>
              </a:extLst>
            </p:cNvPr>
            <p:cNvGrpSpPr/>
            <p:nvPr/>
          </p:nvGrpSpPr>
          <p:grpSpPr>
            <a:xfrm>
              <a:off x="7709778" y="7428301"/>
              <a:ext cx="1023324" cy="853733"/>
              <a:chOff x="0" y="0"/>
              <a:chExt cx="1693875" cy="1434067"/>
            </a:xfrm>
          </p:grpSpPr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id="{AB068E34-D300-A665-2AC7-CC1E5F9217D9}"/>
                  </a:ext>
                </a:extLst>
              </p:cNvPr>
              <p:cNvSpPr/>
              <p:nvPr/>
            </p:nvSpPr>
            <p:spPr>
              <a:xfrm>
                <a:off x="0" y="0"/>
                <a:ext cx="1414349" cy="1434067"/>
              </a:xfrm>
              <a:custGeom>
                <a:avLst/>
                <a:gdLst/>
                <a:ahLst/>
                <a:cxnLst/>
                <a:rect l="l" t="t" r="r" b="b"/>
                <a:pathLst>
                  <a:path w="1414349" h="1434067">
                    <a:moveTo>
                      <a:pt x="0" y="0"/>
                    </a:moveTo>
                    <a:lnTo>
                      <a:pt x="1414349" y="0"/>
                    </a:lnTo>
                    <a:lnTo>
                      <a:pt x="1414349" y="1434067"/>
                    </a:lnTo>
                    <a:lnTo>
                      <a:pt x="0" y="143406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357"/>
                <a:endParaRPr lang="en-US" sz="1801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11" name="Freeform 6">
                <a:extLst>
                  <a:ext uri="{FF2B5EF4-FFF2-40B4-BE49-F238E27FC236}">
                    <a16:creationId xmlns:a16="http://schemas.microsoft.com/office/drawing/2014/main" id="{DEC5309D-A088-A3DD-814E-DEF91C4A511E}"/>
                  </a:ext>
                </a:extLst>
              </p:cNvPr>
              <p:cNvSpPr/>
              <p:nvPr/>
            </p:nvSpPr>
            <p:spPr>
              <a:xfrm>
                <a:off x="348196" y="317057"/>
                <a:ext cx="717957" cy="799953"/>
              </a:xfrm>
              <a:custGeom>
                <a:avLst/>
                <a:gdLst/>
                <a:ahLst/>
                <a:cxnLst/>
                <a:rect l="l" t="t" r="r" b="b"/>
                <a:pathLst>
                  <a:path w="717957" h="799953">
                    <a:moveTo>
                      <a:pt x="0" y="0"/>
                    </a:moveTo>
                    <a:lnTo>
                      <a:pt x="717957" y="0"/>
                    </a:lnTo>
                    <a:lnTo>
                      <a:pt x="717957" y="799953"/>
                    </a:lnTo>
                    <a:lnTo>
                      <a:pt x="0" y="7999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357"/>
                <a:endParaRPr lang="en-US" sz="1801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D35F6648-4DEF-1C4B-9AB7-4FF065836AD4}"/>
                  </a:ext>
                </a:extLst>
              </p:cNvPr>
              <p:cNvSpPr/>
              <p:nvPr/>
            </p:nvSpPr>
            <p:spPr>
              <a:xfrm rot="5335168">
                <a:off x="946207" y="557548"/>
                <a:ext cx="1154647" cy="318971"/>
              </a:xfrm>
              <a:custGeom>
                <a:avLst/>
                <a:gdLst/>
                <a:ahLst/>
                <a:cxnLst/>
                <a:rect l="l" t="t" r="r" b="b"/>
                <a:pathLst>
                  <a:path w="1154647" h="318971">
                    <a:moveTo>
                      <a:pt x="0" y="0"/>
                    </a:moveTo>
                    <a:lnTo>
                      <a:pt x="1154647" y="0"/>
                    </a:lnTo>
                    <a:lnTo>
                      <a:pt x="1154647" y="318971"/>
                    </a:lnTo>
                    <a:lnTo>
                      <a:pt x="0" y="31897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357"/>
                <a:endParaRPr lang="en-US" sz="1801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00C150C-D4CA-9061-8EBF-8651B13C0FF2}"/>
                </a:ext>
              </a:extLst>
            </p:cNvPr>
            <p:cNvSpPr txBox="1"/>
            <p:nvPr/>
          </p:nvSpPr>
          <p:spPr>
            <a:xfrm>
              <a:off x="8683342" y="6924637"/>
              <a:ext cx="3619353" cy="892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507705">
                <a:defRPr/>
              </a:pPr>
              <a:r>
                <a:rPr lang="en-US" sz="3199" b="1" dirty="0">
                  <a:solidFill>
                    <a:srgbClr val="015172"/>
                  </a:solidFill>
                  <a:latin typeface="Raleway" pitchFamily="2" charset="0"/>
                </a:rPr>
                <a:t>Navigation</a:t>
              </a:r>
              <a:r>
                <a:rPr lang="en-US" sz="3199" b="1" dirty="0">
                  <a:solidFill>
                    <a:srgbClr val="FFFFFF"/>
                  </a:solidFill>
                  <a:latin typeface="Raleway" pitchFamily="2" charset="0"/>
                </a:rPr>
                <a:t>.</a:t>
              </a:r>
              <a:endParaRPr lang="en-US" sz="3199" dirty="0">
                <a:solidFill>
                  <a:srgbClr val="FFFFFF"/>
                </a:solidFill>
                <a:latin typeface="Raleway" pitchFamily="2" charset="0"/>
              </a:endParaRPr>
            </a:p>
            <a:p>
              <a:pPr defTabSz="1507705">
                <a:defRPr/>
              </a:pPr>
              <a:endParaRPr lang="en-US" sz="2000" b="1" dirty="0">
                <a:solidFill>
                  <a:srgbClr val="FFFFFF"/>
                </a:solidFill>
                <a:latin typeface="Raleway ExtraBold" pitchFamily="2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1CD305F-5100-19CB-ADD3-EB3DEBB042EB}"/>
                </a:ext>
              </a:extLst>
            </p:cNvPr>
            <p:cNvSpPr/>
            <p:nvPr/>
          </p:nvSpPr>
          <p:spPr>
            <a:xfrm>
              <a:off x="8724436" y="7473018"/>
              <a:ext cx="8884927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507705">
                <a:spcAft>
                  <a:spcPts val="824"/>
                </a:spcAft>
                <a:defRPr/>
              </a:pPr>
              <a:r>
                <a:rPr lang="en-US" sz="2000" dirty="0">
                  <a:solidFill>
                    <a:srgbClr val="015172"/>
                  </a:solidFill>
                  <a:latin typeface="Raleway" pitchFamily="2" charset="0"/>
                </a:rPr>
                <a:t>Dedicated, integrated team to support benefits and in-person care coordination to high-quality, high-value care (COE, Tier 1 network)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51422E4-42BB-C1E3-4C3A-BE0A1122B9D0}"/>
              </a:ext>
            </a:extLst>
          </p:cNvPr>
          <p:cNvGrpSpPr/>
          <p:nvPr/>
        </p:nvGrpSpPr>
        <p:grpSpPr>
          <a:xfrm>
            <a:off x="7845979" y="9168755"/>
            <a:ext cx="9817179" cy="1259407"/>
            <a:chOff x="7845979" y="8955395"/>
            <a:chExt cx="9817179" cy="1259407"/>
          </a:xfrm>
        </p:grpSpPr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13CFA608-999D-B148-0EF5-71DA60FE81EC}"/>
                </a:ext>
              </a:extLst>
            </p:cNvPr>
            <p:cNvSpPr/>
            <p:nvPr/>
          </p:nvSpPr>
          <p:spPr>
            <a:xfrm>
              <a:off x="7845979" y="9176997"/>
              <a:ext cx="796505" cy="896722"/>
            </a:xfrm>
            <a:custGeom>
              <a:avLst/>
              <a:gdLst/>
              <a:ahLst/>
              <a:cxnLst/>
              <a:rect l="l" t="t" r="r" b="b"/>
              <a:pathLst>
                <a:path w="868031" h="985000">
                  <a:moveTo>
                    <a:pt x="0" y="0"/>
                  </a:moveTo>
                  <a:lnTo>
                    <a:pt x="868032" y="0"/>
                  </a:lnTo>
                  <a:lnTo>
                    <a:pt x="868032" y="985000"/>
                  </a:lnTo>
                  <a:lnTo>
                    <a:pt x="0" y="985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357"/>
              <a:endParaRPr lang="en-US" sz="1801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745D677-7E53-7CF6-377E-D068AFF02B0D}"/>
                </a:ext>
              </a:extLst>
            </p:cNvPr>
            <p:cNvSpPr txBox="1"/>
            <p:nvPr/>
          </p:nvSpPr>
          <p:spPr>
            <a:xfrm>
              <a:off x="8733006" y="8955395"/>
              <a:ext cx="4228412" cy="584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507705">
                <a:defRPr/>
              </a:pPr>
              <a:r>
                <a:rPr lang="en-US" sz="3199" b="1" dirty="0">
                  <a:solidFill>
                    <a:srgbClr val="015172"/>
                  </a:solidFill>
                  <a:latin typeface="Raleway" pitchFamily="2" charset="0"/>
                </a:rPr>
                <a:t>RX</a:t>
              </a:r>
              <a:endParaRPr lang="en-US" sz="3199" b="1" dirty="0">
                <a:solidFill>
                  <a:srgbClr val="FFFFFF"/>
                </a:solidFill>
                <a:latin typeface="Raleway ExtraBold" pitchFamily="2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BDFB479-3753-175D-ACB7-D674F7DC0C40}"/>
                </a:ext>
              </a:extLst>
            </p:cNvPr>
            <p:cNvSpPr/>
            <p:nvPr/>
          </p:nvSpPr>
          <p:spPr>
            <a:xfrm>
              <a:off x="8733005" y="9506916"/>
              <a:ext cx="893015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507705">
                <a:spcAft>
                  <a:spcPts val="824"/>
                </a:spcAft>
                <a:defRPr/>
              </a:pPr>
              <a:r>
                <a:rPr lang="en-US" sz="2000" dirty="0">
                  <a:solidFill>
                    <a:srgbClr val="015172"/>
                  </a:solidFill>
                  <a:latin typeface="Raleway" pitchFamily="2" charset="0"/>
                </a:rPr>
                <a:t>Targeted outreach for polypharmacy, GLP1 coaching and pre-authorization program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7D0CE8D-E729-F878-C114-6ABB9CCDF5E3}"/>
              </a:ext>
            </a:extLst>
          </p:cNvPr>
          <p:cNvGrpSpPr/>
          <p:nvPr/>
        </p:nvGrpSpPr>
        <p:grpSpPr>
          <a:xfrm>
            <a:off x="7746943" y="4119805"/>
            <a:ext cx="9862421" cy="1278337"/>
            <a:chOff x="7746943" y="3979907"/>
            <a:chExt cx="9862421" cy="1278337"/>
          </a:xfrm>
        </p:grpSpPr>
        <p:sp>
          <p:nvSpPr>
            <p:cNvPr id="34" name="Freeform 2">
              <a:extLst>
                <a:ext uri="{FF2B5EF4-FFF2-40B4-BE49-F238E27FC236}">
                  <a16:creationId xmlns:a16="http://schemas.microsoft.com/office/drawing/2014/main" id="{EEC93E67-9AE1-120C-BF7A-A59FB5BCE4A1}"/>
                </a:ext>
              </a:extLst>
            </p:cNvPr>
            <p:cNvSpPr/>
            <p:nvPr/>
          </p:nvSpPr>
          <p:spPr>
            <a:xfrm>
              <a:off x="7746943" y="4215527"/>
              <a:ext cx="840179" cy="818489"/>
            </a:xfrm>
            <a:custGeom>
              <a:avLst/>
              <a:gdLst/>
              <a:ahLst/>
              <a:cxnLst/>
              <a:rect l="l" t="t" r="r" b="b"/>
              <a:pathLst>
                <a:path w="3108960" h="3108960">
                  <a:moveTo>
                    <a:pt x="0" y="0"/>
                  </a:moveTo>
                  <a:lnTo>
                    <a:pt x="3108960" y="0"/>
                  </a:lnTo>
                  <a:lnTo>
                    <a:pt x="3108960" y="3108960"/>
                  </a:lnTo>
                  <a:lnTo>
                    <a:pt x="0" y="3108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357"/>
              <a:endParaRPr lang="en-US" sz="1801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3188E8-1A56-2DDF-F463-2A250449AAE4}"/>
                </a:ext>
              </a:extLst>
            </p:cNvPr>
            <p:cNvSpPr txBox="1"/>
            <p:nvPr/>
          </p:nvSpPr>
          <p:spPr>
            <a:xfrm>
              <a:off x="8629547" y="3979907"/>
              <a:ext cx="6822220" cy="892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507705">
                <a:defRPr/>
              </a:pPr>
              <a:r>
                <a:rPr lang="en-US" sz="3199" b="1" dirty="0">
                  <a:solidFill>
                    <a:srgbClr val="015172"/>
                  </a:solidFill>
                  <a:latin typeface="Raleway" pitchFamily="2" charset="0"/>
                </a:rPr>
                <a:t>Precision Health</a:t>
              </a:r>
              <a:endParaRPr lang="en-US" sz="3199" dirty="0">
                <a:solidFill>
                  <a:srgbClr val="FFFFFF"/>
                </a:solidFill>
                <a:latin typeface="Raleway" pitchFamily="2" charset="0"/>
              </a:endParaRPr>
            </a:p>
            <a:p>
              <a:pPr defTabSz="1507705">
                <a:defRPr/>
              </a:pPr>
              <a:endParaRPr lang="en-US" sz="2000" b="1" dirty="0">
                <a:solidFill>
                  <a:srgbClr val="FFFFFF"/>
                </a:solidFill>
                <a:latin typeface="Raleway ExtraBold" pitchFamily="2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6EDB485-9085-EA63-CB45-7D30A3B42691}"/>
                </a:ext>
              </a:extLst>
            </p:cNvPr>
            <p:cNvSpPr/>
            <p:nvPr/>
          </p:nvSpPr>
          <p:spPr>
            <a:xfrm>
              <a:off x="8629546" y="4550358"/>
              <a:ext cx="897981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507705">
                <a:spcAft>
                  <a:spcPts val="824"/>
                </a:spcAft>
                <a:defRPr/>
              </a:pPr>
              <a:r>
                <a:rPr lang="en-US" sz="2000" dirty="0">
                  <a:solidFill>
                    <a:srgbClr val="015172"/>
                  </a:solidFill>
                  <a:latin typeface="Raleway" pitchFamily="2" charset="0"/>
                </a:rPr>
                <a:t>A data-driven approach to managing risk, driving provider outreach, and closing care gaps.</a:t>
              </a:r>
            </a:p>
          </p:txBody>
        </p:sp>
      </p:grpSp>
      <p:pic>
        <p:nvPicPr>
          <p:cNvPr id="45" name="Picture 44" descr="A white circle with a person sitting on a box&#10;&#10;Description automatically generated">
            <a:extLst>
              <a:ext uri="{FF2B5EF4-FFF2-40B4-BE49-F238E27FC236}">
                <a16:creationId xmlns:a16="http://schemas.microsoft.com/office/drawing/2014/main" id="{B50C5F02-0E32-1B15-14F6-0FE0891C64E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59" y="6247202"/>
            <a:ext cx="2588187" cy="2588187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6CE289A8-58E5-1CB4-C68D-76CFE6D4D328}"/>
              </a:ext>
            </a:extLst>
          </p:cNvPr>
          <p:cNvGrpSpPr/>
          <p:nvPr/>
        </p:nvGrpSpPr>
        <p:grpSpPr>
          <a:xfrm>
            <a:off x="7676750" y="864257"/>
            <a:ext cx="9986409" cy="1255803"/>
            <a:chOff x="7676750" y="650897"/>
            <a:chExt cx="9986409" cy="125580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E3C4BD2-C599-1341-FF97-9C471B8D6AF4}"/>
                </a:ext>
              </a:extLst>
            </p:cNvPr>
            <p:cNvSpPr txBox="1"/>
            <p:nvPr/>
          </p:nvSpPr>
          <p:spPr>
            <a:xfrm>
              <a:off x="8629547" y="650897"/>
              <a:ext cx="4228412" cy="584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507705">
                <a:defRPr/>
              </a:pPr>
              <a:r>
                <a:rPr lang="en-US" sz="3199" b="1" dirty="0">
                  <a:solidFill>
                    <a:srgbClr val="015172"/>
                  </a:solidFill>
                  <a:latin typeface="Raleway" pitchFamily="2" charset="0"/>
                </a:rPr>
                <a:t>Partnership</a:t>
              </a:r>
              <a:endParaRPr lang="en-US" sz="3199" b="1" dirty="0">
                <a:solidFill>
                  <a:srgbClr val="FFFFFF"/>
                </a:solidFill>
                <a:latin typeface="Raleway ExtraBold" pitchFamily="2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31E0FA6-2519-2CC8-035C-1AA89CCC6CCD}"/>
                </a:ext>
              </a:extLst>
            </p:cNvPr>
            <p:cNvSpPr/>
            <p:nvPr/>
          </p:nvSpPr>
          <p:spPr>
            <a:xfrm>
              <a:off x="8653040" y="1198814"/>
              <a:ext cx="901011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507705">
                <a:spcAft>
                  <a:spcPts val="824"/>
                </a:spcAft>
                <a:defRPr/>
              </a:pPr>
              <a:r>
                <a:rPr lang="en-US" sz="2000" dirty="0">
                  <a:solidFill>
                    <a:srgbClr val="015172"/>
                  </a:solidFill>
                  <a:latin typeface="Raleway" pitchFamily="2" charset="0"/>
                </a:rPr>
                <a:t>Initial and ongoing strategy and evolution of service with consultant and employer</a:t>
              </a:r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B178F7F5-C60E-718B-1423-327124C97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7676750" y="1078009"/>
              <a:ext cx="952796" cy="583373"/>
            </a:xfrm>
            <a:prstGeom prst="rect">
              <a:avLst/>
            </a:prstGeom>
          </p:spPr>
        </p:pic>
      </p:grpSp>
      <p:pic>
        <p:nvPicPr>
          <p:cNvPr id="1036" name="Picture 12" descr="2022 Healthiest 100 Workplaces in America">
            <a:extLst>
              <a:ext uri="{FF2B5EF4-FFF2-40B4-BE49-F238E27FC236}">
                <a16:creationId xmlns:a16="http://schemas.microsoft.com/office/drawing/2014/main" id="{95598825-B008-ED59-5E32-739B4FB3AD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3" t="13033" r="11466" b="14793"/>
          <a:stretch/>
        </p:blipFill>
        <p:spPr bwMode="auto">
          <a:xfrm>
            <a:off x="2302790" y="9058735"/>
            <a:ext cx="2588187" cy="1541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urrent Best Workplaces Lists | Great Place To Work®">
            <a:extLst>
              <a:ext uri="{FF2B5EF4-FFF2-40B4-BE49-F238E27FC236}">
                <a16:creationId xmlns:a16="http://schemas.microsoft.com/office/drawing/2014/main" id="{008B08D9-2393-C3E8-652D-D528A4964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99" y="392843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ASU rankings | Arizona State University">
            <a:extLst>
              <a:ext uri="{FF2B5EF4-FFF2-40B4-BE49-F238E27FC236}">
                <a16:creationId xmlns:a16="http://schemas.microsoft.com/office/drawing/2014/main" id="{453D6BA2-5D0B-EFFA-C349-617089269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13"/>
          <a:stretch/>
        </p:blipFill>
        <p:spPr bwMode="auto">
          <a:xfrm>
            <a:off x="3760745" y="4616571"/>
            <a:ext cx="2347415" cy="326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2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6DED545A-597C-E414-679E-32918DF280B1}"/>
              </a:ext>
            </a:extLst>
          </p:cNvPr>
          <p:cNvSpPr txBox="1"/>
          <p:nvPr/>
        </p:nvSpPr>
        <p:spPr>
          <a:xfrm>
            <a:off x="1031925" y="886521"/>
            <a:ext cx="13913124" cy="1507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776">
              <a:defRPr/>
            </a:pPr>
            <a:r>
              <a:rPr lang="en-US" sz="5999" b="1" dirty="0">
                <a:solidFill>
                  <a:srgbClr val="015172"/>
                </a:solidFill>
                <a:latin typeface="Raleway" pitchFamily="2" charset="77"/>
              </a:rPr>
              <a:t>Boundless care.</a:t>
            </a:r>
            <a:r>
              <a:rPr lang="en-US" sz="5999" b="1" dirty="0">
                <a:solidFill>
                  <a:srgbClr val="91CF50"/>
                </a:solidFill>
                <a:latin typeface="Raleway" pitchFamily="2" charset="77"/>
              </a:rPr>
              <a:t> </a:t>
            </a:r>
            <a:r>
              <a:rPr lang="en-US" sz="5999" b="1" dirty="0">
                <a:solidFill>
                  <a:srgbClr val="75BF44"/>
                </a:solidFill>
                <a:latin typeface="Raleway" pitchFamily="2" charset="77"/>
              </a:rPr>
              <a:t>One partner. </a:t>
            </a:r>
          </a:p>
          <a:p>
            <a:pPr defTabSz="1507776">
              <a:defRPr/>
            </a:pPr>
            <a:r>
              <a:rPr lang="en-US" sz="3199" dirty="0">
                <a:solidFill>
                  <a:srgbClr val="015172"/>
                </a:solidFill>
                <a:latin typeface="Raleway" pitchFamily="2" charset="0"/>
              </a:rPr>
              <a:t>We lead with a “Yes” mentality.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58BC06-300A-64C9-CD49-5FAE03F4DC27}"/>
              </a:ext>
            </a:extLst>
          </p:cNvPr>
          <p:cNvSpPr/>
          <p:nvPr/>
        </p:nvSpPr>
        <p:spPr>
          <a:xfrm>
            <a:off x="1031927" y="2849630"/>
            <a:ext cx="15834569" cy="1056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507776">
              <a:spcAft>
                <a:spcPts val="824"/>
              </a:spcAft>
              <a:defRPr/>
            </a:pPr>
            <a:r>
              <a:rPr lang="en-US" sz="2800" b="1" dirty="0">
                <a:solidFill>
                  <a:srgbClr val="015172"/>
                </a:solidFill>
                <a:latin typeface="Raleway" pitchFamily="2" charset="0"/>
              </a:rPr>
              <a:t>Occupational Health: </a:t>
            </a:r>
            <a:r>
              <a:rPr lang="en-US" sz="2800" dirty="0">
                <a:solidFill>
                  <a:srgbClr val="015172"/>
                </a:solidFill>
                <a:latin typeface="Raleway" pitchFamily="2" charset="0"/>
              </a:rPr>
              <a:t>Fit for duty, pre-employment screenings, ergonomic assessment.</a:t>
            </a:r>
          </a:p>
          <a:p>
            <a:pPr defTabSz="1507776">
              <a:spcAft>
                <a:spcPts val="824"/>
              </a:spcAft>
              <a:defRPr/>
            </a:pPr>
            <a:r>
              <a:rPr lang="en-US" sz="2800" dirty="0">
                <a:solidFill>
                  <a:srgbClr val="015172"/>
                </a:solidFill>
                <a:latin typeface="Raleway" pitchFamily="2" charset="0"/>
              </a:rPr>
              <a:t>Injury and illness treatment. Immunizations. Drug screening. Emergency response and first aid.</a:t>
            </a:r>
            <a:r>
              <a:rPr lang="en-US" sz="2800" b="1" dirty="0">
                <a:solidFill>
                  <a:srgbClr val="015172"/>
                </a:solidFill>
                <a:latin typeface="Raleway" pitchFamily="2" charset="0"/>
              </a:rPr>
              <a:t> </a:t>
            </a:r>
            <a:endParaRPr lang="en-US" sz="2800" dirty="0">
              <a:solidFill>
                <a:srgbClr val="015172"/>
              </a:solidFill>
              <a:latin typeface="Raleway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4A7FC3-19E7-AD91-5938-6B3C01F58FD1}"/>
              </a:ext>
            </a:extLst>
          </p:cNvPr>
          <p:cNvSpPr/>
          <p:nvPr/>
        </p:nvSpPr>
        <p:spPr>
          <a:xfrm>
            <a:off x="1031926" y="7060159"/>
            <a:ext cx="151797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507776">
              <a:spcAft>
                <a:spcPts val="824"/>
              </a:spcAft>
              <a:defRPr/>
            </a:pPr>
            <a:r>
              <a:rPr lang="en-US" sz="2800" b="1" dirty="0">
                <a:solidFill>
                  <a:srgbClr val="015172"/>
                </a:solidFill>
                <a:latin typeface="Raleway" pitchFamily="2" charset="0"/>
              </a:rPr>
              <a:t>Network Development: </a:t>
            </a:r>
            <a:r>
              <a:rPr lang="en-US" sz="2800" dirty="0">
                <a:solidFill>
                  <a:srgbClr val="015172"/>
                </a:solidFill>
                <a:latin typeface="Raleway" pitchFamily="2" charset="0"/>
              </a:rPr>
              <a:t>Care doesn’t end once you leave the health center. We believe in appropriate provider-driven, data-informed, high-value referrals. Current collaborations with Garner Health and direct negotiations.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0E227F-B5F9-944C-B22A-6512596F4A46}"/>
              </a:ext>
            </a:extLst>
          </p:cNvPr>
          <p:cNvSpPr/>
          <p:nvPr/>
        </p:nvSpPr>
        <p:spPr>
          <a:xfrm>
            <a:off x="1031927" y="8691210"/>
            <a:ext cx="14697827" cy="1979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507776">
              <a:spcAft>
                <a:spcPts val="824"/>
              </a:spcAft>
              <a:defRPr/>
            </a:pPr>
            <a:r>
              <a:rPr lang="en-US" sz="2800" b="1" dirty="0">
                <a:solidFill>
                  <a:srgbClr val="015172"/>
                </a:solidFill>
                <a:latin typeface="Raleway" pitchFamily="2" charset="0"/>
              </a:rPr>
              <a:t>Engaging the unengaged: </a:t>
            </a:r>
            <a:r>
              <a:rPr lang="en-US" sz="2800" dirty="0">
                <a:solidFill>
                  <a:srgbClr val="015172"/>
                </a:solidFill>
                <a:latin typeface="Raleway" pitchFamily="2" charset="0"/>
              </a:rPr>
              <a:t>38% of employees that had </a:t>
            </a:r>
            <a:r>
              <a:rPr lang="en-US" sz="2800" b="1" dirty="0">
                <a:solidFill>
                  <a:srgbClr val="015172"/>
                </a:solidFill>
                <a:latin typeface="Raleway" pitchFamily="2" charset="0"/>
              </a:rPr>
              <a:t>never</a:t>
            </a:r>
            <a:r>
              <a:rPr lang="en-US" sz="2800" dirty="0">
                <a:solidFill>
                  <a:srgbClr val="015172"/>
                </a:solidFill>
                <a:latin typeface="Raleway" pitchFamily="2" charset="0"/>
              </a:rPr>
              <a:t> used any services, nor had a physical in the past year, actively engaged via TextCare to come into the clinic for an in-person wellness visit.</a:t>
            </a:r>
          </a:p>
          <a:p>
            <a:pPr defTabSz="1507776">
              <a:spcAft>
                <a:spcPts val="824"/>
              </a:spcAft>
              <a:defRPr/>
            </a:pPr>
            <a:endParaRPr lang="en-US" sz="3199" dirty="0">
              <a:solidFill>
                <a:srgbClr val="015172"/>
              </a:solidFill>
              <a:latin typeface="Raleway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937653-5C86-92A9-6647-478B36C977A0}"/>
              </a:ext>
            </a:extLst>
          </p:cNvPr>
          <p:cNvSpPr/>
          <p:nvPr/>
        </p:nvSpPr>
        <p:spPr>
          <a:xfrm>
            <a:off x="1031927" y="4270892"/>
            <a:ext cx="141294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507776">
              <a:spcAft>
                <a:spcPts val="824"/>
              </a:spcAft>
              <a:defRPr/>
            </a:pPr>
            <a:r>
              <a:rPr lang="en-US" sz="2800" b="1" dirty="0">
                <a:solidFill>
                  <a:srgbClr val="015172"/>
                </a:solidFill>
                <a:latin typeface="Raleway" pitchFamily="2" charset="0"/>
              </a:rPr>
              <a:t>Physical Therapy:  </a:t>
            </a:r>
            <a:r>
              <a:rPr lang="en-US" sz="2800" dirty="0">
                <a:solidFill>
                  <a:srgbClr val="015172"/>
                </a:solidFill>
                <a:latin typeface="Raleway" pitchFamily="2" charset="0"/>
              </a:rPr>
              <a:t>Provide preventive care, rehabilitation, and treatment for patients with chronic conditions, illnesses, or injuries. Specialized services for each patient.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94A59C-3C30-E36E-708D-939952BCD2E0}"/>
              </a:ext>
            </a:extLst>
          </p:cNvPr>
          <p:cNvSpPr/>
          <p:nvPr/>
        </p:nvSpPr>
        <p:spPr>
          <a:xfrm>
            <a:off x="1031927" y="5471086"/>
            <a:ext cx="146978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507776">
              <a:spcAft>
                <a:spcPts val="824"/>
              </a:spcAft>
              <a:defRPr/>
            </a:pPr>
            <a:r>
              <a:rPr lang="en-US" sz="2800" b="1" dirty="0">
                <a:solidFill>
                  <a:srgbClr val="015172"/>
                </a:solidFill>
                <a:latin typeface="Raleway" pitchFamily="2" charset="0"/>
              </a:rPr>
              <a:t>Behavioral Health:  </a:t>
            </a:r>
            <a:r>
              <a:rPr lang="en-US" sz="2800" dirty="0">
                <a:solidFill>
                  <a:srgbClr val="015172"/>
                </a:solidFill>
                <a:latin typeface="Raleway" pitchFamily="2" charset="0"/>
              </a:rPr>
              <a:t>Provide therapies and counseling that focuses on how emotions and behaviors affect a person's ability to function in everyday life. Integrated with our primary care team.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724B0D-6597-B0D8-CA53-4F1C3005E0F4}"/>
              </a:ext>
            </a:extLst>
          </p:cNvPr>
          <p:cNvSpPr/>
          <p:nvPr/>
        </p:nvSpPr>
        <p:spPr>
          <a:xfrm>
            <a:off x="896010" y="2950431"/>
            <a:ext cx="98847" cy="299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7"/>
            <a:endParaRPr lang="en-US" sz="1801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35ADA4-C923-37EB-8657-F6DEA34223E4}"/>
              </a:ext>
            </a:extLst>
          </p:cNvPr>
          <p:cNvSpPr/>
          <p:nvPr/>
        </p:nvSpPr>
        <p:spPr>
          <a:xfrm>
            <a:off x="905808" y="4398922"/>
            <a:ext cx="98847" cy="299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7"/>
            <a:endParaRPr lang="en-US" sz="1801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7ACF8A-91D5-42BC-462B-0BBBD4FC9ED8}"/>
              </a:ext>
            </a:extLst>
          </p:cNvPr>
          <p:cNvSpPr/>
          <p:nvPr/>
        </p:nvSpPr>
        <p:spPr>
          <a:xfrm>
            <a:off x="890893" y="5547847"/>
            <a:ext cx="98847" cy="299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7"/>
            <a:endParaRPr lang="en-US" sz="1801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648EC2-50E7-5240-77A9-537D79DBADD1}"/>
              </a:ext>
            </a:extLst>
          </p:cNvPr>
          <p:cNvSpPr/>
          <p:nvPr/>
        </p:nvSpPr>
        <p:spPr>
          <a:xfrm>
            <a:off x="870865" y="7170587"/>
            <a:ext cx="98847" cy="299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7"/>
            <a:endParaRPr lang="en-US" sz="1801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99CC13-CD3E-673C-558F-621BDBB0D3C7}"/>
              </a:ext>
            </a:extLst>
          </p:cNvPr>
          <p:cNvSpPr/>
          <p:nvPr/>
        </p:nvSpPr>
        <p:spPr>
          <a:xfrm>
            <a:off x="874420" y="8793329"/>
            <a:ext cx="98847" cy="299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7"/>
            <a:endParaRPr lang="en-US" sz="1801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25415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1F951-F1C3-3A9B-5755-B7525FC4D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8B93A211-84DD-A956-CF35-EF1199A5746C}"/>
              </a:ext>
            </a:extLst>
          </p:cNvPr>
          <p:cNvSpPr txBox="1"/>
          <p:nvPr/>
        </p:nvSpPr>
        <p:spPr>
          <a:xfrm>
            <a:off x="939167" y="2188822"/>
            <a:ext cx="17629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07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5BF44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Primary care access is more challenging than ever.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75BF44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6E2808-8E0E-9A49-6E2C-5E5C3660F019}"/>
              </a:ext>
            </a:extLst>
          </p:cNvPr>
          <p:cNvSpPr/>
          <p:nvPr/>
        </p:nvSpPr>
        <p:spPr>
          <a:xfrm>
            <a:off x="-13675" y="-9552"/>
            <a:ext cx="9310204" cy="694348"/>
          </a:xfrm>
          <a:prstGeom prst="rect">
            <a:avLst/>
          </a:prstGeom>
          <a:solidFill>
            <a:schemeClr val="accent3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E7FB1-74BE-2801-36AE-02A1B888F327}"/>
              </a:ext>
            </a:extLst>
          </p:cNvPr>
          <p:cNvSpPr/>
          <p:nvPr/>
        </p:nvSpPr>
        <p:spPr>
          <a:xfrm>
            <a:off x="-89374" y="-37684"/>
            <a:ext cx="16994613" cy="322497"/>
          </a:xfrm>
          <a:prstGeom prst="rect">
            <a:avLst/>
          </a:prstGeom>
          <a:solidFill>
            <a:schemeClr val="accent1">
              <a:alpha val="4122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DA3BC4-0AA5-A036-5605-C9935D5C1D51}"/>
              </a:ext>
            </a:extLst>
          </p:cNvPr>
          <p:cNvSpPr txBox="1"/>
          <p:nvPr/>
        </p:nvSpPr>
        <p:spPr>
          <a:xfrm>
            <a:off x="893464" y="1194579"/>
            <a:ext cx="158400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07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>
                <a:solidFill>
                  <a:srgbClr val="015172"/>
                </a:solidFill>
                <a:latin typeface="Raleway" pitchFamily="2" charset="0"/>
              </a:rPr>
              <a:t>Primary care works, b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15172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ut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15172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 can you get in?</a:t>
            </a:r>
          </a:p>
        </p:txBody>
      </p:sp>
      <p:pic>
        <p:nvPicPr>
          <p:cNvPr id="15" name="Picture 14" descr="A blue and green logo&#10;&#10;Description automatically generated">
            <a:extLst>
              <a:ext uri="{FF2B5EF4-FFF2-40B4-BE49-F238E27FC236}">
                <a16:creationId xmlns:a16="http://schemas.microsoft.com/office/drawing/2014/main" id="{D4CA39EB-7C97-CF8C-022A-677DE8CEB03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23568" y="902263"/>
            <a:ext cx="1569137" cy="11455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7290EB-6BED-CDF4-7375-816136354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354" y="2862729"/>
            <a:ext cx="13384500" cy="8046792"/>
          </a:xfrm>
          <a:prstGeom prst="rect">
            <a:avLst/>
          </a:prstGeom>
        </p:spPr>
      </p:pic>
      <p:pic>
        <p:nvPicPr>
          <p:cNvPr id="1026" name="Picture 2" descr="ECG Management Consultants 2025 Company Profile: Valuation, Investors ...">
            <a:extLst>
              <a:ext uri="{FF2B5EF4-FFF2-40B4-BE49-F238E27FC236}">
                <a16:creationId xmlns:a16="http://schemas.microsoft.com/office/drawing/2014/main" id="{2E25F657-2287-5E7E-1035-2E9AB46C5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0705" y="9407897"/>
            <a:ext cx="2271832" cy="227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8241935-6512-98D8-2E43-00106C37E37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406"/>
          <a:stretch/>
        </p:blipFill>
        <p:spPr>
          <a:xfrm>
            <a:off x="939167" y="4147280"/>
            <a:ext cx="2060082" cy="676224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627C275-5B77-3544-0A9D-3F0D7C128F87}"/>
              </a:ext>
            </a:extLst>
          </p:cNvPr>
          <p:cNvSpPr txBox="1"/>
          <p:nvPr/>
        </p:nvSpPr>
        <p:spPr>
          <a:xfrm>
            <a:off x="939167" y="2400186"/>
            <a:ext cx="21085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  <a:latin typeface="Raleway" pitchFamily="2" charset="0"/>
              </a:rPr>
              <a:t>29*</a:t>
            </a:r>
          </a:p>
          <a:p>
            <a:r>
              <a:rPr lang="en-US" sz="1600" b="1" dirty="0">
                <a:solidFill>
                  <a:srgbClr val="FF0000"/>
                </a:solidFill>
                <a:latin typeface="Raleway" pitchFamily="2" charset="0"/>
              </a:rPr>
              <a:t>Day wait for primary care</a:t>
            </a:r>
          </a:p>
        </p:txBody>
      </p:sp>
    </p:spTree>
    <p:extLst>
      <p:ext uri="{BB962C8B-B14F-4D97-AF65-F5344CB8AC3E}">
        <p14:creationId xmlns:p14="http://schemas.microsoft.com/office/powerpoint/2010/main" val="24144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2A53F-39E1-AAC0-E522-89B7768AE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1EEB4E-F132-E555-B55D-97DA30145100}"/>
              </a:ext>
            </a:extLst>
          </p:cNvPr>
          <p:cNvSpPr/>
          <p:nvPr/>
        </p:nvSpPr>
        <p:spPr>
          <a:xfrm>
            <a:off x="-13675" y="-9552"/>
            <a:ext cx="9310204" cy="694348"/>
          </a:xfrm>
          <a:prstGeom prst="rect">
            <a:avLst/>
          </a:prstGeom>
          <a:solidFill>
            <a:schemeClr val="accent3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53D70E-0104-55D7-F96A-D2E444663018}"/>
              </a:ext>
            </a:extLst>
          </p:cNvPr>
          <p:cNvSpPr/>
          <p:nvPr/>
        </p:nvSpPr>
        <p:spPr>
          <a:xfrm>
            <a:off x="-89374" y="-37684"/>
            <a:ext cx="16994613" cy="322497"/>
          </a:xfrm>
          <a:prstGeom prst="rect">
            <a:avLst/>
          </a:prstGeom>
          <a:solidFill>
            <a:schemeClr val="accent1">
              <a:alpha val="4122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 descr="A blue and green logo&#10;&#10;Description automatically generated">
            <a:extLst>
              <a:ext uri="{FF2B5EF4-FFF2-40B4-BE49-F238E27FC236}">
                <a16:creationId xmlns:a16="http://schemas.microsoft.com/office/drawing/2014/main" id="{F7EAA3E9-6A10-82DA-C8CB-C82E5F6E386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23568" y="902263"/>
            <a:ext cx="1569137" cy="114553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012AC3B-9EAF-77D6-9C0D-2DDA91D9789B}"/>
              </a:ext>
            </a:extLst>
          </p:cNvPr>
          <p:cNvGrpSpPr/>
          <p:nvPr/>
        </p:nvGrpSpPr>
        <p:grpSpPr>
          <a:xfrm>
            <a:off x="2429302" y="2966667"/>
            <a:ext cx="6070218" cy="7633686"/>
            <a:chOff x="9003280" y="2832408"/>
            <a:chExt cx="6047243" cy="740664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4133C6B-362A-3BB2-EF0C-71205AA56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03280" y="2832408"/>
              <a:ext cx="6047243" cy="740664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5253701-7CD8-B9CF-8786-EEFA53099092}"/>
                </a:ext>
              </a:extLst>
            </p:cNvPr>
            <p:cNvSpPr/>
            <p:nvPr/>
          </p:nvSpPr>
          <p:spPr>
            <a:xfrm>
              <a:off x="10326489" y="4886894"/>
              <a:ext cx="3459480" cy="5024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B9BCEC3-772E-DDDE-B9F1-E3286836C57C}"/>
              </a:ext>
            </a:extLst>
          </p:cNvPr>
          <p:cNvSpPr txBox="1"/>
          <p:nvPr/>
        </p:nvSpPr>
        <p:spPr>
          <a:xfrm>
            <a:off x="418815" y="1368868"/>
            <a:ext cx="187135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*</a:t>
            </a:r>
            <a:r>
              <a:rPr lang="en-US" sz="6000" b="1" dirty="0">
                <a:solidFill>
                  <a:srgbClr val="FF0000"/>
                </a:solidFill>
                <a:latin typeface="Raleway" pitchFamily="2" charset="0"/>
              </a:rPr>
              <a:t>U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nless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 you’re a celebrity.</a:t>
            </a: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000" b="1" dirty="0">
              <a:solidFill>
                <a:srgbClr val="015172"/>
              </a:solidFill>
              <a:latin typeface="Raleway" pitchFamily="2" charset="0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05618569-DA76-BEA7-EEEE-2FC308375041}"/>
              </a:ext>
            </a:extLst>
          </p:cNvPr>
          <p:cNvSpPr/>
          <p:nvPr/>
        </p:nvSpPr>
        <p:spPr>
          <a:xfrm>
            <a:off x="2448373" y="4339242"/>
            <a:ext cx="6325224" cy="1291808"/>
          </a:xfrm>
          <a:custGeom>
            <a:avLst/>
            <a:gdLst/>
            <a:ahLst/>
            <a:cxnLst/>
            <a:rect l="l" t="t" r="r" b="b"/>
            <a:pathLst>
              <a:path w="3108960" h="1985371">
                <a:moveTo>
                  <a:pt x="0" y="0"/>
                </a:moveTo>
                <a:lnTo>
                  <a:pt x="3108960" y="0"/>
                </a:lnTo>
                <a:lnTo>
                  <a:pt x="3108960" y="1985371"/>
                </a:lnTo>
                <a:lnTo>
                  <a:pt x="0" y="19853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5BAFB718-F327-E11E-AA2D-EA412B6AD732}"/>
              </a:ext>
            </a:extLst>
          </p:cNvPr>
          <p:cNvSpPr/>
          <p:nvPr/>
        </p:nvSpPr>
        <p:spPr>
          <a:xfrm>
            <a:off x="2380834" y="4339242"/>
            <a:ext cx="6325224" cy="1291808"/>
          </a:xfrm>
          <a:custGeom>
            <a:avLst/>
            <a:gdLst/>
            <a:ahLst/>
            <a:cxnLst/>
            <a:rect l="l" t="t" r="r" b="b"/>
            <a:pathLst>
              <a:path w="3108960" h="1985371">
                <a:moveTo>
                  <a:pt x="0" y="0"/>
                </a:moveTo>
                <a:lnTo>
                  <a:pt x="3108960" y="0"/>
                </a:lnTo>
                <a:lnTo>
                  <a:pt x="3108960" y="1985371"/>
                </a:lnTo>
                <a:lnTo>
                  <a:pt x="0" y="19853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7356C320-AB3B-B8B0-4250-623728EC2E46}"/>
              </a:ext>
            </a:extLst>
          </p:cNvPr>
          <p:cNvSpPr/>
          <p:nvPr/>
        </p:nvSpPr>
        <p:spPr>
          <a:xfrm>
            <a:off x="2143363" y="4339242"/>
            <a:ext cx="6325224" cy="1291808"/>
          </a:xfrm>
          <a:custGeom>
            <a:avLst/>
            <a:gdLst/>
            <a:ahLst/>
            <a:cxnLst/>
            <a:rect l="l" t="t" r="r" b="b"/>
            <a:pathLst>
              <a:path w="3108960" h="1985371">
                <a:moveTo>
                  <a:pt x="0" y="0"/>
                </a:moveTo>
                <a:lnTo>
                  <a:pt x="3108960" y="0"/>
                </a:lnTo>
                <a:lnTo>
                  <a:pt x="3108960" y="1985371"/>
                </a:lnTo>
                <a:lnTo>
                  <a:pt x="0" y="19853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258D6C8E-6A83-8EDC-1E8A-1C8F6100239C}"/>
              </a:ext>
            </a:extLst>
          </p:cNvPr>
          <p:cNvSpPr/>
          <p:nvPr/>
        </p:nvSpPr>
        <p:spPr>
          <a:xfrm>
            <a:off x="2338009" y="4339242"/>
            <a:ext cx="6325224" cy="1291808"/>
          </a:xfrm>
          <a:custGeom>
            <a:avLst/>
            <a:gdLst/>
            <a:ahLst/>
            <a:cxnLst/>
            <a:rect l="l" t="t" r="r" b="b"/>
            <a:pathLst>
              <a:path w="3108960" h="1985371">
                <a:moveTo>
                  <a:pt x="0" y="0"/>
                </a:moveTo>
                <a:lnTo>
                  <a:pt x="3108960" y="0"/>
                </a:lnTo>
                <a:lnTo>
                  <a:pt x="3108960" y="1985371"/>
                </a:lnTo>
                <a:lnTo>
                  <a:pt x="0" y="198537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FA8236FC-B0E3-E3CE-3F2A-A587737C4678}"/>
              </a:ext>
            </a:extLst>
          </p:cNvPr>
          <p:cNvSpPr/>
          <p:nvPr/>
        </p:nvSpPr>
        <p:spPr>
          <a:xfrm>
            <a:off x="2210902" y="4430682"/>
            <a:ext cx="6325224" cy="1291808"/>
          </a:xfrm>
          <a:custGeom>
            <a:avLst/>
            <a:gdLst/>
            <a:ahLst/>
            <a:cxnLst/>
            <a:rect l="l" t="t" r="r" b="b"/>
            <a:pathLst>
              <a:path w="3108960" h="1985371">
                <a:moveTo>
                  <a:pt x="0" y="0"/>
                </a:moveTo>
                <a:lnTo>
                  <a:pt x="3108960" y="0"/>
                </a:lnTo>
                <a:lnTo>
                  <a:pt x="3108960" y="1985371"/>
                </a:lnTo>
                <a:lnTo>
                  <a:pt x="0" y="198537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95313368-47B4-88BE-352D-CBA73ECEABDC}"/>
              </a:ext>
            </a:extLst>
          </p:cNvPr>
          <p:cNvSpPr/>
          <p:nvPr/>
        </p:nvSpPr>
        <p:spPr>
          <a:xfrm>
            <a:off x="2428336" y="4361096"/>
            <a:ext cx="6325224" cy="1291808"/>
          </a:xfrm>
          <a:custGeom>
            <a:avLst/>
            <a:gdLst/>
            <a:ahLst/>
            <a:cxnLst/>
            <a:rect l="l" t="t" r="r" b="b"/>
            <a:pathLst>
              <a:path w="3108960" h="1985371">
                <a:moveTo>
                  <a:pt x="0" y="0"/>
                </a:moveTo>
                <a:lnTo>
                  <a:pt x="3108960" y="0"/>
                </a:lnTo>
                <a:lnTo>
                  <a:pt x="3108960" y="1985371"/>
                </a:lnTo>
                <a:lnTo>
                  <a:pt x="0" y="198537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8AD09FBE-E68A-417D-FCCC-3CA3E12D8AB5}"/>
              </a:ext>
            </a:extLst>
          </p:cNvPr>
          <p:cNvSpPr/>
          <p:nvPr/>
        </p:nvSpPr>
        <p:spPr>
          <a:xfrm>
            <a:off x="2173147" y="4306482"/>
            <a:ext cx="6325224" cy="1291808"/>
          </a:xfrm>
          <a:custGeom>
            <a:avLst/>
            <a:gdLst/>
            <a:ahLst/>
            <a:cxnLst/>
            <a:rect l="l" t="t" r="r" b="b"/>
            <a:pathLst>
              <a:path w="3108960" h="1985371">
                <a:moveTo>
                  <a:pt x="0" y="0"/>
                </a:moveTo>
                <a:lnTo>
                  <a:pt x="3108960" y="0"/>
                </a:lnTo>
                <a:lnTo>
                  <a:pt x="3108960" y="1985371"/>
                </a:lnTo>
                <a:lnTo>
                  <a:pt x="0" y="198537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01EA7774-737C-4038-3321-0A018455CB40}"/>
              </a:ext>
            </a:extLst>
          </p:cNvPr>
          <p:cNvSpPr/>
          <p:nvPr/>
        </p:nvSpPr>
        <p:spPr>
          <a:xfrm>
            <a:off x="2338009" y="4414480"/>
            <a:ext cx="6325224" cy="1291808"/>
          </a:xfrm>
          <a:custGeom>
            <a:avLst/>
            <a:gdLst/>
            <a:ahLst/>
            <a:cxnLst/>
            <a:rect l="l" t="t" r="r" b="b"/>
            <a:pathLst>
              <a:path w="3108960" h="1985371">
                <a:moveTo>
                  <a:pt x="0" y="0"/>
                </a:moveTo>
                <a:lnTo>
                  <a:pt x="3108960" y="0"/>
                </a:lnTo>
                <a:lnTo>
                  <a:pt x="3108960" y="1985371"/>
                </a:lnTo>
                <a:lnTo>
                  <a:pt x="0" y="198537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FBC0E0FA-011C-A9A8-C83A-DB91D03B1FCC}"/>
              </a:ext>
            </a:extLst>
          </p:cNvPr>
          <p:cNvSpPr/>
          <p:nvPr/>
        </p:nvSpPr>
        <p:spPr>
          <a:xfrm>
            <a:off x="2255578" y="4315803"/>
            <a:ext cx="6325224" cy="1291808"/>
          </a:xfrm>
          <a:custGeom>
            <a:avLst/>
            <a:gdLst/>
            <a:ahLst/>
            <a:cxnLst/>
            <a:rect l="l" t="t" r="r" b="b"/>
            <a:pathLst>
              <a:path w="3108960" h="1985371">
                <a:moveTo>
                  <a:pt x="0" y="0"/>
                </a:moveTo>
                <a:lnTo>
                  <a:pt x="3108960" y="0"/>
                </a:lnTo>
                <a:lnTo>
                  <a:pt x="3108960" y="1985371"/>
                </a:lnTo>
                <a:lnTo>
                  <a:pt x="0" y="198537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51B2C2F-0EC3-8ADE-99E4-63F6DDD1B8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89968" y="2966667"/>
            <a:ext cx="5238804" cy="7633686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67995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87">
            <a:extLst>
              <a:ext uri="{FF2B5EF4-FFF2-40B4-BE49-F238E27FC236}">
                <a16:creationId xmlns:a16="http://schemas.microsoft.com/office/drawing/2014/main" id="{F42EA181-46AA-1945-3543-C0B97623F36D}"/>
              </a:ext>
            </a:extLst>
          </p:cNvPr>
          <p:cNvSpPr/>
          <p:nvPr/>
        </p:nvSpPr>
        <p:spPr>
          <a:xfrm>
            <a:off x="1" y="397"/>
            <a:ext cx="6703631" cy="11308556"/>
          </a:xfrm>
          <a:prstGeom prst="rect">
            <a:avLst/>
          </a:prstGeom>
          <a:gradFill flip="none" rotWithShape="1">
            <a:gsLst>
              <a:gs pos="3000">
                <a:schemeClr val="accent6"/>
              </a:gs>
              <a:gs pos="66000">
                <a:schemeClr val="tx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6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47D35F-4B37-F497-1A55-8E558A482BFE}"/>
              </a:ext>
            </a:extLst>
          </p:cNvPr>
          <p:cNvSpPr txBox="1"/>
          <p:nvPr/>
        </p:nvSpPr>
        <p:spPr>
          <a:xfrm>
            <a:off x="572409" y="7662313"/>
            <a:ext cx="63731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 ExtraBold" pitchFamily="2" charset="0"/>
              <a:ea typeface="+mn-ea"/>
              <a:cs typeface="+mn-cs"/>
            </a:endParaRP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ExtraBold" pitchFamily="2" charset="0"/>
                <a:ea typeface="+mn-ea"/>
                <a:cs typeface="+mn-cs"/>
              </a:rPr>
              <a:t>You’re</a:t>
            </a: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Raleway ExtraBold" pitchFamily="2" charset="0"/>
                <a:ea typeface="+mn-ea"/>
                <a:cs typeface="+mn-cs"/>
              </a:rPr>
              <a:t>welcome.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5C4909-9923-4AFA-049C-E2D669FEC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2067" y="1912825"/>
            <a:ext cx="5895917" cy="89857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1D75B1-EE0E-8AA0-71B1-DCBE9981C5FB}"/>
              </a:ext>
            </a:extLst>
          </p:cNvPr>
          <p:cNvSpPr txBox="1"/>
          <p:nvPr/>
        </p:nvSpPr>
        <p:spPr>
          <a:xfrm>
            <a:off x="572409" y="4639602"/>
            <a:ext cx="580396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No copay.</a:t>
            </a: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No clunky registration.</a:t>
            </a: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No app to download.</a:t>
            </a: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No new password to </a:t>
            </a:r>
            <a:r>
              <a:rPr kumimoji="0" lang="en-US" sz="3600" b="1" i="0" u="none" strike="sng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remember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 forget.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 ExtraBold" pitchFamily="2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34C1BC-D8C5-07B1-7A1A-38129F18F1D0}"/>
              </a:ext>
            </a:extLst>
          </p:cNvPr>
          <p:cNvSpPr txBox="1"/>
          <p:nvPr/>
        </p:nvSpPr>
        <p:spPr>
          <a:xfrm>
            <a:off x="13384341" y="2333320"/>
            <a:ext cx="6147350" cy="2564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95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5172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On launch day, employees get a TextCare Welcome from their dedicated provider.</a:t>
            </a: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95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15172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95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5172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Begin care immediately.</a:t>
            </a: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95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1CF50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It’s that easy.</a:t>
            </a: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95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91CF50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A811E3-475B-403C-726B-10F2B029B647}"/>
              </a:ext>
            </a:extLst>
          </p:cNvPr>
          <p:cNvSpPr txBox="1"/>
          <p:nvPr/>
        </p:nvSpPr>
        <p:spPr>
          <a:xfrm>
            <a:off x="572409" y="343164"/>
            <a:ext cx="63731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 ExtraBold" pitchFamily="2" charset="0"/>
              <a:ea typeface="+mn-ea"/>
              <a:cs typeface="+mn-cs"/>
            </a:endParaRP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ExtraBold" pitchFamily="2" charset="0"/>
                <a:ea typeface="+mn-ea"/>
                <a:cs typeface="+mn-cs"/>
              </a:rPr>
              <a:t>Meet TextCare.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E2E17C-C7F5-6982-7370-DEC84B2D0EA1}"/>
              </a:ext>
            </a:extLst>
          </p:cNvPr>
          <p:cNvSpPr txBox="1"/>
          <p:nvPr/>
        </p:nvSpPr>
        <p:spPr>
          <a:xfrm>
            <a:off x="13384341" y="5804469"/>
            <a:ext cx="634559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15172"/>
                </a:solidFill>
                <a:effectLst/>
                <a:uLnTx/>
                <a:uFillTx/>
                <a:latin typeface="Raleway ExtraBold" pitchFamily="2" charset="0"/>
                <a:ea typeface="+mn-ea"/>
                <a:cs typeface="+mn-cs"/>
              </a:rPr>
              <a:t>“I literally can’t imagine life without TextCare. </a:t>
            </a: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Raleway ExtraBold" pitchFamily="2" charset="0"/>
                <a:ea typeface="+mn-ea"/>
                <a:cs typeface="+mn-cs"/>
              </a:rPr>
              <a:t>I’ve used it five times already for myself and my kids.”</a:t>
            </a: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Raleway ExtraBold" pitchFamily="2" charset="0"/>
                <a:ea typeface="+mn-ea"/>
                <a:cs typeface="+mn-cs"/>
              </a:rPr>
              <a:t>TextCare Member, 2024</a:t>
            </a:r>
          </a:p>
        </p:txBody>
      </p:sp>
    </p:spTree>
    <p:extLst>
      <p:ext uri="{BB962C8B-B14F-4D97-AF65-F5344CB8AC3E}">
        <p14:creationId xmlns:p14="http://schemas.microsoft.com/office/powerpoint/2010/main" val="3706279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3FC9DD3-8C4C-CBFC-60D1-84F0E3D55A23}"/>
              </a:ext>
            </a:extLst>
          </p:cNvPr>
          <p:cNvSpPr txBox="1"/>
          <p:nvPr/>
        </p:nvSpPr>
        <p:spPr>
          <a:xfrm>
            <a:off x="591797" y="1009040"/>
            <a:ext cx="123796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>
              <a:defRPr/>
            </a:pPr>
            <a:r>
              <a:rPr lang="en-US" sz="6000" b="1" dirty="0">
                <a:solidFill>
                  <a:srgbClr val="015172"/>
                </a:solidFill>
                <a:latin typeface="Raleway" pitchFamily="2" charset="0"/>
              </a:rPr>
              <a:t>Your care team </a:t>
            </a:r>
            <a:r>
              <a:rPr lang="en-US" sz="6000" b="1" dirty="0">
                <a:solidFill>
                  <a:schemeClr val="accent3"/>
                </a:solidFill>
                <a:latin typeface="Raleway" pitchFamily="2" charset="0"/>
              </a:rPr>
              <a:t>on your terms.</a:t>
            </a:r>
          </a:p>
        </p:txBody>
      </p:sp>
      <p:sp>
        <p:nvSpPr>
          <p:cNvPr id="50" name="Arc 49">
            <a:extLst>
              <a:ext uri="{FF2B5EF4-FFF2-40B4-BE49-F238E27FC236}">
                <a16:creationId xmlns:a16="http://schemas.microsoft.com/office/drawing/2014/main" id="{6E95C12D-C72C-20DF-21EC-A7643C01ED5E}"/>
              </a:ext>
            </a:extLst>
          </p:cNvPr>
          <p:cNvSpPr/>
          <p:nvPr/>
        </p:nvSpPr>
        <p:spPr>
          <a:xfrm>
            <a:off x="2435528" y="2794919"/>
            <a:ext cx="7320643" cy="7320643"/>
          </a:xfrm>
          <a:prstGeom prst="arc">
            <a:avLst>
              <a:gd name="adj1" fmla="val 3182589"/>
              <a:gd name="adj2" fmla="val 7772876"/>
            </a:avLst>
          </a:prstGeom>
          <a:noFill/>
          <a:ln w="19050">
            <a:gradFill flip="none" rotWithShape="1">
              <a:gsLst>
                <a:gs pos="8000">
                  <a:schemeClr val="accent2">
                    <a:alpha val="53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507846">
              <a:defRPr/>
            </a:pPr>
            <a:endParaRPr lang="en-US" sz="2968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497F5269-00FC-E138-83EA-EE1BA0450370}"/>
              </a:ext>
            </a:extLst>
          </p:cNvPr>
          <p:cNvSpPr/>
          <p:nvPr/>
        </p:nvSpPr>
        <p:spPr>
          <a:xfrm>
            <a:off x="2435528" y="2794919"/>
            <a:ext cx="7320643" cy="7320643"/>
          </a:xfrm>
          <a:prstGeom prst="arc">
            <a:avLst>
              <a:gd name="adj1" fmla="val 13690732"/>
              <a:gd name="adj2" fmla="val 18781682"/>
            </a:avLst>
          </a:prstGeom>
          <a:ln w="19050">
            <a:gradFill flip="none" rotWithShape="1">
              <a:gsLst>
                <a:gs pos="29000">
                  <a:schemeClr val="accent3">
                    <a:alpha val="55000"/>
                  </a:schemeClr>
                </a:gs>
                <a:gs pos="89000">
                  <a:schemeClr val="accent3">
                    <a:alpha val="0"/>
                  </a:schemeClr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507846">
              <a:defRPr/>
            </a:pPr>
            <a:endParaRPr lang="en-US" sz="2968">
              <a:solidFill>
                <a:srgbClr val="000000"/>
              </a:solidFill>
              <a:latin typeface="Calibri" panose="020F0502020204030204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3636354-7330-98FB-5ECF-34824F727E87}"/>
              </a:ext>
            </a:extLst>
          </p:cNvPr>
          <p:cNvGrpSpPr/>
          <p:nvPr/>
        </p:nvGrpSpPr>
        <p:grpSpPr>
          <a:xfrm>
            <a:off x="6994737" y="4025821"/>
            <a:ext cx="8998722" cy="5384961"/>
            <a:chOff x="5395939" y="2510393"/>
            <a:chExt cx="5457216" cy="3265675"/>
          </a:xfrm>
        </p:grpSpPr>
        <p:sp>
          <p:nvSpPr>
            <p:cNvPr id="16" name="Google Shape;944;p158">
              <a:extLst>
                <a:ext uri="{FF2B5EF4-FFF2-40B4-BE49-F238E27FC236}">
                  <a16:creationId xmlns:a16="http://schemas.microsoft.com/office/drawing/2014/main" id="{54CCB6F1-CD62-5D60-CF78-B589C14B5F4D}"/>
                </a:ext>
              </a:extLst>
            </p:cNvPr>
            <p:cNvSpPr/>
            <p:nvPr/>
          </p:nvSpPr>
          <p:spPr>
            <a:xfrm>
              <a:off x="5395939" y="2510393"/>
              <a:ext cx="5457216" cy="3259870"/>
            </a:xfrm>
            <a:prstGeom prst="roundRect">
              <a:avLst>
                <a:gd name="adj" fmla="val 189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431800" dist="38100" dir="5400000" sx="95000" sy="95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 defTabSz="1507846">
                <a:buClrTx/>
                <a:defRPr/>
              </a:pPr>
              <a:endParaRPr lang="en-US" sz="1979" dirty="0">
                <a:solidFill>
                  <a:srgbClr val="FFFFFF"/>
                </a:solidFill>
                <a:latin typeface="Raleway" pitchFamily="2" charset="77"/>
                <a:sym typeface="Montserra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4B6AF6C-B552-6A33-38DE-BAA2392B15B1}"/>
                </a:ext>
              </a:extLst>
            </p:cNvPr>
            <p:cNvSpPr txBox="1"/>
            <p:nvPr/>
          </p:nvSpPr>
          <p:spPr>
            <a:xfrm>
              <a:off x="6463573" y="5429367"/>
              <a:ext cx="1359808" cy="34670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defTabSz="1507846">
                <a:spcAft>
                  <a:spcPts val="495"/>
                </a:spcAft>
                <a:defRPr/>
              </a:pPr>
              <a:r>
                <a:rPr lang="en-US" sz="1979" b="1" dirty="0">
                  <a:solidFill>
                    <a:schemeClr val="accent1"/>
                  </a:solidFill>
                  <a:latin typeface="Raleway" pitchFamily="2" charset="77"/>
                </a:rPr>
                <a:t>Physician</a:t>
              </a:r>
            </a:p>
            <a:p>
              <a:pPr defTabSz="1507846">
                <a:spcAft>
                  <a:spcPts val="495"/>
                </a:spcAft>
                <a:defRPr/>
              </a:pPr>
              <a:r>
                <a:rPr lang="en-US" sz="1319" dirty="0">
                  <a:solidFill>
                    <a:srgbClr val="002E41"/>
                  </a:solidFill>
                  <a:latin typeface="Raleway Light" pitchFamily="2" charset="77"/>
                </a:rPr>
                <a:t>.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9328F70-C26D-5077-3204-D220E49240C3}"/>
                </a:ext>
              </a:extLst>
            </p:cNvPr>
            <p:cNvSpPr txBox="1"/>
            <p:nvPr/>
          </p:nvSpPr>
          <p:spPr>
            <a:xfrm>
              <a:off x="8111564" y="5480305"/>
              <a:ext cx="1794925" cy="18470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defTabSz="1507846">
                <a:spcAft>
                  <a:spcPts val="495"/>
                </a:spcAft>
                <a:defRPr/>
              </a:pPr>
              <a:r>
                <a:rPr lang="en-US" sz="1979" b="1" dirty="0">
                  <a:solidFill>
                    <a:schemeClr val="accent1"/>
                  </a:solidFill>
                  <a:latin typeface="Raleway" pitchFamily="2" charset="77"/>
                </a:rPr>
                <a:t>Medical Assistant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4D88F39-BEA4-BAF0-74C2-087F3AE46CAC}"/>
                </a:ext>
              </a:extLst>
            </p:cNvPr>
            <p:cNvSpPr txBox="1"/>
            <p:nvPr/>
          </p:nvSpPr>
          <p:spPr>
            <a:xfrm>
              <a:off x="7241883" y="3069411"/>
              <a:ext cx="2873190" cy="81433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defTabSz="1507846">
                <a:spcAft>
                  <a:spcPts val="495"/>
                </a:spcAft>
                <a:defRPr/>
              </a:pPr>
              <a:r>
                <a:rPr lang="en-US" sz="2309" b="1" dirty="0">
                  <a:solidFill>
                    <a:srgbClr val="015172"/>
                  </a:solidFill>
                  <a:latin typeface="Raleway" pitchFamily="2" charset="77"/>
                </a:rPr>
                <a:t>Primary Care Provider</a:t>
              </a:r>
            </a:p>
            <a:p>
              <a:pPr defTabSz="1507846">
                <a:spcAft>
                  <a:spcPts val="495"/>
                </a:spcAft>
                <a:defRPr/>
              </a:pPr>
              <a:r>
                <a:rPr lang="en-US" sz="2000" dirty="0">
                  <a:solidFill>
                    <a:srgbClr val="002E41"/>
                  </a:solidFill>
                  <a:latin typeface="Raleway Light" pitchFamily="2" charset="77"/>
                </a:rPr>
                <a:t>The quarterback of your household’s care. Your clinician can help diagnose, treat, and prescribe, as necessary. </a:t>
              </a:r>
              <a:endParaRPr lang="en-US" sz="1649" dirty="0">
                <a:solidFill>
                  <a:srgbClr val="002E41"/>
                </a:solidFill>
                <a:latin typeface="Raleway Light" pitchFamily="2" charset="77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270B8BA-6CF4-0508-5B9F-A67BC8746801}"/>
                </a:ext>
              </a:extLst>
            </p:cNvPr>
            <p:cNvGrpSpPr/>
            <p:nvPr/>
          </p:nvGrpSpPr>
          <p:grpSpPr>
            <a:xfrm>
              <a:off x="6002963" y="2979534"/>
              <a:ext cx="1080000" cy="1080000"/>
              <a:chOff x="7946237" y="1825984"/>
              <a:chExt cx="1080000" cy="1080000"/>
            </a:xfrm>
          </p:grpSpPr>
          <p:sp>
            <p:nvSpPr>
              <p:cNvPr id="47" name="Google Shape;948;p14">
                <a:extLst>
                  <a:ext uri="{FF2B5EF4-FFF2-40B4-BE49-F238E27FC236}">
                    <a16:creationId xmlns:a16="http://schemas.microsoft.com/office/drawing/2014/main" id="{A5699C26-A895-5782-68FB-D97BB85D4B86}"/>
                  </a:ext>
                </a:extLst>
              </p:cNvPr>
              <p:cNvSpPr/>
              <p:nvPr/>
            </p:nvSpPr>
            <p:spPr>
              <a:xfrm>
                <a:off x="7946237" y="1825984"/>
                <a:ext cx="1080000" cy="1080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507846">
                  <a:defRPr/>
                </a:pPr>
                <a:endParaRPr sz="2968" dirty="0">
                  <a:solidFill>
                    <a:prstClr val="white"/>
                  </a:solidFill>
                  <a:latin typeface="Raleway" pitchFamily="2" charset="77"/>
                  <a:sym typeface="Raleway"/>
                </a:endParaRPr>
              </a:p>
            </p:txBody>
          </p:sp>
          <p:pic>
            <p:nvPicPr>
              <p:cNvPr id="48" name="Graphic 47">
                <a:extLst>
                  <a:ext uri="{FF2B5EF4-FFF2-40B4-BE49-F238E27FC236}">
                    <a16:creationId xmlns:a16="http://schemas.microsoft.com/office/drawing/2014/main" id="{06510E9E-9724-0A48-61E9-88C65E4B3C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l="-7120" t="-7066" r="7120" b="44709"/>
              <a:stretch/>
            </p:blipFill>
            <p:spPr>
              <a:xfrm>
                <a:off x="7946237" y="1825984"/>
                <a:ext cx="1080000" cy="1080000"/>
              </a:xfrm>
              <a:prstGeom prst="ellipse">
                <a:avLst/>
              </a:prstGeom>
            </p:spPr>
          </p:pic>
        </p:grpSp>
      </p:grpSp>
      <p:grpSp>
        <p:nvGrpSpPr>
          <p:cNvPr id="51" name="Google Shape;1676;p25">
            <a:extLst>
              <a:ext uri="{FF2B5EF4-FFF2-40B4-BE49-F238E27FC236}">
                <a16:creationId xmlns:a16="http://schemas.microsoft.com/office/drawing/2014/main" id="{2956BDCB-3CE2-7A46-C848-BFD79EAE16F8}"/>
              </a:ext>
            </a:extLst>
          </p:cNvPr>
          <p:cNvGrpSpPr/>
          <p:nvPr/>
        </p:nvGrpSpPr>
        <p:grpSpPr>
          <a:xfrm rot="8475581" flipV="1">
            <a:off x="8461597" y="3701172"/>
            <a:ext cx="220886" cy="109560"/>
            <a:chOff x="5054601" y="3107635"/>
            <a:chExt cx="95960" cy="94151"/>
          </a:xfrm>
        </p:grpSpPr>
        <p:cxnSp>
          <p:nvCxnSpPr>
            <p:cNvPr id="52" name="Google Shape;1677;p25">
              <a:extLst>
                <a:ext uri="{FF2B5EF4-FFF2-40B4-BE49-F238E27FC236}">
                  <a16:creationId xmlns:a16="http://schemas.microsoft.com/office/drawing/2014/main" id="{466831F9-C2DD-99F7-BA5F-93209574FE1E}"/>
                </a:ext>
              </a:extLst>
            </p:cNvPr>
            <p:cNvCxnSpPr/>
            <p:nvPr/>
          </p:nvCxnSpPr>
          <p:spPr>
            <a:xfrm>
              <a:off x="5054601" y="3107635"/>
              <a:ext cx="47980" cy="94151"/>
            </a:xfrm>
            <a:prstGeom prst="straightConnector1">
              <a:avLst/>
            </a:prstGeom>
            <a:noFill/>
            <a:ln w="19050" cap="rnd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3" name="Google Shape;1678;p25">
              <a:extLst>
                <a:ext uri="{FF2B5EF4-FFF2-40B4-BE49-F238E27FC236}">
                  <a16:creationId xmlns:a16="http://schemas.microsoft.com/office/drawing/2014/main" id="{ABA37FD8-2B51-9D6A-2514-D1E54A019D0C}"/>
                </a:ext>
              </a:extLst>
            </p:cNvPr>
            <p:cNvCxnSpPr/>
            <p:nvPr/>
          </p:nvCxnSpPr>
          <p:spPr>
            <a:xfrm flipH="1">
              <a:off x="5102581" y="3107635"/>
              <a:ext cx="47980" cy="94151"/>
            </a:xfrm>
            <a:prstGeom prst="straightConnector1">
              <a:avLst/>
            </a:prstGeom>
            <a:noFill/>
            <a:ln w="19050" cap="rnd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54" name="Google Shape;1676;p25">
            <a:extLst>
              <a:ext uri="{FF2B5EF4-FFF2-40B4-BE49-F238E27FC236}">
                <a16:creationId xmlns:a16="http://schemas.microsoft.com/office/drawing/2014/main" id="{930BB45D-5DDA-097C-C2CA-0F79B6DB9B75}"/>
              </a:ext>
            </a:extLst>
          </p:cNvPr>
          <p:cNvGrpSpPr/>
          <p:nvPr/>
        </p:nvGrpSpPr>
        <p:grpSpPr>
          <a:xfrm rot="18530413" flipV="1">
            <a:off x="3689542" y="9245735"/>
            <a:ext cx="220886" cy="109560"/>
            <a:chOff x="5054601" y="3107635"/>
            <a:chExt cx="95960" cy="94151"/>
          </a:xfrm>
        </p:grpSpPr>
        <p:cxnSp>
          <p:nvCxnSpPr>
            <p:cNvPr id="60" name="Google Shape;1677;p25">
              <a:extLst>
                <a:ext uri="{FF2B5EF4-FFF2-40B4-BE49-F238E27FC236}">
                  <a16:creationId xmlns:a16="http://schemas.microsoft.com/office/drawing/2014/main" id="{8565DD13-8B20-16BF-7B53-64F75554ABA7}"/>
                </a:ext>
              </a:extLst>
            </p:cNvPr>
            <p:cNvCxnSpPr/>
            <p:nvPr/>
          </p:nvCxnSpPr>
          <p:spPr>
            <a:xfrm>
              <a:off x="5054601" y="3107635"/>
              <a:ext cx="47980" cy="94151"/>
            </a:xfrm>
            <a:prstGeom prst="straightConnector1">
              <a:avLst/>
            </a:prstGeom>
            <a:noFill/>
            <a:ln w="19050" cap="rnd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1" name="Google Shape;1678;p25">
              <a:extLst>
                <a:ext uri="{FF2B5EF4-FFF2-40B4-BE49-F238E27FC236}">
                  <a16:creationId xmlns:a16="http://schemas.microsoft.com/office/drawing/2014/main" id="{52E5F568-20F5-616B-F11B-859A678E7E49}"/>
                </a:ext>
              </a:extLst>
            </p:cNvPr>
            <p:cNvCxnSpPr/>
            <p:nvPr/>
          </p:nvCxnSpPr>
          <p:spPr>
            <a:xfrm flipH="1">
              <a:off x="5102581" y="3107635"/>
              <a:ext cx="47980" cy="94151"/>
            </a:xfrm>
            <a:prstGeom prst="straightConnector1">
              <a:avLst/>
            </a:prstGeom>
            <a:noFill/>
            <a:ln w="19050" cap="rnd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5FF3679-36CE-A55E-D96C-12E66EDB9ADC}"/>
              </a:ext>
            </a:extLst>
          </p:cNvPr>
          <p:cNvSpPr txBox="1"/>
          <p:nvPr/>
        </p:nvSpPr>
        <p:spPr>
          <a:xfrm>
            <a:off x="4007554" y="10249906"/>
            <a:ext cx="12379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>
              <a:defRPr/>
            </a:pPr>
            <a:r>
              <a:rPr lang="en-US" sz="2400" b="1" dirty="0">
                <a:solidFill>
                  <a:srgbClr val="015172"/>
                </a:solidFill>
                <a:latin typeface="Raleway" pitchFamily="2" charset="0"/>
              </a:rPr>
              <a:t>follow-up. </a:t>
            </a:r>
            <a:r>
              <a:rPr lang="en-US" sz="2400" b="1" dirty="0">
                <a:solidFill>
                  <a:schemeClr val="accent3"/>
                </a:solidFill>
                <a:latin typeface="Raleway" pitchFamily="2" charset="0"/>
              </a:rPr>
              <a:t>every visit. every time.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1823D7-5F3C-F39C-248E-986530E20016}"/>
              </a:ext>
            </a:extLst>
          </p:cNvPr>
          <p:cNvSpPr txBox="1"/>
          <p:nvPr/>
        </p:nvSpPr>
        <p:spPr>
          <a:xfrm>
            <a:off x="746085" y="3206268"/>
            <a:ext cx="2869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>
              <a:defRPr/>
            </a:pPr>
            <a:r>
              <a:rPr lang="en-US" sz="2000" b="1" dirty="0">
                <a:solidFill>
                  <a:srgbClr val="015172"/>
                </a:solidFill>
                <a:latin typeface="Raleway" pitchFamily="2" charset="0"/>
              </a:rPr>
              <a:t>&lt;5 minutes </a:t>
            </a:r>
          </a:p>
          <a:p>
            <a:pPr algn="ctr" defTabSz="1507846">
              <a:defRPr/>
            </a:pPr>
            <a:r>
              <a:rPr lang="en-US" sz="2000" b="1" dirty="0">
                <a:solidFill>
                  <a:schemeClr val="accent3"/>
                </a:solidFill>
                <a:latin typeface="Raleway" pitchFamily="2" charset="0"/>
              </a:rPr>
              <a:t>24/7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9DF9864-BE00-E696-A349-36EE5C6DA5D1}"/>
              </a:ext>
            </a:extLst>
          </p:cNvPr>
          <p:cNvGrpSpPr/>
          <p:nvPr/>
        </p:nvGrpSpPr>
        <p:grpSpPr>
          <a:xfrm>
            <a:off x="3750647" y="6580128"/>
            <a:ext cx="1279048" cy="2513983"/>
            <a:chOff x="7026739" y="1981014"/>
            <a:chExt cx="1533791" cy="3128399"/>
          </a:xfrm>
          <a:effectLst>
            <a:outerShdw blurRad="234429" dist="113728" dir="5400000" algn="t" rotWithShape="0">
              <a:prstClr val="black">
                <a:alpha val="36697"/>
              </a:prstClr>
            </a:outerShdw>
          </a:effectLst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C855513-33D0-BF86-C444-FD3787F860AF}"/>
                </a:ext>
              </a:extLst>
            </p:cNvPr>
            <p:cNvGrpSpPr/>
            <p:nvPr/>
          </p:nvGrpSpPr>
          <p:grpSpPr>
            <a:xfrm>
              <a:off x="7026739" y="1981014"/>
              <a:ext cx="1533791" cy="3128399"/>
              <a:chOff x="2840643" y="1962434"/>
              <a:chExt cx="2025225" cy="4130753"/>
            </a:xfrm>
            <a:effectLst>
              <a:outerShdw blurRad="190500" sx="102000" sy="102000" algn="ctr" rotWithShape="0">
                <a:srgbClr val="000000">
                  <a:alpha val="25000"/>
                </a:srgbClr>
              </a:outerShdw>
            </a:effectLst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028E343E-BC88-AB05-6E46-49C42F3285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-1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903351" y="2017557"/>
                <a:ext cx="1901584" cy="4020507"/>
              </a:xfrm>
              <a:prstGeom prst="roundRect">
                <a:avLst>
                  <a:gd name="adj" fmla="val 9514"/>
                </a:avLst>
              </a:prstGeom>
            </p:spPr>
          </p:pic>
          <p:pic>
            <p:nvPicPr>
              <p:cNvPr id="19" name="Picture 18" descr="A black screen with a black background&#10;&#10;Description automatically generated">
                <a:extLst>
                  <a:ext uri="{FF2B5EF4-FFF2-40B4-BE49-F238E27FC236}">
                    <a16:creationId xmlns:a16="http://schemas.microsoft.com/office/drawing/2014/main" id="{436E1B56-1889-E28A-2B81-D4111837EA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40643" y="1962434"/>
                <a:ext cx="2025225" cy="4130753"/>
              </a:xfrm>
              <a:prstGeom prst="rect">
                <a:avLst/>
              </a:prstGeom>
            </p:spPr>
          </p:pic>
        </p:grp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5EFEFA99-2D94-7890-D1D9-D90BF86DF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248431" y="3384515"/>
              <a:ext cx="1090406" cy="1397596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888E948-006C-8189-04B9-ADABA51FD427}"/>
                </a:ext>
              </a:extLst>
            </p:cNvPr>
            <p:cNvSpPr/>
            <p:nvPr/>
          </p:nvSpPr>
          <p:spPr>
            <a:xfrm>
              <a:off x="7232986" y="2573926"/>
              <a:ext cx="1090405" cy="617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507846">
                <a:spcBef>
                  <a:spcPts val="808"/>
                </a:spcBef>
                <a:defRPr/>
              </a:pPr>
              <a:r>
                <a:rPr lang="en-US" sz="1200" b="1" dirty="0">
                  <a:solidFill>
                    <a:prstClr val="white"/>
                  </a:solidFill>
                  <a:latin typeface="Raleway" pitchFamily="2" charset="0"/>
                  <a:ea typeface="Urbanist" panose="020B0A04040200000203" pitchFamily="34" charset="77"/>
                  <a:cs typeface="Urbanist" panose="020B0A04040200000203" pitchFamily="34" charset="77"/>
                </a:rPr>
                <a:t>TextCare</a:t>
              </a:r>
              <a:br>
                <a:rPr lang="en-US" sz="1200" b="1" dirty="0">
                  <a:solidFill>
                    <a:prstClr val="white"/>
                  </a:solidFill>
                  <a:latin typeface="Raleway" pitchFamily="2" charset="0"/>
                  <a:ea typeface="Urbanist" panose="020B0A04040200000203" pitchFamily="34" charset="77"/>
                  <a:cs typeface="Urbanist" panose="020B0A04040200000203" pitchFamily="34" charset="77"/>
                </a:rPr>
              </a:br>
              <a:r>
                <a:rPr lang="en-US" sz="1200" dirty="0">
                  <a:solidFill>
                    <a:prstClr val="white"/>
                  </a:solidFill>
                  <a:latin typeface="Raleway" pitchFamily="2" charset="0"/>
                  <a:ea typeface="Urbanist" panose="020B0A04040200000203" pitchFamily="34" charset="77"/>
                  <a:cs typeface="Urbanist" panose="020B0A04040200000203" pitchFamily="34" charset="77"/>
                </a:rPr>
                <a:t>calling…</a:t>
              </a:r>
              <a:endParaRPr lang="en-PH" sz="1200" dirty="0">
                <a:solidFill>
                  <a:prstClr val="white"/>
                </a:solidFill>
                <a:latin typeface="Raleway" pitchFamily="2" charset="0"/>
                <a:ea typeface="Urbanist" panose="020B0A04040200000203" pitchFamily="34" charset="77"/>
                <a:cs typeface="Urbanist" panose="020B0A04040200000203" pitchFamily="34" charset="77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D5FA1E24-5479-24A7-3B70-FE74179085EB}"/>
              </a:ext>
            </a:extLst>
          </p:cNvPr>
          <p:cNvSpPr txBox="1"/>
          <p:nvPr/>
        </p:nvSpPr>
        <p:spPr>
          <a:xfrm>
            <a:off x="5162752" y="5619019"/>
            <a:ext cx="28697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>
              <a:defRPr/>
            </a:pPr>
            <a:r>
              <a:rPr lang="en-US" sz="2400" b="1" dirty="0">
                <a:solidFill>
                  <a:srgbClr val="015172"/>
                </a:solidFill>
                <a:latin typeface="Raleway" pitchFamily="2" charset="0"/>
              </a:rPr>
              <a:t>Text</a:t>
            </a:r>
          </a:p>
          <a:p>
            <a:pPr defTabSz="1507846">
              <a:defRPr/>
            </a:pPr>
            <a:r>
              <a:rPr lang="en-US" sz="2400" b="1" dirty="0">
                <a:solidFill>
                  <a:srgbClr val="015172"/>
                </a:solidFill>
                <a:latin typeface="Raleway" pitchFamily="2" charset="0"/>
              </a:rPr>
              <a:t>Secure Chat</a:t>
            </a:r>
          </a:p>
          <a:p>
            <a:pPr defTabSz="1507846">
              <a:defRPr/>
            </a:pPr>
            <a:r>
              <a:rPr lang="en-US" sz="2400" b="1" dirty="0">
                <a:solidFill>
                  <a:srgbClr val="015172"/>
                </a:solidFill>
                <a:latin typeface="Raleway" pitchFamily="2" charset="0"/>
              </a:rPr>
              <a:t>Video Chat</a:t>
            </a:r>
          </a:p>
          <a:p>
            <a:pPr defTabSz="1507846">
              <a:defRPr/>
            </a:pPr>
            <a:r>
              <a:rPr lang="en-US" sz="2400" b="1" dirty="0">
                <a:solidFill>
                  <a:srgbClr val="015172"/>
                </a:solidFill>
                <a:latin typeface="Raleway" pitchFamily="2" charset="0"/>
              </a:rPr>
              <a:t>Call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47AE9AC-0215-DF54-F295-006D667D9D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783" t="11160" r="28820" b="16656"/>
          <a:stretch/>
        </p:blipFill>
        <p:spPr bwMode="auto">
          <a:xfrm>
            <a:off x="17954052" y="771249"/>
            <a:ext cx="1558251" cy="265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424795F-B268-667F-0704-60A7E26E97FE}"/>
              </a:ext>
            </a:extLst>
          </p:cNvPr>
          <p:cNvSpPr/>
          <p:nvPr/>
        </p:nvSpPr>
        <p:spPr>
          <a:xfrm>
            <a:off x="16388862" y="4025821"/>
            <a:ext cx="3089304" cy="5518782"/>
          </a:xfrm>
          <a:prstGeom prst="rect">
            <a:avLst/>
          </a:prstGeom>
          <a:noFill/>
          <a:ln w="31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9621A64-71E8-2CE9-3D90-19688850AC41}"/>
              </a:ext>
            </a:extLst>
          </p:cNvPr>
          <p:cNvSpPr txBox="1"/>
          <p:nvPr/>
        </p:nvSpPr>
        <p:spPr>
          <a:xfrm>
            <a:off x="16509046" y="4167059"/>
            <a:ext cx="384170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>
              <a:defRPr/>
            </a:pPr>
            <a:r>
              <a:rPr lang="en-US" sz="4000" b="1" dirty="0">
                <a:solidFill>
                  <a:srgbClr val="015172"/>
                </a:solidFill>
                <a:latin typeface="Raleway" pitchFamily="2" charset="0"/>
              </a:rPr>
              <a:t>62.3%</a:t>
            </a:r>
          </a:p>
          <a:p>
            <a:pPr defTabSz="1507846">
              <a:defRPr/>
            </a:pPr>
            <a:r>
              <a:rPr lang="en-US" b="1" dirty="0">
                <a:solidFill>
                  <a:srgbClr val="015172"/>
                </a:solidFill>
                <a:latin typeface="Raleway" pitchFamily="2" charset="0"/>
              </a:rPr>
              <a:t>First year engagement</a:t>
            </a:r>
            <a:endParaRPr lang="en-US" b="1" dirty="0">
              <a:solidFill>
                <a:srgbClr val="92D050"/>
              </a:solidFill>
              <a:latin typeface="Raleway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273F6A3-5115-C7A6-84FF-A4E2628D8AC5}"/>
              </a:ext>
            </a:extLst>
          </p:cNvPr>
          <p:cNvSpPr txBox="1"/>
          <p:nvPr/>
        </p:nvSpPr>
        <p:spPr>
          <a:xfrm>
            <a:off x="16509046" y="5177936"/>
            <a:ext cx="300325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>
              <a:defRPr/>
            </a:pPr>
            <a:r>
              <a:rPr lang="en-US" sz="4000" b="1" dirty="0">
                <a:solidFill>
                  <a:srgbClr val="015172"/>
                </a:solidFill>
                <a:latin typeface="Raleway" pitchFamily="2" charset="0"/>
              </a:rPr>
              <a:t>5.05</a:t>
            </a:r>
          </a:p>
          <a:p>
            <a:pPr defTabSz="1507846">
              <a:defRPr/>
            </a:pPr>
            <a:r>
              <a:rPr lang="en-US" b="1" dirty="0">
                <a:solidFill>
                  <a:srgbClr val="015172"/>
                </a:solidFill>
                <a:latin typeface="Raleway" pitchFamily="2" charset="0"/>
              </a:rPr>
              <a:t>Annual visits, per engaged user</a:t>
            </a:r>
            <a:endParaRPr lang="en-US" b="1" dirty="0">
              <a:solidFill>
                <a:srgbClr val="92D050"/>
              </a:solidFill>
              <a:latin typeface="Raleway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1BB3E28-02ED-3CDF-AB4E-9B5B4A109D55}"/>
              </a:ext>
            </a:extLst>
          </p:cNvPr>
          <p:cNvSpPr txBox="1"/>
          <p:nvPr/>
        </p:nvSpPr>
        <p:spPr>
          <a:xfrm>
            <a:off x="16452423" y="6496258"/>
            <a:ext cx="300325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>
              <a:defRPr/>
            </a:pPr>
            <a:r>
              <a:rPr lang="en-US" sz="4000" b="1" dirty="0">
                <a:solidFill>
                  <a:srgbClr val="015172"/>
                </a:solidFill>
                <a:latin typeface="Raleway" pitchFamily="2" charset="0"/>
              </a:rPr>
              <a:t>$1,142</a:t>
            </a:r>
          </a:p>
          <a:p>
            <a:pPr defTabSz="1507846">
              <a:defRPr/>
            </a:pPr>
            <a:r>
              <a:rPr lang="en-US" b="1" dirty="0">
                <a:solidFill>
                  <a:srgbClr val="015172"/>
                </a:solidFill>
                <a:latin typeface="Raleway" pitchFamily="2" charset="0"/>
              </a:rPr>
              <a:t>Annual avoided costs, per engaged member</a:t>
            </a:r>
            <a:endParaRPr lang="en-US" b="1" dirty="0">
              <a:solidFill>
                <a:srgbClr val="92D050"/>
              </a:solidFill>
              <a:latin typeface="Raleway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60691EF-CCB0-B959-0CD0-AD9ED842C671}"/>
              </a:ext>
            </a:extLst>
          </p:cNvPr>
          <p:cNvSpPr txBox="1"/>
          <p:nvPr/>
        </p:nvSpPr>
        <p:spPr>
          <a:xfrm>
            <a:off x="16535360" y="7840798"/>
            <a:ext cx="30032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>
              <a:defRPr/>
            </a:pPr>
            <a:r>
              <a:rPr lang="en-US" sz="5400" b="1" dirty="0">
                <a:solidFill>
                  <a:schemeClr val="accent3"/>
                </a:solidFill>
                <a:latin typeface="Raleway" pitchFamily="2" charset="0"/>
              </a:rPr>
              <a:t>160.4%</a:t>
            </a:r>
          </a:p>
          <a:p>
            <a:pPr defTabSz="1507846">
              <a:defRPr/>
            </a:pPr>
            <a:r>
              <a:rPr lang="en-US" b="1" dirty="0">
                <a:solidFill>
                  <a:srgbClr val="015172"/>
                </a:solidFill>
                <a:latin typeface="Raleway" pitchFamily="2" charset="0"/>
              </a:rPr>
              <a:t>First year utilization</a:t>
            </a:r>
            <a:endParaRPr lang="en-US" b="1" dirty="0">
              <a:solidFill>
                <a:srgbClr val="92D050"/>
              </a:solidFill>
              <a:latin typeface="Raleway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6F0075-43EE-B60C-1D26-5AAC5270E609}"/>
              </a:ext>
            </a:extLst>
          </p:cNvPr>
          <p:cNvSpPr txBox="1"/>
          <p:nvPr/>
        </p:nvSpPr>
        <p:spPr>
          <a:xfrm>
            <a:off x="8886416" y="2666862"/>
            <a:ext cx="12379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>
              <a:defRPr/>
            </a:pPr>
            <a:r>
              <a:rPr lang="en-US" sz="4000" b="1" dirty="0">
                <a:solidFill>
                  <a:schemeClr val="accent3"/>
                </a:solidFill>
                <a:latin typeface="Raleway" pitchFamily="2" charset="0"/>
              </a:rPr>
              <a:t>$0 visits. </a:t>
            </a:r>
            <a:r>
              <a:rPr lang="en-US" sz="3200" b="1" dirty="0">
                <a:solidFill>
                  <a:srgbClr val="015172"/>
                </a:solidFill>
                <a:latin typeface="Raleway" pitchFamily="2" charset="0"/>
              </a:rPr>
              <a:t>One monthly membership </a:t>
            </a:r>
          </a:p>
          <a:p>
            <a:pPr defTabSz="1507846">
              <a:defRPr/>
            </a:pPr>
            <a:r>
              <a:rPr lang="en-US" sz="3200" b="1" dirty="0">
                <a:solidFill>
                  <a:srgbClr val="015172"/>
                </a:solidFill>
                <a:latin typeface="Raleway" pitchFamily="2" charset="0"/>
              </a:rPr>
              <a:t>(for the entire household)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9FBAABD-AF8A-FAB9-BAAA-025019073BF5}"/>
              </a:ext>
            </a:extLst>
          </p:cNvPr>
          <p:cNvSpPr txBox="1"/>
          <p:nvPr/>
        </p:nvSpPr>
        <p:spPr>
          <a:xfrm>
            <a:off x="11043137" y="9859104"/>
            <a:ext cx="9172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>
              <a:defRPr/>
            </a:pPr>
            <a:r>
              <a:rPr lang="en-US" sz="2400" b="1" dirty="0">
                <a:solidFill>
                  <a:schemeClr val="accent1"/>
                </a:solidFill>
                <a:latin typeface="Raleway" pitchFamily="2" charset="0"/>
              </a:rPr>
              <a:t>Employees will love it. Employees will use it. </a:t>
            </a:r>
            <a:r>
              <a:rPr lang="en-US" sz="2400" b="1" dirty="0">
                <a:solidFill>
                  <a:schemeClr val="accent3"/>
                </a:solidFill>
                <a:latin typeface="Raleway" pitchFamily="2" charset="0"/>
              </a:rPr>
              <a:t>Guaranteed.</a:t>
            </a:r>
          </a:p>
        </p:txBody>
      </p:sp>
      <p:sp>
        <p:nvSpPr>
          <p:cNvPr id="56" name="Arc 55">
            <a:extLst>
              <a:ext uri="{FF2B5EF4-FFF2-40B4-BE49-F238E27FC236}">
                <a16:creationId xmlns:a16="http://schemas.microsoft.com/office/drawing/2014/main" id="{8FEF8083-C552-A11D-B2DA-F587EFF09C45}"/>
              </a:ext>
            </a:extLst>
          </p:cNvPr>
          <p:cNvSpPr/>
          <p:nvPr/>
        </p:nvSpPr>
        <p:spPr>
          <a:xfrm rot="21126546">
            <a:off x="7347127" y="1427850"/>
            <a:ext cx="7320643" cy="7320643"/>
          </a:xfrm>
          <a:prstGeom prst="arc">
            <a:avLst>
              <a:gd name="adj1" fmla="val 3182589"/>
              <a:gd name="adj2" fmla="val 7772876"/>
            </a:avLst>
          </a:prstGeom>
          <a:ln w="19050">
            <a:gradFill flip="none" rotWithShape="1">
              <a:gsLst>
                <a:gs pos="13000">
                  <a:schemeClr val="accent2">
                    <a:alpha val="27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507846">
              <a:defRPr/>
            </a:pPr>
            <a:endParaRPr lang="en-US" sz="2968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A35614B-A346-4945-1C17-67E621105BA1}"/>
              </a:ext>
            </a:extLst>
          </p:cNvPr>
          <p:cNvSpPr txBox="1"/>
          <p:nvPr/>
        </p:nvSpPr>
        <p:spPr>
          <a:xfrm>
            <a:off x="14199913" y="8291137"/>
            <a:ext cx="2959757" cy="6091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1507846">
              <a:defRPr/>
            </a:pPr>
            <a:r>
              <a:rPr lang="en-US" sz="1979" b="1" dirty="0">
                <a:solidFill>
                  <a:schemeClr val="accent1"/>
                </a:solidFill>
                <a:latin typeface="Raleway" pitchFamily="2" charset="77"/>
              </a:rPr>
              <a:t>Benefits &amp; </a:t>
            </a:r>
          </a:p>
          <a:p>
            <a:pPr defTabSz="1507846">
              <a:defRPr/>
            </a:pPr>
            <a:r>
              <a:rPr lang="en-US" sz="1979" b="1" dirty="0">
                <a:solidFill>
                  <a:schemeClr val="accent1"/>
                </a:solidFill>
                <a:latin typeface="Raleway" pitchFamily="2" charset="77"/>
              </a:rPr>
              <a:t>Care Navigator</a:t>
            </a:r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0AC33812-CCE2-37ED-CBF8-702F148091B1}"/>
              </a:ext>
            </a:extLst>
          </p:cNvPr>
          <p:cNvSpPr/>
          <p:nvPr/>
        </p:nvSpPr>
        <p:spPr>
          <a:xfrm rot="4739125">
            <a:off x="9382107" y="2498494"/>
            <a:ext cx="3566556" cy="7320643"/>
          </a:xfrm>
          <a:prstGeom prst="arc">
            <a:avLst>
              <a:gd name="adj1" fmla="val 3182589"/>
              <a:gd name="adj2" fmla="val 7772876"/>
            </a:avLst>
          </a:prstGeom>
          <a:ln w="19050">
            <a:gradFill flip="none" rotWithShape="1">
              <a:gsLst>
                <a:gs pos="13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507846">
              <a:defRPr/>
            </a:pPr>
            <a:endParaRPr lang="en-US" sz="2968" dirty="0">
              <a:solidFill>
                <a:srgbClr val="000000"/>
              </a:solidFill>
              <a:latin typeface="Calibri" panose="020F0502020204030204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5FF09DE-C7A6-CF3A-5D5F-E82F5C8F8E3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5352" y="3862472"/>
            <a:ext cx="1250296" cy="2562617"/>
          </a:xfrm>
          <a:prstGeom prst="rect">
            <a:avLst/>
          </a:prstGeom>
        </p:spPr>
      </p:pic>
      <p:pic>
        <p:nvPicPr>
          <p:cNvPr id="25" name="Picture 24" descr="A screenshot of a phone&#10;&#10;Description automatically generated">
            <a:extLst>
              <a:ext uri="{FF2B5EF4-FFF2-40B4-BE49-F238E27FC236}">
                <a16:creationId xmlns:a16="http://schemas.microsoft.com/office/drawing/2014/main" id="{E7B01988-7517-B1EA-3D72-F6AEB2E2FE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671" y="4051993"/>
            <a:ext cx="2460039" cy="50421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71CD70-38A4-6837-1DC9-90471DF2F5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39" t="16594" r="12631" b="14590"/>
          <a:stretch/>
        </p:blipFill>
        <p:spPr>
          <a:xfrm>
            <a:off x="10324603" y="6949666"/>
            <a:ext cx="1884342" cy="1828151"/>
          </a:xfrm>
          <a:prstGeom prst="ellipse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1F3574-19D0-07C0-1192-0451D2FD73C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2" b="3722"/>
          <a:stretch/>
        </p:blipFill>
        <p:spPr>
          <a:xfrm>
            <a:off x="7716900" y="6931007"/>
            <a:ext cx="1884342" cy="1889935"/>
          </a:xfrm>
          <a:prstGeom prst="ellipse">
            <a:avLst/>
          </a:prstGeom>
        </p:spPr>
      </p:pic>
      <p:pic>
        <p:nvPicPr>
          <p:cNvPr id="5" name="Picture 4" descr="A person smiling with a white coat&#10;&#10;Description automatically generated">
            <a:extLst>
              <a:ext uri="{FF2B5EF4-FFF2-40B4-BE49-F238E27FC236}">
                <a16:creationId xmlns:a16="http://schemas.microsoft.com/office/drawing/2014/main" id="{812D56E3-1E17-1829-3673-1D5B1BF1353D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91" r="23651" b="33839"/>
          <a:stretch/>
        </p:blipFill>
        <p:spPr>
          <a:xfrm>
            <a:off x="7761190" y="4628619"/>
            <a:ext cx="2168242" cy="2180007"/>
          </a:xfrm>
          <a:prstGeom prst="ellipse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96C803-670F-4D2E-C31D-9BA0534663F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97" t="1795" r="5537" b="16110"/>
          <a:stretch/>
        </p:blipFill>
        <p:spPr>
          <a:xfrm>
            <a:off x="12753326" y="6608901"/>
            <a:ext cx="1720099" cy="18281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29585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63DB1-E9BB-7460-24B5-4EA7A8005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A8F16ED-CD03-9745-E755-752E4CEA59D7}"/>
              </a:ext>
            </a:extLst>
          </p:cNvPr>
          <p:cNvSpPr txBox="1"/>
          <p:nvPr/>
        </p:nvSpPr>
        <p:spPr>
          <a:xfrm>
            <a:off x="575171" y="260336"/>
            <a:ext cx="183022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>
              <a:defRPr/>
            </a:pPr>
            <a:r>
              <a:rPr lang="en-US" sz="6000" b="1" dirty="0">
                <a:solidFill>
                  <a:srgbClr val="015172"/>
                </a:solidFill>
                <a:latin typeface="Raleway" pitchFamily="2" charset="0"/>
              </a:rPr>
              <a:t>Can virtual care reduce claims spend?</a:t>
            </a:r>
            <a:endParaRPr lang="en-US" sz="6000" b="1" dirty="0">
              <a:solidFill>
                <a:schemeClr val="accent3"/>
              </a:solidFill>
              <a:latin typeface="Raleway" pitchFamily="2" charset="0"/>
            </a:endParaRPr>
          </a:p>
        </p:txBody>
      </p:sp>
      <p:sp>
        <p:nvSpPr>
          <p:cNvPr id="56" name="Arc 55">
            <a:extLst>
              <a:ext uri="{FF2B5EF4-FFF2-40B4-BE49-F238E27FC236}">
                <a16:creationId xmlns:a16="http://schemas.microsoft.com/office/drawing/2014/main" id="{E3AD096B-B51A-CA79-4BBC-5AE2CDAF4564}"/>
              </a:ext>
            </a:extLst>
          </p:cNvPr>
          <p:cNvSpPr/>
          <p:nvPr/>
        </p:nvSpPr>
        <p:spPr>
          <a:xfrm rot="21126546">
            <a:off x="7347127" y="1427850"/>
            <a:ext cx="7320643" cy="7320643"/>
          </a:xfrm>
          <a:prstGeom prst="arc">
            <a:avLst>
              <a:gd name="adj1" fmla="val 3182589"/>
              <a:gd name="adj2" fmla="val 7772876"/>
            </a:avLst>
          </a:prstGeom>
          <a:ln w="19050">
            <a:gradFill flip="none" rotWithShape="1">
              <a:gsLst>
                <a:gs pos="13000">
                  <a:schemeClr val="accent2">
                    <a:alpha val="27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507846">
              <a:defRPr/>
            </a:pPr>
            <a:endParaRPr lang="en-US" sz="2968">
              <a:solidFill>
                <a:srgbClr val="000000"/>
              </a:solidFill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A62E03-1EE8-DF2B-DEAC-B3A5FE205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5" b="11971"/>
          <a:stretch/>
        </p:blipFill>
        <p:spPr>
          <a:xfrm>
            <a:off x="125287" y="1359124"/>
            <a:ext cx="16533418" cy="93435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B3F4EE-2843-12DA-221F-4876FD85730A}"/>
              </a:ext>
            </a:extLst>
          </p:cNvPr>
          <p:cNvSpPr txBox="1"/>
          <p:nvPr/>
        </p:nvSpPr>
        <p:spPr>
          <a:xfrm>
            <a:off x="16758455" y="2915608"/>
            <a:ext cx="275982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Raleway Medium" pitchFamily="2" charset="77"/>
                <a:cs typeface="Arial" panose="020B0604020202020204" pitchFamily="34" charset="0"/>
              </a:rPr>
              <a:t>Members engaged with OTO are more cost efficient than nonparticipants. </a:t>
            </a:r>
          </a:p>
          <a:p>
            <a:endParaRPr lang="en-US" sz="2400" dirty="0">
              <a:solidFill>
                <a:schemeClr val="tx2"/>
              </a:solidFill>
              <a:latin typeface="Raleway Medium" pitchFamily="2" charset="77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chemeClr val="tx2"/>
                </a:solidFill>
                <a:latin typeface="Raleway Medium" pitchFamily="2" charset="77"/>
                <a:cs typeface="Arial" panose="020B0604020202020204" pitchFamily="34" charset="0"/>
              </a:rPr>
              <a:t>Continue to promote the value of OTO to increase member engagement and plan savings.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12CCE5-F073-3C7B-9869-26573DE27618}"/>
              </a:ext>
            </a:extLst>
          </p:cNvPr>
          <p:cNvSpPr/>
          <p:nvPr/>
        </p:nvSpPr>
        <p:spPr>
          <a:xfrm>
            <a:off x="16874833" y="2717966"/>
            <a:ext cx="1047404" cy="45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60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42961-DF91-60EA-A9E7-D2B8B93ED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ACD2B89-13D1-89B5-20DC-336B09395995}"/>
              </a:ext>
            </a:extLst>
          </p:cNvPr>
          <p:cNvSpPr txBox="1"/>
          <p:nvPr/>
        </p:nvSpPr>
        <p:spPr>
          <a:xfrm>
            <a:off x="1209367" y="5450847"/>
            <a:ext cx="73206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>
              <a:defRPr/>
            </a:pPr>
            <a:r>
              <a:rPr lang="en-US" sz="4800" dirty="0">
                <a:solidFill>
                  <a:schemeClr val="tx2"/>
                </a:solidFill>
                <a:latin typeface="Raleway" pitchFamily="2" charset="77"/>
              </a:rPr>
              <a:t>Providers move outcomes when armed with prioritized data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BB94AF-B603-8F98-C87D-744B9F96B3F2}"/>
              </a:ext>
            </a:extLst>
          </p:cNvPr>
          <p:cNvSpPr/>
          <p:nvPr/>
        </p:nvSpPr>
        <p:spPr>
          <a:xfrm>
            <a:off x="10384622" y="2128879"/>
            <a:ext cx="78963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77"/>
                <a:cs typeface="Segoe UI" panose="020B0502040204020203" pitchFamily="34" charset="0"/>
              </a:rPr>
              <a:t>Purdue’s targeted insights cut polypharmacy rates in half and drove major increases in preventive care.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4CC268-DCA0-7795-5B29-D9F1B2FA2D03}"/>
              </a:ext>
            </a:extLst>
          </p:cNvPr>
          <p:cNvSpPr/>
          <p:nvPr/>
        </p:nvSpPr>
        <p:spPr>
          <a:xfrm>
            <a:off x="-13675" y="-9552"/>
            <a:ext cx="9310204" cy="694348"/>
          </a:xfrm>
          <a:prstGeom prst="rect">
            <a:avLst/>
          </a:prstGeom>
          <a:solidFill>
            <a:schemeClr val="accent3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3190D5-11D9-A1BA-0BC4-DEDBA6CBDC9A}"/>
              </a:ext>
            </a:extLst>
          </p:cNvPr>
          <p:cNvSpPr/>
          <p:nvPr/>
        </p:nvSpPr>
        <p:spPr>
          <a:xfrm>
            <a:off x="-13675" y="-9552"/>
            <a:ext cx="16994613" cy="322497"/>
          </a:xfrm>
          <a:prstGeom prst="rect">
            <a:avLst/>
          </a:prstGeom>
          <a:solidFill>
            <a:schemeClr val="accent1">
              <a:alpha val="4122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DCECD-2FA9-D67C-5AF6-CF27A812F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052050" y="3422201"/>
            <a:ext cx="8228888" cy="613547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2DA31A1-0041-44B1-9675-506C7B026F75}"/>
              </a:ext>
            </a:extLst>
          </p:cNvPr>
          <p:cNvSpPr txBox="1"/>
          <p:nvPr/>
        </p:nvSpPr>
        <p:spPr>
          <a:xfrm>
            <a:off x="1209367" y="3422201"/>
            <a:ext cx="7434019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800" b="1" dirty="0">
                <a:solidFill>
                  <a:schemeClr val="tx2"/>
                </a:solidFill>
                <a:latin typeface="Raleway" pitchFamily="2" charset="77"/>
              </a:rPr>
              <a:t>Engagement alone is not enough </a:t>
            </a:r>
            <a:endParaRPr lang="en-US" sz="58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4E9E451-A439-68A7-FD69-E68111A1861B}"/>
              </a:ext>
            </a:extLst>
          </p:cNvPr>
          <p:cNvCxnSpPr>
            <a:cxnSpLocks/>
          </p:cNvCxnSpPr>
          <p:nvPr/>
        </p:nvCxnSpPr>
        <p:spPr>
          <a:xfrm>
            <a:off x="1351851" y="3197947"/>
            <a:ext cx="1569137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2857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D15C6-526C-F803-3239-570ECD1B6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BABB45E7-B7B3-0BCA-7FF3-713CD85F46C9}"/>
              </a:ext>
            </a:extLst>
          </p:cNvPr>
          <p:cNvSpPr/>
          <p:nvPr/>
        </p:nvSpPr>
        <p:spPr>
          <a:xfrm>
            <a:off x="-42486" y="0"/>
            <a:ext cx="9889892" cy="11309350"/>
          </a:xfrm>
          <a:prstGeom prst="rect">
            <a:avLst/>
          </a:prstGeom>
          <a:solidFill>
            <a:schemeClr val="bg1">
              <a:lumMod val="95000"/>
            </a:scheme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9BA2CDE0-0891-4551-8459-015A552A6285}"/>
              </a:ext>
            </a:extLst>
          </p:cNvPr>
          <p:cNvSpPr/>
          <p:nvPr/>
        </p:nvSpPr>
        <p:spPr>
          <a:xfrm>
            <a:off x="9873127" y="-50540"/>
            <a:ext cx="10230973" cy="11359890"/>
          </a:xfrm>
          <a:prstGeom prst="rect">
            <a:avLst/>
          </a:prstGeom>
          <a:gradFill flip="none" rotWithShape="1">
            <a:gsLst>
              <a:gs pos="3000">
                <a:schemeClr val="accent6"/>
              </a:gs>
              <a:gs pos="66000">
                <a:schemeClr val="tx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199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B8501C-A636-184D-5B10-FA7016391F9B}"/>
              </a:ext>
            </a:extLst>
          </p:cNvPr>
          <p:cNvSpPr txBox="1"/>
          <p:nvPr/>
        </p:nvSpPr>
        <p:spPr>
          <a:xfrm>
            <a:off x="925724" y="1239419"/>
            <a:ext cx="6688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>
              <a:defRPr/>
            </a:pPr>
            <a:r>
              <a:rPr lang="en-US" sz="4800" b="1" dirty="0">
                <a:solidFill>
                  <a:schemeClr val="tx2"/>
                </a:solidFill>
                <a:latin typeface="Raleway" pitchFamily="2" charset="77"/>
              </a:rPr>
              <a:t>Today, data is siloed from care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0F32CE-D1F1-5B91-EB5E-ABF722507DB0}"/>
              </a:ext>
            </a:extLst>
          </p:cNvPr>
          <p:cNvCxnSpPr>
            <a:cxnSpLocks/>
          </p:cNvCxnSpPr>
          <p:nvPr/>
        </p:nvCxnSpPr>
        <p:spPr>
          <a:xfrm>
            <a:off x="955053" y="1041179"/>
            <a:ext cx="1569137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white and green logo&#10;&#10;Description automatically generated">
            <a:extLst>
              <a:ext uri="{FF2B5EF4-FFF2-40B4-BE49-F238E27FC236}">
                <a16:creationId xmlns:a16="http://schemas.microsoft.com/office/drawing/2014/main" id="{DAC3EA85-5ECB-F6E9-78A2-9971967333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4118" y="297247"/>
            <a:ext cx="989851" cy="72704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510124-36DD-3369-B10D-44434C3EC653}"/>
              </a:ext>
            </a:extLst>
          </p:cNvPr>
          <p:cNvSpPr/>
          <p:nvPr/>
        </p:nvSpPr>
        <p:spPr>
          <a:xfrm>
            <a:off x="944775" y="2856106"/>
            <a:ext cx="7966894" cy="2243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Raleway" pitchFamily="2" charset="77"/>
                <a:cs typeface="Segoe UI" panose="020B0502040204020203" pitchFamily="34" charset="0"/>
              </a:rPr>
              <a:t>Providers treat based on patient reported history and presentation during that visit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Raleway" pitchFamily="2" charset="77"/>
                <a:cs typeface="Segoe UI" panose="020B0502040204020203" pitchFamily="34" charset="0"/>
              </a:rPr>
              <a:t>Enterprise claims data is used to report on population health and evaluate specific strategies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BBA548-48AA-44BC-A683-230BE54D72CB}"/>
              </a:ext>
            </a:extLst>
          </p:cNvPr>
          <p:cNvSpPr txBox="1"/>
          <p:nvPr/>
        </p:nvSpPr>
        <p:spPr>
          <a:xfrm>
            <a:off x="10977080" y="1241772"/>
            <a:ext cx="97700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>
              <a:defRPr/>
            </a:pPr>
            <a:r>
              <a:rPr lang="en-US" sz="4800" b="1" dirty="0">
                <a:solidFill>
                  <a:schemeClr val="bg1"/>
                </a:solidFill>
                <a:latin typeface="Raleway" pitchFamily="2" charset="77"/>
              </a:rPr>
              <a:t>Enterprise analytics should inform the point of care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345711-681C-1577-DDE9-8421A8AF77AC}"/>
              </a:ext>
            </a:extLst>
          </p:cNvPr>
          <p:cNvCxnSpPr>
            <a:cxnSpLocks/>
          </p:cNvCxnSpPr>
          <p:nvPr/>
        </p:nvCxnSpPr>
        <p:spPr>
          <a:xfrm>
            <a:off x="11006409" y="1043532"/>
            <a:ext cx="1569137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5E47C1B-FD3C-CA67-7D81-C867E3B1F9C9}"/>
              </a:ext>
            </a:extLst>
          </p:cNvPr>
          <p:cNvSpPr/>
          <p:nvPr/>
        </p:nvSpPr>
        <p:spPr>
          <a:xfrm>
            <a:off x="10996130" y="2856106"/>
            <a:ext cx="8367635" cy="2243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Raleway" pitchFamily="2" charset="77"/>
                <a:cs typeface="Segoe UI" panose="020B0502040204020203" pitchFamily="34" charset="0"/>
              </a:rPr>
              <a:t>With appropriate inputs, LLMs can identify the highest value addressable interventions, prompting providers to proactively raise topics during visits and conduct daily outreach to optimize engagement</a:t>
            </a:r>
          </a:p>
        </p:txBody>
      </p:sp>
      <p:sp>
        <p:nvSpPr>
          <p:cNvPr id="17" name="Freeform 2">
            <a:extLst>
              <a:ext uri="{FF2B5EF4-FFF2-40B4-BE49-F238E27FC236}">
                <a16:creationId xmlns:a16="http://schemas.microsoft.com/office/drawing/2014/main" id="{EB769F88-3253-A188-6FBA-FB669B568299}"/>
              </a:ext>
            </a:extLst>
          </p:cNvPr>
          <p:cNvSpPr/>
          <p:nvPr/>
        </p:nvSpPr>
        <p:spPr>
          <a:xfrm>
            <a:off x="11536050" y="5755700"/>
            <a:ext cx="8367635" cy="6923992"/>
          </a:xfrm>
          <a:custGeom>
            <a:avLst/>
            <a:gdLst/>
            <a:ahLst/>
            <a:cxnLst/>
            <a:rect l="l" t="t" r="r" b="b"/>
            <a:pathLst>
              <a:path w="5120640" h="4000500">
                <a:moveTo>
                  <a:pt x="0" y="0"/>
                </a:moveTo>
                <a:lnTo>
                  <a:pt x="5120640" y="0"/>
                </a:lnTo>
                <a:lnTo>
                  <a:pt x="5120640" y="4000500"/>
                </a:lnTo>
                <a:lnTo>
                  <a:pt x="0" y="400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7DF414-E7B8-8F78-CA85-FBA8143D7A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5825" y="5552101"/>
            <a:ext cx="8710695" cy="55369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1F8B523-A8F1-95B6-92AB-AB4DAA6079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5053" y="5552101"/>
            <a:ext cx="7973481" cy="4829994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0960C6E0-01F7-29A1-C37C-704A9BF83506}"/>
              </a:ext>
            </a:extLst>
          </p:cNvPr>
          <p:cNvGrpSpPr/>
          <p:nvPr/>
        </p:nvGrpSpPr>
        <p:grpSpPr>
          <a:xfrm>
            <a:off x="2545318" y="8549337"/>
            <a:ext cx="4714283" cy="2037887"/>
            <a:chOff x="2540451" y="8665232"/>
            <a:chExt cx="4714283" cy="2037887"/>
          </a:xfrm>
        </p:grpSpPr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A5A080DB-E79A-C2CF-8711-DC772A659035}"/>
                </a:ext>
              </a:extLst>
            </p:cNvPr>
            <p:cNvSpPr/>
            <p:nvPr/>
          </p:nvSpPr>
          <p:spPr>
            <a:xfrm>
              <a:off x="2540451" y="8665232"/>
              <a:ext cx="4714283" cy="2037887"/>
            </a:xfrm>
            <a:prstGeom prst="roundRect">
              <a:avLst/>
            </a:prstGeom>
            <a:solidFill>
              <a:schemeClr val="bg1"/>
            </a:solidFill>
            <a:ln w="0">
              <a:solidFill>
                <a:schemeClr val="bg1"/>
              </a:solidFill>
            </a:ln>
            <a:effectLst>
              <a:outerShdw blurRad="219192" dist="50800" dir="5400000" algn="ctr" rotWithShape="0">
                <a:srgbClr val="000000">
                  <a:alpha val="29679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C8640E31-FF65-D20E-18A4-6236F175B36D}"/>
                </a:ext>
              </a:extLst>
            </p:cNvPr>
            <p:cNvSpPr/>
            <p:nvPr/>
          </p:nvSpPr>
          <p:spPr>
            <a:xfrm>
              <a:off x="3120266" y="8821363"/>
              <a:ext cx="1375670" cy="1560733"/>
            </a:xfrm>
            <a:custGeom>
              <a:avLst/>
              <a:gdLst/>
              <a:ahLst/>
              <a:cxnLst/>
              <a:rect l="l" t="t" r="r" b="b"/>
              <a:pathLst>
                <a:path w="5120640" h="5152845">
                  <a:moveTo>
                    <a:pt x="0" y="0"/>
                  </a:moveTo>
                  <a:lnTo>
                    <a:pt x="5120640" y="0"/>
                  </a:lnTo>
                  <a:lnTo>
                    <a:pt x="5120640" y="5152845"/>
                  </a:lnTo>
                  <a:lnTo>
                    <a:pt x="0" y="51528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8431B643-A7D5-6ACE-FBBE-41BBFC50C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366329" y="9089615"/>
              <a:ext cx="1260753" cy="1189119"/>
            </a:xfrm>
            <a:prstGeom prst="rect">
              <a:avLst/>
            </a:prstGeom>
          </p:spPr>
        </p:pic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742C02A4-DEAF-6A61-893E-15B024790FCE}"/>
                </a:ext>
              </a:extLst>
            </p:cNvPr>
            <p:cNvCxnSpPr>
              <a:cxnSpLocks/>
            </p:cNvCxnSpPr>
            <p:nvPr/>
          </p:nvCxnSpPr>
          <p:spPr>
            <a:xfrm>
              <a:off x="4611179" y="9601729"/>
              <a:ext cx="572829" cy="0"/>
            </a:xfrm>
            <a:prstGeom prst="straightConnector1">
              <a:avLst/>
            </a:prstGeom>
            <a:ln w="38100">
              <a:solidFill>
                <a:schemeClr val="bg2">
                  <a:lumMod val="9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656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8CDEE-DFC3-E37B-5E14-5662CF824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87">
            <a:extLst>
              <a:ext uri="{FF2B5EF4-FFF2-40B4-BE49-F238E27FC236}">
                <a16:creationId xmlns:a16="http://schemas.microsoft.com/office/drawing/2014/main" id="{F1952446-2D3B-DD5C-7DDA-66927DB3D3FB}"/>
              </a:ext>
            </a:extLst>
          </p:cNvPr>
          <p:cNvSpPr/>
          <p:nvPr/>
        </p:nvSpPr>
        <p:spPr>
          <a:xfrm>
            <a:off x="0" y="1587"/>
            <a:ext cx="20103393" cy="11307763"/>
          </a:xfrm>
          <a:prstGeom prst="rect">
            <a:avLst/>
          </a:prstGeom>
          <a:gradFill flip="none" rotWithShape="1">
            <a:gsLst>
              <a:gs pos="3000">
                <a:schemeClr val="accent6"/>
              </a:gs>
              <a:gs pos="66000">
                <a:schemeClr val="tx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199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919F49-7570-B3F3-13CF-5EC8AB187F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18774"/>
            <a:ext cx="11277598" cy="119527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E67C14-45A5-0C1E-9514-EAABD79755A0}"/>
              </a:ext>
            </a:extLst>
          </p:cNvPr>
          <p:cNvSpPr txBox="1"/>
          <p:nvPr/>
        </p:nvSpPr>
        <p:spPr>
          <a:xfrm>
            <a:off x="10105829" y="3808016"/>
            <a:ext cx="977005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>
              <a:defRPr/>
            </a:pPr>
            <a:r>
              <a:rPr lang="en-US" sz="5700" b="1" dirty="0">
                <a:solidFill>
                  <a:schemeClr val="bg1"/>
                </a:solidFill>
                <a:latin typeface="Raleway" pitchFamily="2" charset="77"/>
              </a:rPr>
              <a:t>Introducing Intelligent Care Manager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015365C-BDD5-CF7A-DC1B-7661E543443D}"/>
              </a:ext>
            </a:extLst>
          </p:cNvPr>
          <p:cNvCxnSpPr>
            <a:cxnSpLocks/>
          </p:cNvCxnSpPr>
          <p:nvPr/>
        </p:nvCxnSpPr>
        <p:spPr>
          <a:xfrm>
            <a:off x="10135158" y="3609776"/>
            <a:ext cx="1569137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white and green logo&#10;&#10;Description automatically generated">
            <a:extLst>
              <a:ext uri="{FF2B5EF4-FFF2-40B4-BE49-F238E27FC236}">
                <a16:creationId xmlns:a16="http://schemas.microsoft.com/office/drawing/2014/main" id="{286841D4-B412-8C0B-5D56-F636EE82A1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4118" y="413622"/>
            <a:ext cx="989851" cy="72704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02C3299-B2C1-58BC-0291-4D2D9E20FF37}"/>
              </a:ext>
            </a:extLst>
          </p:cNvPr>
          <p:cNvSpPr/>
          <p:nvPr/>
        </p:nvSpPr>
        <p:spPr>
          <a:xfrm>
            <a:off x="10124879" y="5583679"/>
            <a:ext cx="9182099" cy="2601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Raleway" pitchFamily="2" charset="77"/>
                <a:cs typeface="Segoe UI" panose="020B0502040204020203" pitchFamily="34" charset="0"/>
              </a:rPr>
              <a:t>Intelligent Care Manager identifies the highest value addressable interventions, prompting providers to proactively raise topics during visits and conduct daily outreach to optimize engagement</a:t>
            </a:r>
          </a:p>
        </p:txBody>
      </p:sp>
    </p:spTree>
    <p:extLst>
      <p:ext uri="{BB962C8B-B14F-4D97-AF65-F5344CB8AC3E}">
        <p14:creationId xmlns:p14="http://schemas.microsoft.com/office/powerpoint/2010/main" val="166945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077E8-9159-73A6-E9FE-CBAA3D25E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87">
            <a:extLst>
              <a:ext uri="{FF2B5EF4-FFF2-40B4-BE49-F238E27FC236}">
                <a16:creationId xmlns:a16="http://schemas.microsoft.com/office/drawing/2014/main" id="{D0FA7A59-1B02-2100-7E4D-BDCDC2CC4939}"/>
              </a:ext>
            </a:extLst>
          </p:cNvPr>
          <p:cNvSpPr/>
          <p:nvPr/>
        </p:nvSpPr>
        <p:spPr>
          <a:xfrm>
            <a:off x="707" y="0"/>
            <a:ext cx="20103393" cy="11307763"/>
          </a:xfrm>
          <a:prstGeom prst="rect">
            <a:avLst/>
          </a:prstGeom>
          <a:gradFill flip="none" rotWithShape="1">
            <a:gsLst>
              <a:gs pos="3000">
                <a:schemeClr val="accent6"/>
              </a:gs>
              <a:gs pos="66000">
                <a:schemeClr val="tx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199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78D8DB-B787-D0ED-601C-521C4CE2AE27}"/>
              </a:ext>
            </a:extLst>
          </p:cNvPr>
          <p:cNvSpPr txBox="1"/>
          <p:nvPr/>
        </p:nvSpPr>
        <p:spPr>
          <a:xfrm>
            <a:off x="679195" y="1140667"/>
            <a:ext cx="17207679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>
              <a:defRPr/>
            </a:pPr>
            <a:r>
              <a:rPr lang="en-US" sz="5700" b="1" dirty="0">
                <a:solidFill>
                  <a:schemeClr val="bg1"/>
                </a:solidFill>
                <a:latin typeface="Raleway" pitchFamily="2" charset="77"/>
              </a:rPr>
              <a:t>Alerts are only effective if providers use them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FB53C8-6383-DDF0-3085-8A17C6107260}"/>
              </a:ext>
            </a:extLst>
          </p:cNvPr>
          <p:cNvCxnSpPr>
            <a:cxnSpLocks/>
          </p:cNvCxnSpPr>
          <p:nvPr/>
        </p:nvCxnSpPr>
        <p:spPr>
          <a:xfrm>
            <a:off x="708525" y="942427"/>
            <a:ext cx="1569137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white and green logo&#10;&#10;Description automatically generated">
            <a:extLst>
              <a:ext uri="{FF2B5EF4-FFF2-40B4-BE49-F238E27FC236}">
                <a16:creationId xmlns:a16="http://schemas.microsoft.com/office/drawing/2014/main" id="{2D56868D-F581-9047-FC99-F7DF6855B5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4118" y="413622"/>
            <a:ext cx="989851" cy="72704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984C407-B242-C125-47C9-860F3F100272}"/>
              </a:ext>
            </a:extLst>
          </p:cNvPr>
          <p:cNvSpPr/>
          <p:nvPr/>
        </p:nvSpPr>
        <p:spPr>
          <a:xfrm>
            <a:off x="4854788" y="6488341"/>
            <a:ext cx="36140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aleway" pitchFamily="2" charset="77"/>
                <a:cs typeface="Segoe UI" panose="020B0502040204020203" pitchFamily="34" charset="0"/>
              </a:rPr>
              <a:t>Intelligent Care Manager identifies the highest value addressable interventions, prompting providers to proactively raise topics during visits and conduct daily outreach to optimize engagement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74866F-7910-1960-6B19-A702CB75E7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593" y="3382585"/>
            <a:ext cx="5190855" cy="5778500"/>
          </a:xfrm>
          <a:prstGeom prst="rect">
            <a:avLst/>
          </a:prstGeom>
        </p:spPr>
      </p:pic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D5CE292-4F16-3306-2D5B-4CAABB361C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881" y="3250830"/>
            <a:ext cx="5803900" cy="2844800"/>
          </a:xfrm>
          <a:prstGeom prst="rect">
            <a:avLst/>
          </a:prstGeom>
        </p:spPr>
      </p:pic>
      <p:pic>
        <p:nvPicPr>
          <p:cNvPr id="14" name="Picture 1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284329E-0CBC-FA92-0273-5F299C9A9C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802" y="5794945"/>
            <a:ext cx="9708879" cy="392335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C8297B7-CA6A-99FC-E464-1AE6C048B2BB}"/>
              </a:ext>
            </a:extLst>
          </p:cNvPr>
          <p:cNvSpPr/>
          <p:nvPr/>
        </p:nvSpPr>
        <p:spPr>
          <a:xfrm>
            <a:off x="14272781" y="4015564"/>
            <a:ext cx="36140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aleway" pitchFamily="2" charset="77"/>
                <a:cs typeface="Segoe UI" panose="020B0502040204020203" pitchFamily="34" charset="0"/>
              </a:rPr>
              <a:t>The ICM Alert Modal, pops up during a session with a patient.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3284726-9860-ADD6-3130-862667F206C0}"/>
              </a:ext>
            </a:extLst>
          </p:cNvPr>
          <p:cNvCxnSpPr>
            <a:cxnSpLocks/>
          </p:cNvCxnSpPr>
          <p:nvPr/>
        </p:nvCxnSpPr>
        <p:spPr>
          <a:xfrm>
            <a:off x="12909494" y="5397161"/>
            <a:ext cx="0" cy="1945179"/>
          </a:xfrm>
          <a:prstGeom prst="straightConnector1">
            <a:avLst/>
          </a:prstGeom>
          <a:ln w="12700">
            <a:solidFill>
              <a:schemeClr val="accent6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5E2F202-0C16-BDFC-D1E4-F6EEA40BCC32}"/>
              </a:ext>
            </a:extLst>
          </p:cNvPr>
          <p:cNvSpPr/>
          <p:nvPr/>
        </p:nvSpPr>
        <p:spPr>
          <a:xfrm>
            <a:off x="15099301" y="5428824"/>
            <a:ext cx="36140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aleway" pitchFamily="2" charset="77"/>
                <a:cs typeface="Segoe UI" panose="020B0502040204020203" pitchFamily="34" charset="0"/>
              </a:rPr>
              <a:t>The message composer </a:t>
            </a:r>
            <a:r>
              <a:rPr lang="en-US" dirty="0" err="1">
                <a:solidFill>
                  <a:schemeClr val="bg1"/>
                </a:solidFill>
                <a:latin typeface="Raleway" pitchFamily="2" charset="77"/>
                <a:cs typeface="Segoe UI" panose="020B0502040204020203" pitchFamily="34" charset="0"/>
              </a:rPr>
              <a:t>autofills</a:t>
            </a:r>
            <a:r>
              <a:rPr lang="en-US" dirty="0">
                <a:solidFill>
                  <a:schemeClr val="bg1"/>
                </a:solidFill>
                <a:latin typeface="Raleway" pitchFamily="2" charset="77"/>
                <a:cs typeface="Segoe UI" panose="020B0502040204020203" pitchFamily="34" charset="0"/>
              </a:rPr>
              <a:t> a suggested message.</a:t>
            </a:r>
          </a:p>
        </p:txBody>
      </p:sp>
    </p:spTree>
    <p:extLst>
      <p:ext uri="{BB962C8B-B14F-4D97-AF65-F5344CB8AC3E}">
        <p14:creationId xmlns:p14="http://schemas.microsoft.com/office/powerpoint/2010/main" val="418999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5B2CB-3C73-A027-09A3-F0AECF747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87">
            <a:extLst>
              <a:ext uri="{FF2B5EF4-FFF2-40B4-BE49-F238E27FC236}">
                <a16:creationId xmlns:a16="http://schemas.microsoft.com/office/drawing/2014/main" id="{EB64FB01-203A-655B-E554-2272FC435973}"/>
              </a:ext>
            </a:extLst>
          </p:cNvPr>
          <p:cNvSpPr/>
          <p:nvPr/>
        </p:nvSpPr>
        <p:spPr>
          <a:xfrm>
            <a:off x="707" y="0"/>
            <a:ext cx="20103393" cy="11307763"/>
          </a:xfrm>
          <a:prstGeom prst="rect">
            <a:avLst/>
          </a:prstGeom>
          <a:gradFill flip="none" rotWithShape="1">
            <a:gsLst>
              <a:gs pos="3000">
                <a:schemeClr val="accent6"/>
              </a:gs>
              <a:gs pos="66000">
                <a:schemeClr val="tx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199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D68ED-651C-AFE7-D134-A720C5AE7ADD}"/>
              </a:ext>
            </a:extLst>
          </p:cNvPr>
          <p:cNvSpPr txBox="1"/>
          <p:nvPr/>
        </p:nvSpPr>
        <p:spPr>
          <a:xfrm>
            <a:off x="679195" y="1140667"/>
            <a:ext cx="1930827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>
              <a:defRPr/>
            </a:pPr>
            <a:r>
              <a:rPr lang="en-US" sz="5700" b="1" dirty="0">
                <a:solidFill>
                  <a:schemeClr val="bg1"/>
                </a:solidFill>
                <a:latin typeface="Raleway" pitchFamily="2" charset="77"/>
              </a:rPr>
              <a:t>Seamless outreach and tracking, all in one spot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14B38C6-7857-D9C9-6913-DE27C759CAC8}"/>
              </a:ext>
            </a:extLst>
          </p:cNvPr>
          <p:cNvCxnSpPr>
            <a:cxnSpLocks/>
          </p:cNvCxnSpPr>
          <p:nvPr/>
        </p:nvCxnSpPr>
        <p:spPr>
          <a:xfrm>
            <a:off x="708525" y="942427"/>
            <a:ext cx="1569137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white and green logo&#10;&#10;Description automatically generated">
            <a:extLst>
              <a:ext uri="{FF2B5EF4-FFF2-40B4-BE49-F238E27FC236}">
                <a16:creationId xmlns:a16="http://schemas.microsoft.com/office/drawing/2014/main" id="{6FA9385D-49C5-5C3D-A207-9319676421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4118" y="413622"/>
            <a:ext cx="989851" cy="727045"/>
          </a:xfrm>
          <a:prstGeom prst="rect">
            <a:avLst/>
          </a:prstGeom>
        </p:spPr>
      </p:pic>
      <p:pic>
        <p:nvPicPr>
          <p:cNvPr id="3" name="Picture 2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12DC042F-5C78-07F2-6B14-47FD040391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2474657"/>
            <a:ext cx="19986761" cy="1210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1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C3324-8260-9BEA-796E-CB2C52840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08D7FE-3D78-DB87-F913-7D8DD67AFE6D}"/>
              </a:ext>
            </a:extLst>
          </p:cNvPr>
          <p:cNvSpPr txBox="1"/>
          <p:nvPr/>
        </p:nvSpPr>
        <p:spPr>
          <a:xfrm>
            <a:off x="10052051" y="5649300"/>
            <a:ext cx="7671518" cy="848950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>
              <a:lnSpc>
                <a:spcPts val="5936"/>
              </a:lnSpc>
            </a:pPr>
            <a:r>
              <a:rPr lang="en-US" sz="5772" b="1" kern="0" dirty="0">
                <a:solidFill>
                  <a:schemeClr val="accent1"/>
                </a:solidFill>
                <a:latin typeface="Raleway" pitchFamily="2" charset="77"/>
                <a:ea typeface="Montserrat Hairline" charset="0"/>
                <a:cs typeface="Poppins SemiBold" panose="00000700000000000000" pitchFamily="2" charset="0"/>
              </a:rPr>
              <a:t>Thank You</a:t>
            </a:r>
            <a:endParaRPr lang="en-US" sz="5772" b="1" kern="0" dirty="0">
              <a:solidFill>
                <a:schemeClr val="accent3"/>
              </a:solidFill>
              <a:latin typeface="Raleway" pitchFamily="2" charset="77"/>
              <a:ea typeface="Montserrat Hairline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B152016-C72B-799E-E97B-4B65C27A3919}"/>
              </a:ext>
            </a:extLst>
          </p:cNvPr>
          <p:cNvCxnSpPr>
            <a:cxnSpLocks/>
          </p:cNvCxnSpPr>
          <p:nvPr/>
        </p:nvCxnSpPr>
        <p:spPr>
          <a:xfrm>
            <a:off x="10177798" y="4755441"/>
            <a:ext cx="1569137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6199ABE3-97B4-086C-3C37-35766D3D9E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19" r="36851"/>
          <a:stretch/>
        </p:blipFill>
        <p:spPr>
          <a:xfrm>
            <a:off x="-19050" y="10"/>
            <a:ext cx="9340214" cy="1133855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8D584C-58A7-023B-D2B1-2C9D4C56FF3F}"/>
              </a:ext>
            </a:extLst>
          </p:cNvPr>
          <p:cNvSpPr/>
          <p:nvPr/>
        </p:nvSpPr>
        <p:spPr>
          <a:xfrm>
            <a:off x="-13675" y="-9552"/>
            <a:ext cx="9310204" cy="694348"/>
          </a:xfrm>
          <a:prstGeom prst="rect">
            <a:avLst/>
          </a:prstGeom>
          <a:solidFill>
            <a:schemeClr val="accent3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4785F1-B1FE-738B-3667-1BEC63911BB6}"/>
              </a:ext>
            </a:extLst>
          </p:cNvPr>
          <p:cNvSpPr/>
          <p:nvPr/>
        </p:nvSpPr>
        <p:spPr>
          <a:xfrm>
            <a:off x="-89374" y="-37684"/>
            <a:ext cx="16994613" cy="322497"/>
          </a:xfrm>
          <a:prstGeom prst="rect">
            <a:avLst/>
          </a:prstGeom>
          <a:solidFill>
            <a:schemeClr val="accent1">
              <a:alpha val="4122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blue and green logo&#10;&#10;Description automatically generated">
            <a:extLst>
              <a:ext uri="{FF2B5EF4-FFF2-40B4-BE49-F238E27FC236}">
                <a16:creationId xmlns:a16="http://schemas.microsoft.com/office/drawing/2014/main" id="{331DF5F0-6285-8D55-D4BA-A67B1D07D24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23568" y="902263"/>
            <a:ext cx="1569137" cy="114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58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TextCare">
      <a:dk1>
        <a:srgbClr val="000000"/>
      </a:dk1>
      <a:lt1>
        <a:srgbClr val="FFFFFF"/>
      </a:lt1>
      <a:dk2>
        <a:srgbClr val="015172"/>
      </a:dk2>
      <a:lt2>
        <a:srgbClr val="E7E6E6"/>
      </a:lt2>
      <a:accent1>
        <a:srgbClr val="015172"/>
      </a:accent1>
      <a:accent2>
        <a:srgbClr val="91CF50"/>
      </a:accent2>
      <a:accent3>
        <a:srgbClr val="75BF44"/>
      </a:accent3>
      <a:accent4>
        <a:srgbClr val="A2E6F9"/>
      </a:accent4>
      <a:accent5>
        <a:srgbClr val="2FBAEE"/>
      </a:accent5>
      <a:accent6>
        <a:srgbClr val="002E41"/>
      </a:accent6>
      <a:hlink>
        <a:srgbClr val="91CF50"/>
      </a:hlink>
      <a:folHlink>
        <a:srgbClr val="91CF5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TextCare">
      <a:dk1>
        <a:srgbClr val="000000"/>
      </a:dk1>
      <a:lt1>
        <a:srgbClr val="FFFFFF"/>
      </a:lt1>
      <a:dk2>
        <a:srgbClr val="015172"/>
      </a:dk2>
      <a:lt2>
        <a:srgbClr val="E7E6E6"/>
      </a:lt2>
      <a:accent1>
        <a:srgbClr val="015172"/>
      </a:accent1>
      <a:accent2>
        <a:srgbClr val="91CF50"/>
      </a:accent2>
      <a:accent3>
        <a:srgbClr val="75BF44"/>
      </a:accent3>
      <a:accent4>
        <a:srgbClr val="A2E6F9"/>
      </a:accent4>
      <a:accent5>
        <a:srgbClr val="2FBAEE"/>
      </a:accent5>
      <a:accent6>
        <a:srgbClr val="002E41"/>
      </a:accent6>
      <a:hlink>
        <a:srgbClr val="91CF50"/>
      </a:hlink>
      <a:folHlink>
        <a:srgbClr val="91CF5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appingStatus xmlns="6bb52952-d8b8-4b44-8f56-307a24e95bc2" xsi:nil="true"/>
    <TaxCatchAll xmlns="d2537f6a-a836-4fb1-881b-f227bcf4209f" xsi:nil="true"/>
    <lcf76f155ced4ddcb4097134ff3c332f xmlns="6bb52952-d8b8-4b44-8f56-307a24e95bc2">
      <Terms xmlns="http://schemas.microsoft.com/office/infopath/2007/PartnerControls"/>
    </lcf76f155ced4ddcb4097134ff3c332f>
    <_Flow_SignoffStatus xmlns="6bb52952-d8b8-4b44-8f56-307a24e95bc2" xsi:nil="true"/>
    <ImportedtoVIDatabase_x003f_ xmlns="6bb52952-d8b8-4b44-8f56-307a24e95bc2">true</ImportedtoVIDatabase_x003f_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A230CB7CF43244B591E8902BC0EC36" ma:contentTypeVersion="22" ma:contentTypeDescription="Create a new document." ma:contentTypeScope="" ma:versionID="affa0e1eb39c3060b2e24f7ca32e5ee5">
  <xsd:schema xmlns:xsd="http://www.w3.org/2001/XMLSchema" xmlns:xs="http://www.w3.org/2001/XMLSchema" xmlns:p="http://schemas.microsoft.com/office/2006/metadata/properties" xmlns:ns2="d2537f6a-a836-4fb1-881b-f227bcf4209f" xmlns:ns3="6bb52952-d8b8-4b44-8f56-307a24e95bc2" targetNamespace="http://schemas.microsoft.com/office/2006/metadata/properties" ma:root="true" ma:fieldsID="8a646c5b6d378120adeb3e1419112aab" ns2:_="" ns3:_="">
    <xsd:import namespace="d2537f6a-a836-4fb1-881b-f227bcf4209f"/>
    <xsd:import namespace="6bb52952-d8b8-4b44-8f56-307a24e95bc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Location" minOccurs="0"/>
                <xsd:element ref="ns3:ImportedtoVIDatabase_x003f_" minOccurs="0"/>
                <xsd:element ref="ns3:lcf76f155ced4ddcb4097134ff3c332f" minOccurs="0"/>
                <xsd:element ref="ns2:TaxCatchAll" minOccurs="0"/>
                <xsd:element ref="ns3:_Flow_SignoffStatus" minOccurs="0"/>
                <xsd:element ref="ns3:MediaServiceObjectDetectorVersions" minOccurs="0"/>
                <xsd:element ref="ns3:MediaServiceSearchProperties" minOccurs="0"/>
                <xsd:element ref="ns3:MappingStatu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537f6a-a836-4fb1-881b-f227bcf4209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5634a8d-8156-4d07-af8a-97590eb9d4fa}" ma:internalName="TaxCatchAll" ma:showField="CatchAllData" ma:web="d2537f6a-a836-4fb1-881b-f227bcf420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b52952-d8b8-4b44-8f56-307a24e95b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ImportedtoVIDatabase_x003f_" ma:index="21" nillable="true" ma:displayName="Imported to VI Database?" ma:default="1" ma:description="Is file referenced in automated packages to import to database?" ma:format="Dropdown" ma:internalName="ImportedtoVIDatabase_x003f_">
      <xsd:simpleType>
        <xsd:restriction base="dms:Boolea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65b59c0-fea2-42df-8114-78be2e3036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5" nillable="true" ma:displayName="Sign-off status" ma:internalName="Sign_x002d_off_x0020_status">
      <xsd:simpleType>
        <xsd:restriction base="dms:Text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appingStatus" ma:index="28" nillable="true" ma:displayName="Mapping Status" ma:description="Status in the mapping process" ma:format="Dropdown" ma:internalName="MappingStatus">
      <xsd:simpleType>
        <xsd:restriction base="dms:Choice">
          <xsd:enumeration value="Ready for Mapping"/>
          <xsd:enumeration value="Initial Mapping"/>
          <xsd:enumeration value="Final Mapping"/>
          <xsd:enumeration value="Ready for Review"/>
          <xsd:enumeration value="Mapping Approved"/>
          <xsd:enumeration value="Archived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9CF0E28-AC19-4325-8097-99E7D140628F}">
  <ds:schemaRefs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275f89e2-20c4-48e5-8765-76c2c6433bb1"/>
    <ds:schemaRef ds:uri="http://purl.org/dc/dcmitype/"/>
    <ds:schemaRef ds:uri="d92c12ac-7b4d-4e7b-836f-cb06c70d193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6D4BCE9-188D-4CF3-B02A-675D4F0539C8}"/>
</file>

<file path=customXml/itemProps3.xml><?xml version="1.0" encoding="utf-8"?>
<ds:datastoreItem xmlns:ds="http://schemas.openxmlformats.org/officeDocument/2006/customXml" ds:itemID="{75245BD5-3C80-42DB-B8FE-2AE8407A586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43185</TotalTime>
  <Words>959</Words>
  <Application>Microsoft Office PowerPoint</Application>
  <PresentationFormat>Custom</PresentationFormat>
  <Paragraphs>143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Raleway</vt:lpstr>
      <vt:lpstr>Raleway ExtraBold</vt:lpstr>
      <vt:lpstr>Raleway Light</vt:lpstr>
      <vt:lpstr>Raleway Medium</vt:lpstr>
      <vt:lpstr>Urbanist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OneToOneHealth_PowerPoint-Template_v1</dc:title>
  <dc:creator>wtrohanis</dc:creator>
  <cp:lastModifiedBy>David Kinzler</cp:lastModifiedBy>
  <cp:revision>68</cp:revision>
  <cp:lastPrinted>2023-12-04T19:39:52Z</cp:lastPrinted>
  <dcterms:created xsi:type="dcterms:W3CDTF">2022-04-14T15:41:35Z</dcterms:created>
  <dcterms:modified xsi:type="dcterms:W3CDTF">2025-05-05T19:26:20Z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2022-04-13T00:00:00Z</vt:filetime>
  </property>
  <property fmtid="{D5CDD505-2E9C-101B-9397-08002B2CF9AE}" pid="3" name="Creator">
    <vt:lpwstr>Keynote</vt:lpwstr>
  </property>
  <property fmtid="{D5CDD505-2E9C-101B-9397-08002B2CF9AE}" pid="4" name="LastSaved">
    <vt:filetime>2022-04-14T00:00:00Z</vt:filetime>
  </property>
  <property fmtid="{D5CDD505-2E9C-101B-9397-08002B2CF9AE}" pid="5" name="ContentTypeId">
    <vt:lpwstr>0x01010086A230CB7CF43244B591E8902BC0EC36</vt:lpwstr>
  </property>
</Properties>
</file>