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146847412" r:id="rId2"/>
    <p:sldId id="2147478490" r:id="rId3"/>
    <p:sldId id="2501" r:id="rId4"/>
    <p:sldId id="2147478478" r:id="rId5"/>
    <p:sldId id="2147478491" r:id="rId6"/>
    <p:sldId id="2147478492" r:id="rId7"/>
    <p:sldId id="2147478467" r:id="rId8"/>
    <p:sldId id="2147478473" r:id="rId9"/>
    <p:sldId id="2147478486" r:id="rId10"/>
    <p:sldId id="2147478476" r:id="rId11"/>
    <p:sldId id="2147478471" r:id="rId12"/>
    <p:sldId id="2147478480" r:id="rId13"/>
    <p:sldId id="2147478479" r:id="rId14"/>
    <p:sldId id="2147478493" r:id="rId15"/>
    <p:sldId id="2147478494" r:id="rId16"/>
    <p:sldId id="2147478489" r:id="rId17"/>
    <p:sldId id="2147478488" r:id="rId18"/>
    <p:sldId id="4107" r:id="rId19"/>
    <p:sldId id="2147478495" r:id="rId20"/>
    <p:sldId id="2147478483" r:id="rId21"/>
    <p:sldId id="2147478496" r:id="rId22"/>
    <p:sldId id="28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5" d="100"/>
          <a:sy n="65" d="100"/>
        </p:scale>
        <p:origin x="9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ata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3.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3.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B0B44D-205C-4266-8092-34C96A39759C}"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B15A2917-6AF1-4BFA-8328-A24B2976E8D8}">
      <dgm:prSet custT="1"/>
      <dgm:spPr/>
      <dgm:t>
        <a:bodyPr/>
        <a:lstStyle/>
        <a:p>
          <a:pPr>
            <a:lnSpc>
              <a:spcPct val="100000"/>
            </a:lnSpc>
          </a:pPr>
          <a:r>
            <a:rPr lang="en-US" sz="1600"/>
            <a:t>How do you see employee belonging impacting things like job satisfaction, retention, and employee performance/ productivity?</a:t>
          </a:r>
        </a:p>
      </dgm:t>
    </dgm:pt>
    <dgm:pt modelId="{8C200A36-E216-45E8-B33A-A4D44CB7B923}" type="parTrans" cxnId="{1725F98C-7B1A-4096-B998-379722F52591}">
      <dgm:prSet/>
      <dgm:spPr/>
      <dgm:t>
        <a:bodyPr/>
        <a:lstStyle/>
        <a:p>
          <a:endParaRPr lang="en-US" sz="2400"/>
        </a:p>
      </dgm:t>
    </dgm:pt>
    <dgm:pt modelId="{5FD33A5C-75CC-4AF2-BFBD-5F0B7F2971AF}" type="sibTrans" cxnId="{1725F98C-7B1A-4096-B998-379722F52591}">
      <dgm:prSet/>
      <dgm:spPr/>
      <dgm:t>
        <a:bodyPr/>
        <a:lstStyle/>
        <a:p>
          <a:endParaRPr lang="en-US" sz="2400"/>
        </a:p>
      </dgm:t>
    </dgm:pt>
    <dgm:pt modelId="{74994C96-A669-44BF-855C-8EA4FE1195B8}">
      <dgm:prSet custT="1"/>
      <dgm:spPr/>
      <dgm:t>
        <a:bodyPr/>
        <a:lstStyle/>
        <a:p>
          <a:pPr>
            <a:lnSpc>
              <a:spcPct val="100000"/>
            </a:lnSpc>
          </a:pPr>
          <a:r>
            <a:rPr lang="en-US" sz="1600"/>
            <a:t>What actions is your company taking to make employees feel included in the Company and its success?</a:t>
          </a:r>
        </a:p>
      </dgm:t>
    </dgm:pt>
    <dgm:pt modelId="{9003F5AD-278D-4B57-A566-6BAD8871BCE1}" type="parTrans" cxnId="{9B685E50-AE43-4D14-BB6E-265D20CFF89E}">
      <dgm:prSet/>
      <dgm:spPr/>
      <dgm:t>
        <a:bodyPr/>
        <a:lstStyle/>
        <a:p>
          <a:endParaRPr lang="en-US" sz="2400"/>
        </a:p>
      </dgm:t>
    </dgm:pt>
    <dgm:pt modelId="{2F2A0841-C6D0-4B37-87EC-F48BC35A7993}" type="sibTrans" cxnId="{9B685E50-AE43-4D14-BB6E-265D20CFF89E}">
      <dgm:prSet/>
      <dgm:spPr/>
      <dgm:t>
        <a:bodyPr/>
        <a:lstStyle/>
        <a:p>
          <a:endParaRPr lang="en-US" sz="2400"/>
        </a:p>
      </dgm:t>
    </dgm:pt>
    <dgm:pt modelId="{960253EC-EC1F-437E-A0B5-2051ED297C82}">
      <dgm:prSet custT="1"/>
      <dgm:spPr/>
      <dgm:t>
        <a:bodyPr/>
        <a:lstStyle/>
        <a:p>
          <a:pPr>
            <a:lnSpc>
              <a:spcPct val="100000"/>
            </a:lnSpc>
          </a:pPr>
          <a:r>
            <a:rPr lang="en-US" sz="1600"/>
            <a:t>How do you currently assess whether employees feel they belong in the workplace? Are there any particular metrics, feedback systems, or surveys in place?</a:t>
          </a:r>
        </a:p>
      </dgm:t>
    </dgm:pt>
    <dgm:pt modelId="{44299276-DBB8-4D26-903E-041C615A3F13}" type="parTrans" cxnId="{9D7D8A35-85B0-467B-A88F-C098B4DA0D90}">
      <dgm:prSet/>
      <dgm:spPr/>
      <dgm:t>
        <a:bodyPr/>
        <a:lstStyle/>
        <a:p>
          <a:endParaRPr lang="en-US" sz="2400"/>
        </a:p>
      </dgm:t>
    </dgm:pt>
    <dgm:pt modelId="{2C854806-4629-4798-90B7-D947354E2ECE}" type="sibTrans" cxnId="{9D7D8A35-85B0-467B-A88F-C098B4DA0D90}">
      <dgm:prSet/>
      <dgm:spPr/>
      <dgm:t>
        <a:bodyPr/>
        <a:lstStyle/>
        <a:p>
          <a:endParaRPr lang="en-US" sz="2400"/>
        </a:p>
      </dgm:t>
    </dgm:pt>
    <dgm:pt modelId="{D9EFAF29-3FB3-4823-85AE-36C4856F75F4}" type="pres">
      <dgm:prSet presAssocID="{74B0B44D-205C-4266-8092-34C96A39759C}" presName="root" presStyleCnt="0">
        <dgm:presLayoutVars>
          <dgm:dir/>
          <dgm:resizeHandles val="exact"/>
        </dgm:presLayoutVars>
      </dgm:prSet>
      <dgm:spPr/>
    </dgm:pt>
    <dgm:pt modelId="{6655C0F7-937C-4062-AA5C-3DCCA1D0F2CB}" type="pres">
      <dgm:prSet presAssocID="{B15A2917-6AF1-4BFA-8328-A24B2976E8D8}" presName="compNode" presStyleCnt="0"/>
      <dgm:spPr/>
    </dgm:pt>
    <dgm:pt modelId="{F06F3FE2-91F1-45E9-8E30-8857609828CA}" type="pres">
      <dgm:prSet presAssocID="{B15A2917-6AF1-4BFA-8328-A24B2976E8D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ers"/>
        </a:ext>
      </dgm:extLst>
    </dgm:pt>
    <dgm:pt modelId="{3F3FE35F-91A2-485D-AABA-1EB0021822AC}" type="pres">
      <dgm:prSet presAssocID="{B15A2917-6AF1-4BFA-8328-A24B2976E8D8}" presName="spaceRect" presStyleCnt="0"/>
      <dgm:spPr/>
    </dgm:pt>
    <dgm:pt modelId="{89F98045-FAF8-40FC-95C0-067A26ED4C8B}" type="pres">
      <dgm:prSet presAssocID="{B15A2917-6AF1-4BFA-8328-A24B2976E8D8}" presName="textRect" presStyleLbl="revTx" presStyleIdx="0" presStyleCnt="3">
        <dgm:presLayoutVars>
          <dgm:chMax val="1"/>
          <dgm:chPref val="1"/>
        </dgm:presLayoutVars>
      </dgm:prSet>
      <dgm:spPr/>
    </dgm:pt>
    <dgm:pt modelId="{0AD5E395-9713-4D46-ADC6-37E97A36222E}" type="pres">
      <dgm:prSet presAssocID="{5FD33A5C-75CC-4AF2-BFBD-5F0B7F2971AF}" presName="sibTrans" presStyleCnt="0"/>
      <dgm:spPr/>
    </dgm:pt>
    <dgm:pt modelId="{F53D4304-1D97-4903-93B6-A91B9CC8F168}" type="pres">
      <dgm:prSet presAssocID="{74994C96-A669-44BF-855C-8EA4FE1195B8}" presName="compNode" presStyleCnt="0"/>
      <dgm:spPr/>
    </dgm:pt>
    <dgm:pt modelId="{B1433D7A-C59F-470B-8ADE-35419FD72E4E}" type="pres">
      <dgm:prSet presAssocID="{74994C96-A669-44BF-855C-8EA4FE1195B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roup Success"/>
        </a:ext>
      </dgm:extLst>
    </dgm:pt>
    <dgm:pt modelId="{3E10BC25-5539-4173-A667-B3911A0B3053}" type="pres">
      <dgm:prSet presAssocID="{74994C96-A669-44BF-855C-8EA4FE1195B8}" presName="spaceRect" presStyleCnt="0"/>
      <dgm:spPr/>
    </dgm:pt>
    <dgm:pt modelId="{60166C23-A514-4DAE-9ED0-81ECC07A45F7}" type="pres">
      <dgm:prSet presAssocID="{74994C96-A669-44BF-855C-8EA4FE1195B8}" presName="textRect" presStyleLbl="revTx" presStyleIdx="1" presStyleCnt="3">
        <dgm:presLayoutVars>
          <dgm:chMax val="1"/>
          <dgm:chPref val="1"/>
        </dgm:presLayoutVars>
      </dgm:prSet>
      <dgm:spPr/>
    </dgm:pt>
    <dgm:pt modelId="{0F2BD230-9B13-401B-A181-33686228676D}" type="pres">
      <dgm:prSet presAssocID="{2F2A0841-C6D0-4B37-87EC-F48BC35A7993}" presName="sibTrans" presStyleCnt="0"/>
      <dgm:spPr/>
    </dgm:pt>
    <dgm:pt modelId="{6F4F9C04-C9A5-4D43-9D1E-0267A540ACAB}" type="pres">
      <dgm:prSet presAssocID="{960253EC-EC1F-437E-A0B5-2051ED297C82}" presName="compNode" presStyleCnt="0"/>
      <dgm:spPr/>
    </dgm:pt>
    <dgm:pt modelId="{26DD27E5-3991-4139-89CB-DEA1149378A2}" type="pres">
      <dgm:prSet presAssocID="{960253EC-EC1F-437E-A0B5-2051ED297C8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ck List"/>
        </a:ext>
      </dgm:extLst>
    </dgm:pt>
    <dgm:pt modelId="{5C7548E5-283A-45BF-A071-1D7756025FC9}" type="pres">
      <dgm:prSet presAssocID="{960253EC-EC1F-437E-A0B5-2051ED297C82}" presName="spaceRect" presStyleCnt="0"/>
      <dgm:spPr/>
    </dgm:pt>
    <dgm:pt modelId="{869D046F-D901-41EB-AA33-46003397687C}" type="pres">
      <dgm:prSet presAssocID="{960253EC-EC1F-437E-A0B5-2051ED297C82}" presName="textRect" presStyleLbl="revTx" presStyleIdx="2" presStyleCnt="3">
        <dgm:presLayoutVars>
          <dgm:chMax val="1"/>
          <dgm:chPref val="1"/>
        </dgm:presLayoutVars>
      </dgm:prSet>
      <dgm:spPr/>
    </dgm:pt>
  </dgm:ptLst>
  <dgm:cxnLst>
    <dgm:cxn modelId="{9D490421-BBCE-4EDE-AED8-CCCF9F3846D4}" type="presOf" srcId="{74B0B44D-205C-4266-8092-34C96A39759C}" destId="{D9EFAF29-3FB3-4823-85AE-36C4856F75F4}" srcOrd="0" destOrd="0" presId="urn:microsoft.com/office/officeart/2018/2/layout/IconLabelList"/>
    <dgm:cxn modelId="{9D7D8A35-85B0-467B-A88F-C098B4DA0D90}" srcId="{74B0B44D-205C-4266-8092-34C96A39759C}" destId="{960253EC-EC1F-437E-A0B5-2051ED297C82}" srcOrd="2" destOrd="0" parTransId="{44299276-DBB8-4D26-903E-041C615A3F13}" sibTransId="{2C854806-4629-4798-90B7-D947354E2ECE}"/>
    <dgm:cxn modelId="{9B685E50-AE43-4D14-BB6E-265D20CFF89E}" srcId="{74B0B44D-205C-4266-8092-34C96A39759C}" destId="{74994C96-A669-44BF-855C-8EA4FE1195B8}" srcOrd="1" destOrd="0" parTransId="{9003F5AD-278D-4B57-A566-6BAD8871BCE1}" sibTransId="{2F2A0841-C6D0-4B37-87EC-F48BC35A7993}"/>
    <dgm:cxn modelId="{E923C272-35C8-4103-AEE8-D1C84FD934EF}" type="presOf" srcId="{B15A2917-6AF1-4BFA-8328-A24B2976E8D8}" destId="{89F98045-FAF8-40FC-95C0-067A26ED4C8B}" srcOrd="0" destOrd="0" presId="urn:microsoft.com/office/officeart/2018/2/layout/IconLabelList"/>
    <dgm:cxn modelId="{1725F98C-7B1A-4096-B998-379722F52591}" srcId="{74B0B44D-205C-4266-8092-34C96A39759C}" destId="{B15A2917-6AF1-4BFA-8328-A24B2976E8D8}" srcOrd="0" destOrd="0" parTransId="{8C200A36-E216-45E8-B33A-A4D44CB7B923}" sibTransId="{5FD33A5C-75CC-4AF2-BFBD-5F0B7F2971AF}"/>
    <dgm:cxn modelId="{12791995-500A-40AA-AFE1-029B7A770EDF}" type="presOf" srcId="{74994C96-A669-44BF-855C-8EA4FE1195B8}" destId="{60166C23-A514-4DAE-9ED0-81ECC07A45F7}" srcOrd="0" destOrd="0" presId="urn:microsoft.com/office/officeart/2018/2/layout/IconLabelList"/>
    <dgm:cxn modelId="{C4486DAD-CC62-4539-9C0C-85CB47CD9972}" type="presOf" srcId="{960253EC-EC1F-437E-A0B5-2051ED297C82}" destId="{869D046F-D901-41EB-AA33-46003397687C}" srcOrd="0" destOrd="0" presId="urn:microsoft.com/office/officeart/2018/2/layout/IconLabelList"/>
    <dgm:cxn modelId="{4BDBF43F-5DB6-4C02-8339-01D7A42A2194}" type="presParOf" srcId="{D9EFAF29-3FB3-4823-85AE-36C4856F75F4}" destId="{6655C0F7-937C-4062-AA5C-3DCCA1D0F2CB}" srcOrd="0" destOrd="0" presId="urn:microsoft.com/office/officeart/2018/2/layout/IconLabelList"/>
    <dgm:cxn modelId="{6D4D706C-E24A-4303-9C69-99AC7B263A47}" type="presParOf" srcId="{6655C0F7-937C-4062-AA5C-3DCCA1D0F2CB}" destId="{F06F3FE2-91F1-45E9-8E30-8857609828CA}" srcOrd="0" destOrd="0" presId="urn:microsoft.com/office/officeart/2018/2/layout/IconLabelList"/>
    <dgm:cxn modelId="{0924585E-9406-4C3A-AEB0-A087EA736889}" type="presParOf" srcId="{6655C0F7-937C-4062-AA5C-3DCCA1D0F2CB}" destId="{3F3FE35F-91A2-485D-AABA-1EB0021822AC}" srcOrd="1" destOrd="0" presId="urn:microsoft.com/office/officeart/2018/2/layout/IconLabelList"/>
    <dgm:cxn modelId="{CC28BC3E-597A-4DC6-BE10-E7B122CD9140}" type="presParOf" srcId="{6655C0F7-937C-4062-AA5C-3DCCA1D0F2CB}" destId="{89F98045-FAF8-40FC-95C0-067A26ED4C8B}" srcOrd="2" destOrd="0" presId="urn:microsoft.com/office/officeart/2018/2/layout/IconLabelList"/>
    <dgm:cxn modelId="{5295B8C4-04CD-4574-A447-1DF12384289A}" type="presParOf" srcId="{D9EFAF29-3FB3-4823-85AE-36C4856F75F4}" destId="{0AD5E395-9713-4D46-ADC6-37E97A36222E}" srcOrd="1" destOrd="0" presId="urn:microsoft.com/office/officeart/2018/2/layout/IconLabelList"/>
    <dgm:cxn modelId="{B22284C2-0E65-47BC-8F89-09D2B1B88673}" type="presParOf" srcId="{D9EFAF29-3FB3-4823-85AE-36C4856F75F4}" destId="{F53D4304-1D97-4903-93B6-A91B9CC8F168}" srcOrd="2" destOrd="0" presId="urn:microsoft.com/office/officeart/2018/2/layout/IconLabelList"/>
    <dgm:cxn modelId="{F1670A5B-956F-4F46-B66E-B2C2DC414480}" type="presParOf" srcId="{F53D4304-1D97-4903-93B6-A91B9CC8F168}" destId="{B1433D7A-C59F-470B-8ADE-35419FD72E4E}" srcOrd="0" destOrd="0" presId="urn:microsoft.com/office/officeart/2018/2/layout/IconLabelList"/>
    <dgm:cxn modelId="{2AB67F7F-DC63-4066-A70C-6FBB70621430}" type="presParOf" srcId="{F53D4304-1D97-4903-93B6-A91B9CC8F168}" destId="{3E10BC25-5539-4173-A667-B3911A0B3053}" srcOrd="1" destOrd="0" presId="urn:microsoft.com/office/officeart/2018/2/layout/IconLabelList"/>
    <dgm:cxn modelId="{43C51CF9-482E-4968-9A0D-A13236BA696F}" type="presParOf" srcId="{F53D4304-1D97-4903-93B6-A91B9CC8F168}" destId="{60166C23-A514-4DAE-9ED0-81ECC07A45F7}" srcOrd="2" destOrd="0" presId="urn:microsoft.com/office/officeart/2018/2/layout/IconLabelList"/>
    <dgm:cxn modelId="{82B9612B-3960-4322-AA53-D534651136DD}" type="presParOf" srcId="{D9EFAF29-3FB3-4823-85AE-36C4856F75F4}" destId="{0F2BD230-9B13-401B-A181-33686228676D}" srcOrd="3" destOrd="0" presId="urn:microsoft.com/office/officeart/2018/2/layout/IconLabelList"/>
    <dgm:cxn modelId="{F30A44CB-EDC4-404C-8418-204381F62192}" type="presParOf" srcId="{D9EFAF29-3FB3-4823-85AE-36C4856F75F4}" destId="{6F4F9C04-C9A5-4D43-9D1E-0267A540ACAB}" srcOrd="4" destOrd="0" presId="urn:microsoft.com/office/officeart/2018/2/layout/IconLabelList"/>
    <dgm:cxn modelId="{E41D7B89-6333-4320-8112-0E13544DB9DB}" type="presParOf" srcId="{6F4F9C04-C9A5-4D43-9D1E-0267A540ACAB}" destId="{26DD27E5-3991-4139-89CB-DEA1149378A2}" srcOrd="0" destOrd="0" presId="urn:microsoft.com/office/officeart/2018/2/layout/IconLabelList"/>
    <dgm:cxn modelId="{3F7ABBDC-61E2-4C9B-90E8-9C08B7203A04}" type="presParOf" srcId="{6F4F9C04-C9A5-4D43-9D1E-0267A540ACAB}" destId="{5C7548E5-283A-45BF-A071-1D7756025FC9}" srcOrd="1" destOrd="0" presId="urn:microsoft.com/office/officeart/2018/2/layout/IconLabelList"/>
    <dgm:cxn modelId="{10812F84-AAE4-440B-A082-475EEDE39059}" type="presParOf" srcId="{6F4F9C04-C9A5-4D43-9D1E-0267A540ACAB}" destId="{869D046F-D901-41EB-AA33-46003397687C}"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77134D-F8DC-4666-AB76-497D0434F484}" type="doc">
      <dgm:prSet loTypeId="urn:microsoft.com/office/officeart/2018/2/layout/IconCircleList" loCatId="icon" qsTypeId="urn:microsoft.com/office/officeart/2005/8/quickstyle/simple1" qsCatId="simple" csTypeId="urn:microsoft.com/office/officeart/2005/8/colors/accent6_2" csCatId="accent6" phldr="1"/>
      <dgm:spPr/>
      <dgm:t>
        <a:bodyPr/>
        <a:lstStyle/>
        <a:p>
          <a:endParaRPr lang="en-US"/>
        </a:p>
      </dgm:t>
    </dgm:pt>
    <dgm:pt modelId="{68B3AD91-D3F4-4DA5-B97C-CA4FB50C09BC}">
      <dgm:prSet custT="1"/>
      <dgm:spPr/>
      <dgm:t>
        <a:bodyPr/>
        <a:lstStyle/>
        <a:p>
          <a:pPr>
            <a:lnSpc>
              <a:spcPct val="100000"/>
            </a:lnSpc>
          </a:pPr>
          <a:r>
            <a:rPr lang="en-US" sz="1400">
              <a:latin typeface="Avenir Next LT Pro"/>
            </a:rPr>
            <a:t>Biological differences and disease prevalence can disproportionately impact women.</a:t>
          </a:r>
          <a:r>
            <a:rPr lang="en-US" sz="1400" baseline="30000">
              <a:latin typeface="Avenir Next LT Pro"/>
            </a:rPr>
            <a:t> 1</a:t>
          </a:r>
          <a:endParaRPr lang="en-US" sz="1400">
            <a:latin typeface="Avenir Next LT Pro"/>
          </a:endParaRPr>
        </a:p>
      </dgm:t>
    </dgm:pt>
    <dgm:pt modelId="{55486029-897D-41E1-B7A3-4AEEC3F3839C}" type="parTrans" cxnId="{7E8CE83F-DE47-4164-9FE8-5B0A75E9E20D}">
      <dgm:prSet/>
      <dgm:spPr/>
      <dgm:t>
        <a:bodyPr/>
        <a:lstStyle/>
        <a:p>
          <a:endParaRPr lang="en-US" sz="2400"/>
        </a:p>
      </dgm:t>
    </dgm:pt>
    <dgm:pt modelId="{A48BC67B-3F5A-4A52-975C-3653F5FE82F2}" type="sibTrans" cxnId="{7E8CE83F-DE47-4164-9FE8-5B0A75E9E20D}">
      <dgm:prSet/>
      <dgm:spPr/>
      <dgm:t>
        <a:bodyPr/>
        <a:lstStyle/>
        <a:p>
          <a:pPr>
            <a:lnSpc>
              <a:spcPct val="100000"/>
            </a:lnSpc>
          </a:pPr>
          <a:endParaRPr lang="en-US" sz="2400"/>
        </a:p>
      </dgm:t>
    </dgm:pt>
    <dgm:pt modelId="{79C3F6E9-D1DE-460F-9C90-DB5BE20E02A8}">
      <dgm:prSet custT="1"/>
      <dgm:spPr/>
      <dgm:t>
        <a:bodyPr/>
        <a:lstStyle/>
        <a:p>
          <a:pPr>
            <a:lnSpc>
              <a:spcPct val="100000"/>
            </a:lnSpc>
          </a:pPr>
          <a:r>
            <a:rPr lang="en-US" sz="1400">
              <a:latin typeface="Avenir Next LT Pro"/>
            </a:rPr>
            <a:t>Women often shoulder the majority of caregiving, leading to delayed healthcare for themselves.</a:t>
          </a:r>
          <a:r>
            <a:rPr lang="en-US" sz="1400" baseline="30000">
              <a:latin typeface="Avenir Next LT Pro"/>
            </a:rPr>
            <a:t> 2</a:t>
          </a:r>
          <a:endParaRPr lang="en-US" sz="1400">
            <a:latin typeface="Avenir Next LT Pro"/>
          </a:endParaRPr>
        </a:p>
      </dgm:t>
    </dgm:pt>
    <dgm:pt modelId="{C75FCC65-36DB-486D-872C-45C005F2B891}" type="parTrans" cxnId="{DA87A46B-DB9E-42E7-8C1F-693A19C6C548}">
      <dgm:prSet/>
      <dgm:spPr/>
      <dgm:t>
        <a:bodyPr/>
        <a:lstStyle/>
        <a:p>
          <a:endParaRPr lang="en-US" sz="2400"/>
        </a:p>
      </dgm:t>
    </dgm:pt>
    <dgm:pt modelId="{280CB724-8C63-4A13-B9D8-22C89228CB8D}" type="sibTrans" cxnId="{DA87A46B-DB9E-42E7-8C1F-693A19C6C548}">
      <dgm:prSet/>
      <dgm:spPr/>
      <dgm:t>
        <a:bodyPr/>
        <a:lstStyle/>
        <a:p>
          <a:pPr>
            <a:lnSpc>
              <a:spcPct val="100000"/>
            </a:lnSpc>
          </a:pPr>
          <a:endParaRPr lang="en-US" sz="2400"/>
        </a:p>
      </dgm:t>
    </dgm:pt>
    <dgm:pt modelId="{89ADFC09-9701-4771-879A-965C331E7375}">
      <dgm:prSet custT="1"/>
      <dgm:spPr/>
      <dgm:t>
        <a:bodyPr/>
        <a:lstStyle/>
        <a:p>
          <a:pPr>
            <a:lnSpc>
              <a:spcPct val="100000"/>
            </a:lnSpc>
          </a:pPr>
          <a:r>
            <a:rPr lang="en-US" sz="1400">
              <a:latin typeface="Avenir Next LT Pro"/>
            </a:rPr>
            <a:t>The U.S. maternal mortality rate, particularly for Black women, is alarmingly high compared to other developed nations.</a:t>
          </a:r>
          <a:r>
            <a:rPr lang="en-US" sz="1400" baseline="30000">
              <a:latin typeface="Avenir Next LT Pro"/>
            </a:rPr>
            <a:t> 3</a:t>
          </a:r>
          <a:endParaRPr lang="en-US" sz="1400">
            <a:latin typeface="Avenir Next LT Pro"/>
          </a:endParaRPr>
        </a:p>
      </dgm:t>
    </dgm:pt>
    <dgm:pt modelId="{11904A42-FE86-4A3D-8868-736AE7D6C12E}" type="parTrans" cxnId="{D6B3A41A-A28D-479D-B354-B9F48314B856}">
      <dgm:prSet/>
      <dgm:spPr/>
      <dgm:t>
        <a:bodyPr/>
        <a:lstStyle/>
        <a:p>
          <a:endParaRPr lang="en-US" sz="2400"/>
        </a:p>
      </dgm:t>
    </dgm:pt>
    <dgm:pt modelId="{5A50FF69-AB99-432B-BA1B-877066E3056E}" type="sibTrans" cxnId="{D6B3A41A-A28D-479D-B354-B9F48314B856}">
      <dgm:prSet/>
      <dgm:spPr/>
      <dgm:t>
        <a:bodyPr/>
        <a:lstStyle/>
        <a:p>
          <a:pPr>
            <a:lnSpc>
              <a:spcPct val="100000"/>
            </a:lnSpc>
          </a:pPr>
          <a:endParaRPr lang="en-US" sz="2400"/>
        </a:p>
      </dgm:t>
    </dgm:pt>
    <dgm:pt modelId="{A199A576-ABFC-4EFA-8101-C9E839817B44}">
      <dgm:prSet custT="1"/>
      <dgm:spPr/>
      <dgm:t>
        <a:bodyPr/>
        <a:lstStyle/>
        <a:p>
          <a:pPr>
            <a:lnSpc>
              <a:spcPct val="100000"/>
            </a:lnSpc>
          </a:pPr>
          <a:r>
            <a:rPr lang="en-US" sz="1400">
              <a:latin typeface="Avenir Next LT Pro"/>
            </a:rPr>
            <a:t>Women are asking for quality reproductive care from fertility to maternal health to menopause, and all life stages in between. </a:t>
          </a:r>
        </a:p>
      </dgm:t>
    </dgm:pt>
    <dgm:pt modelId="{E3730134-3BDC-42B1-BE85-4C75E46D0435}" type="parTrans" cxnId="{6D783747-D992-427F-8B83-8CE3D86BB545}">
      <dgm:prSet/>
      <dgm:spPr/>
      <dgm:t>
        <a:bodyPr/>
        <a:lstStyle/>
        <a:p>
          <a:endParaRPr lang="en-US" sz="2400"/>
        </a:p>
      </dgm:t>
    </dgm:pt>
    <dgm:pt modelId="{26320AF0-7A13-4D40-A141-7608081B2838}" type="sibTrans" cxnId="{6D783747-D992-427F-8B83-8CE3D86BB545}">
      <dgm:prSet/>
      <dgm:spPr/>
      <dgm:t>
        <a:bodyPr/>
        <a:lstStyle/>
        <a:p>
          <a:pPr>
            <a:lnSpc>
              <a:spcPct val="100000"/>
            </a:lnSpc>
          </a:pPr>
          <a:endParaRPr lang="en-US" sz="2400"/>
        </a:p>
      </dgm:t>
    </dgm:pt>
    <dgm:pt modelId="{E35B350E-0059-44DC-AC5B-5D6ED64B6A4F}" type="pres">
      <dgm:prSet presAssocID="{3A77134D-F8DC-4666-AB76-497D0434F484}" presName="root" presStyleCnt="0">
        <dgm:presLayoutVars>
          <dgm:dir/>
          <dgm:resizeHandles val="exact"/>
        </dgm:presLayoutVars>
      </dgm:prSet>
      <dgm:spPr/>
    </dgm:pt>
    <dgm:pt modelId="{BFE484D2-4613-4C9E-9240-699BE62DB2A4}" type="pres">
      <dgm:prSet presAssocID="{3A77134D-F8DC-4666-AB76-497D0434F484}" presName="container" presStyleCnt="0">
        <dgm:presLayoutVars>
          <dgm:dir/>
          <dgm:resizeHandles val="exact"/>
        </dgm:presLayoutVars>
      </dgm:prSet>
      <dgm:spPr/>
    </dgm:pt>
    <dgm:pt modelId="{AB8633DA-D814-4DEB-94CA-36AC1FE2F946}" type="pres">
      <dgm:prSet presAssocID="{68B3AD91-D3F4-4DA5-B97C-CA4FB50C09BC}" presName="compNode" presStyleCnt="0"/>
      <dgm:spPr/>
    </dgm:pt>
    <dgm:pt modelId="{51C05BDE-7447-43B6-AB16-39620CF7C8AC}" type="pres">
      <dgm:prSet presAssocID="{68B3AD91-D3F4-4DA5-B97C-CA4FB50C09BC}" presName="iconBgRect" presStyleLbl="bgShp" presStyleIdx="0" presStyleCnt="4"/>
      <dgm:spPr/>
    </dgm:pt>
    <dgm:pt modelId="{1CCA7D55-9A5F-4620-9313-393FE611C106}" type="pres">
      <dgm:prSet presAssocID="{68B3AD91-D3F4-4DA5-B97C-CA4FB50C09BC}"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rt with pulse with solid fill"/>
        </a:ext>
      </dgm:extLst>
    </dgm:pt>
    <dgm:pt modelId="{AD5BBEF3-54DD-44F3-9165-95252077E33C}" type="pres">
      <dgm:prSet presAssocID="{68B3AD91-D3F4-4DA5-B97C-CA4FB50C09BC}" presName="spaceRect" presStyleCnt="0"/>
      <dgm:spPr/>
    </dgm:pt>
    <dgm:pt modelId="{348D327C-DF46-480B-8267-C11D21F1341A}" type="pres">
      <dgm:prSet presAssocID="{68B3AD91-D3F4-4DA5-B97C-CA4FB50C09BC}" presName="textRect" presStyleLbl="revTx" presStyleIdx="0" presStyleCnt="4">
        <dgm:presLayoutVars>
          <dgm:chMax val="1"/>
          <dgm:chPref val="1"/>
        </dgm:presLayoutVars>
      </dgm:prSet>
      <dgm:spPr/>
    </dgm:pt>
    <dgm:pt modelId="{D66CD893-B442-4E1C-9206-07939BE761E2}" type="pres">
      <dgm:prSet presAssocID="{A48BC67B-3F5A-4A52-975C-3653F5FE82F2}" presName="sibTrans" presStyleLbl="sibTrans2D1" presStyleIdx="0" presStyleCnt="0"/>
      <dgm:spPr/>
    </dgm:pt>
    <dgm:pt modelId="{3217416B-9128-4CFD-A060-1E072F371590}" type="pres">
      <dgm:prSet presAssocID="{79C3F6E9-D1DE-460F-9C90-DB5BE20E02A8}" presName="compNode" presStyleCnt="0"/>
      <dgm:spPr/>
    </dgm:pt>
    <dgm:pt modelId="{9D83B3CD-F10C-45E0-9F97-C84C88092745}" type="pres">
      <dgm:prSet presAssocID="{79C3F6E9-D1DE-460F-9C90-DB5BE20E02A8}" presName="iconBgRect" presStyleLbl="bgShp" presStyleIdx="1" presStyleCnt="4"/>
      <dgm:spPr/>
    </dgm:pt>
    <dgm:pt modelId="{0E7E54BA-42AE-4CEF-8534-2C730D4DD74A}" type="pres">
      <dgm:prSet presAssocID="{79C3F6E9-D1DE-460F-9C90-DB5BE20E02A8}"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m with stroller with solid fill"/>
        </a:ext>
      </dgm:extLst>
    </dgm:pt>
    <dgm:pt modelId="{DA5C7DF6-F31F-458F-A255-3FE2CBAEABC7}" type="pres">
      <dgm:prSet presAssocID="{79C3F6E9-D1DE-460F-9C90-DB5BE20E02A8}" presName="spaceRect" presStyleCnt="0"/>
      <dgm:spPr/>
    </dgm:pt>
    <dgm:pt modelId="{AADE4E61-1878-48F3-A33B-553EEC2BEC55}" type="pres">
      <dgm:prSet presAssocID="{79C3F6E9-D1DE-460F-9C90-DB5BE20E02A8}" presName="textRect" presStyleLbl="revTx" presStyleIdx="1" presStyleCnt="4">
        <dgm:presLayoutVars>
          <dgm:chMax val="1"/>
          <dgm:chPref val="1"/>
        </dgm:presLayoutVars>
      </dgm:prSet>
      <dgm:spPr/>
    </dgm:pt>
    <dgm:pt modelId="{3F05AE77-8DCB-43AD-AEE2-A082613B5A2C}" type="pres">
      <dgm:prSet presAssocID="{280CB724-8C63-4A13-B9D8-22C89228CB8D}" presName="sibTrans" presStyleLbl="sibTrans2D1" presStyleIdx="0" presStyleCnt="0"/>
      <dgm:spPr/>
    </dgm:pt>
    <dgm:pt modelId="{C72F1C3F-3A62-4793-824E-F23527E017FE}" type="pres">
      <dgm:prSet presAssocID="{89ADFC09-9701-4771-879A-965C331E7375}" presName="compNode" presStyleCnt="0"/>
      <dgm:spPr/>
    </dgm:pt>
    <dgm:pt modelId="{9EEAEF0F-5503-413A-997A-E66644429A63}" type="pres">
      <dgm:prSet presAssocID="{89ADFC09-9701-4771-879A-965C331E7375}" presName="iconBgRect" presStyleLbl="bgShp" presStyleIdx="2" presStyleCnt="4"/>
      <dgm:spPr/>
    </dgm:pt>
    <dgm:pt modelId="{AAAA46B7-15D6-440A-951F-0D4EC88043B2}" type="pres">
      <dgm:prSet presAssocID="{89ADFC09-9701-4771-879A-965C331E7375}"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 graph with upward trend with solid fill"/>
        </a:ext>
      </dgm:extLst>
    </dgm:pt>
    <dgm:pt modelId="{DAD8C418-FAE7-43B5-A1AC-4898F01F4853}" type="pres">
      <dgm:prSet presAssocID="{89ADFC09-9701-4771-879A-965C331E7375}" presName="spaceRect" presStyleCnt="0"/>
      <dgm:spPr/>
    </dgm:pt>
    <dgm:pt modelId="{00581916-DA0B-4034-B5EA-5F2D1FB0DACA}" type="pres">
      <dgm:prSet presAssocID="{89ADFC09-9701-4771-879A-965C331E7375}" presName="textRect" presStyleLbl="revTx" presStyleIdx="2" presStyleCnt="4">
        <dgm:presLayoutVars>
          <dgm:chMax val="1"/>
          <dgm:chPref val="1"/>
        </dgm:presLayoutVars>
      </dgm:prSet>
      <dgm:spPr/>
    </dgm:pt>
    <dgm:pt modelId="{8E2B648C-2024-4A4C-9B7D-E3D52931ABBB}" type="pres">
      <dgm:prSet presAssocID="{5A50FF69-AB99-432B-BA1B-877066E3056E}" presName="sibTrans" presStyleLbl="sibTrans2D1" presStyleIdx="0" presStyleCnt="0"/>
      <dgm:spPr/>
    </dgm:pt>
    <dgm:pt modelId="{8EF743F9-2909-4BB4-B8AB-B7EFD2706D98}" type="pres">
      <dgm:prSet presAssocID="{A199A576-ABFC-4EFA-8101-C9E839817B44}" presName="compNode" presStyleCnt="0"/>
      <dgm:spPr/>
    </dgm:pt>
    <dgm:pt modelId="{7F349C0F-ACE1-4FFE-BAC6-BD6CE36A6893}" type="pres">
      <dgm:prSet presAssocID="{A199A576-ABFC-4EFA-8101-C9E839817B44}" presName="iconBgRect" presStyleLbl="bgShp" presStyleIdx="3" presStyleCnt="4"/>
      <dgm:spPr/>
    </dgm:pt>
    <dgm:pt modelId="{3DD35EC4-8C41-423C-9EC8-A80CE115AA0C}" type="pres">
      <dgm:prSet presAssocID="{A199A576-ABFC-4EFA-8101-C9E839817B4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roup"/>
        </a:ext>
      </dgm:extLst>
    </dgm:pt>
    <dgm:pt modelId="{3A08119A-C79F-47FB-A4B0-2D29FD88495D}" type="pres">
      <dgm:prSet presAssocID="{A199A576-ABFC-4EFA-8101-C9E839817B44}" presName="spaceRect" presStyleCnt="0"/>
      <dgm:spPr/>
    </dgm:pt>
    <dgm:pt modelId="{2EBC2BE6-033C-4494-AD60-4EF97936F15B}" type="pres">
      <dgm:prSet presAssocID="{A199A576-ABFC-4EFA-8101-C9E839817B44}" presName="textRect" presStyleLbl="revTx" presStyleIdx="3" presStyleCnt="4">
        <dgm:presLayoutVars>
          <dgm:chMax val="1"/>
          <dgm:chPref val="1"/>
        </dgm:presLayoutVars>
      </dgm:prSet>
      <dgm:spPr/>
    </dgm:pt>
  </dgm:ptLst>
  <dgm:cxnLst>
    <dgm:cxn modelId="{D6B3A41A-A28D-479D-B354-B9F48314B856}" srcId="{3A77134D-F8DC-4666-AB76-497D0434F484}" destId="{89ADFC09-9701-4771-879A-965C331E7375}" srcOrd="2" destOrd="0" parTransId="{11904A42-FE86-4A3D-8868-736AE7D6C12E}" sibTransId="{5A50FF69-AB99-432B-BA1B-877066E3056E}"/>
    <dgm:cxn modelId="{7E8CE83F-DE47-4164-9FE8-5B0A75E9E20D}" srcId="{3A77134D-F8DC-4666-AB76-497D0434F484}" destId="{68B3AD91-D3F4-4DA5-B97C-CA4FB50C09BC}" srcOrd="0" destOrd="0" parTransId="{55486029-897D-41E1-B7A3-4AEEC3F3839C}" sibTransId="{A48BC67B-3F5A-4A52-975C-3653F5FE82F2}"/>
    <dgm:cxn modelId="{CA1D0340-3DFC-4D48-B05A-73345D893B09}" type="presOf" srcId="{68B3AD91-D3F4-4DA5-B97C-CA4FB50C09BC}" destId="{348D327C-DF46-480B-8267-C11D21F1341A}" srcOrd="0" destOrd="0" presId="urn:microsoft.com/office/officeart/2018/2/layout/IconCircleList"/>
    <dgm:cxn modelId="{6D783747-D992-427F-8B83-8CE3D86BB545}" srcId="{3A77134D-F8DC-4666-AB76-497D0434F484}" destId="{A199A576-ABFC-4EFA-8101-C9E839817B44}" srcOrd="3" destOrd="0" parTransId="{E3730134-3BDC-42B1-BE85-4C75E46D0435}" sibTransId="{26320AF0-7A13-4D40-A141-7608081B2838}"/>
    <dgm:cxn modelId="{DA87A46B-DB9E-42E7-8C1F-693A19C6C548}" srcId="{3A77134D-F8DC-4666-AB76-497D0434F484}" destId="{79C3F6E9-D1DE-460F-9C90-DB5BE20E02A8}" srcOrd="1" destOrd="0" parTransId="{C75FCC65-36DB-486D-872C-45C005F2B891}" sibTransId="{280CB724-8C63-4A13-B9D8-22C89228CB8D}"/>
    <dgm:cxn modelId="{8383E855-0D85-48EF-8C91-766DB38E71FE}" type="presOf" srcId="{5A50FF69-AB99-432B-BA1B-877066E3056E}" destId="{8E2B648C-2024-4A4C-9B7D-E3D52931ABBB}" srcOrd="0" destOrd="0" presId="urn:microsoft.com/office/officeart/2018/2/layout/IconCircleList"/>
    <dgm:cxn modelId="{E6277579-1C3B-459E-8931-7CCC34F8272B}" type="presOf" srcId="{3A77134D-F8DC-4666-AB76-497D0434F484}" destId="{E35B350E-0059-44DC-AC5B-5D6ED64B6A4F}" srcOrd="0" destOrd="0" presId="urn:microsoft.com/office/officeart/2018/2/layout/IconCircleList"/>
    <dgm:cxn modelId="{C19880C0-60D4-4B73-843B-211C7FCF5324}" type="presOf" srcId="{89ADFC09-9701-4771-879A-965C331E7375}" destId="{00581916-DA0B-4034-B5EA-5F2D1FB0DACA}" srcOrd="0" destOrd="0" presId="urn:microsoft.com/office/officeart/2018/2/layout/IconCircleList"/>
    <dgm:cxn modelId="{5DA401C7-59A7-4818-9984-909F368F7D62}" type="presOf" srcId="{79C3F6E9-D1DE-460F-9C90-DB5BE20E02A8}" destId="{AADE4E61-1878-48F3-A33B-553EEC2BEC55}" srcOrd="0" destOrd="0" presId="urn:microsoft.com/office/officeart/2018/2/layout/IconCircleList"/>
    <dgm:cxn modelId="{2851F6CE-D2CD-4AE3-9F4B-A0BA9AE1C7C0}" type="presOf" srcId="{A199A576-ABFC-4EFA-8101-C9E839817B44}" destId="{2EBC2BE6-033C-4494-AD60-4EF97936F15B}" srcOrd="0" destOrd="0" presId="urn:microsoft.com/office/officeart/2018/2/layout/IconCircleList"/>
    <dgm:cxn modelId="{FEFB1BCF-3117-4ACB-B34C-FB9BC79DAC29}" type="presOf" srcId="{280CB724-8C63-4A13-B9D8-22C89228CB8D}" destId="{3F05AE77-8DCB-43AD-AEE2-A082613B5A2C}" srcOrd="0" destOrd="0" presId="urn:microsoft.com/office/officeart/2018/2/layout/IconCircleList"/>
    <dgm:cxn modelId="{8F0A7BD7-9C85-4B76-9AF9-7731343D25DE}" type="presOf" srcId="{A48BC67B-3F5A-4A52-975C-3653F5FE82F2}" destId="{D66CD893-B442-4E1C-9206-07939BE761E2}" srcOrd="0" destOrd="0" presId="urn:microsoft.com/office/officeart/2018/2/layout/IconCircleList"/>
    <dgm:cxn modelId="{51332E8A-083F-4B70-BC6B-98A9DDE97676}" type="presParOf" srcId="{E35B350E-0059-44DC-AC5B-5D6ED64B6A4F}" destId="{BFE484D2-4613-4C9E-9240-699BE62DB2A4}" srcOrd="0" destOrd="0" presId="urn:microsoft.com/office/officeart/2018/2/layout/IconCircleList"/>
    <dgm:cxn modelId="{07F4D3ED-672D-4E74-9DF2-D8D3AAF504D6}" type="presParOf" srcId="{BFE484D2-4613-4C9E-9240-699BE62DB2A4}" destId="{AB8633DA-D814-4DEB-94CA-36AC1FE2F946}" srcOrd="0" destOrd="0" presId="urn:microsoft.com/office/officeart/2018/2/layout/IconCircleList"/>
    <dgm:cxn modelId="{E1AD9393-23ED-4559-B089-E78937AF221D}" type="presParOf" srcId="{AB8633DA-D814-4DEB-94CA-36AC1FE2F946}" destId="{51C05BDE-7447-43B6-AB16-39620CF7C8AC}" srcOrd="0" destOrd="0" presId="urn:microsoft.com/office/officeart/2018/2/layout/IconCircleList"/>
    <dgm:cxn modelId="{8CBE14AE-0C3B-493B-94D6-E23ADA301817}" type="presParOf" srcId="{AB8633DA-D814-4DEB-94CA-36AC1FE2F946}" destId="{1CCA7D55-9A5F-4620-9313-393FE611C106}" srcOrd="1" destOrd="0" presId="urn:microsoft.com/office/officeart/2018/2/layout/IconCircleList"/>
    <dgm:cxn modelId="{D3C6695D-97CB-44F2-800A-2CAC0950B0A8}" type="presParOf" srcId="{AB8633DA-D814-4DEB-94CA-36AC1FE2F946}" destId="{AD5BBEF3-54DD-44F3-9165-95252077E33C}" srcOrd="2" destOrd="0" presId="urn:microsoft.com/office/officeart/2018/2/layout/IconCircleList"/>
    <dgm:cxn modelId="{96CE3A23-3A11-40B5-998A-E60620B473E0}" type="presParOf" srcId="{AB8633DA-D814-4DEB-94CA-36AC1FE2F946}" destId="{348D327C-DF46-480B-8267-C11D21F1341A}" srcOrd="3" destOrd="0" presId="urn:microsoft.com/office/officeart/2018/2/layout/IconCircleList"/>
    <dgm:cxn modelId="{1C751A4F-70E6-475E-B29C-F8F516CC5F9B}" type="presParOf" srcId="{BFE484D2-4613-4C9E-9240-699BE62DB2A4}" destId="{D66CD893-B442-4E1C-9206-07939BE761E2}" srcOrd="1" destOrd="0" presId="urn:microsoft.com/office/officeart/2018/2/layout/IconCircleList"/>
    <dgm:cxn modelId="{6D633A75-A8FA-4B83-AD8E-D93F270AFF56}" type="presParOf" srcId="{BFE484D2-4613-4C9E-9240-699BE62DB2A4}" destId="{3217416B-9128-4CFD-A060-1E072F371590}" srcOrd="2" destOrd="0" presId="urn:microsoft.com/office/officeart/2018/2/layout/IconCircleList"/>
    <dgm:cxn modelId="{CF1C6059-48D2-4B10-B97B-985E34CA04A9}" type="presParOf" srcId="{3217416B-9128-4CFD-A060-1E072F371590}" destId="{9D83B3CD-F10C-45E0-9F97-C84C88092745}" srcOrd="0" destOrd="0" presId="urn:microsoft.com/office/officeart/2018/2/layout/IconCircleList"/>
    <dgm:cxn modelId="{22EAB9A4-265E-4E43-9C47-27EE525E66F9}" type="presParOf" srcId="{3217416B-9128-4CFD-A060-1E072F371590}" destId="{0E7E54BA-42AE-4CEF-8534-2C730D4DD74A}" srcOrd="1" destOrd="0" presId="urn:microsoft.com/office/officeart/2018/2/layout/IconCircleList"/>
    <dgm:cxn modelId="{532F4279-E27D-4762-AC25-E88E9785B4E5}" type="presParOf" srcId="{3217416B-9128-4CFD-A060-1E072F371590}" destId="{DA5C7DF6-F31F-458F-A255-3FE2CBAEABC7}" srcOrd="2" destOrd="0" presId="urn:microsoft.com/office/officeart/2018/2/layout/IconCircleList"/>
    <dgm:cxn modelId="{1BC276F0-98B3-4FD2-9E1A-F6BF9362CF0C}" type="presParOf" srcId="{3217416B-9128-4CFD-A060-1E072F371590}" destId="{AADE4E61-1878-48F3-A33B-553EEC2BEC55}" srcOrd="3" destOrd="0" presId="urn:microsoft.com/office/officeart/2018/2/layout/IconCircleList"/>
    <dgm:cxn modelId="{57E3F9A0-3A79-4010-97A5-693983EEA31F}" type="presParOf" srcId="{BFE484D2-4613-4C9E-9240-699BE62DB2A4}" destId="{3F05AE77-8DCB-43AD-AEE2-A082613B5A2C}" srcOrd="3" destOrd="0" presId="urn:microsoft.com/office/officeart/2018/2/layout/IconCircleList"/>
    <dgm:cxn modelId="{D81C11B8-17A9-4B0B-BF0C-8AE5592524E2}" type="presParOf" srcId="{BFE484D2-4613-4C9E-9240-699BE62DB2A4}" destId="{C72F1C3F-3A62-4793-824E-F23527E017FE}" srcOrd="4" destOrd="0" presId="urn:microsoft.com/office/officeart/2018/2/layout/IconCircleList"/>
    <dgm:cxn modelId="{E4607FEE-A6E8-4AE7-9D95-BB1FE7DDEE44}" type="presParOf" srcId="{C72F1C3F-3A62-4793-824E-F23527E017FE}" destId="{9EEAEF0F-5503-413A-997A-E66644429A63}" srcOrd="0" destOrd="0" presId="urn:microsoft.com/office/officeart/2018/2/layout/IconCircleList"/>
    <dgm:cxn modelId="{DF09C692-7BB3-4632-AE2C-70B396A88C44}" type="presParOf" srcId="{C72F1C3F-3A62-4793-824E-F23527E017FE}" destId="{AAAA46B7-15D6-440A-951F-0D4EC88043B2}" srcOrd="1" destOrd="0" presId="urn:microsoft.com/office/officeart/2018/2/layout/IconCircleList"/>
    <dgm:cxn modelId="{3A0E45FD-208A-4BFC-8601-878B89420A2C}" type="presParOf" srcId="{C72F1C3F-3A62-4793-824E-F23527E017FE}" destId="{DAD8C418-FAE7-43B5-A1AC-4898F01F4853}" srcOrd="2" destOrd="0" presId="urn:microsoft.com/office/officeart/2018/2/layout/IconCircleList"/>
    <dgm:cxn modelId="{5D8271AB-7B85-437F-AA03-2A1683A0B241}" type="presParOf" srcId="{C72F1C3F-3A62-4793-824E-F23527E017FE}" destId="{00581916-DA0B-4034-B5EA-5F2D1FB0DACA}" srcOrd="3" destOrd="0" presId="urn:microsoft.com/office/officeart/2018/2/layout/IconCircleList"/>
    <dgm:cxn modelId="{A49DDEAC-A5EF-48CC-975B-FAC18A913FA5}" type="presParOf" srcId="{BFE484D2-4613-4C9E-9240-699BE62DB2A4}" destId="{8E2B648C-2024-4A4C-9B7D-E3D52931ABBB}" srcOrd="5" destOrd="0" presId="urn:microsoft.com/office/officeart/2018/2/layout/IconCircleList"/>
    <dgm:cxn modelId="{9F9ADCC1-40F4-4C7D-A900-D38AEC220DEB}" type="presParOf" srcId="{BFE484D2-4613-4C9E-9240-699BE62DB2A4}" destId="{8EF743F9-2909-4BB4-B8AB-B7EFD2706D98}" srcOrd="6" destOrd="0" presId="urn:microsoft.com/office/officeart/2018/2/layout/IconCircleList"/>
    <dgm:cxn modelId="{286D287D-8A0D-41B9-AAA7-BD13F83A0D61}" type="presParOf" srcId="{8EF743F9-2909-4BB4-B8AB-B7EFD2706D98}" destId="{7F349C0F-ACE1-4FFE-BAC6-BD6CE36A6893}" srcOrd="0" destOrd="0" presId="urn:microsoft.com/office/officeart/2018/2/layout/IconCircleList"/>
    <dgm:cxn modelId="{BEBDCDD3-CA52-4884-B396-0887E49E4368}" type="presParOf" srcId="{8EF743F9-2909-4BB4-B8AB-B7EFD2706D98}" destId="{3DD35EC4-8C41-423C-9EC8-A80CE115AA0C}" srcOrd="1" destOrd="0" presId="urn:microsoft.com/office/officeart/2018/2/layout/IconCircleList"/>
    <dgm:cxn modelId="{D6EAE357-B6BE-4E22-B2C7-11ED6E632014}" type="presParOf" srcId="{8EF743F9-2909-4BB4-B8AB-B7EFD2706D98}" destId="{3A08119A-C79F-47FB-A4B0-2D29FD88495D}" srcOrd="2" destOrd="0" presId="urn:microsoft.com/office/officeart/2018/2/layout/IconCircleList"/>
    <dgm:cxn modelId="{A44D97FC-030E-4C17-93F1-5139BDDD1AE1}" type="presParOf" srcId="{8EF743F9-2909-4BB4-B8AB-B7EFD2706D98}" destId="{2EBC2BE6-033C-4494-AD60-4EF97936F15B}"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A77134D-F8DC-4666-AB76-497D0434F484}"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68B3AD91-D3F4-4DA5-B97C-CA4FB50C09BC}">
      <dgm:prSet custT="1"/>
      <dgm:spPr/>
      <dgm:t>
        <a:bodyPr/>
        <a:lstStyle/>
        <a:p>
          <a:pPr>
            <a:lnSpc>
              <a:spcPct val="100000"/>
            </a:lnSpc>
          </a:pPr>
          <a:r>
            <a:rPr lang="en-US" sz="1400"/>
            <a:t>Only 39% of adults feel socially and emotionally connected with others, meaning over half of adults are disconnected and isolated.</a:t>
          </a:r>
        </a:p>
      </dgm:t>
    </dgm:pt>
    <dgm:pt modelId="{55486029-897D-41E1-B7A3-4AEEC3F3839C}" type="parTrans" cxnId="{7E8CE83F-DE47-4164-9FE8-5B0A75E9E20D}">
      <dgm:prSet/>
      <dgm:spPr/>
      <dgm:t>
        <a:bodyPr/>
        <a:lstStyle/>
        <a:p>
          <a:endParaRPr lang="en-US" sz="2400"/>
        </a:p>
      </dgm:t>
    </dgm:pt>
    <dgm:pt modelId="{A48BC67B-3F5A-4A52-975C-3653F5FE82F2}" type="sibTrans" cxnId="{7E8CE83F-DE47-4164-9FE8-5B0A75E9E20D}">
      <dgm:prSet/>
      <dgm:spPr/>
      <dgm:t>
        <a:bodyPr/>
        <a:lstStyle/>
        <a:p>
          <a:pPr>
            <a:lnSpc>
              <a:spcPct val="100000"/>
            </a:lnSpc>
          </a:pPr>
          <a:endParaRPr lang="en-US" sz="2400"/>
        </a:p>
      </dgm:t>
    </dgm:pt>
    <dgm:pt modelId="{79C3F6E9-D1DE-460F-9C90-DB5BE20E02A8}">
      <dgm:prSet custT="1"/>
      <dgm:spPr/>
      <dgm:t>
        <a:bodyPr/>
        <a:lstStyle/>
        <a:p>
          <a:pPr>
            <a:lnSpc>
              <a:spcPct val="100000"/>
            </a:lnSpc>
          </a:pPr>
          <a:r>
            <a:rPr lang="en-US" sz="1400"/>
            <a:t>1 in 5 employees report feeling lonely at work.</a:t>
          </a:r>
        </a:p>
      </dgm:t>
    </dgm:pt>
    <dgm:pt modelId="{C75FCC65-36DB-486D-872C-45C005F2B891}" type="parTrans" cxnId="{DA87A46B-DB9E-42E7-8C1F-693A19C6C548}">
      <dgm:prSet/>
      <dgm:spPr/>
      <dgm:t>
        <a:bodyPr/>
        <a:lstStyle/>
        <a:p>
          <a:endParaRPr lang="en-US" sz="2400"/>
        </a:p>
      </dgm:t>
    </dgm:pt>
    <dgm:pt modelId="{280CB724-8C63-4A13-B9D8-22C89228CB8D}" type="sibTrans" cxnId="{DA87A46B-DB9E-42E7-8C1F-693A19C6C548}">
      <dgm:prSet/>
      <dgm:spPr/>
      <dgm:t>
        <a:bodyPr/>
        <a:lstStyle/>
        <a:p>
          <a:pPr>
            <a:lnSpc>
              <a:spcPct val="100000"/>
            </a:lnSpc>
          </a:pPr>
          <a:endParaRPr lang="en-US" sz="2400"/>
        </a:p>
      </dgm:t>
    </dgm:pt>
    <dgm:pt modelId="{89ADFC09-9701-4771-879A-965C331E7375}">
      <dgm:prSet custT="1"/>
      <dgm:spPr/>
      <dgm:t>
        <a:bodyPr/>
        <a:lstStyle/>
        <a:p>
          <a:pPr>
            <a:lnSpc>
              <a:spcPct val="100000"/>
            </a:lnSpc>
          </a:pPr>
          <a:r>
            <a:rPr lang="en-US" sz="1400"/>
            <a:t>65% of the workforce is expected to be millennials and Gen Z in the next 5 years. </a:t>
          </a:r>
        </a:p>
      </dgm:t>
    </dgm:pt>
    <dgm:pt modelId="{11904A42-FE86-4A3D-8868-736AE7D6C12E}" type="parTrans" cxnId="{D6B3A41A-A28D-479D-B354-B9F48314B856}">
      <dgm:prSet/>
      <dgm:spPr/>
      <dgm:t>
        <a:bodyPr/>
        <a:lstStyle/>
        <a:p>
          <a:endParaRPr lang="en-US" sz="2400"/>
        </a:p>
      </dgm:t>
    </dgm:pt>
    <dgm:pt modelId="{5A50FF69-AB99-432B-BA1B-877066E3056E}" type="sibTrans" cxnId="{D6B3A41A-A28D-479D-B354-B9F48314B856}">
      <dgm:prSet/>
      <dgm:spPr/>
      <dgm:t>
        <a:bodyPr/>
        <a:lstStyle/>
        <a:p>
          <a:pPr>
            <a:lnSpc>
              <a:spcPct val="100000"/>
            </a:lnSpc>
          </a:pPr>
          <a:endParaRPr lang="en-US" sz="2400"/>
        </a:p>
      </dgm:t>
    </dgm:pt>
    <dgm:pt modelId="{A199A576-ABFC-4EFA-8101-C9E839817B44}">
      <dgm:prSet custT="1"/>
      <dgm:spPr/>
      <dgm:t>
        <a:bodyPr/>
        <a:lstStyle/>
        <a:p>
          <a:pPr>
            <a:lnSpc>
              <a:spcPct val="100000"/>
            </a:lnSpc>
          </a:pPr>
          <a:r>
            <a:rPr lang="en-US" sz="1400"/>
            <a:t>Employers are developing succession planning strategies to help stabilize knowledge retention. </a:t>
          </a:r>
        </a:p>
      </dgm:t>
    </dgm:pt>
    <dgm:pt modelId="{E3730134-3BDC-42B1-BE85-4C75E46D0435}" type="parTrans" cxnId="{6D783747-D992-427F-8B83-8CE3D86BB545}">
      <dgm:prSet/>
      <dgm:spPr/>
      <dgm:t>
        <a:bodyPr/>
        <a:lstStyle/>
        <a:p>
          <a:endParaRPr lang="en-US" sz="2400"/>
        </a:p>
      </dgm:t>
    </dgm:pt>
    <dgm:pt modelId="{26320AF0-7A13-4D40-A141-7608081B2838}" type="sibTrans" cxnId="{6D783747-D992-427F-8B83-8CE3D86BB545}">
      <dgm:prSet/>
      <dgm:spPr/>
      <dgm:t>
        <a:bodyPr/>
        <a:lstStyle/>
        <a:p>
          <a:endParaRPr lang="en-US" sz="2400"/>
        </a:p>
      </dgm:t>
    </dgm:pt>
    <dgm:pt modelId="{E35B350E-0059-44DC-AC5B-5D6ED64B6A4F}" type="pres">
      <dgm:prSet presAssocID="{3A77134D-F8DC-4666-AB76-497D0434F484}" presName="root" presStyleCnt="0">
        <dgm:presLayoutVars>
          <dgm:dir/>
          <dgm:resizeHandles val="exact"/>
        </dgm:presLayoutVars>
      </dgm:prSet>
      <dgm:spPr/>
    </dgm:pt>
    <dgm:pt modelId="{BFE484D2-4613-4C9E-9240-699BE62DB2A4}" type="pres">
      <dgm:prSet presAssocID="{3A77134D-F8DC-4666-AB76-497D0434F484}" presName="container" presStyleCnt="0">
        <dgm:presLayoutVars>
          <dgm:dir/>
          <dgm:resizeHandles val="exact"/>
        </dgm:presLayoutVars>
      </dgm:prSet>
      <dgm:spPr/>
    </dgm:pt>
    <dgm:pt modelId="{AB8633DA-D814-4DEB-94CA-36AC1FE2F946}" type="pres">
      <dgm:prSet presAssocID="{68B3AD91-D3F4-4DA5-B97C-CA4FB50C09BC}" presName="compNode" presStyleCnt="0"/>
      <dgm:spPr/>
    </dgm:pt>
    <dgm:pt modelId="{51C05BDE-7447-43B6-AB16-39620CF7C8AC}" type="pres">
      <dgm:prSet presAssocID="{68B3AD91-D3F4-4DA5-B97C-CA4FB50C09BC}" presName="iconBgRect" presStyleLbl="bgShp" presStyleIdx="0" presStyleCnt="4"/>
      <dgm:spPr>
        <a:solidFill>
          <a:schemeClr val="accent5">
            <a:lumMod val="40000"/>
            <a:lumOff val="60000"/>
          </a:schemeClr>
        </a:solidFill>
      </dgm:spPr>
    </dgm:pt>
    <dgm:pt modelId="{1CCA7D55-9A5F-4620-9313-393FE611C106}" type="pres">
      <dgm:prSet presAssocID="{68B3AD91-D3F4-4DA5-B97C-CA4FB50C09B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nections"/>
        </a:ext>
      </dgm:extLst>
    </dgm:pt>
    <dgm:pt modelId="{AD5BBEF3-54DD-44F3-9165-95252077E33C}" type="pres">
      <dgm:prSet presAssocID="{68B3AD91-D3F4-4DA5-B97C-CA4FB50C09BC}" presName="spaceRect" presStyleCnt="0"/>
      <dgm:spPr/>
    </dgm:pt>
    <dgm:pt modelId="{348D327C-DF46-480B-8267-C11D21F1341A}" type="pres">
      <dgm:prSet presAssocID="{68B3AD91-D3F4-4DA5-B97C-CA4FB50C09BC}" presName="textRect" presStyleLbl="revTx" presStyleIdx="0" presStyleCnt="4">
        <dgm:presLayoutVars>
          <dgm:chMax val="1"/>
          <dgm:chPref val="1"/>
        </dgm:presLayoutVars>
      </dgm:prSet>
      <dgm:spPr/>
    </dgm:pt>
    <dgm:pt modelId="{D66CD893-B442-4E1C-9206-07939BE761E2}" type="pres">
      <dgm:prSet presAssocID="{A48BC67B-3F5A-4A52-975C-3653F5FE82F2}" presName="sibTrans" presStyleLbl="sibTrans2D1" presStyleIdx="0" presStyleCnt="0"/>
      <dgm:spPr/>
    </dgm:pt>
    <dgm:pt modelId="{3217416B-9128-4CFD-A060-1E072F371590}" type="pres">
      <dgm:prSet presAssocID="{79C3F6E9-D1DE-460F-9C90-DB5BE20E02A8}" presName="compNode" presStyleCnt="0"/>
      <dgm:spPr/>
    </dgm:pt>
    <dgm:pt modelId="{9D83B3CD-F10C-45E0-9F97-C84C88092745}" type="pres">
      <dgm:prSet presAssocID="{79C3F6E9-D1DE-460F-9C90-DB5BE20E02A8}" presName="iconBgRect" presStyleLbl="bgShp" presStyleIdx="1" presStyleCnt="4"/>
      <dgm:spPr>
        <a:solidFill>
          <a:schemeClr val="accent5">
            <a:lumMod val="40000"/>
            <a:lumOff val="60000"/>
          </a:schemeClr>
        </a:solidFill>
      </dgm:spPr>
    </dgm:pt>
    <dgm:pt modelId="{0E7E54BA-42AE-4CEF-8534-2C730D4DD74A}" type="pres">
      <dgm:prSet presAssocID="{79C3F6E9-D1DE-460F-9C90-DB5BE20E02A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rying Face with No Fill"/>
        </a:ext>
      </dgm:extLst>
    </dgm:pt>
    <dgm:pt modelId="{DA5C7DF6-F31F-458F-A255-3FE2CBAEABC7}" type="pres">
      <dgm:prSet presAssocID="{79C3F6E9-D1DE-460F-9C90-DB5BE20E02A8}" presName="spaceRect" presStyleCnt="0"/>
      <dgm:spPr/>
    </dgm:pt>
    <dgm:pt modelId="{AADE4E61-1878-48F3-A33B-553EEC2BEC55}" type="pres">
      <dgm:prSet presAssocID="{79C3F6E9-D1DE-460F-9C90-DB5BE20E02A8}" presName="textRect" presStyleLbl="revTx" presStyleIdx="1" presStyleCnt="4">
        <dgm:presLayoutVars>
          <dgm:chMax val="1"/>
          <dgm:chPref val="1"/>
        </dgm:presLayoutVars>
      </dgm:prSet>
      <dgm:spPr/>
    </dgm:pt>
    <dgm:pt modelId="{3F05AE77-8DCB-43AD-AEE2-A082613B5A2C}" type="pres">
      <dgm:prSet presAssocID="{280CB724-8C63-4A13-B9D8-22C89228CB8D}" presName="sibTrans" presStyleLbl="sibTrans2D1" presStyleIdx="0" presStyleCnt="0"/>
      <dgm:spPr/>
    </dgm:pt>
    <dgm:pt modelId="{C72F1C3F-3A62-4793-824E-F23527E017FE}" type="pres">
      <dgm:prSet presAssocID="{89ADFC09-9701-4771-879A-965C331E7375}" presName="compNode" presStyleCnt="0"/>
      <dgm:spPr/>
    </dgm:pt>
    <dgm:pt modelId="{9EEAEF0F-5503-413A-997A-E66644429A63}" type="pres">
      <dgm:prSet presAssocID="{89ADFC09-9701-4771-879A-965C331E7375}" presName="iconBgRect" presStyleLbl="bgShp" presStyleIdx="2" presStyleCnt="4"/>
      <dgm:spPr>
        <a:solidFill>
          <a:schemeClr val="accent5">
            <a:lumMod val="40000"/>
            <a:lumOff val="60000"/>
          </a:schemeClr>
        </a:solidFill>
      </dgm:spPr>
    </dgm:pt>
    <dgm:pt modelId="{AAAA46B7-15D6-440A-951F-0D4EC88043B2}" type="pres">
      <dgm:prSet presAssocID="{89ADFC09-9701-4771-879A-965C331E737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siness Growth"/>
        </a:ext>
      </dgm:extLst>
    </dgm:pt>
    <dgm:pt modelId="{DAD8C418-FAE7-43B5-A1AC-4898F01F4853}" type="pres">
      <dgm:prSet presAssocID="{89ADFC09-9701-4771-879A-965C331E7375}" presName="spaceRect" presStyleCnt="0"/>
      <dgm:spPr/>
    </dgm:pt>
    <dgm:pt modelId="{00581916-DA0B-4034-B5EA-5F2D1FB0DACA}" type="pres">
      <dgm:prSet presAssocID="{89ADFC09-9701-4771-879A-965C331E7375}" presName="textRect" presStyleLbl="revTx" presStyleIdx="2" presStyleCnt="4">
        <dgm:presLayoutVars>
          <dgm:chMax val="1"/>
          <dgm:chPref val="1"/>
        </dgm:presLayoutVars>
      </dgm:prSet>
      <dgm:spPr/>
    </dgm:pt>
    <dgm:pt modelId="{8E2B648C-2024-4A4C-9B7D-E3D52931ABBB}" type="pres">
      <dgm:prSet presAssocID="{5A50FF69-AB99-432B-BA1B-877066E3056E}" presName="sibTrans" presStyleLbl="sibTrans2D1" presStyleIdx="0" presStyleCnt="0"/>
      <dgm:spPr/>
    </dgm:pt>
    <dgm:pt modelId="{8EF743F9-2909-4BB4-B8AB-B7EFD2706D98}" type="pres">
      <dgm:prSet presAssocID="{A199A576-ABFC-4EFA-8101-C9E839817B44}" presName="compNode" presStyleCnt="0"/>
      <dgm:spPr/>
    </dgm:pt>
    <dgm:pt modelId="{7F349C0F-ACE1-4FFE-BAC6-BD6CE36A6893}" type="pres">
      <dgm:prSet presAssocID="{A199A576-ABFC-4EFA-8101-C9E839817B44}" presName="iconBgRect" presStyleLbl="bgShp" presStyleIdx="3" presStyleCnt="4"/>
      <dgm:spPr>
        <a:solidFill>
          <a:schemeClr val="accent5">
            <a:lumMod val="40000"/>
            <a:lumOff val="60000"/>
          </a:schemeClr>
        </a:solidFill>
      </dgm:spPr>
    </dgm:pt>
    <dgm:pt modelId="{3DD35EC4-8C41-423C-9EC8-A80CE115AA0C}" type="pres">
      <dgm:prSet presAssocID="{A199A576-ABFC-4EFA-8101-C9E839817B4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roup"/>
        </a:ext>
      </dgm:extLst>
    </dgm:pt>
    <dgm:pt modelId="{3A08119A-C79F-47FB-A4B0-2D29FD88495D}" type="pres">
      <dgm:prSet presAssocID="{A199A576-ABFC-4EFA-8101-C9E839817B44}" presName="spaceRect" presStyleCnt="0"/>
      <dgm:spPr/>
    </dgm:pt>
    <dgm:pt modelId="{2EBC2BE6-033C-4494-AD60-4EF97936F15B}" type="pres">
      <dgm:prSet presAssocID="{A199A576-ABFC-4EFA-8101-C9E839817B44}" presName="textRect" presStyleLbl="revTx" presStyleIdx="3" presStyleCnt="4">
        <dgm:presLayoutVars>
          <dgm:chMax val="1"/>
          <dgm:chPref val="1"/>
        </dgm:presLayoutVars>
      </dgm:prSet>
      <dgm:spPr/>
    </dgm:pt>
  </dgm:ptLst>
  <dgm:cxnLst>
    <dgm:cxn modelId="{88EC1D14-DCA7-4577-AADD-68E6B47C5383}" type="presOf" srcId="{79C3F6E9-D1DE-460F-9C90-DB5BE20E02A8}" destId="{AADE4E61-1878-48F3-A33B-553EEC2BEC55}" srcOrd="0" destOrd="0" presId="urn:microsoft.com/office/officeart/2018/2/layout/IconCircleList"/>
    <dgm:cxn modelId="{D6B3A41A-A28D-479D-B354-B9F48314B856}" srcId="{3A77134D-F8DC-4666-AB76-497D0434F484}" destId="{89ADFC09-9701-4771-879A-965C331E7375}" srcOrd="2" destOrd="0" parTransId="{11904A42-FE86-4A3D-8868-736AE7D6C12E}" sibTransId="{5A50FF69-AB99-432B-BA1B-877066E3056E}"/>
    <dgm:cxn modelId="{F2F1E91B-DE89-4768-8FBF-9E7D36310FC5}" type="presOf" srcId="{280CB724-8C63-4A13-B9D8-22C89228CB8D}" destId="{3F05AE77-8DCB-43AD-AEE2-A082613B5A2C}" srcOrd="0" destOrd="0" presId="urn:microsoft.com/office/officeart/2018/2/layout/IconCircleList"/>
    <dgm:cxn modelId="{2DD8FE1D-A01E-424B-AEF1-77ECD7D07910}" type="presOf" srcId="{68B3AD91-D3F4-4DA5-B97C-CA4FB50C09BC}" destId="{348D327C-DF46-480B-8267-C11D21F1341A}" srcOrd="0" destOrd="0" presId="urn:microsoft.com/office/officeart/2018/2/layout/IconCircleList"/>
    <dgm:cxn modelId="{7E8CE83F-DE47-4164-9FE8-5B0A75E9E20D}" srcId="{3A77134D-F8DC-4666-AB76-497D0434F484}" destId="{68B3AD91-D3F4-4DA5-B97C-CA4FB50C09BC}" srcOrd="0" destOrd="0" parTransId="{55486029-897D-41E1-B7A3-4AEEC3F3839C}" sibTransId="{A48BC67B-3F5A-4A52-975C-3653F5FE82F2}"/>
    <dgm:cxn modelId="{32D54842-B6C1-4B74-9848-AD1CE64693DC}" type="presOf" srcId="{5A50FF69-AB99-432B-BA1B-877066E3056E}" destId="{8E2B648C-2024-4A4C-9B7D-E3D52931ABBB}" srcOrd="0" destOrd="0" presId="urn:microsoft.com/office/officeart/2018/2/layout/IconCircleList"/>
    <dgm:cxn modelId="{6D783747-D992-427F-8B83-8CE3D86BB545}" srcId="{3A77134D-F8DC-4666-AB76-497D0434F484}" destId="{A199A576-ABFC-4EFA-8101-C9E839817B44}" srcOrd="3" destOrd="0" parTransId="{E3730134-3BDC-42B1-BE85-4C75E46D0435}" sibTransId="{26320AF0-7A13-4D40-A141-7608081B2838}"/>
    <dgm:cxn modelId="{DA87A46B-DB9E-42E7-8C1F-693A19C6C548}" srcId="{3A77134D-F8DC-4666-AB76-497D0434F484}" destId="{79C3F6E9-D1DE-460F-9C90-DB5BE20E02A8}" srcOrd="1" destOrd="0" parTransId="{C75FCC65-36DB-486D-872C-45C005F2B891}" sibTransId="{280CB724-8C63-4A13-B9D8-22C89228CB8D}"/>
    <dgm:cxn modelId="{B329D96C-3FE0-4EB3-832D-0A93ADB1EDC7}" type="presOf" srcId="{A48BC67B-3F5A-4A52-975C-3653F5FE82F2}" destId="{D66CD893-B442-4E1C-9206-07939BE761E2}" srcOrd="0" destOrd="0" presId="urn:microsoft.com/office/officeart/2018/2/layout/IconCircleList"/>
    <dgm:cxn modelId="{E6277579-1C3B-459E-8931-7CCC34F8272B}" type="presOf" srcId="{3A77134D-F8DC-4666-AB76-497D0434F484}" destId="{E35B350E-0059-44DC-AC5B-5D6ED64B6A4F}" srcOrd="0" destOrd="0" presId="urn:microsoft.com/office/officeart/2018/2/layout/IconCircleList"/>
    <dgm:cxn modelId="{3BB7BA84-FD84-4050-BA70-1710D05E26E0}" type="presOf" srcId="{A199A576-ABFC-4EFA-8101-C9E839817B44}" destId="{2EBC2BE6-033C-4494-AD60-4EF97936F15B}" srcOrd="0" destOrd="0" presId="urn:microsoft.com/office/officeart/2018/2/layout/IconCircleList"/>
    <dgm:cxn modelId="{403852EC-425A-4FD8-BE3B-97DF5115925A}" type="presOf" srcId="{89ADFC09-9701-4771-879A-965C331E7375}" destId="{00581916-DA0B-4034-B5EA-5F2D1FB0DACA}" srcOrd="0" destOrd="0" presId="urn:microsoft.com/office/officeart/2018/2/layout/IconCircleList"/>
    <dgm:cxn modelId="{B98BAE38-56DF-4D47-A036-F4D942967D17}" type="presParOf" srcId="{E35B350E-0059-44DC-AC5B-5D6ED64B6A4F}" destId="{BFE484D2-4613-4C9E-9240-699BE62DB2A4}" srcOrd="0" destOrd="0" presId="urn:microsoft.com/office/officeart/2018/2/layout/IconCircleList"/>
    <dgm:cxn modelId="{427C14C9-208A-4C76-8B8E-EAD977A4C428}" type="presParOf" srcId="{BFE484D2-4613-4C9E-9240-699BE62DB2A4}" destId="{AB8633DA-D814-4DEB-94CA-36AC1FE2F946}" srcOrd="0" destOrd="0" presId="urn:microsoft.com/office/officeart/2018/2/layout/IconCircleList"/>
    <dgm:cxn modelId="{9CE84B7F-2F38-4A79-8569-73A88AFCC8FD}" type="presParOf" srcId="{AB8633DA-D814-4DEB-94CA-36AC1FE2F946}" destId="{51C05BDE-7447-43B6-AB16-39620CF7C8AC}" srcOrd="0" destOrd="0" presId="urn:microsoft.com/office/officeart/2018/2/layout/IconCircleList"/>
    <dgm:cxn modelId="{D3C85D20-7E37-44D6-B3A4-50E790AA5B79}" type="presParOf" srcId="{AB8633DA-D814-4DEB-94CA-36AC1FE2F946}" destId="{1CCA7D55-9A5F-4620-9313-393FE611C106}" srcOrd="1" destOrd="0" presId="urn:microsoft.com/office/officeart/2018/2/layout/IconCircleList"/>
    <dgm:cxn modelId="{76820DA3-5232-48C5-B952-3305B50BA5BF}" type="presParOf" srcId="{AB8633DA-D814-4DEB-94CA-36AC1FE2F946}" destId="{AD5BBEF3-54DD-44F3-9165-95252077E33C}" srcOrd="2" destOrd="0" presId="urn:microsoft.com/office/officeart/2018/2/layout/IconCircleList"/>
    <dgm:cxn modelId="{6637105C-1CD3-4D83-A4C6-E0AFCD664346}" type="presParOf" srcId="{AB8633DA-D814-4DEB-94CA-36AC1FE2F946}" destId="{348D327C-DF46-480B-8267-C11D21F1341A}" srcOrd="3" destOrd="0" presId="urn:microsoft.com/office/officeart/2018/2/layout/IconCircleList"/>
    <dgm:cxn modelId="{398CCE5D-62E1-4F66-BFF9-CE1AE5CBFCC4}" type="presParOf" srcId="{BFE484D2-4613-4C9E-9240-699BE62DB2A4}" destId="{D66CD893-B442-4E1C-9206-07939BE761E2}" srcOrd="1" destOrd="0" presId="urn:microsoft.com/office/officeart/2018/2/layout/IconCircleList"/>
    <dgm:cxn modelId="{1CC7286E-8E14-4B8D-8C9C-1E86B46EF122}" type="presParOf" srcId="{BFE484D2-4613-4C9E-9240-699BE62DB2A4}" destId="{3217416B-9128-4CFD-A060-1E072F371590}" srcOrd="2" destOrd="0" presId="urn:microsoft.com/office/officeart/2018/2/layout/IconCircleList"/>
    <dgm:cxn modelId="{AC477161-7201-4885-BADC-F75DFCD84466}" type="presParOf" srcId="{3217416B-9128-4CFD-A060-1E072F371590}" destId="{9D83B3CD-F10C-45E0-9F97-C84C88092745}" srcOrd="0" destOrd="0" presId="urn:microsoft.com/office/officeart/2018/2/layout/IconCircleList"/>
    <dgm:cxn modelId="{1E4471A2-808C-42D9-9D41-0ED2B3D4F42A}" type="presParOf" srcId="{3217416B-9128-4CFD-A060-1E072F371590}" destId="{0E7E54BA-42AE-4CEF-8534-2C730D4DD74A}" srcOrd="1" destOrd="0" presId="urn:microsoft.com/office/officeart/2018/2/layout/IconCircleList"/>
    <dgm:cxn modelId="{957750C5-0134-4B67-BC21-959FB50682FE}" type="presParOf" srcId="{3217416B-9128-4CFD-A060-1E072F371590}" destId="{DA5C7DF6-F31F-458F-A255-3FE2CBAEABC7}" srcOrd="2" destOrd="0" presId="urn:microsoft.com/office/officeart/2018/2/layout/IconCircleList"/>
    <dgm:cxn modelId="{BF11CA57-AAC6-4A36-AE18-7604A5BC0C8C}" type="presParOf" srcId="{3217416B-9128-4CFD-A060-1E072F371590}" destId="{AADE4E61-1878-48F3-A33B-553EEC2BEC55}" srcOrd="3" destOrd="0" presId="urn:microsoft.com/office/officeart/2018/2/layout/IconCircleList"/>
    <dgm:cxn modelId="{9FEA7411-05A2-4EC1-9C56-EA6B3DA51E22}" type="presParOf" srcId="{BFE484D2-4613-4C9E-9240-699BE62DB2A4}" destId="{3F05AE77-8DCB-43AD-AEE2-A082613B5A2C}" srcOrd="3" destOrd="0" presId="urn:microsoft.com/office/officeart/2018/2/layout/IconCircleList"/>
    <dgm:cxn modelId="{F4E843A0-0A1A-4EE0-91B6-183B23FD9EF6}" type="presParOf" srcId="{BFE484D2-4613-4C9E-9240-699BE62DB2A4}" destId="{C72F1C3F-3A62-4793-824E-F23527E017FE}" srcOrd="4" destOrd="0" presId="urn:microsoft.com/office/officeart/2018/2/layout/IconCircleList"/>
    <dgm:cxn modelId="{E03E9D0D-73EF-49B7-B6AD-D69F98516F4C}" type="presParOf" srcId="{C72F1C3F-3A62-4793-824E-F23527E017FE}" destId="{9EEAEF0F-5503-413A-997A-E66644429A63}" srcOrd="0" destOrd="0" presId="urn:microsoft.com/office/officeart/2018/2/layout/IconCircleList"/>
    <dgm:cxn modelId="{1DA0C0FB-A293-49C1-83ED-B5C2580E7EEC}" type="presParOf" srcId="{C72F1C3F-3A62-4793-824E-F23527E017FE}" destId="{AAAA46B7-15D6-440A-951F-0D4EC88043B2}" srcOrd="1" destOrd="0" presId="urn:microsoft.com/office/officeart/2018/2/layout/IconCircleList"/>
    <dgm:cxn modelId="{93304454-E070-4DA3-A329-08341CD9CCAD}" type="presParOf" srcId="{C72F1C3F-3A62-4793-824E-F23527E017FE}" destId="{DAD8C418-FAE7-43B5-A1AC-4898F01F4853}" srcOrd="2" destOrd="0" presId="urn:microsoft.com/office/officeart/2018/2/layout/IconCircleList"/>
    <dgm:cxn modelId="{AB92B871-C77C-4898-A345-F68E836602A0}" type="presParOf" srcId="{C72F1C3F-3A62-4793-824E-F23527E017FE}" destId="{00581916-DA0B-4034-B5EA-5F2D1FB0DACA}" srcOrd="3" destOrd="0" presId="urn:microsoft.com/office/officeart/2018/2/layout/IconCircleList"/>
    <dgm:cxn modelId="{2883500D-4E9D-469C-B344-0E8A5608C97C}" type="presParOf" srcId="{BFE484D2-4613-4C9E-9240-699BE62DB2A4}" destId="{8E2B648C-2024-4A4C-9B7D-E3D52931ABBB}" srcOrd="5" destOrd="0" presId="urn:microsoft.com/office/officeart/2018/2/layout/IconCircleList"/>
    <dgm:cxn modelId="{3E519C3D-2391-47B0-838D-A0F7BC50FCCB}" type="presParOf" srcId="{BFE484D2-4613-4C9E-9240-699BE62DB2A4}" destId="{8EF743F9-2909-4BB4-B8AB-B7EFD2706D98}" srcOrd="6" destOrd="0" presId="urn:microsoft.com/office/officeart/2018/2/layout/IconCircleList"/>
    <dgm:cxn modelId="{C31B8D16-7098-49D3-86F6-F838544C0E13}" type="presParOf" srcId="{8EF743F9-2909-4BB4-B8AB-B7EFD2706D98}" destId="{7F349C0F-ACE1-4FFE-BAC6-BD6CE36A6893}" srcOrd="0" destOrd="0" presId="urn:microsoft.com/office/officeart/2018/2/layout/IconCircleList"/>
    <dgm:cxn modelId="{B7CC8DC0-9107-48AB-93B2-A762920C87C2}" type="presParOf" srcId="{8EF743F9-2909-4BB4-B8AB-B7EFD2706D98}" destId="{3DD35EC4-8C41-423C-9EC8-A80CE115AA0C}" srcOrd="1" destOrd="0" presId="urn:microsoft.com/office/officeart/2018/2/layout/IconCircleList"/>
    <dgm:cxn modelId="{28AE25F6-172F-4E38-A305-BA89A62AB7B9}" type="presParOf" srcId="{8EF743F9-2909-4BB4-B8AB-B7EFD2706D98}" destId="{3A08119A-C79F-47FB-A4B0-2D29FD88495D}" srcOrd="2" destOrd="0" presId="urn:microsoft.com/office/officeart/2018/2/layout/IconCircleList"/>
    <dgm:cxn modelId="{ED6B3E85-04E8-43DE-8977-300F547B4C43}" type="presParOf" srcId="{8EF743F9-2909-4BB4-B8AB-B7EFD2706D98}" destId="{2EBC2BE6-033C-4494-AD60-4EF97936F15B}"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45D5DD-B946-43C3-B633-CF41B5AC6ED0}" type="doc">
      <dgm:prSet loTypeId="urn:microsoft.com/office/officeart/2016/7/layout/LinearBlockProcessNumbered" loCatId="process" qsTypeId="urn:microsoft.com/office/officeart/2005/8/quickstyle/simple2" qsCatId="simple" csTypeId="urn:microsoft.com/office/officeart/2005/8/colors/accent2_3" csCatId="accent2" phldr="1"/>
      <dgm:spPr/>
      <dgm:t>
        <a:bodyPr/>
        <a:lstStyle/>
        <a:p>
          <a:endParaRPr lang="en-US"/>
        </a:p>
      </dgm:t>
    </dgm:pt>
    <dgm:pt modelId="{CC0B95C2-2174-457F-925B-E3567F94EFDB}">
      <dgm:prSet custT="1"/>
      <dgm:spPr/>
      <dgm:t>
        <a:bodyPr/>
        <a:lstStyle/>
        <a:p>
          <a:r>
            <a:rPr lang="en-US" sz="1600"/>
            <a:t>How are your benefits supporting healthy aging for your employee population? </a:t>
          </a:r>
        </a:p>
      </dgm:t>
    </dgm:pt>
    <dgm:pt modelId="{E35F7E66-CF83-40CD-B62F-AD1532F4877B}" type="parTrans" cxnId="{6447EC2D-E709-41A4-9383-D631317E2F93}">
      <dgm:prSet/>
      <dgm:spPr/>
      <dgm:t>
        <a:bodyPr/>
        <a:lstStyle/>
        <a:p>
          <a:endParaRPr lang="en-US" sz="2000"/>
        </a:p>
      </dgm:t>
    </dgm:pt>
    <dgm:pt modelId="{AB704FF8-BA2F-4C83-B64D-40B9370408D0}" type="sibTrans" cxnId="{6447EC2D-E709-41A4-9383-D631317E2F93}">
      <dgm:prSet phldrT="01" phldr="0" custT="1"/>
      <dgm:spPr/>
      <dgm:t>
        <a:bodyPr/>
        <a:lstStyle/>
        <a:p>
          <a:r>
            <a:rPr lang="en-US" sz="4800"/>
            <a:t>01</a:t>
          </a:r>
        </a:p>
      </dgm:t>
    </dgm:pt>
    <dgm:pt modelId="{7B26666B-AA65-46E7-BCE7-5599BAEC6F60}">
      <dgm:prSet custT="1"/>
      <dgm:spPr/>
      <dgm:t>
        <a:bodyPr/>
        <a:lstStyle/>
        <a:p>
          <a:r>
            <a:rPr lang="en-US" sz="1600"/>
            <a:t>Do you have a robust strategy that incorporates holistic wellbeing themes?</a:t>
          </a:r>
        </a:p>
      </dgm:t>
    </dgm:pt>
    <dgm:pt modelId="{859E3950-1080-4C76-871E-026C78D5303C}" type="parTrans" cxnId="{A3911884-63ED-425A-A120-8CAB2C3A207A}">
      <dgm:prSet/>
      <dgm:spPr/>
      <dgm:t>
        <a:bodyPr/>
        <a:lstStyle/>
        <a:p>
          <a:endParaRPr lang="en-US" sz="2000"/>
        </a:p>
      </dgm:t>
    </dgm:pt>
    <dgm:pt modelId="{A0E92553-808E-48B0-9745-471AFBE0C400}" type="sibTrans" cxnId="{A3911884-63ED-425A-A120-8CAB2C3A207A}">
      <dgm:prSet phldrT="02" phldr="0" custT="1"/>
      <dgm:spPr/>
      <dgm:t>
        <a:bodyPr/>
        <a:lstStyle/>
        <a:p>
          <a:r>
            <a:rPr lang="en-US" sz="4800"/>
            <a:t>02</a:t>
          </a:r>
        </a:p>
      </dgm:t>
    </dgm:pt>
    <dgm:pt modelId="{E9368223-C7E6-449F-83B6-2232FEAF079C}">
      <dgm:prSet custT="1"/>
      <dgm:spPr/>
      <dgm:t>
        <a:bodyPr/>
        <a:lstStyle/>
        <a:p>
          <a:r>
            <a:rPr lang="en-US" sz="1600"/>
            <a:t>How are you future-proofing your benefits strategy? </a:t>
          </a:r>
        </a:p>
      </dgm:t>
    </dgm:pt>
    <dgm:pt modelId="{0898D758-EE01-4A2F-8123-1BE0EA080C3E}" type="parTrans" cxnId="{44CE7C5B-7D8F-4233-864C-BCC2E2517307}">
      <dgm:prSet/>
      <dgm:spPr/>
      <dgm:t>
        <a:bodyPr/>
        <a:lstStyle/>
        <a:p>
          <a:endParaRPr lang="en-US" sz="2000"/>
        </a:p>
      </dgm:t>
    </dgm:pt>
    <dgm:pt modelId="{115252B8-77C0-4F62-BCD0-A099AA4421C3}" type="sibTrans" cxnId="{44CE7C5B-7D8F-4233-864C-BCC2E2517307}">
      <dgm:prSet phldrT="03" phldr="0" custT="1"/>
      <dgm:spPr/>
      <dgm:t>
        <a:bodyPr/>
        <a:lstStyle/>
        <a:p>
          <a:r>
            <a:rPr lang="en-US" sz="4800"/>
            <a:t>03</a:t>
          </a:r>
        </a:p>
      </dgm:t>
    </dgm:pt>
    <dgm:pt modelId="{9E788023-B005-481A-97F8-15094E98647C}">
      <dgm:prSet custT="1"/>
      <dgm:spPr/>
      <dgm:t>
        <a:bodyPr/>
        <a:lstStyle/>
        <a:p>
          <a:r>
            <a:rPr lang="en-US" sz="1600"/>
            <a:t>What are the biggest health and wellbeing challenges your employees currently face? </a:t>
          </a:r>
        </a:p>
      </dgm:t>
    </dgm:pt>
    <dgm:pt modelId="{2840E7AA-E2AB-4422-B6FF-E1D5539F528F}" type="parTrans" cxnId="{8C3C321A-13F8-4202-9AC0-59F196F654FB}">
      <dgm:prSet/>
      <dgm:spPr/>
      <dgm:t>
        <a:bodyPr/>
        <a:lstStyle/>
        <a:p>
          <a:endParaRPr lang="en-US" sz="2000"/>
        </a:p>
      </dgm:t>
    </dgm:pt>
    <dgm:pt modelId="{7F48DB89-D81C-45EF-B39C-45901A7F63C0}" type="sibTrans" cxnId="{8C3C321A-13F8-4202-9AC0-59F196F654FB}">
      <dgm:prSet phldrT="04" phldr="0" custT="1"/>
      <dgm:spPr/>
      <dgm:t>
        <a:bodyPr/>
        <a:lstStyle/>
        <a:p>
          <a:r>
            <a:rPr lang="en-US" sz="4800"/>
            <a:t>04</a:t>
          </a:r>
        </a:p>
      </dgm:t>
    </dgm:pt>
    <dgm:pt modelId="{61922634-17B6-4852-9B08-6C46D1F0DE05}">
      <dgm:prSet custT="1"/>
      <dgm:spPr/>
      <dgm:t>
        <a:bodyPr/>
        <a:lstStyle/>
        <a:p>
          <a:r>
            <a:rPr lang="en-US" sz="1600"/>
            <a:t>What barriers prevent your employees from prioritizing their health and wellbeing?</a:t>
          </a:r>
        </a:p>
      </dgm:t>
    </dgm:pt>
    <dgm:pt modelId="{A7E9200A-5642-42A9-ADB8-2FED6874963A}" type="parTrans" cxnId="{EE777FFE-39E1-46DE-987A-A1AB12E23C57}">
      <dgm:prSet/>
      <dgm:spPr/>
      <dgm:t>
        <a:bodyPr/>
        <a:lstStyle/>
        <a:p>
          <a:endParaRPr lang="en-US" sz="2000"/>
        </a:p>
      </dgm:t>
    </dgm:pt>
    <dgm:pt modelId="{84FFF752-48B5-4080-99CB-07F5E88756A7}" type="sibTrans" cxnId="{EE777FFE-39E1-46DE-987A-A1AB12E23C57}">
      <dgm:prSet phldrT="05" phldr="0" custT="1"/>
      <dgm:spPr/>
      <dgm:t>
        <a:bodyPr/>
        <a:lstStyle/>
        <a:p>
          <a:r>
            <a:rPr lang="en-US" sz="4800"/>
            <a:t>05</a:t>
          </a:r>
        </a:p>
      </dgm:t>
    </dgm:pt>
    <dgm:pt modelId="{547526E8-EF81-4E62-9EA3-87FED25D8872}" type="pres">
      <dgm:prSet presAssocID="{7545D5DD-B946-43C3-B633-CF41B5AC6ED0}" presName="Name0" presStyleCnt="0">
        <dgm:presLayoutVars>
          <dgm:animLvl val="lvl"/>
          <dgm:resizeHandles val="exact"/>
        </dgm:presLayoutVars>
      </dgm:prSet>
      <dgm:spPr/>
    </dgm:pt>
    <dgm:pt modelId="{A500788D-8A21-44C2-B2D2-B4392EBD1937}" type="pres">
      <dgm:prSet presAssocID="{CC0B95C2-2174-457F-925B-E3567F94EFDB}" presName="compositeNode" presStyleCnt="0">
        <dgm:presLayoutVars>
          <dgm:bulletEnabled val="1"/>
        </dgm:presLayoutVars>
      </dgm:prSet>
      <dgm:spPr/>
    </dgm:pt>
    <dgm:pt modelId="{15C18146-6AB3-4E76-B3A4-8657EEE26573}" type="pres">
      <dgm:prSet presAssocID="{CC0B95C2-2174-457F-925B-E3567F94EFDB}" presName="bgRect" presStyleLbl="alignNode1" presStyleIdx="0" presStyleCnt="5"/>
      <dgm:spPr/>
    </dgm:pt>
    <dgm:pt modelId="{07E111B7-6AD6-4FE8-A374-9532D805E85A}" type="pres">
      <dgm:prSet presAssocID="{AB704FF8-BA2F-4C83-B64D-40B9370408D0}" presName="sibTransNodeRect" presStyleLbl="alignNode1" presStyleIdx="0" presStyleCnt="5">
        <dgm:presLayoutVars>
          <dgm:chMax val="0"/>
          <dgm:bulletEnabled val="1"/>
        </dgm:presLayoutVars>
      </dgm:prSet>
      <dgm:spPr/>
    </dgm:pt>
    <dgm:pt modelId="{B5D48796-60F8-47DA-B29E-D063D98EF84A}" type="pres">
      <dgm:prSet presAssocID="{CC0B95C2-2174-457F-925B-E3567F94EFDB}" presName="nodeRect" presStyleLbl="alignNode1" presStyleIdx="0" presStyleCnt="5">
        <dgm:presLayoutVars>
          <dgm:bulletEnabled val="1"/>
        </dgm:presLayoutVars>
      </dgm:prSet>
      <dgm:spPr/>
    </dgm:pt>
    <dgm:pt modelId="{B2BF1AF4-D5EC-47DE-B825-73344A0569B4}" type="pres">
      <dgm:prSet presAssocID="{AB704FF8-BA2F-4C83-B64D-40B9370408D0}" presName="sibTrans" presStyleCnt="0"/>
      <dgm:spPr/>
    </dgm:pt>
    <dgm:pt modelId="{6504C044-F642-49D2-AE37-EC06BC439DC8}" type="pres">
      <dgm:prSet presAssocID="{7B26666B-AA65-46E7-BCE7-5599BAEC6F60}" presName="compositeNode" presStyleCnt="0">
        <dgm:presLayoutVars>
          <dgm:bulletEnabled val="1"/>
        </dgm:presLayoutVars>
      </dgm:prSet>
      <dgm:spPr/>
    </dgm:pt>
    <dgm:pt modelId="{D8C7ECD0-C5C1-49FB-B2C9-BD0AC8FA3E1A}" type="pres">
      <dgm:prSet presAssocID="{7B26666B-AA65-46E7-BCE7-5599BAEC6F60}" presName="bgRect" presStyleLbl="alignNode1" presStyleIdx="1" presStyleCnt="5"/>
      <dgm:spPr/>
    </dgm:pt>
    <dgm:pt modelId="{3227D0B6-72EA-4008-94A2-E6324A719F72}" type="pres">
      <dgm:prSet presAssocID="{A0E92553-808E-48B0-9745-471AFBE0C400}" presName="sibTransNodeRect" presStyleLbl="alignNode1" presStyleIdx="1" presStyleCnt="5">
        <dgm:presLayoutVars>
          <dgm:chMax val="0"/>
          <dgm:bulletEnabled val="1"/>
        </dgm:presLayoutVars>
      </dgm:prSet>
      <dgm:spPr/>
    </dgm:pt>
    <dgm:pt modelId="{FB3AC4F6-7786-4400-9C3F-281768B7B0C9}" type="pres">
      <dgm:prSet presAssocID="{7B26666B-AA65-46E7-BCE7-5599BAEC6F60}" presName="nodeRect" presStyleLbl="alignNode1" presStyleIdx="1" presStyleCnt="5">
        <dgm:presLayoutVars>
          <dgm:bulletEnabled val="1"/>
        </dgm:presLayoutVars>
      </dgm:prSet>
      <dgm:spPr/>
    </dgm:pt>
    <dgm:pt modelId="{E7EA4C66-42A4-4202-8733-55A3DEE3F571}" type="pres">
      <dgm:prSet presAssocID="{A0E92553-808E-48B0-9745-471AFBE0C400}" presName="sibTrans" presStyleCnt="0"/>
      <dgm:spPr/>
    </dgm:pt>
    <dgm:pt modelId="{1F90C0AA-A393-453F-A39F-14BBF2C266D4}" type="pres">
      <dgm:prSet presAssocID="{E9368223-C7E6-449F-83B6-2232FEAF079C}" presName="compositeNode" presStyleCnt="0">
        <dgm:presLayoutVars>
          <dgm:bulletEnabled val="1"/>
        </dgm:presLayoutVars>
      </dgm:prSet>
      <dgm:spPr/>
    </dgm:pt>
    <dgm:pt modelId="{6A48D5B9-C094-405F-8B75-8A0D08E606A8}" type="pres">
      <dgm:prSet presAssocID="{E9368223-C7E6-449F-83B6-2232FEAF079C}" presName="bgRect" presStyleLbl="alignNode1" presStyleIdx="2" presStyleCnt="5"/>
      <dgm:spPr/>
    </dgm:pt>
    <dgm:pt modelId="{A85A2995-8346-4088-B409-A9BD77543A06}" type="pres">
      <dgm:prSet presAssocID="{115252B8-77C0-4F62-BCD0-A099AA4421C3}" presName="sibTransNodeRect" presStyleLbl="alignNode1" presStyleIdx="2" presStyleCnt="5">
        <dgm:presLayoutVars>
          <dgm:chMax val="0"/>
          <dgm:bulletEnabled val="1"/>
        </dgm:presLayoutVars>
      </dgm:prSet>
      <dgm:spPr/>
    </dgm:pt>
    <dgm:pt modelId="{614C0B03-23B8-452E-A6F7-D1CDF5D3AE2E}" type="pres">
      <dgm:prSet presAssocID="{E9368223-C7E6-449F-83B6-2232FEAF079C}" presName="nodeRect" presStyleLbl="alignNode1" presStyleIdx="2" presStyleCnt="5">
        <dgm:presLayoutVars>
          <dgm:bulletEnabled val="1"/>
        </dgm:presLayoutVars>
      </dgm:prSet>
      <dgm:spPr/>
    </dgm:pt>
    <dgm:pt modelId="{1E343F15-520A-4915-A5B2-3167A8E75FC0}" type="pres">
      <dgm:prSet presAssocID="{115252B8-77C0-4F62-BCD0-A099AA4421C3}" presName="sibTrans" presStyleCnt="0"/>
      <dgm:spPr/>
    </dgm:pt>
    <dgm:pt modelId="{AD0BDA14-322B-4C88-B5D6-CB267EDB41C7}" type="pres">
      <dgm:prSet presAssocID="{9E788023-B005-481A-97F8-15094E98647C}" presName="compositeNode" presStyleCnt="0">
        <dgm:presLayoutVars>
          <dgm:bulletEnabled val="1"/>
        </dgm:presLayoutVars>
      </dgm:prSet>
      <dgm:spPr/>
    </dgm:pt>
    <dgm:pt modelId="{04E691E0-1515-4F0D-ACB6-76521DA8E200}" type="pres">
      <dgm:prSet presAssocID="{9E788023-B005-481A-97F8-15094E98647C}" presName="bgRect" presStyleLbl="alignNode1" presStyleIdx="3" presStyleCnt="5"/>
      <dgm:spPr/>
    </dgm:pt>
    <dgm:pt modelId="{AF931F8E-D7F7-4E68-B87C-449B4482AC9D}" type="pres">
      <dgm:prSet presAssocID="{7F48DB89-D81C-45EF-B39C-45901A7F63C0}" presName="sibTransNodeRect" presStyleLbl="alignNode1" presStyleIdx="3" presStyleCnt="5">
        <dgm:presLayoutVars>
          <dgm:chMax val="0"/>
          <dgm:bulletEnabled val="1"/>
        </dgm:presLayoutVars>
      </dgm:prSet>
      <dgm:spPr/>
    </dgm:pt>
    <dgm:pt modelId="{4994FFF4-C7F8-4814-8D76-EF8F0BF6FAA5}" type="pres">
      <dgm:prSet presAssocID="{9E788023-B005-481A-97F8-15094E98647C}" presName="nodeRect" presStyleLbl="alignNode1" presStyleIdx="3" presStyleCnt="5">
        <dgm:presLayoutVars>
          <dgm:bulletEnabled val="1"/>
        </dgm:presLayoutVars>
      </dgm:prSet>
      <dgm:spPr/>
    </dgm:pt>
    <dgm:pt modelId="{1A2F72A0-793C-499D-B6F8-D22D9072B133}" type="pres">
      <dgm:prSet presAssocID="{7F48DB89-D81C-45EF-B39C-45901A7F63C0}" presName="sibTrans" presStyleCnt="0"/>
      <dgm:spPr/>
    </dgm:pt>
    <dgm:pt modelId="{C64D5D20-3837-43E2-ABC4-801289436D06}" type="pres">
      <dgm:prSet presAssocID="{61922634-17B6-4852-9B08-6C46D1F0DE05}" presName="compositeNode" presStyleCnt="0">
        <dgm:presLayoutVars>
          <dgm:bulletEnabled val="1"/>
        </dgm:presLayoutVars>
      </dgm:prSet>
      <dgm:spPr/>
    </dgm:pt>
    <dgm:pt modelId="{556CD5AD-4D45-452A-9DEE-A70AC3153A99}" type="pres">
      <dgm:prSet presAssocID="{61922634-17B6-4852-9B08-6C46D1F0DE05}" presName="bgRect" presStyleLbl="alignNode1" presStyleIdx="4" presStyleCnt="5"/>
      <dgm:spPr/>
    </dgm:pt>
    <dgm:pt modelId="{A749E00A-3008-406C-9BF0-8EBC3E823D3E}" type="pres">
      <dgm:prSet presAssocID="{84FFF752-48B5-4080-99CB-07F5E88756A7}" presName="sibTransNodeRect" presStyleLbl="alignNode1" presStyleIdx="4" presStyleCnt="5">
        <dgm:presLayoutVars>
          <dgm:chMax val="0"/>
          <dgm:bulletEnabled val="1"/>
        </dgm:presLayoutVars>
      </dgm:prSet>
      <dgm:spPr/>
    </dgm:pt>
    <dgm:pt modelId="{EA9A63B2-0D81-4749-99F4-3BCFC3562BED}" type="pres">
      <dgm:prSet presAssocID="{61922634-17B6-4852-9B08-6C46D1F0DE05}" presName="nodeRect" presStyleLbl="alignNode1" presStyleIdx="4" presStyleCnt="5">
        <dgm:presLayoutVars>
          <dgm:bulletEnabled val="1"/>
        </dgm:presLayoutVars>
      </dgm:prSet>
      <dgm:spPr/>
    </dgm:pt>
  </dgm:ptLst>
  <dgm:cxnLst>
    <dgm:cxn modelId="{657D1B07-6FA7-4300-BDE5-0460E382CCD2}" type="presOf" srcId="{84FFF752-48B5-4080-99CB-07F5E88756A7}" destId="{A749E00A-3008-406C-9BF0-8EBC3E823D3E}" srcOrd="0" destOrd="0" presId="urn:microsoft.com/office/officeart/2016/7/layout/LinearBlockProcessNumbered"/>
    <dgm:cxn modelId="{8C3C321A-13F8-4202-9AC0-59F196F654FB}" srcId="{7545D5DD-B946-43C3-B633-CF41B5AC6ED0}" destId="{9E788023-B005-481A-97F8-15094E98647C}" srcOrd="3" destOrd="0" parTransId="{2840E7AA-E2AB-4422-B6FF-E1D5539F528F}" sibTransId="{7F48DB89-D81C-45EF-B39C-45901A7F63C0}"/>
    <dgm:cxn modelId="{ABEF8226-61D5-4FF8-A57D-54141E5CAD0F}" type="presOf" srcId="{A0E92553-808E-48B0-9745-471AFBE0C400}" destId="{3227D0B6-72EA-4008-94A2-E6324A719F72}" srcOrd="0" destOrd="0" presId="urn:microsoft.com/office/officeart/2016/7/layout/LinearBlockProcessNumbered"/>
    <dgm:cxn modelId="{6447EC2D-E709-41A4-9383-D631317E2F93}" srcId="{7545D5DD-B946-43C3-B633-CF41B5AC6ED0}" destId="{CC0B95C2-2174-457F-925B-E3567F94EFDB}" srcOrd="0" destOrd="0" parTransId="{E35F7E66-CF83-40CD-B62F-AD1532F4877B}" sibTransId="{AB704FF8-BA2F-4C83-B64D-40B9370408D0}"/>
    <dgm:cxn modelId="{44CE7C5B-7D8F-4233-864C-BCC2E2517307}" srcId="{7545D5DD-B946-43C3-B633-CF41B5AC6ED0}" destId="{E9368223-C7E6-449F-83B6-2232FEAF079C}" srcOrd="2" destOrd="0" parTransId="{0898D758-EE01-4A2F-8123-1BE0EA080C3E}" sibTransId="{115252B8-77C0-4F62-BCD0-A099AA4421C3}"/>
    <dgm:cxn modelId="{3532AA63-DED9-4EF8-B507-51E9127F9E91}" type="presOf" srcId="{7545D5DD-B946-43C3-B633-CF41B5AC6ED0}" destId="{547526E8-EF81-4E62-9EA3-87FED25D8872}" srcOrd="0" destOrd="0" presId="urn:microsoft.com/office/officeart/2016/7/layout/LinearBlockProcessNumbered"/>
    <dgm:cxn modelId="{535B8871-FD42-4A2E-9DC2-9479374C4180}" type="presOf" srcId="{61922634-17B6-4852-9B08-6C46D1F0DE05}" destId="{556CD5AD-4D45-452A-9DEE-A70AC3153A99}" srcOrd="0" destOrd="0" presId="urn:microsoft.com/office/officeart/2016/7/layout/LinearBlockProcessNumbered"/>
    <dgm:cxn modelId="{68B04172-ED14-47A8-A5D7-3E09E412AA26}" type="presOf" srcId="{115252B8-77C0-4F62-BCD0-A099AA4421C3}" destId="{A85A2995-8346-4088-B409-A9BD77543A06}" srcOrd="0" destOrd="0" presId="urn:microsoft.com/office/officeart/2016/7/layout/LinearBlockProcessNumbered"/>
    <dgm:cxn modelId="{3B39125A-F08E-46F9-AC8E-56810D082EC5}" type="presOf" srcId="{7B26666B-AA65-46E7-BCE7-5599BAEC6F60}" destId="{FB3AC4F6-7786-4400-9C3F-281768B7B0C9}" srcOrd="1" destOrd="0" presId="urn:microsoft.com/office/officeart/2016/7/layout/LinearBlockProcessNumbered"/>
    <dgm:cxn modelId="{660EF17B-0B2B-4075-8C05-1521B32C81A1}" type="presOf" srcId="{7B26666B-AA65-46E7-BCE7-5599BAEC6F60}" destId="{D8C7ECD0-C5C1-49FB-B2C9-BD0AC8FA3E1A}" srcOrd="0" destOrd="0" presId="urn:microsoft.com/office/officeart/2016/7/layout/LinearBlockProcessNumbered"/>
    <dgm:cxn modelId="{98EAD47E-3D0E-48DF-A808-1B3759216156}" type="presOf" srcId="{E9368223-C7E6-449F-83B6-2232FEAF079C}" destId="{614C0B03-23B8-452E-A6F7-D1CDF5D3AE2E}" srcOrd="1" destOrd="0" presId="urn:microsoft.com/office/officeart/2016/7/layout/LinearBlockProcessNumbered"/>
    <dgm:cxn modelId="{A3911884-63ED-425A-A120-8CAB2C3A207A}" srcId="{7545D5DD-B946-43C3-B633-CF41B5AC6ED0}" destId="{7B26666B-AA65-46E7-BCE7-5599BAEC6F60}" srcOrd="1" destOrd="0" parTransId="{859E3950-1080-4C76-871E-026C78D5303C}" sibTransId="{A0E92553-808E-48B0-9745-471AFBE0C400}"/>
    <dgm:cxn modelId="{BFE46B9B-CDE7-492D-AFCC-0A24E0E5BC30}" type="presOf" srcId="{7F48DB89-D81C-45EF-B39C-45901A7F63C0}" destId="{AF931F8E-D7F7-4E68-B87C-449B4482AC9D}" srcOrd="0" destOrd="0" presId="urn:microsoft.com/office/officeart/2016/7/layout/LinearBlockProcessNumbered"/>
    <dgm:cxn modelId="{BBAABCB1-7B60-4A92-9427-C44DF54B9969}" type="presOf" srcId="{CC0B95C2-2174-457F-925B-E3567F94EFDB}" destId="{15C18146-6AB3-4E76-B3A4-8657EEE26573}" srcOrd="0" destOrd="0" presId="urn:microsoft.com/office/officeart/2016/7/layout/LinearBlockProcessNumbered"/>
    <dgm:cxn modelId="{43B9ECB2-33A8-4CF8-A85B-4B00AB174852}" type="presOf" srcId="{AB704FF8-BA2F-4C83-B64D-40B9370408D0}" destId="{07E111B7-6AD6-4FE8-A374-9532D805E85A}" srcOrd="0" destOrd="0" presId="urn:microsoft.com/office/officeart/2016/7/layout/LinearBlockProcessNumbered"/>
    <dgm:cxn modelId="{A7698EB4-1D8D-4175-81A7-6A4544C9CBFA}" type="presOf" srcId="{CC0B95C2-2174-457F-925B-E3567F94EFDB}" destId="{B5D48796-60F8-47DA-B29E-D063D98EF84A}" srcOrd="1" destOrd="0" presId="urn:microsoft.com/office/officeart/2016/7/layout/LinearBlockProcessNumbered"/>
    <dgm:cxn modelId="{372679B9-E92A-4FEB-B831-AE59CAC62DBF}" type="presOf" srcId="{E9368223-C7E6-449F-83B6-2232FEAF079C}" destId="{6A48D5B9-C094-405F-8B75-8A0D08E606A8}" srcOrd="0" destOrd="0" presId="urn:microsoft.com/office/officeart/2016/7/layout/LinearBlockProcessNumbered"/>
    <dgm:cxn modelId="{F0BFF8D4-D60D-4BFB-B1B3-E97FB51AF6D7}" type="presOf" srcId="{9E788023-B005-481A-97F8-15094E98647C}" destId="{4994FFF4-C7F8-4814-8D76-EF8F0BF6FAA5}" srcOrd="1" destOrd="0" presId="urn:microsoft.com/office/officeart/2016/7/layout/LinearBlockProcessNumbered"/>
    <dgm:cxn modelId="{D50390D5-1A17-4852-9308-4F9F85056555}" type="presOf" srcId="{9E788023-B005-481A-97F8-15094E98647C}" destId="{04E691E0-1515-4F0D-ACB6-76521DA8E200}" srcOrd="0" destOrd="0" presId="urn:microsoft.com/office/officeart/2016/7/layout/LinearBlockProcessNumbered"/>
    <dgm:cxn modelId="{23366CF8-FFA5-4C0B-868E-59CCB9702315}" type="presOf" srcId="{61922634-17B6-4852-9B08-6C46D1F0DE05}" destId="{EA9A63B2-0D81-4749-99F4-3BCFC3562BED}" srcOrd="1" destOrd="0" presId="urn:microsoft.com/office/officeart/2016/7/layout/LinearBlockProcessNumbered"/>
    <dgm:cxn modelId="{EE777FFE-39E1-46DE-987A-A1AB12E23C57}" srcId="{7545D5DD-B946-43C3-B633-CF41B5AC6ED0}" destId="{61922634-17B6-4852-9B08-6C46D1F0DE05}" srcOrd="4" destOrd="0" parTransId="{A7E9200A-5642-42A9-ADB8-2FED6874963A}" sibTransId="{84FFF752-48B5-4080-99CB-07F5E88756A7}"/>
    <dgm:cxn modelId="{1D1845B8-F03C-4734-8864-6C035A822009}" type="presParOf" srcId="{547526E8-EF81-4E62-9EA3-87FED25D8872}" destId="{A500788D-8A21-44C2-B2D2-B4392EBD1937}" srcOrd="0" destOrd="0" presId="urn:microsoft.com/office/officeart/2016/7/layout/LinearBlockProcessNumbered"/>
    <dgm:cxn modelId="{D2D40250-5F28-465B-A1E3-7568409BCB8F}" type="presParOf" srcId="{A500788D-8A21-44C2-B2D2-B4392EBD1937}" destId="{15C18146-6AB3-4E76-B3A4-8657EEE26573}" srcOrd="0" destOrd="0" presId="urn:microsoft.com/office/officeart/2016/7/layout/LinearBlockProcessNumbered"/>
    <dgm:cxn modelId="{9CFB466F-E54A-4A9D-AC88-EBDA941C32EB}" type="presParOf" srcId="{A500788D-8A21-44C2-B2D2-B4392EBD1937}" destId="{07E111B7-6AD6-4FE8-A374-9532D805E85A}" srcOrd="1" destOrd="0" presId="urn:microsoft.com/office/officeart/2016/7/layout/LinearBlockProcessNumbered"/>
    <dgm:cxn modelId="{1B7FC1F2-3500-420C-9F44-49B489E5F45C}" type="presParOf" srcId="{A500788D-8A21-44C2-B2D2-B4392EBD1937}" destId="{B5D48796-60F8-47DA-B29E-D063D98EF84A}" srcOrd="2" destOrd="0" presId="urn:microsoft.com/office/officeart/2016/7/layout/LinearBlockProcessNumbered"/>
    <dgm:cxn modelId="{2FB42BB2-24D1-4E3F-81FD-2BCB525C9DEC}" type="presParOf" srcId="{547526E8-EF81-4E62-9EA3-87FED25D8872}" destId="{B2BF1AF4-D5EC-47DE-B825-73344A0569B4}" srcOrd="1" destOrd="0" presId="urn:microsoft.com/office/officeart/2016/7/layout/LinearBlockProcessNumbered"/>
    <dgm:cxn modelId="{76CA35C8-E8A5-426C-9752-C86759474F4D}" type="presParOf" srcId="{547526E8-EF81-4E62-9EA3-87FED25D8872}" destId="{6504C044-F642-49D2-AE37-EC06BC439DC8}" srcOrd="2" destOrd="0" presId="urn:microsoft.com/office/officeart/2016/7/layout/LinearBlockProcessNumbered"/>
    <dgm:cxn modelId="{9E8BE318-110A-4179-91F8-791201A36BD0}" type="presParOf" srcId="{6504C044-F642-49D2-AE37-EC06BC439DC8}" destId="{D8C7ECD0-C5C1-49FB-B2C9-BD0AC8FA3E1A}" srcOrd="0" destOrd="0" presId="urn:microsoft.com/office/officeart/2016/7/layout/LinearBlockProcessNumbered"/>
    <dgm:cxn modelId="{32A6A167-A6C1-4BA4-8696-B94AA67E26E8}" type="presParOf" srcId="{6504C044-F642-49D2-AE37-EC06BC439DC8}" destId="{3227D0B6-72EA-4008-94A2-E6324A719F72}" srcOrd="1" destOrd="0" presId="urn:microsoft.com/office/officeart/2016/7/layout/LinearBlockProcessNumbered"/>
    <dgm:cxn modelId="{F3E9517B-2A96-4990-8E47-829711859DDC}" type="presParOf" srcId="{6504C044-F642-49D2-AE37-EC06BC439DC8}" destId="{FB3AC4F6-7786-4400-9C3F-281768B7B0C9}" srcOrd="2" destOrd="0" presId="urn:microsoft.com/office/officeart/2016/7/layout/LinearBlockProcessNumbered"/>
    <dgm:cxn modelId="{6729CBB3-7103-4B83-9E63-44AD609661A0}" type="presParOf" srcId="{547526E8-EF81-4E62-9EA3-87FED25D8872}" destId="{E7EA4C66-42A4-4202-8733-55A3DEE3F571}" srcOrd="3" destOrd="0" presId="urn:microsoft.com/office/officeart/2016/7/layout/LinearBlockProcessNumbered"/>
    <dgm:cxn modelId="{F4BAC731-5746-444D-B8AC-6F3A62E28623}" type="presParOf" srcId="{547526E8-EF81-4E62-9EA3-87FED25D8872}" destId="{1F90C0AA-A393-453F-A39F-14BBF2C266D4}" srcOrd="4" destOrd="0" presId="urn:microsoft.com/office/officeart/2016/7/layout/LinearBlockProcessNumbered"/>
    <dgm:cxn modelId="{3C3628DD-BAFA-4C26-A1FB-D4103FD8577F}" type="presParOf" srcId="{1F90C0AA-A393-453F-A39F-14BBF2C266D4}" destId="{6A48D5B9-C094-405F-8B75-8A0D08E606A8}" srcOrd="0" destOrd="0" presId="urn:microsoft.com/office/officeart/2016/7/layout/LinearBlockProcessNumbered"/>
    <dgm:cxn modelId="{0E473C99-55BA-4F2F-B484-6DBE239D15F3}" type="presParOf" srcId="{1F90C0AA-A393-453F-A39F-14BBF2C266D4}" destId="{A85A2995-8346-4088-B409-A9BD77543A06}" srcOrd="1" destOrd="0" presId="urn:microsoft.com/office/officeart/2016/7/layout/LinearBlockProcessNumbered"/>
    <dgm:cxn modelId="{F05D9635-1248-4ED7-A858-D1F9B04DB02A}" type="presParOf" srcId="{1F90C0AA-A393-453F-A39F-14BBF2C266D4}" destId="{614C0B03-23B8-452E-A6F7-D1CDF5D3AE2E}" srcOrd="2" destOrd="0" presId="urn:microsoft.com/office/officeart/2016/7/layout/LinearBlockProcessNumbered"/>
    <dgm:cxn modelId="{7E305C84-E8D4-4E1E-B349-9916BA4AB491}" type="presParOf" srcId="{547526E8-EF81-4E62-9EA3-87FED25D8872}" destId="{1E343F15-520A-4915-A5B2-3167A8E75FC0}" srcOrd="5" destOrd="0" presId="urn:microsoft.com/office/officeart/2016/7/layout/LinearBlockProcessNumbered"/>
    <dgm:cxn modelId="{2E89C203-FA0D-4A4A-96CC-147CD7F1DBF9}" type="presParOf" srcId="{547526E8-EF81-4E62-9EA3-87FED25D8872}" destId="{AD0BDA14-322B-4C88-B5D6-CB267EDB41C7}" srcOrd="6" destOrd="0" presId="urn:microsoft.com/office/officeart/2016/7/layout/LinearBlockProcessNumbered"/>
    <dgm:cxn modelId="{7723B356-17D6-496D-A280-920519C4A7CE}" type="presParOf" srcId="{AD0BDA14-322B-4C88-B5D6-CB267EDB41C7}" destId="{04E691E0-1515-4F0D-ACB6-76521DA8E200}" srcOrd="0" destOrd="0" presId="urn:microsoft.com/office/officeart/2016/7/layout/LinearBlockProcessNumbered"/>
    <dgm:cxn modelId="{E5F66B39-B0F7-47DD-A8BC-90EC606481FA}" type="presParOf" srcId="{AD0BDA14-322B-4C88-B5D6-CB267EDB41C7}" destId="{AF931F8E-D7F7-4E68-B87C-449B4482AC9D}" srcOrd="1" destOrd="0" presId="urn:microsoft.com/office/officeart/2016/7/layout/LinearBlockProcessNumbered"/>
    <dgm:cxn modelId="{AC9776A8-A5EF-492C-ACC8-D8F33CB30F65}" type="presParOf" srcId="{AD0BDA14-322B-4C88-B5D6-CB267EDB41C7}" destId="{4994FFF4-C7F8-4814-8D76-EF8F0BF6FAA5}" srcOrd="2" destOrd="0" presId="urn:microsoft.com/office/officeart/2016/7/layout/LinearBlockProcessNumbered"/>
    <dgm:cxn modelId="{8D9427B2-9788-45E4-85E8-3B383DF1459A}" type="presParOf" srcId="{547526E8-EF81-4E62-9EA3-87FED25D8872}" destId="{1A2F72A0-793C-499D-B6F8-D22D9072B133}" srcOrd="7" destOrd="0" presId="urn:microsoft.com/office/officeart/2016/7/layout/LinearBlockProcessNumbered"/>
    <dgm:cxn modelId="{91B86DAA-2275-43E9-8AD1-D0A7B4A5ABE6}" type="presParOf" srcId="{547526E8-EF81-4E62-9EA3-87FED25D8872}" destId="{C64D5D20-3837-43E2-ABC4-801289436D06}" srcOrd="8" destOrd="0" presId="urn:microsoft.com/office/officeart/2016/7/layout/LinearBlockProcessNumbered"/>
    <dgm:cxn modelId="{1F0063D6-702C-4B21-AEB0-DBD2D6F7EF84}" type="presParOf" srcId="{C64D5D20-3837-43E2-ABC4-801289436D06}" destId="{556CD5AD-4D45-452A-9DEE-A70AC3153A99}" srcOrd="0" destOrd="0" presId="urn:microsoft.com/office/officeart/2016/7/layout/LinearBlockProcessNumbered"/>
    <dgm:cxn modelId="{5BA0DB4A-262E-49A4-B448-7B6CAF25CFE2}" type="presParOf" srcId="{C64D5D20-3837-43E2-ABC4-801289436D06}" destId="{A749E00A-3008-406C-9BF0-8EBC3E823D3E}" srcOrd="1" destOrd="0" presId="urn:microsoft.com/office/officeart/2016/7/layout/LinearBlockProcessNumbered"/>
    <dgm:cxn modelId="{D45C6A77-6F3E-453F-8E0C-6E8712B44E6D}" type="presParOf" srcId="{C64D5D20-3837-43E2-ABC4-801289436D06}" destId="{EA9A63B2-0D81-4749-99F4-3BCFC3562BED}"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6F3FE2-91F1-45E9-8E30-8857609828CA}">
      <dsp:nvSpPr>
        <dsp:cNvPr id="0" name=""/>
        <dsp:cNvSpPr/>
      </dsp:nvSpPr>
      <dsp:spPr>
        <a:xfrm>
          <a:off x="959850" y="741144"/>
          <a:ext cx="1454962" cy="14549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F98045-FAF8-40FC-95C0-067A26ED4C8B}">
      <dsp:nvSpPr>
        <dsp:cNvPr id="0" name=""/>
        <dsp:cNvSpPr/>
      </dsp:nvSpPr>
      <dsp:spPr>
        <a:xfrm>
          <a:off x="70706" y="2714742"/>
          <a:ext cx="3233249" cy="1482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How do you see employee belonging impacting things like job satisfaction, retention, and employee performance/ productivity?</a:t>
          </a:r>
        </a:p>
      </dsp:txBody>
      <dsp:txXfrm>
        <a:off x="70706" y="2714742"/>
        <a:ext cx="3233249" cy="1482824"/>
      </dsp:txXfrm>
    </dsp:sp>
    <dsp:sp modelId="{B1433D7A-C59F-470B-8ADE-35419FD72E4E}">
      <dsp:nvSpPr>
        <dsp:cNvPr id="0" name=""/>
        <dsp:cNvSpPr/>
      </dsp:nvSpPr>
      <dsp:spPr>
        <a:xfrm>
          <a:off x="4758918" y="741144"/>
          <a:ext cx="1454962" cy="14549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166C23-A514-4DAE-9ED0-81ECC07A45F7}">
      <dsp:nvSpPr>
        <dsp:cNvPr id="0" name=""/>
        <dsp:cNvSpPr/>
      </dsp:nvSpPr>
      <dsp:spPr>
        <a:xfrm>
          <a:off x="3869775" y="2714742"/>
          <a:ext cx="3233249" cy="1482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What actions is your company taking to make employees feel included in the Company and its success?</a:t>
          </a:r>
        </a:p>
      </dsp:txBody>
      <dsp:txXfrm>
        <a:off x="3869775" y="2714742"/>
        <a:ext cx="3233249" cy="1482824"/>
      </dsp:txXfrm>
    </dsp:sp>
    <dsp:sp modelId="{26DD27E5-3991-4139-89CB-DEA1149378A2}">
      <dsp:nvSpPr>
        <dsp:cNvPr id="0" name=""/>
        <dsp:cNvSpPr/>
      </dsp:nvSpPr>
      <dsp:spPr>
        <a:xfrm>
          <a:off x="8557987" y="741144"/>
          <a:ext cx="1454962" cy="14549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9D046F-D901-41EB-AA33-46003397687C}">
      <dsp:nvSpPr>
        <dsp:cNvPr id="0" name=""/>
        <dsp:cNvSpPr/>
      </dsp:nvSpPr>
      <dsp:spPr>
        <a:xfrm>
          <a:off x="7668843" y="2714742"/>
          <a:ext cx="3233249" cy="1482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How do you currently assess whether employees feel they belong in the workplace? Are there any particular metrics, feedback systems, or surveys in place?</a:t>
          </a:r>
        </a:p>
      </dsp:txBody>
      <dsp:txXfrm>
        <a:off x="7668843" y="2714742"/>
        <a:ext cx="3233249" cy="14828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C05BDE-7447-43B6-AB16-39620CF7C8AC}">
      <dsp:nvSpPr>
        <dsp:cNvPr id="0" name=""/>
        <dsp:cNvSpPr/>
      </dsp:nvSpPr>
      <dsp:spPr>
        <a:xfrm>
          <a:off x="72865" y="1099386"/>
          <a:ext cx="895936" cy="895936"/>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CA7D55-9A5F-4620-9313-393FE611C106}">
      <dsp:nvSpPr>
        <dsp:cNvPr id="0" name=""/>
        <dsp:cNvSpPr/>
      </dsp:nvSpPr>
      <dsp:spPr>
        <a:xfrm>
          <a:off x="261012" y="1287533"/>
          <a:ext cx="519643" cy="519643"/>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8D327C-DF46-480B-8267-C11D21F1341A}">
      <dsp:nvSpPr>
        <dsp:cNvPr id="0" name=""/>
        <dsp:cNvSpPr/>
      </dsp:nvSpPr>
      <dsp:spPr>
        <a:xfrm>
          <a:off x="1160788" y="1099386"/>
          <a:ext cx="2111851" cy="895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latin typeface="Avenir Next LT Pro"/>
            </a:rPr>
            <a:t>Biological differences and disease prevalence can disproportionately impact women.</a:t>
          </a:r>
          <a:r>
            <a:rPr lang="en-US" sz="1400" kern="1200" baseline="30000">
              <a:latin typeface="Avenir Next LT Pro"/>
            </a:rPr>
            <a:t> 1</a:t>
          </a:r>
          <a:endParaRPr lang="en-US" sz="1400" kern="1200">
            <a:latin typeface="Avenir Next LT Pro"/>
          </a:endParaRPr>
        </a:p>
      </dsp:txBody>
      <dsp:txXfrm>
        <a:off x="1160788" y="1099386"/>
        <a:ext cx="2111851" cy="895936"/>
      </dsp:txXfrm>
    </dsp:sp>
    <dsp:sp modelId="{9D83B3CD-F10C-45E0-9F97-C84C88092745}">
      <dsp:nvSpPr>
        <dsp:cNvPr id="0" name=""/>
        <dsp:cNvSpPr/>
      </dsp:nvSpPr>
      <dsp:spPr>
        <a:xfrm>
          <a:off x="3640614" y="1099386"/>
          <a:ext cx="895936" cy="895936"/>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7E54BA-42AE-4CEF-8534-2C730D4DD74A}">
      <dsp:nvSpPr>
        <dsp:cNvPr id="0" name=""/>
        <dsp:cNvSpPr/>
      </dsp:nvSpPr>
      <dsp:spPr>
        <a:xfrm>
          <a:off x="3828760" y="1287533"/>
          <a:ext cx="519643" cy="519643"/>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DE4E61-1878-48F3-A33B-553EEC2BEC55}">
      <dsp:nvSpPr>
        <dsp:cNvPr id="0" name=""/>
        <dsp:cNvSpPr/>
      </dsp:nvSpPr>
      <dsp:spPr>
        <a:xfrm>
          <a:off x="4728537" y="1099386"/>
          <a:ext cx="2111851" cy="895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latin typeface="Avenir Next LT Pro"/>
            </a:rPr>
            <a:t>Women often shoulder the majority of caregiving, leading to delayed healthcare for themselves.</a:t>
          </a:r>
          <a:r>
            <a:rPr lang="en-US" sz="1400" kern="1200" baseline="30000">
              <a:latin typeface="Avenir Next LT Pro"/>
            </a:rPr>
            <a:t> 2</a:t>
          </a:r>
          <a:endParaRPr lang="en-US" sz="1400" kern="1200">
            <a:latin typeface="Avenir Next LT Pro"/>
          </a:endParaRPr>
        </a:p>
      </dsp:txBody>
      <dsp:txXfrm>
        <a:off x="4728537" y="1099386"/>
        <a:ext cx="2111851" cy="895936"/>
      </dsp:txXfrm>
    </dsp:sp>
    <dsp:sp modelId="{9EEAEF0F-5503-413A-997A-E66644429A63}">
      <dsp:nvSpPr>
        <dsp:cNvPr id="0" name=""/>
        <dsp:cNvSpPr/>
      </dsp:nvSpPr>
      <dsp:spPr>
        <a:xfrm>
          <a:off x="72865" y="2812685"/>
          <a:ext cx="895936" cy="895936"/>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AA46B7-15D6-440A-951F-0D4EC88043B2}">
      <dsp:nvSpPr>
        <dsp:cNvPr id="0" name=""/>
        <dsp:cNvSpPr/>
      </dsp:nvSpPr>
      <dsp:spPr>
        <a:xfrm>
          <a:off x="261012" y="3000831"/>
          <a:ext cx="519643" cy="519643"/>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581916-DA0B-4034-B5EA-5F2D1FB0DACA}">
      <dsp:nvSpPr>
        <dsp:cNvPr id="0" name=""/>
        <dsp:cNvSpPr/>
      </dsp:nvSpPr>
      <dsp:spPr>
        <a:xfrm>
          <a:off x="1160788" y="2812685"/>
          <a:ext cx="2111851" cy="895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latin typeface="Avenir Next LT Pro"/>
            </a:rPr>
            <a:t>The U.S. maternal mortality rate, particularly for Black women, is alarmingly high compared to other developed nations.</a:t>
          </a:r>
          <a:r>
            <a:rPr lang="en-US" sz="1400" kern="1200" baseline="30000">
              <a:latin typeface="Avenir Next LT Pro"/>
            </a:rPr>
            <a:t> 3</a:t>
          </a:r>
          <a:endParaRPr lang="en-US" sz="1400" kern="1200">
            <a:latin typeface="Avenir Next LT Pro"/>
          </a:endParaRPr>
        </a:p>
      </dsp:txBody>
      <dsp:txXfrm>
        <a:off x="1160788" y="2812685"/>
        <a:ext cx="2111851" cy="895936"/>
      </dsp:txXfrm>
    </dsp:sp>
    <dsp:sp modelId="{7F349C0F-ACE1-4FFE-BAC6-BD6CE36A6893}">
      <dsp:nvSpPr>
        <dsp:cNvPr id="0" name=""/>
        <dsp:cNvSpPr/>
      </dsp:nvSpPr>
      <dsp:spPr>
        <a:xfrm>
          <a:off x="3640614" y="2812685"/>
          <a:ext cx="895936" cy="895936"/>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D35EC4-8C41-423C-9EC8-A80CE115AA0C}">
      <dsp:nvSpPr>
        <dsp:cNvPr id="0" name=""/>
        <dsp:cNvSpPr/>
      </dsp:nvSpPr>
      <dsp:spPr>
        <a:xfrm>
          <a:off x="3828760" y="3000831"/>
          <a:ext cx="519643" cy="51964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BC2BE6-033C-4494-AD60-4EF97936F15B}">
      <dsp:nvSpPr>
        <dsp:cNvPr id="0" name=""/>
        <dsp:cNvSpPr/>
      </dsp:nvSpPr>
      <dsp:spPr>
        <a:xfrm>
          <a:off x="4728537" y="2812685"/>
          <a:ext cx="2111851" cy="895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latin typeface="Avenir Next LT Pro"/>
            </a:rPr>
            <a:t>Women are asking for quality reproductive care from fertility to maternal health to menopause, and all life stages in between. </a:t>
          </a:r>
        </a:p>
      </dsp:txBody>
      <dsp:txXfrm>
        <a:off x="4728537" y="2812685"/>
        <a:ext cx="2111851" cy="8959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C05BDE-7447-43B6-AB16-39620CF7C8AC}">
      <dsp:nvSpPr>
        <dsp:cNvPr id="0" name=""/>
        <dsp:cNvSpPr/>
      </dsp:nvSpPr>
      <dsp:spPr>
        <a:xfrm>
          <a:off x="46655" y="1127503"/>
          <a:ext cx="889961" cy="889961"/>
        </a:xfrm>
        <a:prstGeom prst="ellipse">
          <a:avLst/>
        </a:prstGeom>
        <a:solidFill>
          <a:schemeClr val="accent5">
            <a:lumMod val="40000"/>
            <a:lumOff val="60000"/>
          </a:schemeClr>
        </a:solidFill>
        <a:ln>
          <a:noFill/>
        </a:ln>
        <a:effectLst/>
      </dsp:spPr>
      <dsp:style>
        <a:lnRef idx="0">
          <a:scrgbClr r="0" g="0" b="0"/>
        </a:lnRef>
        <a:fillRef idx="1">
          <a:scrgbClr r="0" g="0" b="0"/>
        </a:fillRef>
        <a:effectRef idx="0">
          <a:scrgbClr r="0" g="0" b="0"/>
        </a:effectRef>
        <a:fontRef idx="minor"/>
      </dsp:style>
    </dsp:sp>
    <dsp:sp modelId="{1CCA7D55-9A5F-4620-9313-393FE611C106}">
      <dsp:nvSpPr>
        <dsp:cNvPr id="0" name=""/>
        <dsp:cNvSpPr/>
      </dsp:nvSpPr>
      <dsp:spPr>
        <a:xfrm>
          <a:off x="233547" y="1314395"/>
          <a:ext cx="516177" cy="5161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8D327C-DF46-480B-8267-C11D21F1341A}">
      <dsp:nvSpPr>
        <dsp:cNvPr id="0" name=""/>
        <dsp:cNvSpPr/>
      </dsp:nvSpPr>
      <dsp:spPr>
        <a:xfrm>
          <a:off x="1127323" y="1127503"/>
          <a:ext cx="2097766" cy="889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Only 39% of adults feel socially and emotionally connected with others, meaning over half of adults are disconnected and isolated.</a:t>
          </a:r>
        </a:p>
      </dsp:txBody>
      <dsp:txXfrm>
        <a:off x="1127323" y="1127503"/>
        <a:ext cx="2097766" cy="889961"/>
      </dsp:txXfrm>
    </dsp:sp>
    <dsp:sp modelId="{9D83B3CD-F10C-45E0-9F97-C84C88092745}">
      <dsp:nvSpPr>
        <dsp:cNvPr id="0" name=""/>
        <dsp:cNvSpPr/>
      </dsp:nvSpPr>
      <dsp:spPr>
        <a:xfrm>
          <a:off x="3590610" y="1127503"/>
          <a:ext cx="889961" cy="889961"/>
        </a:xfrm>
        <a:prstGeom prst="ellipse">
          <a:avLst/>
        </a:prstGeom>
        <a:solidFill>
          <a:schemeClr val="accent5">
            <a:lumMod val="40000"/>
            <a:lumOff val="60000"/>
          </a:schemeClr>
        </a:solidFill>
        <a:ln>
          <a:noFill/>
        </a:ln>
        <a:effectLst/>
      </dsp:spPr>
      <dsp:style>
        <a:lnRef idx="0">
          <a:scrgbClr r="0" g="0" b="0"/>
        </a:lnRef>
        <a:fillRef idx="1">
          <a:scrgbClr r="0" g="0" b="0"/>
        </a:fillRef>
        <a:effectRef idx="0">
          <a:scrgbClr r="0" g="0" b="0"/>
        </a:effectRef>
        <a:fontRef idx="minor"/>
      </dsp:style>
    </dsp:sp>
    <dsp:sp modelId="{0E7E54BA-42AE-4CEF-8534-2C730D4DD74A}">
      <dsp:nvSpPr>
        <dsp:cNvPr id="0" name=""/>
        <dsp:cNvSpPr/>
      </dsp:nvSpPr>
      <dsp:spPr>
        <a:xfrm>
          <a:off x="3777502" y="1314395"/>
          <a:ext cx="516177" cy="51617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DE4E61-1878-48F3-A33B-553EEC2BEC55}">
      <dsp:nvSpPr>
        <dsp:cNvPr id="0" name=""/>
        <dsp:cNvSpPr/>
      </dsp:nvSpPr>
      <dsp:spPr>
        <a:xfrm>
          <a:off x="4671278" y="1127503"/>
          <a:ext cx="2097766" cy="889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1 in 5 employees report feeling lonely at work.</a:t>
          </a:r>
        </a:p>
      </dsp:txBody>
      <dsp:txXfrm>
        <a:off x="4671278" y="1127503"/>
        <a:ext cx="2097766" cy="889961"/>
      </dsp:txXfrm>
    </dsp:sp>
    <dsp:sp modelId="{9EEAEF0F-5503-413A-997A-E66644429A63}">
      <dsp:nvSpPr>
        <dsp:cNvPr id="0" name=""/>
        <dsp:cNvSpPr/>
      </dsp:nvSpPr>
      <dsp:spPr>
        <a:xfrm>
          <a:off x="46655" y="2843896"/>
          <a:ext cx="889961" cy="889961"/>
        </a:xfrm>
        <a:prstGeom prst="ellipse">
          <a:avLst/>
        </a:prstGeom>
        <a:solidFill>
          <a:schemeClr val="accent5">
            <a:lumMod val="40000"/>
            <a:lumOff val="60000"/>
          </a:schemeClr>
        </a:solidFill>
        <a:ln>
          <a:noFill/>
        </a:ln>
        <a:effectLst/>
      </dsp:spPr>
      <dsp:style>
        <a:lnRef idx="0">
          <a:scrgbClr r="0" g="0" b="0"/>
        </a:lnRef>
        <a:fillRef idx="1">
          <a:scrgbClr r="0" g="0" b="0"/>
        </a:fillRef>
        <a:effectRef idx="0">
          <a:scrgbClr r="0" g="0" b="0"/>
        </a:effectRef>
        <a:fontRef idx="minor"/>
      </dsp:style>
    </dsp:sp>
    <dsp:sp modelId="{AAAA46B7-15D6-440A-951F-0D4EC88043B2}">
      <dsp:nvSpPr>
        <dsp:cNvPr id="0" name=""/>
        <dsp:cNvSpPr/>
      </dsp:nvSpPr>
      <dsp:spPr>
        <a:xfrm>
          <a:off x="233547" y="3030788"/>
          <a:ext cx="516177" cy="51617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581916-DA0B-4034-B5EA-5F2D1FB0DACA}">
      <dsp:nvSpPr>
        <dsp:cNvPr id="0" name=""/>
        <dsp:cNvSpPr/>
      </dsp:nvSpPr>
      <dsp:spPr>
        <a:xfrm>
          <a:off x="1127323" y="2843896"/>
          <a:ext cx="2097766" cy="889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65% of the workforce is expected to be millennials and Gen Z in the next 5 years. </a:t>
          </a:r>
        </a:p>
      </dsp:txBody>
      <dsp:txXfrm>
        <a:off x="1127323" y="2843896"/>
        <a:ext cx="2097766" cy="889961"/>
      </dsp:txXfrm>
    </dsp:sp>
    <dsp:sp modelId="{7F349C0F-ACE1-4FFE-BAC6-BD6CE36A6893}">
      <dsp:nvSpPr>
        <dsp:cNvPr id="0" name=""/>
        <dsp:cNvSpPr/>
      </dsp:nvSpPr>
      <dsp:spPr>
        <a:xfrm>
          <a:off x="3590610" y="2843896"/>
          <a:ext cx="889961" cy="889961"/>
        </a:xfrm>
        <a:prstGeom prst="ellipse">
          <a:avLst/>
        </a:prstGeom>
        <a:solidFill>
          <a:schemeClr val="accent5">
            <a:lumMod val="40000"/>
            <a:lumOff val="60000"/>
          </a:schemeClr>
        </a:solidFill>
        <a:ln>
          <a:noFill/>
        </a:ln>
        <a:effectLst/>
      </dsp:spPr>
      <dsp:style>
        <a:lnRef idx="0">
          <a:scrgbClr r="0" g="0" b="0"/>
        </a:lnRef>
        <a:fillRef idx="1">
          <a:scrgbClr r="0" g="0" b="0"/>
        </a:fillRef>
        <a:effectRef idx="0">
          <a:scrgbClr r="0" g="0" b="0"/>
        </a:effectRef>
        <a:fontRef idx="minor"/>
      </dsp:style>
    </dsp:sp>
    <dsp:sp modelId="{3DD35EC4-8C41-423C-9EC8-A80CE115AA0C}">
      <dsp:nvSpPr>
        <dsp:cNvPr id="0" name=""/>
        <dsp:cNvSpPr/>
      </dsp:nvSpPr>
      <dsp:spPr>
        <a:xfrm>
          <a:off x="3777502" y="3030788"/>
          <a:ext cx="516177" cy="51617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BC2BE6-033C-4494-AD60-4EF97936F15B}">
      <dsp:nvSpPr>
        <dsp:cNvPr id="0" name=""/>
        <dsp:cNvSpPr/>
      </dsp:nvSpPr>
      <dsp:spPr>
        <a:xfrm>
          <a:off x="4671278" y="2843896"/>
          <a:ext cx="2097766" cy="889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Employers are developing succession planning strategies to help stabilize knowledge retention. </a:t>
          </a:r>
        </a:p>
      </dsp:txBody>
      <dsp:txXfrm>
        <a:off x="4671278" y="2843896"/>
        <a:ext cx="2097766" cy="8899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C18146-6AB3-4E76-B3A4-8657EEE26573}">
      <dsp:nvSpPr>
        <dsp:cNvPr id="0" name=""/>
        <dsp:cNvSpPr/>
      </dsp:nvSpPr>
      <dsp:spPr>
        <a:xfrm>
          <a:off x="6597" y="2191629"/>
          <a:ext cx="2062284" cy="2474741"/>
        </a:xfrm>
        <a:prstGeom prst="rect">
          <a:avLst/>
        </a:prstGeom>
        <a:solidFill>
          <a:schemeClr val="accent2">
            <a:shade val="8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03708" tIns="0" rIns="203708" bIns="330200" numCol="1" spcCol="1270" anchor="t" anchorCtr="0">
          <a:noAutofit/>
        </a:bodyPr>
        <a:lstStyle/>
        <a:p>
          <a:pPr marL="0" lvl="0" indent="0" algn="l" defTabSz="711200">
            <a:lnSpc>
              <a:spcPct val="90000"/>
            </a:lnSpc>
            <a:spcBef>
              <a:spcPct val="0"/>
            </a:spcBef>
            <a:spcAft>
              <a:spcPct val="35000"/>
            </a:spcAft>
            <a:buNone/>
          </a:pPr>
          <a:r>
            <a:rPr lang="en-US" sz="1600" kern="1200"/>
            <a:t>How are your benefits supporting healthy aging for your employee population? </a:t>
          </a:r>
        </a:p>
      </dsp:txBody>
      <dsp:txXfrm>
        <a:off x="6597" y="3181525"/>
        <a:ext cx="2062284" cy="1484844"/>
      </dsp:txXfrm>
    </dsp:sp>
    <dsp:sp modelId="{07E111B7-6AD6-4FE8-A374-9532D805E85A}">
      <dsp:nvSpPr>
        <dsp:cNvPr id="0" name=""/>
        <dsp:cNvSpPr/>
      </dsp:nvSpPr>
      <dsp:spPr>
        <a:xfrm>
          <a:off x="6597" y="2191629"/>
          <a:ext cx="2062284" cy="989896"/>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203708" tIns="165100" rIns="203708" bIns="165100" numCol="1" spcCol="1270" anchor="ctr" anchorCtr="0">
          <a:noAutofit/>
        </a:bodyPr>
        <a:lstStyle/>
        <a:p>
          <a:pPr marL="0" lvl="0" indent="0" algn="l" defTabSz="2133600">
            <a:lnSpc>
              <a:spcPct val="90000"/>
            </a:lnSpc>
            <a:spcBef>
              <a:spcPct val="0"/>
            </a:spcBef>
            <a:spcAft>
              <a:spcPct val="35000"/>
            </a:spcAft>
            <a:buNone/>
          </a:pPr>
          <a:r>
            <a:rPr lang="en-US" sz="4800" kern="1200"/>
            <a:t>01</a:t>
          </a:r>
        </a:p>
      </dsp:txBody>
      <dsp:txXfrm>
        <a:off x="6597" y="2191629"/>
        <a:ext cx="2062284" cy="989896"/>
      </dsp:txXfrm>
    </dsp:sp>
    <dsp:sp modelId="{D8C7ECD0-C5C1-49FB-B2C9-BD0AC8FA3E1A}">
      <dsp:nvSpPr>
        <dsp:cNvPr id="0" name=""/>
        <dsp:cNvSpPr/>
      </dsp:nvSpPr>
      <dsp:spPr>
        <a:xfrm>
          <a:off x="2233864" y="2191629"/>
          <a:ext cx="2062284" cy="2474741"/>
        </a:xfrm>
        <a:prstGeom prst="rect">
          <a:avLst/>
        </a:prstGeom>
        <a:solidFill>
          <a:schemeClr val="accent2">
            <a:shade val="80000"/>
            <a:hueOff val="50916"/>
            <a:satOff val="-17883"/>
            <a:lumOff val="9755"/>
            <a:alphaOff val="0"/>
          </a:schemeClr>
        </a:solidFill>
        <a:ln w="12700" cap="flat" cmpd="sng" algn="ctr">
          <a:solidFill>
            <a:schemeClr val="accent2">
              <a:shade val="80000"/>
              <a:hueOff val="50916"/>
              <a:satOff val="-17883"/>
              <a:lumOff val="975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03708" tIns="0" rIns="203708" bIns="330200" numCol="1" spcCol="1270" anchor="t" anchorCtr="0">
          <a:noAutofit/>
        </a:bodyPr>
        <a:lstStyle/>
        <a:p>
          <a:pPr marL="0" lvl="0" indent="0" algn="l" defTabSz="711200">
            <a:lnSpc>
              <a:spcPct val="90000"/>
            </a:lnSpc>
            <a:spcBef>
              <a:spcPct val="0"/>
            </a:spcBef>
            <a:spcAft>
              <a:spcPct val="35000"/>
            </a:spcAft>
            <a:buNone/>
          </a:pPr>
          <a:r>
            <a:rPr lang="en-US" sz="1600" kern="1200"/>
            <a:t>Do you have a robust strategy that incorporates holistic wellbeing themes?</a:t>
          </a:r>
        </a:p>
      </dsp:txBody>
      <dsp:txXfrm>
        <a:off x="2233864" y="3181525"/>
        <a:ext cx="2062284" cy="1484844"/>
      </dsp:txXfrm>
    </dsp:sp>
    <dsp:sp modelId="{3227D0B6-72EA-4008-94A2-E6324A719F72}">
      <dsp:nvSpPr>
        <dsp:cNvPr id="0" name=""/>
        <dsp:cNvSpPr/>
      </dsp:nvSpPr>
      <dsp:spPr>
        <a:xfrm>
          <a:off x="2233864" y="2191629"/>
          <a:ext cx="2062284" cy="989896"/>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203708" tIns="165100" rIns="203708" bIns="165100" numCol="1" spcCol="1270" anchor="ctr" anchorCtr="0">
          <a:noAutofit/>
        </a:bodyPr>
        <a:lstStyle/>
        <a:p>
          <a:pPr marL="0" lvl="0" indent="0" algn="l" defTabSz="2133600">
            <a:lnSpc>
              <a:spcPct val="90000"/>
            </a:lnSpc>
            <a:spcBef>
              <a:spcPct val="0"/>
            </a:spcBef>
            <a:spcAft>
              <a:spcPct val="35000"/>
            </a:spcAft>
            <a:buNone/>
          </a:pPr>
          <a:r>
            <a:rPr lang="en-US" sz="4800" kern="1200"/>
            <a:t>02</a:t>
          </a:r>
        </a:p>
      </dsp:txBody>
      <dsp:txXfrm>
        <a:off x="2233864" y="2191629"/>
        <a:ext cx="2062284" cy="989896"/>
      </dsp:txXfrm>
    </dsp:sp>
    <dsp:sp modelId="{6A48D5B9-C094-405F-8B75-8A0D08E606A8}">
      <dsp:nvSpPr>
        <dsp:cNvPr id="0" name=""/>
        <dsp:cNvSpPr/>
      </dsp:nvSpPr>
      <dsp:spPr>
        <a:xfrm>
          <a:off x="4461132" y="2191629"/>
          <a:ext cx="2062284" cy="2474741"/>
        </a:xfrm>
        <a:prstGeom prst="rect">
          <a:avLst/>
        </a:prstGeom>
        <a:solidFill>
          <a:schemeClr val="accent2">
            <a:shade val="80000"/>
            <a:hueOff val="101831"/>
            <a:satOff val="-35767"/>
            <a:lumOff val="19511"/>
            <a:alphaOff val="0"/>
          </a:schemeClr>
        </a:solidFill>
        <a:ln w="12700" cap="flat" cmpd="sng" algn="ctr">
          <a:solidFill>
            <a:schemeClr val="accent2">
              <a:shade val="80000"/>
              <a:hueOff val="101831"/>
              <a:satOff val="-35767"/>
              <a:lumOff val="1951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03708" tIns="0" rIns="203708" bIns="330200" numCol="1" spcCol="1270" anchor="t" anchorCtr="0">
          <a:noAutofit/>
        </a:bodyPr>
        <a:lstStyle/>
        <a:p>
          <a:pPr marL="0" lvl="0" indent="0" algn="l" defTabSz="711200">
            <a:lnSpc>
              <a:spcPct val="90000"/>
            </a:lnSpc>
            <a:spcBef>
              <a:spcPct val="0"/>
            </a:spcBef>
            <a:spcAft>
              <a:spcPct val="35000"/>
            </a:spcAft>
            <a:buNone/>
          </a:pPr>
          <a:r>
            <a:rPr lang="en-US" sz="1600" kern="1200"/>
            <a:t>How are you future-proofing your benefits strategy? </a:t>
          </a:r>
        </a:p>
      </dsp:txBody>
      <dsp:txXfrm>
        <a:off x="4461132" y="3181525"/>
        <a:ext cx="2062284" cy="1484844"/>
      </dsp:txXfrm>
    </dsp:sp>
    <dsp:sp modelId="{A85A2995-8346-4088-B409-A9BD77543A06}">
      <dsp:nvSpPr>
        <dsp:cNvPr id="0" name=""/>
        <dsp:cNvSpPr/>
      </dsp:nvSpPr>
      <dsp:spPr>
        <a:xfrm>
          <a:off x="4461132" y="2191629"/>
          <a:ext cx="2062284" cy="989896"/>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203708" tIns="165100" rIns="203708" bIns="165100" numCol="1" spcCol="1270" anchor="ctr" anchorCtr="0">
          <a:noAutofit/>
        </a:bodyPr>
        <a:lstStyle/>
        <a:p>
          <a:pPr marL="0" lvl="0" indent="0" algn="l" defTabSz="2133600">
            <a:lnSpc>
              <a:spcPct val="90000"/>
            </a:lnSpc>
            <a:spcBef>
              <a:spcPct val="0"/>
            </a:spcBef>
            <a:spcAft>
              <a:spcPct val="35000"/>
            </a:spcAft>
            <a:buNone/>
          </a:pPr>
          <a:r>
            <a:rPr lang="en-US" sz="4800" kern="1200"/>
            <a:t>03</a:t>
          </a:r>
        </a:p>
      </dsp:txBody>
      <dsp:txXfrm>
        <a:off x="4461132" y="2191629"/>
        <a:ext cx="2062284" cy="989896"/>
      </dsp:txXfrm>
    </dsp:sp>
    <dsp:sp modelId="{04E691E0-1515-4F0D-ACB6-76521DA8E200}">
      <dsp:nvSpPr>
        <dsp:cNvPr id="0" name=""/>
        <dsp:cNvSpPr/>
      </dsp:nvSpPr>
      <dsp:spPr>
        <a:xfrm>
          <a:off x="6688399" y="2191629"/>
          <a:ext cx="2062284" cy="2474741"/>
        </a:xfrm>
        <a:prstGeom prst="rect">
          <a:avLst/>
        </a:prstGeom>
        <a:solidFill>
          <a:schemeClr val="accent2">
            <a:shade val="80000"/>
            <a:hueOff val="152747"/>
            <a:satOff val="-53650"/>
            <a:lumOff val="29267"/>
            <a:alphaOff val="0"/>
          </a:schemeClr>
        </a:solidFill>
        <a:ln w="12700" cap="flat" cmpd="sng" algn="ctr">
          <a:solidFill>
            <a:schemeClr val="accent2">
              <a:shade val="80000"/>
              <a:hueOff val="152747"/>
              <a:satOff val="-53650"/>
              <a:lumOff val="29267"/>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03708" tIns="0" rIns="203708" bIns="330200" numCol="1" spcCol="1270" anchor="t" anchorCtr="0">
          <a:noAutofit/>
        </a:bodyPr>
        <a:lstStyle/>
        <a:p>
          <a:pPr marL="0" lvl="0" indent="0" algn="l" defTabSz="711200">
            <a:lnSpc>
              <a:spcPct val="90000"/>
            </a:lnSpc>
            <a:spcBef>
              <a:spcPct val="0"/>
            </a:spcBef>
            <a:spcAft>
              <a:spcPct val="35000"/>
            </a:spcAft>
            <a:buNone/>
          </a:pPr>
          <a:r>
            <a:rPr lang="en-US" sz="1600" kern="1200"/>
            <a:t>What are the biggest health and wellbeing challenges your employees currently face? </a:t>
          </a:r>
        </a:p>
      </dsp:txBody>
      <dsp:txXfrm>
        <a:off x="6688399" y="3181525"/>
        <a:ext cx="2062284" cy="1484844"/>
      </dsp:txXfrm>
    </dsp:sp>
    <dsp:sp modelId="{AF931F8E-D7F7-4E68-B87C-449B4482AC9D}">
      <dsp:nvSpPr>
        <dsp:cNvPr id="0" name=""/>
        <dsp:cNvSpPr/>
      </dsp:nvSpPr>
      <dsp:spPr>
        <a:xfrm>
          <a:off x="6688399" y="2191629"/>
          <a:ext cx="2062284" cy="989896"/>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203708" tIns="165100" rIns="203708" bIns="165100" numCol="1" spcCol="1270" anchor="ctr" anchorCtr="0">
          <a:noAutofit/>
        </a:bodyPr>
        <a:lstStyle/>
        <a:p>
          <a:pPr marL="0" lvl="0" indent="0" algn="l" defTabSz="2133600">
            <a:lnSpc>
              <a:spcPct val="90000"/>
            </a:lnSpc>
            <a:spcBef>
              <a:spcPct val="0"/>
            </a:spcBef>
            <a:spcAft>
              <a:spcPct val="35000"/>
            </a:spcAft>
            <a:buNone/>
          </a:pPr>
          <a:r>
            <a:rPr lang="en-US" sz="4800" kern="1200"/>
            <a:t>04</a:t>
          </a:r>
        </a:p>
      </dsp:txBody>
      <dsp:txXfrm>
        <a:off x="6688399" y="2191629"/>
        <a:ext cx="2062284" cy="989896"/>
      </dsp:txXfrm>
    </dsp:sp>
    <dsp:sp modelId="{556CD5AD-4D45-452A-9DEE-A70AC3153A99}">
      <dsp:nvSpPr>
        <dsp:cNvPr id="0" name=""/>
        <dsp:cNvSpPr/>
      </dsp:nvSpPr>
      <dsp:spPr>
        <a:xfrm>
          <a:off x="8915667" y="2191629"/>
          <a:ext cx="2062284" cy="2474741"/>
        </a:xfrm>
        <a:prstGeom prst="rect">
          <a:avLst/>
        </a:prstGeom>
        <a:solidFill>
          <a:schemeClr val="accent2">
            <a:shade val="80000"/>
            <a:hueOff val="203663"/>
            <a:satOff val="-71533"/>
            <a:lumOff val="39022"/>
            <a:alphaOff val="0"/>
          </a:schemeClr>
        </a:solidFill>
        <a:ln w="12700" cap="flat" cmpd="sng" algn="ctr">
          <a:solidFill>
            <a:schemeClr val="accent2">
              <a:shade val="80000"/>
              <a:hueOff val="203663"/>
              <a:satOff val="-71533"/>
              <a:lumOff val="3902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03708" tIns="0" rIns="203708" bIns="330200" numCol="1" spcCol="1270" anchor="t" anchorCtr="0">
          <a:noAutofit/>
        </a:bodyPr>
        <a:lstStyle/>
        <a:p>
          <a:pPr marL="0" lvl="0" indent="0" algn="l" defTabSz="711200">
            <a:lnSpc>
              <a:spcPct val="90000"/>
            </a:lnSpc>
            <a:spcBef>
              <a:spcPct val="0"/>
            </a:spcBef>
            <a:spcAft>
              <a:spcPct val="35000"/>
            </a:spcAft>
            <a:buNone/>
          </a:pPr>
          <a:r>
            <a:rPr lang="en-US" sz="1600" kern="1200"/>
            <a:t>What barriers prevent your employees from prioritizing their health and wellbeing?</a:t>
          </a:r>
        </a:p>
      </dsp:txBody>
      <dsp:txXfrm>
        <a:off x="8915667" y="3181525"/>
        <a:ext cx="2062284" cy="1484844"/>
      </dsp:txXfrm>
    </dsp:sp>
    <dsp:sp modelId="{A749E00A-3008-406C-9BF0-8EBC3E823D3E}">
      <dsp:nvSpPr>
        <dsp:cNvPr id="0" name=""/>
        <dsp:cNvSpPr/>
      </dsp:nvSpPr>
      <dsp:spPr>
        <a:xfrm>
          <a:off x="8915667" y="2191629"/>
          <a:ext cx="2062284" cy="989896"/>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203708" tIns="165100" rIns="203708" bIns="165100" numCol="1" spcCol="1270" anchor="ctr" anchorCtr="0">
          <a:noAutofit/>
        </a:bodyPr>
        <a:lstStyle/>
        <a:p>
          <a:pPr marL="0" lvl="0" indent="0" algn="l" defTabSz="2133600">
            <a:lnSpc>
              <a:spcPct val="90000"/>
            </a:lnSpc>
            <a:spcBef>
              <a:spcPct val="0"/>
            </a:spcBef>
            <a:spcAft>
              <a:spcPct val="35000"/>
            </a:spcAft>
            <a:buNone/>
          </a:pPr>
          <a:r>
            <a:rPr lang="en-US" sz="4800" kern="1200"/>
            <a:t>05</a:t>
          </a:r>
        </a:p>
      </dsp:txBody>
      <dsp:txXfrm>
        <a:off x="8915667" y="2191629"/>
        <a:ext cx="2062284" cy="989896"/>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DECD7A-D05C-452E-91B4-E63462D34DED}" type="datetimeFigureOut">
              <a:rPr lang="en-US" smtClean="0"/>
              <a:t>5/19/2025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D6CE9A-4AA3-4272-A2A2-63817C05C93D}" type="slidenum">
              <a:rPr lang="en-US" smtClean="0"/>
              <a:t>‹#›</a:t>
            </a:fld>
            <a:endParaRPr lang="en-US"/>
          </a:p>
        </p:txBody>
      </p:sp>
    </p:spTree>
    <p:extLst>
      <p:ext uri="{BB962C8B-B14F-4D97-AF65-F5344CB8AC3E}">
        <p14:creationId xmlns:p14="http://schemas.microsoft.com/office/powerpoint/2010/main" val="1379443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DDC8C-A6E4-4D06-9882-5ADBA41E42A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7467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pPr>
            <a:r>
              <a:rPr lang="en-US" sz="1200" kern="100">
                <a:effectLst/>
                <a:latin typeface="Aptos" panose="020B0004020202020204" pitchFamily="34" charset="0"/>
                <a:ea typeface="Aptos" panose="020B0004020202020204" pitchFamily="34" charset="0"/>
                <a:cs typeface="Times New Roman" panose="02020603050405020304" pitchFamily="18" charset="0"/>
              </a:rPr>
              <a:t>Wellbeing has shifted from being a 'nice-to-have' to a 'must-have' in the modern workplace</a:t>
            </a:r>
          </a:p>
          <a:p>
            <a:pPr marL="0" marR="0">
              <a:lnSpc>
                <a:spcPct val="115000"/>
              </a:lnSpc>
              <a:spcAft>
                <a:spcPts val="800"/>
              </a:spcAft>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r>
              <a:rPr lang="en-US" sz="1200" kern="100">
                <a:effectLst/>
                <a:latin typeface="Aptos" panose="020B0004020202020204" pitchFamily="34" charset="0"/>
                <a:ea typeface="Aptos" panose="020B0004020202020204" pitchFamily="34" charset="0"/>
                <a:cs typeface="Times New Roman" panose="02020603050405020304" pitchFamily="18" charset="0"/>
              </a:rPr>
              <a:t>Let's start with some hard numbers. </a:t>
            </a:r>
            <a:r>
              <a:rPr lang="en-US" sz="1200" b="1" kern="100">
                <a:effectLst/>
                <a:latin typeface="Aptos" panose="020B0004020202020204" pitchFamily="34" charset="0"/>
                <a:ea typeface="Aptos" panose="020B0004020202020204" pitchFamily="34" charset="0"/>
                <a:cs typeface="Times New Roman" panose="02020603050405020304" pitchFamily="18" charset="0"/>
              </a:rPr>
              <a:t>66% of employers now view their health and wellbeing strategy as an integral part of their overall workforce strategy.</a:t>
            </a:r>
            <a:r>
              <a:rPr lang="en-US" sz="1200" kern="100">
                <a:effectLst/>
                <a:latin typeface="Aptos" panose="020B0004020202020204" pitchFamily="34" charset="0"/>
                <a:ea typeface="Aptos" panose="020B0004020202020204" pitchFamily="34" charset="0"/>
                <a:cs typeface="Times New Roman" panose="02020603050405020304" pitchFamily="18" charset="0"/>
              </a:rPr>
              <a:t> This isn't just a trend; it's a fundamental shift in how organizations understand and value their people.</a:t>
            </a:r>
          </a:p>
          <a:p>
            <a:pPr marL="0" marR="0">
              <a:lnSpc>
                <a:spcPct val="115000"/>
              </a:lnSpc>
              <a:spcAft>
                <a:spcPts val="800"/>
              </a:spcAft>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r>
              <a:rPr lang="en-US" sz="1200" kern="100">
                <a:effectLst/>
                <a:latin typeface="Aptos" panose="020B0004020202020204" pitchFamily="34" charset="0"/>
                <a:ea typeface="Aptos" panose="020B0004020202020204" pitchFamily="34" charset="0"/>
                <a:cs typeface="Times New Roman" panose="02020603050405020304" pitchFamily="18" charset="0"/>
              </a:rPr>
              <a:t>And for good reason. </a:t>
            </a:r>
            <a:r>
              <a:rPr lang="en-US" sz="1200" b="1" kern="100">
                <a:effectLst/>
                <a:latin typeface="Aptos" panose="020B0004020202020204" pitchFamily="34" charset="0"/>
                <a:ea typeface="Aptos" panose="020B0004020202020204" pitchFamily="34" charset="0"/>
                <a:cs typeface="Times New Roman" panose="02020603050405020304" pitchFamily="18" charset="0"/>
              </a:rPr>
              <a:t>87% of leaders say that prioritizing employee wellbeing gives their organization a competitive advantage.</a:t>
            </a:r>
            <a:r>
              <a:rPr lang="en-US" sz="1200" kern="100">
                <a:effectLst/>
                <a:latin typeface="Aptos" panose="020B0004020202020204" pitchFamily="34" charset="0"/>
                <a:ea typeface="Aptos" panose="020B0004020202020204" pitchFamily="34" charset="0"/>
                <a:cs typeface="Times New Roman" panose="02020603050405020304" pitchFamily="18" charset="0"/>
              </a:rPr>
              <a:t> In today's talent landscape, where attracting and retaining top talent is crucial, a strong wellbeing program is no longer a perk, it's a differentiator.</a:t>
            </a:r>
          </a:p>
          <a:p>
            <a:pPr marL="0" marR="0">
              <a:lnSpc>
                <a:spcPct val="115000"/>
              </a:lnSpc>
              <a:spcAft>
                <a:spcPts val="800"/>
              </a:spcAft>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r>
              <a:rPr lang="en-US" sz="1200" kern="100">
                <a:effectLst/>
                <a:latin typeface="Aptos" panose="020B0004020202020204" pitchFamily="34" charset="0"/>
                <a:ea typeface="Aptos" panose="020B0004020202020204" pitchFamily="34" charset="0"/>
                <a:cs typeface="Times New Roman" panose="02020603050405020304" pitchFamily="18" charset="0"/>
              </a:rPr>
              <a:t>But it's not just about what employers and leaders think. </a:t>
            </a:r>
            <a:r>
              <a:rPr lang="en-US" sz="1200" b="1" kern="100">
                <a:effectLst/>
                <a:latin typeface="Aptos" panose="020B0004020202020204" pitchFamily="34" charset="0"/>
                <a:ea typeface="Aptos" panose="020B0004020202020204" pitchFamily="34" charset="0"/>
                <a:cs typeface="Times New Roman" panose="02020603050405020304" pitchFamily="18" charset="0"/>
              </a:rPr>
              <a:t>93% of employees consider workplace wellbeing as important as salary.</a:t>
            </a:r>
            <a:r>
              <a:rPr lang="en-US" sz="1200" kern="100">
                <a:effectLst/>
                <a:latin typeface="Aptos" panose="020B0004020202020204" pitchFamily="34" charset="0"/>
                <a:ea typeface="Aptos" panose="020B0004020202020204" pitchFamily="34" charset="0"/>
                <a:cs typeface="Times New Roman" panose="02020603050405020304" pitchFamily="18" charset="0"/>
              </a:rPr>
              <a:t> That's a staggering statistic. It tells us that employees are actively seeking workplaces that prioritize their holistic health, not just their paychecks.</a:t>
            </a:r>
          </a:p>
          <a:p>
            <a:pPr marL="0" marR="0">
              <a:lnSpc>
                <a:spcPct val="115000"/>
              </a:lnSpc>
              <a:spcAft>
                <a:spcPts val="800"/>
              </a:spcAft>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r>
              <a:rPr lang="en-US" sz="1200" kern="100">
                <a:effectLst/>
                <a:latin typeface="Aptos" panose="020B0004020202020204" pitchFamily="34" charset="0"/>
                <a:ea typeface="Aptos" panose="020B0004020202020204" pitchFamily="34" charset="0"/>
                <a:cs typeface="Times New Roman" panose="02020603050405020304" pitchFamily="18" charset="0"/>
              </a:rPr>
              <a:t>As we look ahead, by 2030, the global workforce will be a complex mosaic of different generations, each with their own unique needs and expectations. </a:t>
            </a:r>
          </a:p>
          <a:p>
            <a:pPr marL="0" marR="0">
              <a:lnSpc>
                <a:spcPct val="115000"/>
              </a:lnSpc>
              <a:spcAft>
                <a:spcPts val="800"/>
              </a:spcAft>
            </a:pPr>
            <a:r>
              <a:rPr lang="en-US" sz="1200" kern="100">
                <a:effectLst/>
                <a:latin typeface="Aptos" panose="020B0004020202020204" pitchFamily="34" charset="0"/>
                <a:ea typeface="Aptos" panose="020B0004020202020204" pitchFamily="34" charset="0"/>
                <a:cs typeface="Times New Roman" panose="02020603050405020304" pitchFamily="18" charset="0"/>
              </a:rPr>
              <a:t>We're seeing a clear shift in what employees value. Take Gen Z, for example. They're not just interested in traditional healthcare benefits. They crave </a:t>
            </a:r>
            <a:r>
              <a:rPr lang="en-US" sz="1200" b="1" kern="100">
                <a:effectLst/>
                <a:latin typeface="Aptos" panose="020B0004020202020204" pitchFamily="34" charset="0"/>
                <a:ea typeface="Aptos" panose="020B0004020202020204" pitchFamily="34" charset="0"/>
                <a:cs typeface="Times New Roman" panose="02020603050405020304" pitchFamily="18" charset="0"/>
              </a:rPr>
              <a:t>experiential perks and work-life balance.</a:t>
            </a:r>
            <a:r>
              <a:rPr lang="en-US" sz="1200" kern="100">
                <a:effectLst/>
                <a:latin typeface="Aptos" panose="020B0004020202020204" pitchFamily="34" charset="0"/>
                <a:ea typeface="Aptos" panose="020B0004020202020204" pitchFamily="34" charset="0"/>
                <a:cs typeface="Times New Roman" panose="02020603050405020304" pitchFamily="18" charset="0"/>
              </a:rPr>
              <a:t> They want to feel valued as individuals. This means that a one-size-fits-all approach to wellbeing simply won't cut it anymore. We need to be thinking about personalized, flexible, and engaging wellbeing strategies that cater to the diverse needs of our workforce.</a:t>
            </a:r>
          </a:p>
          <a:p>
            <a:pPr marL="0" marR="0">
              <a:lnSpc>
                <a:spcPct val="115000"/>
              </a:lnSpc>
              <a:spcAft>
                <a:spcPts val="800"/>
              </a:spcAft>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r>
              <a:rPr lang="en-US" sz="1200" kern="100">
                <a:effectLst/>
                <a:latin typeface="Aptos" panose="020B0004020202020204" pitchFamily="34" charset="0"/>
                <a:ea typeface="Aptos" panose="020B0004020202020204" pitchFamily="34" charset="0"/>
                <a:cs typeface="Times New Roman" panose="02020603050405020304" pitchFamily="18" charset="0"/>
              </a:rPr>
              <a:t>We are seeing a direct need for this by the high % of RFPs that come in with at least one question on Wellbeing.</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308BB-61ED-4BA1-89D0-6C7DDA444F4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6124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Reference to competitor offerings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DDC8C-A6E4-4D06-9882-5ADBA41E42A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6217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DDC8C-A6E4-4D06-9882-5ADBA41E42A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36161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9CBC3-0CBA-569E-9C60-2FCCFDD25E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D94ADB-EDE8-7058-D623-07DD9DE54D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519064-BC98-187B-590C-1F7F74C4BF2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9843D13-884A-C660-1ABD-F3E3108557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463C7C-294D-4260-8D3B-71129CDDA31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42567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6EF8D-99DF-746B-EA27-38CE60C228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016EE5-FEC4-66C7-01E9-98C63D1035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D89842-A7DF-735F-3CF6-EDFBA77ED9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5906D7-9569-CC43-422B-362B8CC965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463C7C-294D-4260-8D3B-71129CDDA31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93968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519A5-F7AA-0B00-F4C1-48CB80790E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1DF4CB-A5D5-BC0B-1636-C44F329E73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802754-4EE5-C87B-0397-CED61CFB0A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87E40B-6B0F-CA78-DC23-4AAB641877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463C7C-294D-4260-8D3B-71129CDDA31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91295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4A58B-7A76-76CE-8FDD-AA9591E03D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156EE-CC6A-1292-67D6-0C73C03704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9D5EA0-64E2-576E-8FCF-9682D0574A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5105D5-BE4F-44F8-6551-EB2114999E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463C7C-294D-4260-8D3B-71129CDDA31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6333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8FF46-9F06-7E7D-AA53-111AB267C2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84806F-C661-17A4-12E5-B8E7451BAB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B4160E-1879-7BD7-360B-9D6C91C718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F3A05C-F5A9-03F6-ADBE-8EB6A5B4BF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463C7C-294D-4260-8D3B-71129CDDA31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45868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F96E4-36D3-F9F3-A182-74212E65BA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4A915-1CF2-E44F-5888-1DE5405C1B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6501C2-9341-7668-D66E-BBF0720D7BF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8BAC06-2D83-F86D-FCE0-1121C8D04C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463C7C-294D-4260-8D3B-71129CDDA31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1394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7F3D2-D48E-782B-0F9C-6AA6E11820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B4A86-4B95-8391-2B05-094674FEAD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62B255-369C-F3E9-4E91-1803C32C7227}"/>
              </a:ext>
            </a:extLst>
          </p:cNvPr>
          <p:cNvSpPr>
            <a:spLocks noGrp="1"/>
          </p:cNvSpPr>
          <p:nvPr>
            <p:ph type="body" idx="1"/>
          </p:nvPr>
        </p:nvSpPr>
        <p:spPr/>
        <p:txBody>
          <a:bodyPr/>
          <a:lstStyle/>
          <a:p>
            <a:pPr marL="171450" indent="-171450">
              <a:buFont typeface="Calibri"/>
              <a:buChar char="-"/>
            </a:pPr>
            <a:r>
              <a:rPr lang="en-US"/>
              <a:t>It takes about 17 years for new standards in healthcare to be adopted. (NIH) - https://pmc.ncbi.nlm.nih.gov/articles/PMC6717691/ (Research suggests that on average, it takes up to 17 years for only 14% of published evidence to translate into practice)</a:t>
            </a:r>
          </a:p>
        </p:txBody>
      </p:sp>
      <p:sp>
        <p:nvSpPr>
          <p:cNvPr id="4" name="Slide Number Placeholder 3">
            <a:extLst>
              <a:ext uri="{FF2B5EF4-FFF2-40B4-BE49-F238E27FC236}">
                <a16:creationId xmlns:a16="http://schemas.microsoft.com/office/drawing/2014/main" id="{6D5E7116-CE71-AFC7-CBA9-39A9CA2E11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463C7C-294D-4260-8D3B-71129CDDA31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9183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9965D-6E1E-E6E1-E8DD-53E9462A7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445BD4-A222-3F93-1E45-CD11B141B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C401A0-D9E9-4D7D-FEE8-CB11017AF0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BA6E24-92FE-9317-D86D-97E6ED1859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463C7C-294D-4260-8D3B-71129CDDA31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63502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Mental Health America 2023 State of mental Health in America Report </a:t>
            </a:r>
          </a:p>
          <a:p>
            <a:endParaRPr lang="en-US"/>
          </a:p>
          <a:p>
            <a:r>
              <a:rPr lang="en-US"/>
              <a:t>Recognize that we have a lot barriers to connecting those who need support with the right tools and resources to get the help and support they need.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F3E3D6-3ACD-454B-BC6A-76ABE415F88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92941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Each year, Alera Group launches a comprehensive Mental Health Awareness Toolkit.  This toolkit aims to empower employers as they strive to cultivate a thriving and supportive workplace.  This years toolkit features:</a:t>
            </a:r>
          </a:p>
          <a:p>
            <a:pPr marL="342900" marR="0" lvl="0" indent="-342900">
              <a:buFont typeface="Symbol" panose="05050102010706020507" pitchFamily="18" charset="2"/>
              <a:buChar char=""/>
            </a:pPr>
            <a:r>
              <a:rPr lang="en-US" sz="1800">
                <a:effectLst/>
                <a:latin typeface="Avenir Next LT Pro" panose="020B0504020202020204" pitchFamily="34" charset="0"/>
                <a:ea typeface="Times New Roman" panose="02020603050405020304" pitchFamily="18" charset="0"/>
                <a:cs typeface="Aptos" panose="020B0004020202020204" pitchFamily="34" charset="0"/>
              </a:rPr>
              <a:t>A newly designed Mental Health Workplace Guide, </a:t>
            </a:r>
            <a:endParaRPr lang="en-US" sz="180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800">
                <a:effectLst/>
                <a:latin typeface="Avenir Next LT Pro" panose="020B0504020202020204" pitchFamily="34" charset="0"/>
                <a:ea typeface="Times New Roman" panose="02020603050405020304" pitchFamily="18" charset="0"/>
                <a:cs typeface="Aptos" panose="020B0004020202020204" pitchFamily="34" charset="0"/>
              </a:rPr>
              <a:t>New Virtual Backgrounds,</a:t>
            </a:r>
            <a:endParaRPr lang="en-US" sz="180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800">
                <a:effectLst/>
                <a:latin typeface="Avenir Next LT Pro" panose="020B0504020202020204" pitchFamily="34" charset="0"/>
                <a:ea typeface="Times New Roman" panose="02020603050405020304" pitchFamily="18" charset="0"/>
                <a:cs typeface="Aptos" panose="020B0004020202020204" pitchFamily="34" charset="0"/>
              </a:rPr>
              <a:t>Mental Health-theme video content,</a:t>
            </a:r>
            <a:endParaRPr lang="en-US" sz="180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800">
                <a:effectLst/>
                <a:latin typeface="Avenir Next LT Pro" panose="020B0504020202020204" pitchFamily="34" charset="0"/>
                <a:ea typeface="Times New Roman" panose="02020603050405020304" pitchFamily="18" charset="0"/>
                <a:cs typeface="Aptos" panose="020B0004020202020204" pitchFamily="34" charset="0"/>
              </a:rPr>
              <a:t>A year-long Mental Wellbeing Boost campaign, and </a:t>
            </a:r>
            <a:endParaRPr lang="en-US" sz="180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800">
                <a:effectLst/>
                <a:latin typeface="Avenir Next LT Pro" panose="020B0504020202020204" pitchFamily="34" charset="0"/>
                <a:ea typeface="Times New Roman" panose="02020603050405020304" pitchFamily="18" charset="0"/>
                <a:cs typeface="Aptos" panose="020B0004020202020204" pitchFamily="34" charset="0"/>
              </a:rPr>
              <a:t>A 31-day employee challenge.</a:t>
            </a:r>
            <a:endParaRPr lang="en-US" sz="1800">
              <a:effectLst/>
              <a:latin typeface="Aptos" panose="020B0004020202020204" pitchFamily="34" charset="0"/>
              <a:ea typeface="Aptos" panose="020B0004020202020204" pitchFamily="34" charset="0"/>
              <a:cs typeface="Aptos" panose="020B0004020202020204" pitchFamily="34" charset="0"/>
            </a:endParaRPr>
          </a:p>
          <a:p>
            <a:endParaRPr lang="en-US"/>
          </a:p>
          <a:p>
            <a:r>
              <a:rPr lang="en-US"/>
              <a:t>Visit the post on ARCH (search mental health toolkit) to find all the tools you need to share this toolkit with clients and prospects including sample email templates, zoom backgrounds, tips for client/prospect discussions on mental health, and more.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463C7C-294D-4260-8D3B-71129CDDA31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22901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DDC8C-A6E4-4D06-9882-5ADBA41E42A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436523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43AA6A6-F0CB-497A-8EC9-FCF7C5F754B2}"/>
              </a:ext>
            </a:extLst>
          </p:cNvPr>
          <p:cNvSpPr/>
          <p:nvPr/>
        </p:nvSpPr>
        <p:spPr bwMode="gray">
          <a:xfrm>
            <a:off x="1524" y="1097280"/>
            <a:ext cx="12188952" cy="365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C4411D-C2A2-48CE-8D28-29A12F0A36AC}"/>
              </a:ext>
            </a:extLst>
          </p:cNvPr>
          <p:cNvSpPr/>
          <p:nvPr/>
        </p:nvSpPr>
        <p:spPr bwMode="gray">
          <a:xfrm>
            <a:off x="0" y="1097280"/>
            <a:ext cx="12188952" cy="3657600"/>
          </a:xfrm>
          <a:prstGeom prst="rect">
            <a:avLst/>
          </a:prstGeom>
          <a:gradFill>
            <a:gsLst>
              <a:gs pos="20000">
                <a:schemeClr val="accent1">
                  <a:alpha val="0"/>
                </a:schemeClr>
              </a:gs>
              <a:gs pos="84000">
                <a:schemeClr val="tx1">
                  <a:alpha val="6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0FAA1CD-2D04-45C2-B83A-0DA8A426DA30}"/>
              </a:ext>
            </a:extLst>
          </p:cNvPr>
          <p:cNvSpPr/>
          <p:nvPr/>
        </p:nvSpPr>
        <p:spPr bwMode="gray">
          <a:xfrm>
            <a:off x="3048" y="1097280"/>
            <a:ext cx="12188952" cy="3657600"/>
          </a:xfrm>
          <a:prstGeom prst="rect">
            <a:avLst/>
          </a:prstGeom>
          <a:gradFill flip="none" rotWithShape="1">
            <a:gsLst>
              <a:gs pos="0">
                <a:schemeClr val="accent1"/>
              </a:gs>
              <a:gs pos="100000">
                <a:schemeClr val="accent3"/>
              </a:gs>
              <a:gs pos="5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1B41D8-19F8-49BC-9785-43C2B02B131A}"/>
              </a:ext>
            </a:extLst>
          </p:cNvPr>
          <p:cNvSpPr>
            <a:spLocks noGrp="1"/>
          </p:cNvSpPr>
          <p:nvPr>
            <p:ph type="ctrTitle"/>
          </p:nvPr>
        </p:nvSpPr>
        <p:spPr bwMode="gray">
          <a:xfrm>
            <a:off x="914400" y="2468880"/>
            <a:ext cx="10058400" cy="2194560"/>
          </a:xfrm>
          <a:ln>
            <a:noFill/>
          </a:ln>
        </p:spPr>
        <p:txBody>
          <a:bodyPr tIns="0" bIns="0" anchor="b">
            <a:noAutofit/>
          </a:bodyPr>
          <a:lstStyle>
            <a:lvl1pPr algn="l">
              <a:defRPr sz="4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0AC12944-CC51-41C9-AE61-B6B4E78EAA8C}"/>
              </a:ext>
            </a:extLst>
          </p:cNvPr>
          <p:cNvSpPr>
            <a:spLocks noGrp="1"/>
          </p:cNvSpPr>
          <p:nvPr>
            <p:ph type="subTitle" idx="1"/>
          </p:nvPr>
        </p:nvSpPr>
        <p:spPr bwMode="gray">
          <a:xfrm>
            <a:off x="914400" y="4846320"/>
            <a:ext cx="10058400" cy="914400"/>
          </a:xfrm>
        </p:spPr>
        <p:txBody>
          <a:bodyPr/>
          <a:lstStyle>
            <a:lvl1pPr marL="0" indent="0" algn="l">
              <a:spcBef>
                <a:spcPts val="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DD6182D0-46C2-4931-A870-93245E358F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65760" y="365760"/>
            <a:ext cx="2743200" cy="308859"/>
          </a:xfrm>
          <a:prstGeom prst="rect">
            <a:avLst/>
          </a:prstGeom>
        </p:spPr>
      </p:pic>
      <p:sp>
        <p:nvSpPr>
          <p:cNvPr id="4" name="Rectangle 3">
            <a:extLst>
              <a:ext uri="{FF2B5EF4-FFF2-40B4-BE49-F238E27FC236}">
                <a16:creationId xmlns:a16="http://schemas.microsoft.com/office/drawing/2014/main" id="{F0BE3122-E623-763B-FFD6-F72E59DBD5CA}"/>
              </a:ext>
            </a:extLst>
          </p:cNvPr>
          <p:cNvSpPr/>
          <p:nvPr/>
        </p:nvSpPr>
        <p:spPr bwMode="gray">
          <a:xfrm>
            <a:off x="1524" y="1097280"/>
            <a:ext cx="12188952"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A8FADA-4609-243E-253C-7B3EF0070FAD}"/>
              </a:ext>
            </a:extLst>
          </p:cNvPr>
          <p:cNvSpPr/>
          <p:nvPr/>
        </p:nvSpPr>
        <p:spPr bwMode="gray">
          <a:xfrm>
            <a:off x="0" y="1097280"/>
            <a:ext cx="12188952" cy="3657600"/>
          </a:xfrm>
          <a:prstGeom prst="rect">
            <a:avLst/>
          </a:prstGeom>
          <a:gradFill>
            <a:gsLst>
              <a:gs pos="20000">
                <a:schemeClr val="accent1">
                  <a:alpha val="0"/>
                </a:schemeClr>
              </a:gs>
              <a:gs pos="84000">
                <a:schemeClr val="tx1">
                  <a:alpha val="6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82FB798-52C9-23A0-9DC8-B3D9A5EF651B}"/>
              </a:ext>
            </a:extLst>
          </p:cNvPr>
          <p:cNvSpPr/>
          <p:nvPr/>
        </p:nvSpPr>
        <p:spPr bwMode="gray">
          <a:xfrm>
            <a:off x="3048" y="1097280"/>
            <a:ext cx="12188952" cy="3657600"/>
          </a:xfrm>
          <a:prstGeom prst="rect">
            <a:avLst/>
          </a:prstGeom>
          <a:gradFill flip="none" rotWithShape="1">
            <a:gsLst>
              <a:gs pos="0">
                <a:schemeClr val="accent1"/>
              </a:gs>
              <a:gs pos="100000">
                <a:schemeClr val="accent3"/>
              </a:gs>
              <a:gs pos="50000">
                <a:schemeClr val="accent2"/>
              </a:gs>
            </a:gsLst>
            <a:lin ang="2700000" scaled="1"/>
            <a:tileRect/>
          </a:gradFill>
          <a:ln>
            <a:gradFill flip="none" rotWithShape="1">
              <a:gsLst>
                <a:gs pos="0">
                  <a:schemeClr val="accent1"/>
                </a:gs>
                <a:gs pos="50000">
                  <a:schemeClr val="accent2"/>
                </a:gs>
                <a:gs pos="100000">
                  <a:schemeClr val="accent3"/>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CBB12F1-92BD-5373-57A2-0357D48C05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65760" y="365760"/>
            <a:ext cx="2743200" cy="308859"/>
          </a:xfrm>
          <a:prstGeom prst="rect">
            <a:avLst/>
          </a:prstGeom>
        </p:spPr>
      </p:pic>
      <p:sp>
        <p:nvSpPr>
          <p:cNvPr id="12" name="Rectangle 11">
            <a:extLst>
              <a:ext uri="{FF2B5EF4-FFF2-40B4-BE49-F238E27FC236}">
                <a16:creationId xmlns:a16="http://schemas.microsoft.com/office/drawing/2014/main" id="{7A303C90-177C-EA46-BABE-3CB8124D68E2}"/>
              </a:ext>
            </a:extLst>
          </p:cNvPr>
          <p:cNvSpPr/>
          <p:nvPr userDrawn="1"/>
        </p:nvSpPr>
        <p:spPr bwMode="gray">
          <a:xfrm>
            <a:off x="1524" y="1097280"/>
            <a:ext cx="12188952"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DA7DF7A-94A4-7EB9-3C55-EF84D07AC726}"/>
              </a:ext>
            </a:extLst>
          </p:cNvPr>
          <p:cNvSpPr/>
          <p:nvPr userDrawn="1"/>
        </p:nvSpPr>
        <p:spPr bwMode="gray">
          <a:xfrm>
            <a:off x="0" y="1097280"/>
            <a:ext cx="12188952" cy="3657600"/>
          </a:xfrm>
          <a:prstGeom prst="rect">
            <a:avLst/>
          </a:prstGeom>
          <a:gradFill>
            <a:gsLst>
              <a:gs pos="20000">
                <a:schemeClr val="accent1">
                  <a:alpha val="0"/>
                </a:schemeClr>
              </a:gs>
              <a:gs pos="84000">
                <a:schemeClr val="tx1">
                  <a:alpha val="6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8B50CC-36B6-9131-DE74-3F43518B4EB3}"/>
              </a:ext>
            </a:extLst>
          </p:cNvPr>
          <p:cNvSpPr/>
          <p:nvPr userDrawn="1"/>
        </p:nvSpPr>
        <p:spPr bwMode="gray">
          <a:xfrm>
            <a:off x="3048" y="1097280"/>
            <a:ext cx="12188952" cy="3657600"/>
          </a:xfrm>
          <a:prstGeom prst="rect">
            <a:avLst/>
          </a:prstGeom>
          <a:gradFill flip="none" rotWithShape="1">
            <a:gsLst>
              <a:gs pos="0">
                <a:schemeClr val="accent1"/>
              </a:gs>
              <a:gs pos="100000">
                <a:schemeClr val="accent3"/>
              </a:gs>
              <a:gs pos="50000">
                <a:schemeClr val="accent2"/>
              </a:gs>
            </a:gsLst>
            <a:lin ang="2700000" scaled="1"/>
            <a:tileRect/>
          </a:gradFill>
          <a:ln>
            <a:gradFill flip="none" rotWithShape="1">
              <a:gsLst>
                <a:gs pos="0">
                  <a:schemeClr val="accent1"/>
                </a:gs>
                <a:gs pos="50000">
                  <a:schemeClr val="accent2"/>
                </a:gs>
                <a:gs pos="100000">
                  <a:schemeClr val="accent3"/>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F587B746-61CE-5CAF-B229-BD987E58F8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65760" y="365760"/>
            <a:ext cx="2743200" cy="308859"/>
          </a:xfrm>
          <a:prstGeom prst="rect">
            <a:avLst/>
          </a:prstGeom>
        </p:spPr>
      </p:pic>
    </p:spTree>
    <p:extLst>
      <p:ext uri="{BB962C8B-B14F-4D97-AF65-F5344CB8AC3E}">
        <p14:creationId xmlns:p14="http://schemas.microsoft.com/office/powerpoint/2010/main" val="1239442004"/>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B0FA-047F-4407-821B-C22BF03B1C7F}"/>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434DD49-2F27-4A07-83C6-CA25A04EC865}"/>
              </a:ext>
            </a:extLst>
          </p:cNvPr>
          <p:cNvSpPr>
            <a:spLocks noGrp="1"/>
          </p:cNvSpPr>
          <p:nvPr>
            <p:ph type="body" sz="quarter" idx="10" hasCustomPrompt="1"/>
          </p:nvPr>
        </p:nvSpPr>
        <p:spPr bwMode="gray">
          <a:xfrm>
            <a:off x="548640" y="141732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09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Lead Lin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A9B4-4F78-4BD3-A9E7-10DBB9BD5AAB}"/>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4" name="Text Placeholder 3">
            <a:extLst>
              <a:ext uri="{FF2B5EF4-FFF2-40B4-BE49-F238E27FC236}">
                <a16:creationId xmlns:a16="http://schemas.microsoft.com/office/drawing/2014/main" id="{FFD43FB4-CFD8-4577-8558-30475385B2E2}"/>
              </a:ext>
            </a:extLst>
          </p:cNvPr>
          <p:cNvSpPr>
            <a:spLocks noGrp="1"/>
          </p:cNvSpPr>
          <p:nvPr>
            <p:ph type="body" sz="quarter" idx="10" hasCustomPrompt="1"/>
          </p:nvPr>
        </p:nvSpPr>
        <p:spPr bwMode="gray">
          <a:xfrm>
            <a:off x="548640" y="1417320"/>
            <a:ext cx="10972800" cy="1737270"/>
          </a:xfrm>
        </p:spPr>
        <p:txBody>
          <a:bodyPr>
            <a:noAutofit/>
          </a:bodyPr>
          <a:lstStyle>
            <a:lvl1pPr marL="0" indent="0">
              <a:buNone/>
              <a:defRPr>
                <a:solidFill>
                  <a:schemeClr val="tx1"/>
                </a:solidFill>
              </a:defRPr>
            </a:lvl1pPr>
            <a:lvl2pPr marL="231775" indent="-231775">
              <a:buFont typeface="Arial" panose="020B0604020202020204" pitchFamily="34" charset="0"/>
              <a:buChar char="•"/>
              <a:defRPr/>
            </a:lvl2pPr>
            <a:lvl3pPr marL="396875" indent="-166688">
              <a:buFont typeface="Montserrat" pitchFamily="2" charset="0"/>
              <a:buChar char="–"/>
              <a:defRPr/>
            </a:lvl3pPr>
            <a:lvl4pPr marL="628650" indent="-231775">
              <a:buFont typeface="Arial" panose="020B0604020202020204" pitchFamily="34" charset="0"/>
              <a:buChar char="•"/>
              <a:defRPr/>
            </a:lvl4pPr>
            <a:lvl5pPr marL="858838" indent="-230188">
              <a:buFont typeface="Montserrat"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140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Sub-Title and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736B527-13DB-4F7F-9BAA-D0273ABCDE71}"/>
              </a:ext>
            </a:extLst>
          </p:cNvPr>
          <p:cNvSpPr>
            <a:spLocks noGrp="1"/>
          </p:cNvSpPr>
          <p:nvPr>
            <p:ph type="body" sz="quarter" idx="12" hasCustomPrompt="1"/>
          </p:nvPr>
        </p:nvSpPr>
        <p:spPr bwMode="gray">
          <a:xfrm>
            <a:off x="548639" y="1417320"/>
            <a:ext cx="10972799" cy="548640"/>
          </a:xfrm>
        </p:spPr>
        <p:txBody>
          <a:bodyPr/>
          <a:lstStyle>
            <a:lvl1pPr marL="0" indent="0">
              <a:spcBef>
                <a:spcPts val="0"/>
              </a:spcBef>
              <a:spcAft>
                <a:spcPts val="0"/>
              </a:spcAft>
              <a:buNone/>
              <a:defRPr>
                <a:solidFill>
                  <a:schemeClr val="accent1"/>
                </a:solidFill>
              </a:defRPr>
            </a:lvl1pPr>
          </a:lstStyle>
          <a:p>
            <a:pPr lvl="0"/>
            <a:r>
              <a:rPr lang="en-US"/>
              <a:t>Click to edit master text styles</a:t>
            </a:r>
          </a:p>
        </p:txBody>
      </p:sp>
      <p:sp>
        <p:nvSpPr>
          <p:cNvPr id="2" name="Title 1">
            <a:extLst>
              <a:ext uri="{FF2B5EF4-FFF2-40B4-BE49-F238E27FC236}">
                <a16:creationId xmlns:a16="http://schemas.microsoft.com/office/drawing/2014/main" id="{F82A01CB-410B-4355-8EA1-EA29928F8958}"/>
              </a:ext>
            </a:extLst>
          </p:cNvPr>
          <p:cNvSpPr>
            <a:spLocks noGrp="1"/>
          </p:cNvSpPr>
          <p:nvPr>
            <p:ph type="title" hasCustomPrompt="1"/>
          </p:nvPr>
        </p:nvSpPr>
        <p:spPr bwMode="gray">
          <a:xfrm>
            <a:off x="548640" y="228600"/>
            <a:ext cx="10972800" cy="1097280"/>
          </a:xfrm>
        </p:spPr>
        <p:txBody>
          <a:bodyPr/>
          <a:lstStyle>
            <a:lvl1pPr>
              <a:defRPr/>
            </a:lvl1pPr>
          </a:lstStyle>
          <a:p>
            <a:r>
              <a:rPr lang="en-US"/>
              <a:t>Click to edit master title style</a:t>
            </a:r>
          </a:p>
        </p:txBody>
      </p:sp>
      <p:sp>
        <p:nvSpPr>
          <p:cNvPr id="6" name="Text Placeholder 5">
            <a:extLst>
              <a:ext uri="{FF2B5EF4-FFF2-40B4-BE49-F238E27FC236}">
                <a16:creationId xmlns:a16="http://schemas.microsoft.com/office/drawing/2014/main" id="{EE97B3F3-65AE-439D-8BBB-87E57AAA03C2}"/>
              </a:ext>
            </a:extLst>
          </p:cNvPr>
          <p:cNvSpPr>
            <a:spLocks noGrp="1"/>
          </p:cNvSpPr>
          <p:nvPr>
            <p:ph type="body" sz="quarter" idx="11" hasCustomPrompt="1"/>
          </p:nvPr>
        </p:nvSpPr>
        <p:spPr bwMode="gray">
          <a:xfrm>
            <a:off x="548640" y="205740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1497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87A65-77F6-41F7-AB0D-566B5868BFFE}"/>
              </a:ext>
            </a:extLst>
          </p:cNvPr>
          <p:cNvSpPr>
            <a:spLocks noGrp="1"/>
          </p:cNvSpPr>
          <p:nvPr>
            <p:ph type="title" hasCustomPrompt="1"/>
          </p:nvPr>
        </p:nvSpPr>
        <p:spPr bwMode="gray">
          <a:xfrm>
            <a:off x="831850" y="2286000"/>
            <a:ext cx="10515600" cy="2011680"/>
          </a:xfrm>
        </p:spPr>
        <p:txBody>
          <a:bodyPr anchor="b">
            <a:noAutofit/>
          </a:bodyPr>
          <a:lstStyle>
            <a:lvl1pPr>
              <a:lnSpc>
                <a:spcPct val="110000"/>
              </a:lnSpc>
              <a:spcAft>
                <a:spcPts val="600"/>
              </a:spcAft>
              <a:defRPr sz="4800"/>
            </a:lvl1pPr>
          </a:lstStyle>
          <a:p>
            <a:r>
              <a:rPr lang="en-US"/>
              <a:t>Click to edit master title style</a:t>
            </a:r>
          </a:p>
        </p:txBody>
      </p:sp>
      <p:sp>
        <p:nvSpPr>
          <p:cNvPr id="3" name="Text Placeholder 2">
            <a:extLst>
              <a:ext uri="{FF2B5EF4-FFF2-40B4-BE49-F238E27FC236}">
                <a16:creationId xmlns:a16="http://schemas.microsoft.com/office/drawing/2014/main" id="{C8900C92-AFC9-45F0-B352-270FC7948B6A}"/>
              </a:ext>
            </a:extLst>
          </p:cNvPr>
          <p:cNvSpPr>
            <a:spLocks noGrp="1"/>
          </p:cNvSpPr>
          <p:nvPr>
            <p:ph type="body" idx="1"/>
          </p:nvPr>
        </p:nvSpPr>
        <p:spPr bwMode="gray">
          <a:xfrm>
            <a:off x="831850" y="4389120"/>
            <a:ext cx="10515600" cy="1500187"/>
          </a:xfrm>
        </p:spPr>
        <p:txBody>
          <a:bodyPr/>
          <a:lstStyle>
            <a:lvl1pPr marL="0" indent="0">
              <a:spcBef>
                <a:spcPts val="0"/>
              </a:spcBef>
              <a:spcAft>
                <a:spcPts val="1000"/>
              </a:spcAft>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Rectangle 6">
            <a:extLst>
              <a:ext uri="{FF2B5EF4-FFF2-40B4-BE49-F238E27FC236}">
                <a16:creationId xmlns:a16="http://schemas.microsoft.com/office/drawing/2014/main" id="{10C3664B-10D6-4C70-9CB9-4CA6D539A11A}"/>
              </a:ext>
            </a:extLst>
          </p:cNvPr>
          <p:cNvSpPr/>
          <p:nvPr/>
        </p:nvSpPr>
        <p:spPr bwMode="gray">
          <a:xfrm>
            <a:off x="0" y="4297680"/>
            <a:ext cx="12188952" cy="54864"/>
          </a:xfrm>
          <a:prstGeom prst="rect">
            <a:avLst/>
          </a:prstGeom>
          <a:gradFill flip="none" rotWithShape="1">
            <a:gsLst>
              <a:gs pos="0">
                <a:schemeClr val="accent1"/>
              </a:gs>
              <a:gs pos="100000">
                <a:schemeClr val="accent3"/>
              </a:gs>
              <a:gs pos="5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9609700-DD9A-B891-79C4-C8ACD9A233B6}"/>
              </a:ext>
            </a:extLst>
          </p:cNvPr>
          <p:cNvSpPr/>
          <p:nvPr/>
        </p:nvSpPr>
        <p:spPr bwMode="gray">
          <a:xfrm>
            <a:off x="0" y="4297680"/>
            <a:ext cx="12188952" cy="54864"/>
          </a:xfrm>
          <a:prstGeom prst="rect">
            <a:avLst/>
          </a:prstGeom>
          <a:gradFill flip="none" rotWithShape="1">
            <a:gsLst>
              <a:gs pos="0">
                <a:schemeClr val="accent1"/>
              </a:gs>
              <a:gs pos="100000">
                <a:schemeClr val="accent3"/>
              </a:gs>
              <a:gs pos="5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67D9A82-7ABB-96BE-F832-CA7D1D75942A}"/>
              </a:ext>
            </a:extLst>
          </p:cNvPr>
          <p:cNvSpPr/>
          <p:nvPr userDrawn="1"/>
        </p:nvSpPr>
        <p:spPr bwMode="gray">
          <a:xfrm>
            <a:off x="0" y="4297680"/>
            <a:ext cx="12188952" cy="54864"/>
          </a:xfrm>
          <a:prstGeom prst="rect">
            <a:avLst/>
          </a:prstGeom>
          <a:gradFill flip="none" rotWithShape="1">
            <a:gsLst>
              <a:gs pos="0">
                <a:schemeClr val="accent1"/>
              </a:gs>
              <a:gs pos="100000">
                <a:schemeClr val="accent3"/>
              </a:gs>
              <a:gs pos="5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8824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Stop Slide Deep Oce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0602CC-3715-4F07-962F-D13E2696B143}"/>
              </a:ext>
            </a:extLst>
          </p:cNvPr>
          <p:cNvSpPr/>
          <p:nvPr/>
        </p:nvSpPr>
        <p:spPr bwMode="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427B9-142B-468C-B6DD-20C69CDE72CA}"/>
              </a:ext>
            </a:extLst>
          </p:cNvPr>
          <p:cNvSpPr>
            <a:spLocks noGrp="1"/>
          </p:cNvSpPr>
          <p:nvPr>
            <p:ph type="title" hasCustomPrompt="1"/>
          </p:nvPr>
        </p:nvSpPr>
        <p:spPr bwMode="gray">
          <a:xfrm>
            <a:off x="746760" y="685800"/>
            <a:ext cx="10698480" cy="5486400"/>
          </a:xfrm>
        </p:spPr>
        <p:txBody>
          <a:bodyPr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
        <p:nvSpPr>
          <p:cNvPr id="4" name="Rectangle 3">
            <a:extLst>
              <a:ext uri="{FF2B5EF4-FFF2-40B4-BE49-F238E27FC236}">
                <a16:creationId xmlns:a16="http://schemas.microsoft.com/office/drawing/2014/main" id="{6C797627-E631-8AFB-698E-6087567CCE90}"/>
              </a:ext>
            </a:extLst>
          </p:cNvPr>
          <p:cNvSpPr/>
          <p:nvPr/>
        </p:nvSpPr>
        <p:spPr bwMode="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C09E972-9B8D-F933-31D9-E297846F118C}"/>
              </a:ext>
            </a:extLst>
          </p:cNvPr>
          <p:cNvSpPr/>
          <p:nvPr userDrawn="1"/>
        </p:nvSpPr>
        <p:spPr bwMode="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7131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top Slide Peacoc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9FEEFF-5395-4182-A27D-EA7A0C19B01F}"/>
              </a:ext>
            </a:extLst>
          </p:cNvPr>
          <p:cNvSpPr/>
          <p:nvPr/>
        </p:nvSpPr>
        <p:spPr>
          <a:xfrm>
            <a:off x="1524"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2163D8-1888-498C-9759-1609791AEA5E}"/>
              </a:ext>
            </a:extLst>
          </p:cNvPr>
          <p:cNvSpPr>
            <a:spLocks noGrp="1"/>
          </p:cNvSpPr>
          <p:nvPr>
            <p:ph type="title" hasCustomPrompt="1"/>
          </p:nvPr>
        </p:nvSpPr>
        <p:spPr bwMode="gray">
          <a:xfrm>
            <a:off x="746760" y="685800"/>
            <a:ext cx="10698480" cy="5486400"/>
          </a:xfrm>
        </p:spPr>
        <p:txBody>
          <a:bodyPr tIns="0" bIns="0"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
        <p:nvSpPr>
          <p:cNvPr id="4" name="Rectangle 3">
            <a:extLst>
              <a:ext uri="{FF2B5EF4-FFF2-40B4-BE49-F238E27FC236}">
                <a16:creationId xmlns:a16="http://schemas.microsoft.com/office/drawing/2014/main" id="{08371333-DC79-B5EF-A01A-C4C217BEAC00}"/>
              </a:ext>
            </a:extLst>
          </p:cNvPr>
          <p:cNvSpPr/>
          <p:nvPr/>
        </p:nvSpPr>
        <p:spPr>
          <a:xfrm>
            <a:off x="1524"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717D2AD-57DB-EB76-4CA1-D333E25A57BF}"/>
              </a:ext>
            </a:extLst>
          </p:cNvPr>
          <p:cNvSpPr/>
          <p:nvPr userDrawn="1"/>
        </p:nvSpPr>
        <p:spPr>
          <a:xfrm>
            <a:off x="1524"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0688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top Slide Pe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62F91-0D38-40ED-9CBA-20E89052A14C}"/>
              </a:ext>
            </a:extLst>
          </p:cNvPr>
          <p:cNvSpPr/>
          <p:nvPr/>
        </p:nvSpPr>
        <p:spPr bwMode="ltGray">
          <a:xfrm>
            <a:off x="1524" y="0"/>
            <a:ext cx="1218895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7FA879-92E8-4ECD-BCC6-D677C1B4D0C2}"/>
              </a:ext>
            </a:extLst>
          </p:cNvPr>
          <p:cNvSpPr>
            <a:spLocks noGrp="1"/>
          </p:cNvSpPr>
          <p:nvPr>
            <p:ph type="title" hasCustomPrompt="1"/>
          </p:nvPr>
        </p:nvSpPr>
        <p:spPr bwMode="gray">
          <a:xfrm>
            <a:off x="746760" y="685800"/>
            <a:ext cx="10698480" cy="5486400"/>
          </a:xfrm>
        </p:spPr>
        <p:txBody>
          <a:bodyPr tIns="0" bIns="0" anchor="ctr" anchorCtr="0">
            <a:noAutofit/>
          </a:bodyPr>
          <a:lstStyle>
            <a:lvl1pPr algn="ctr">
              <a:lnSpc>
                <a:spcPct val="110000"/>
              </a:lnSpc>
              <a:spcAft>
                <a:spcPts val="1200"/>
              </a:spcAft>
              <a:defRPr sz="6000">
                <a:solidFill>
                  <a:schemeClr val="tx1"/>
                </a:solidFill>
              </a:defRPr>
            </a:lvl1pPr>
          </a:lstStyle>
          <a:p>
            <a:r>
              <a:rPr lang="en-US"/>
              <a:t>Click to edit master title style</a:t>
            </a:r>
          </a:p>
        </p:txBody>
      </p:sp>
      <p:sp>
        <p:nvSpPr>
          <p:cNvPr id="4" name="Rectangle 3">
            <a:extLst>
              <a:ext uri="{FF2B5EF4-FFF2-40B4-BE49-F238E27FC236}">
                <a16:creationId xmlns:a16="http://schemas.microsoft.com/office/drawing/2014/main" id="{9EC31A9E-DE84-0C0D-A815-DC76C0953E8F}"/>
              </a:ext>
            </a:extLst>
          </p:cNvPr>
          <p:cNvSpPr/>
          <p:nvPr/>
        </p:nvSpPr>
        <p:spPr bwMode="ltGray">
          <a:xfrm>
            <a:off x="1524" y="0"/>
            <a:ext cx="1218895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7565301-DE05-69A3-211D-0EB07237575E}"/>
              </a:ext>
            </a:extLst>
          </p:cNvPr>
          <p:cNvSpPr/>
          <p:nvPr userDrawn="1"/>
        </p:nvSpPr>
        <p:spPr bwMode="ltGray">
          <a:xfrm>
            <a:off x="1524" y="0"/>
            <a:ext cx="1218895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8365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Navigation w/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6D8B-1C87-44F7-B24D-3B8C1400F843}"/>
              </a:ext>
            </a:extLst>
          </p:cNvPr>
          <p:cNvSpPr>
            <a:spLocks noGrp="1"/>
          </p:cNvSpPr>
          <p:nvPr>
            <p:ph type="title" hasCustomPrompt="1"/>
          </p:nvPr>
        </p:nvSpPr>
        <p:spPr bwMode="gray">
          <a:xfrm>
            <a:off x="548640" y="502920"/>
            <a:ext cx="109728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D22CFC67-10F0-4413-A377-C2F301E647CE}"/>
              </a:ext>
            </a:extLst>
          </p:cNvPr>
          <p:cNvSpPr>
            <a:spLocks noGrp="1"/>
          </p:cNvSpPr>
          <p:nvPr>
            <p:ph type="body" sz="quarter" idx="10" hasCustomPrompt="1"/>
          </p:nvPr>
        </p:nvSpPr>
        <p:spPr bwMode="gray">
          <a:xfrm>
            <a:off x="548639" y="1417320"/>
            <a:ext cx="10972799"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11935B8D-30D2-4F78-BADD-2CB2839AE355}"/>
              </a:ext>
            </a:extLst>
          </p:cNvPr>
          <p:cNvSpPr>
            <a:spLocks noGrp="1"/>
          </p:cNvSpPr>
          <p:nvPr>
            <p:ph type="body" sz="quarter" idx="11" hasCustomPrompt="1"/>
          </p:nvPr>
        </p:nvSpPr>
        <p:spPr bwMode="gray">
          <a:xfrm>
            <a:off x="548639" y="182880"/>
            <a:ext cx="5486400" cy="274320"/>
          </a:xfrm>
        </p:spPr>
        <p:txBody>
          <a:bodyPr anchor="ctr">
            <a:noAutofit/>
          </a:bodyPr>
          <a:lstStyle>
            <a:lvl1pPr marL="0" indent="0">
              <a:lnSpc>
                <a:spcPct val="100000"/>
              </a:lnSpc>
              <a:spcBef>
                <a:spcPts val="0"/>
              </a:spcBef>
              <a:spcAft>
                <a:spcPts val="0"/>
              </a:spcAft>
              <a:buNone/>
              <a:defRPr sz="1000" b="0" i="0" cap="all"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313868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avigation Sub-title w/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E419-EFE5-49E0-9A84-0EC6DD5908D2}"/>
              </a:ext>
            </a:extLst>
          </p:cNvPr>
          <p:cNvSpPr>
            <a:spLocks noGrp="1"/>
          </p:cNvSpPr>
          <p:nvPr>
            <p:ph type="title" hasCustomPrompt="1"/>
          </p:nvPr>
        </p:nvSpPr>
        <p:spPr bwMode="gray">
          <a:xfrm>
            <a:off x="548640" y="500932"/>
            <a:ext cx="10972800" cy="824947"/>
          </a:xfrm>
        </p:spPr>
        <p:txBody>
          <a:bodyPr/>
          <a:lstStyle/>
          <a:p>
            <a:r>
              <a:rPr lang="en-US"/>
              <a:t>Click to edit master title style</a:t>
            </a:r>
          </a:p>
        </p:txBody>
      </p:sp>
      <p:sp>
        <p:nvSpPr>
          <p:cNvPr id="4" name="Text Placeholder 3">
            <a:extLst>
              <a:ext uri="{FF2B5EF4-FFF2-40B4-BE49-F238E27FC236}">
                <a16:creationId xmlns:a16="http://schemas.microsoft.com/office/drawing/2014/main" id="{686AD0FF-A216-436F-B051-B1BE8ADE1764}"/>
              </a:ext>
            </a:extLst>
          </p:cNvPr>
          <p:cNvSpPr>
            <a:spLocks noGrp="1"/>
          </p:cNvSpPr>
          <p:nvPr>
            <p:ph type="body" sz="quarter" idx="10" hasCustomPrompt="1"/>
          </p:nvPr>
        </p:nvSpPr>
        <p:spPr bwMode="gray">
          <a:xfrm>
            <a:off x="548640" y="2057400"/>
            <a:ext cx="10972799"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64DE053B-7AB7-4879-9C1E-CC724EEF94D0}"/>
              </a:ext>
            </a:extLst>
          </p:cNvPr>
          <p:cNvSpPr>
            <a:spLocks noGrp="1"/>
          </p:cNvSpPr>
          <p:nvPr>
            <p:ph type="body" sz="quarter" idx="11" hasCustomPrompt="1"/>
          </p:nvPr>
        </p:nvSpPr>
        <p:spPr bwMode="gray">
          <a:xfrm>
            <a:off x="548639" y="1417320"/>
            <a:ext cx="10972799" cy="548640"/>
          </a:xfrm>
        </p:spPr>
        <p:txBody>
          <a:bodyPr/>
          <a:lstStyle>
            <a:lvl1pPr marL="0" indent="0">
              <a:spcBef>
                <a:spcPts val="0"/>
              </a:spcBef>
              <a:spcAft>
                <a:spcPts val="0"/>
              </a:spcAft>
              <a:buNone/>
              <a:defRPr b="0">
                <a:solidFill>
                  <a:schemeClr val="accent1"/>
                </a:solidFill>
              </a:defRPr>
            </a:lvl1pPr>
            <a:lvl2pPr marL="230188" indent="0">
              <a:buNone/>
              <a:defRPr/>
            </a:lvl2pPr>
          </a:lstStyle>
          <a:p>
            <a:pPr lvl="0"/>
            <a:r>
              <a:rPr lang="en-US"/>
              <a:t>Click to edit master text styles</a:t>
            </a:r>
          </a:p>
        </p:txBody>
      </p:sp>
      <p:sp>
        <p:nvSpPr>
          <p:cNvPr id="8" name="Text Placeholder 7">
            <a:extLst>
              <a:ext uri="{FF2B5EF4-FFF2-40B4-BE49-F238E27FC236}">
                <a16:creationId xmlns:a16="http://schemas.microsoft.com/office/drawing/2014/main" id="{D684BF77-45AD-491E-AE63-A8F054890055}"/>
              </a:ext>
            </a:extLst>
          </p:cNvPr>
          <p:cNvSpPr>
            <a:spLocks noGrp="1"/>
          </p:cNvSpPr>
          <p:nvPr>
            <p:ph type="body" sz="quarter" idx="12" hasCustomPrompt="1"/>
          </p:nvPr>
        </p:nvSpPr>
        <p:spPr bwMode="gray">
          <a:xfrm>
            <a:off x="548639" y="182880"/>
            <a:ext cx="5486400" cy="274320"/>
          </a:xfrm>
        </p:spPr>
        <p:txBody>
          <a:bodyPr anchor="ctr"/>
          <a:lstStyle>
            <a:lvl1pPr marL="0" indent="0">
              <a:lnSpc>
                <a:spcPct val="100000"/>
              </a:lnSpc>
              <a:spcBef>
                <a:spcPts val="0"/>
              </a:spcBef>
              <a:spcAft>
                <a:spcPts val="0"/>
              </a:spcAft>
              <a:buNone/>
              <a:defRPr sz="1000" b="0" cap="all" baseline="0">
                <a:solidFill>
                  <a:schemeClr val="tx1"/>
                </a:solidFill>
              </a:defRPr>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2140726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avigation Case Study w/Side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E88D6E-7B11-45B8-A194-654C73036A8C}"/>
              </a:ext>
            </a:extLst>
          </p:cNvPr>
          <p:cNvSpPr/>
          <p:nvPr/>
        </p:nvSpPr>
        <p:spPr bwMode="gray">
          <a:xfrm>
            <a:off x="8488680" y="0"/>
            <a:ext cx="3703320" cy="68580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73C874-B3F9-48CA-AFAC-4A9DF9583137}"/>
              </a:ext>
            </a:extLst>
          </p:cNvPr>
          <p:cNvSpPr>
            <a:spLocks noGrp="1"/>
          </p:cNvSpPr>
          <p:nvPr>
            <p:ph type="title" hasCustomPrompt="1"/>
          </p:nvPr>
        </p:nvSpPr>
        <p:spPr bwMode="gray">
          <a:xfrm>
            <a:off x="548640" y="502920"/>
            <a:ext cx="77724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EB7DAC86-8D10-440C-A9DD-09F343CE260F}"/>
              </a:ext>
            </a:extLst>
          </p:cNvPr>
          <p:cNvSpPr>
            <a:spLocks noGrp="1"/>
          </p:cNvSpPr>
          <p:nvPr>
            <p:ph type="body" sz="quarter" idx="10"/>
          </p:nvPr>
        </p:nvSpPr>
        <p:spPr bwMode="gray">
          <a:xfrm>
            <a:off x="548640" y="182880"/>
            <a:ext cx="5486400" cy="274320"/>
          </a:xfrm>
        </p:spPr>
        <p:txBody>
          <a:bodyPr anchor="ctr"/>
          <a:lstStyle>
            <a:lvl1pPr marL="0" indent="0">
              <a:lnSpc>
                <a:spcPct val="100000"/>
              </a:lnSpc>
              <a:spcBef>
                <a:spcPts val="0"/>
              </a:spcBef>
              <a:spcAft>
                <a:spcPts val="0"/>
              </a:spcAft>
              <a:buNone/>
              <a:defRPr sz="1000" b="0" i="0" cap="all" baseline="0">
                <a:solidFill>
                  <a:schemeClr val="tx1"/>
                </a:solidFill>
              </a:defRPr>
            </a:lvl1pPr>
            <a:lvl2pPr marL="230188" indent="0">
              <a:buNone/>
              <a:defRPr/>
            </a:lvl2pPr>
          </a:lstStyle>
          <a:p>
            <a:pPr lvl="0"/>
            <a:r>
              <a:rPr lang="en-US"/>
              <a:t>Click to edit Master text styles</a:t>
            </a:r>
          </a:p>
        </p:txBody>
      </p:sp>
      <p:sp>
        <p:nvSpPr>
          <p:cNvPr id="6" name="Text Placeholder 5">
            <a:extLst>
              <a:ext uri="{FF2B5EF4-FFF2-40B4-BE49-F238E27FC236}">
                <a16:creationId xmlns:a16="http://schemas.microsoft.com/office/drawing/2014/main" id="{24CED11C-7442-4305-845D-65226388258F}"/>
              </a:ext>
            </a:extLst>
          </p:cNvPr>
          <p:cNvSpPr>
            <a:spLocks noGrp="1"/>
          </p:cNvSpPr>
          <p:nvPr>
            <p:ph type="body" sz="quarter" idx="11" hasCustomPrompt="1"/>
          </p:nvPr>
        </p:nvSpPr>
        <p:spPr bwMode="gray">
          <a:xfrm>
            <a:off x="548640" y="1417320"/>
            <a:ext cx="77724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85992B9C-CDF1-4F94-A687-0C9FC67258DB}"/>
              </a:ext>
            </a:extLst>
          </p:cNvPr>
          <p:cNvSpPr>
            <a:spLocks noGrp="1"/>
          </p:cNvSpPr>
          <p:nvPr>
            <p:ph type="body" sz="quarter" idx="12" hasCustomPrompt="1"/>
          </p:nvPr>
        </p:nvSpPr>
        <p:spPr bwMode="gray">
          <a:xfrm>
            <a:off x="8717280" y="777240"/>
            <a:ext cx="3291840" cy="548640"/>
          </a:xfrm>
        </p:spPr>
        <p:txBody>
          <a:bodyPr anchor="b"/>
          <a:lstStyle>
            <a:lvl1pPr marL="0" indent="0">
              <a:buNone/>
              <a:defRPr sz="1600" b="1">
                <a:solidFill>
                  <a:schemeClr val="accent1"/>
                </a:solidFill>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9A2EB62-007D-4BC4-B728-5B4F01EBA88E}"/>
              </a:ext>
            </a:extLst>
          </p:cNvPr>
          <p:cNvSpPr>
            <a:spLocks noGrp="1"/>
          </p:cNvSpPr>
          <p:nvPr>
            <p:ph type="body" sz="quarter" idx="13" hasCustomPrompt="1"/>
          </p:nvPr>
        </p:nvSpPr>
        <p:spPr bwMode="gray">
          <a:xfrm>
            <a:off x="8717281" y="1417320"/>
            <a:ext cx="3291839" cy="1737270"/>
          </a:xfrm>
        </p:spPr>
        <p:txBody>
          <a:bodyPr>
            <a:noAutofit/>
          </a:bodyPr>
          <a:lstStyle>
            <a:lvl1pPr>
              <a:defRPr>
                <a:solidFill>
                  <a:schemeClr val="tx1"/>
                </a:solidFill>
              </a:defRPr>
            </a:lvl1pPr>
            <a:lvl2pPr>
              <a:buClrTx/>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8AC9FE11-2ACD-4DB9-9774-2412EE78853C}"/>
              </a:ext>
            </a:extLst>
          </p:cNvPr>
          <p:cNvSpPr txBox="1"/>
          <p:nvPr/>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13" name="Straight Connector 12">
            <a:extLst>
              <a:ext uri="{FF2B5EF4-FFF2-40B4-BE49-F238E27FC236}">
                <a16:creationId xmlns:a16="http://schemas.microsoft.com/office/drawing/2014/main" id="{3FCE1313-EC6D-4C13-9E35-FAB5139E933E}"/>
              </a:ext>
            </a:extLst>
          </p:cNvPr>
          <p:cNvCxnSpPr>
            <a:cxnSpLocks/>
          </p:cNvCxnSpPr>
          <p:nvPr/>
        </p:nvCxnSpPr>
        <p:spPr bwMode="gray">
          <a:xfrm>
            <a:off x="11536680" y="6537960"/>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339520C-D6A7-F73D-FFD8-2F5E8510C704}"/>
              </a:ext>
            </a:extLst>
          </p:cNvPr>
          <p:cNvSpPr/>
          <p:nvPr/>
        </p:nvSpPr>
        <p:spPr bwMode="gray">
          <a:xfrm>
            <a:off x="8488680" y="0"/>
            <a:ext cx="3703320" cy="68580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C268C22-8FBC-2906-2750-33EC9C72D169}"/>
              </a:ext>
            </a:extLst>
          </p:cNvPr>
          <p:cNvSpPr txBox="1"/>
          <p:nvPr/>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8" name="Straight Connector 7">
            <a:extLst>
              <a:ext uri="{FF2B5EF4-FFF2-40B4-BE49-F238E27FC236}">
                <a16:creationId xmlns:a16="http://schemas.microsoft.com/office/drawing/2014/main" id="{69A41DDE-0939-8B73-07B8-90302843B292}"/>
              </a:ext>
            </a:extLst>
          </p:cNvPr>
          <p:cNvCxnSpPr>
            <a:cxnSpLocks/>
          </p:cNvCxnSpPr>
          <p:nvPr/>
        </p:nvCxnSpPr>
        <p:spPr bwMode="gray">
          <a:xfrm>
            <a:off x="11536680" y="6537960"/>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D85C9383-8486-115B-8CC4-4F1F72153391}"/>
              </a:ext>
            </a:extLst>
          </p:cNvPr>
          <p:cNvSpPr/>
          <p:nvPr userDrawn="1"/>
        </p:nvSpPr>
        <p:spPr bwMode="gray">
          <a:xfrm>
            <a:off x="8488680" y="0"/>
            <a:ext cx="3703320" cy="68580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B8D5313C-111C-72CB-8C2E-AE2FC30DB754}"/>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15" name="Straight Connector 14">
            <a:extLst>
              <a:ext uri="{FF2B5EF4-FFF2-40B4-BE49-F238E27FC236}">
                <a16:creationId xmlns:a16="http://schemas.microsoft.com/office/drawing/2014/main" id="{BBAF6647-F32C-3FD1-8758-076336DF3812}"/>
              </a:ext>
            </a:extLst>
          </p:cNvPr>
          <p:cNvCxnSpPr>
            <a:cxnSpLocks/>
          </p:cNvCxnSpPr>
          <p:nvPr userDrawn="1"/>
        </p:nvCxnSpPr>
        <p:spPr bwMode="gray">
          <a:xfrm>
            <a:off x="11536680" y="6537960"/>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3173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5844-8726-46AE-B94F-EE24EFB57DDE}"/>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66CF9C4-813B-4FC4-9AD1-8B1B6855C52B}"/>
              </a:ext>
            </a:extLst>
          </p:cNvPr>
          <p:cNvSpPr>
            <a:spLocks noGrp="1"/>
          </p:cNvSpPr>
          <p:nvPr>
            <p:ph sz="half" idx="1" hasCustomPrompt="1"/>
          </p:nvPr>
        </p:nvSpPr>
        <p:spPr bwMode="gray">
          <a:xfrm>
            <a:off x="54864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43F9F6-7A97-4E7C-A59F-3B955F124D78}"/>
              </a:ext>
            </a:extLst>
          </p:cNvPr>
          <p:cNvSpPr>
            <a:spLocks noGrp="1"/>
          </p:cNvSpPr>
          <p:nvPr>
            <p:ph sz="half" idx="2" hasCustomPrompt="1"/>
          </p:nvPr>
        </p:nvSpPr>
        <p:spPr bwMode="gray">
          <a:xfrm>
            <a:off x="612648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9793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364D7-A925-43C5-83BD-DA42D0BA9F9C}"/>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68EE22-1750-4CF8-A82E-B5D5CCF81527}"/>
              </a:ext>
            </a:extLst>
          </p:cNvPr>
          <p:cNvSpPr>
            <a:spLocks noGrp="1"/>
          </p:cNvSpPr>
          <p:nvPr>
            <p:ph type="body" idx="1" hasCustomPrompt="1"/>
          </p:nvPr>
        </p:nvSpPr>
        <p:spPr bwMode="gray">
          <a:xfrm>
            <a:off x="54864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3F404B-E29E-4EF7-940D-9A12B6692105}"/>
              </a:ext>
            </a:extLst>
          </p:cNvPr>
          <p:cNvSpPr>
            <a:spLocks noGrp="1"/>
          </p:cNvSpPr>
          <p:nvPr>
            <p:ph sz="half" idx="2" hasCustomPrompt="1"/>
          </p:nvPr>
        </p:nvSpPr>
        <p:spPr bwMode="gray">
          <a:xfrm>
            <a:off x="54864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A5E6D0-B790-4474-A70B-5D4BC2579C28}"/>
              </a:ext>
            </a:extLst>
          </p:cNvPr>
          <p:cNvSpPr>
            <a:spLocks noGrp="1"/>
          </p:cNvSpPr>
          <p:nvPr>
            <p:ph type="body" sz="quarter" idx="3" hasCustomPrompt="1"/>
          </p:nvPr>
        </p:nvSpPr>
        <p:spPr bwMode="gray">
          <a:xfrm>
            <a:off x="612648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86359D-C70A-41C2-A8DB-91A130AFFB51}"/>
              </a:ext>
            </a:extLst>
          </p:cNvPr>
          <p:cNvSpPr>
            <a:spLocks noGrp="1"/>
          </p:cNvSpPr>
          <p:nvPr>
            <p:ph sz="quarter" idx="4" hasCustomPrompt="1"/>
          </p:nvPr>
        </p:nvSpPr>
        <p:spPr bwMode="gray">
          <a:xfrm>
            <a:off x="612648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56714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39F9E-709E-4D36-A982-0CB675FAA809}"/>
              </a:ext>
            </a:extLst>
          </p:cNvPr>
          <p:cNvSpPr>
            <a:spLocks noGrp="1"/>
          </p:cNvSpPr>
          <p:nvPr>
            <p:ph type="title" hasCustomPrompt="1"/>
          </p:nvPr>
        </p:nvSpPr>
        <p:spPr bwMode="gray"/>
        <p:txBody>
          <a:bodyPr/>
          <a:lstStyle/>
          <a:p>
            <a:r>
              <a:rPr lang="en-US"/>
              <a:t>Click to edit master title style</a:t>
            </a:r>
          </a:p>
        </p:txBody>
      </p:sp>
    </p:spTree>
    <p:extLst>
      <p:ext uri="{BB962C8B-B14F-4D97-AF65-F5344CB8AC3E}">
        <p14:creationId xmlns:p14="http://schemas.microsoft.com/office/powerpoint/2010/main" val="30404684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8395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 1/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D032-04FA-4151-B54E-78A80CBA692A}"/>
              </a:ext>
            </a:extLst>
          </p:cNvPr>
          <p:cNvSpPr>
            <a:spLocks noGrp="1"/>
          </p:cNvSpPr>
          <p:nvPr>
            <p:ph type="title" hasCustomPrompt="1"/>
          </p:nvPr>
        </p:nvSpPr>
        <p:spPr bwMode="gray">
          <a:xfrm>
            <a:off x="4206240" y="228600"/>
            <a:ext cx="7315200" cy="1097280"/>
          </a:xfrm>
        </p:spPr>
        <p:txBody>
          <a:bodyPr anchor="b">
            <a:no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3AA4CF24-8E97-47C3-94FE-A2C4E786389E}"/>
              </a:ext>
            </a:extLst>
          </p:cNvPr>
          <p:cNvSpPr>
            <a:spLocks noGrp="1"/>
          </p:cNvSpPr>
          <p:nvPr>
            <p:ph idx="1" hasCustomPrompt="1"/>
          </p:nvPr>
        </p:nvSpPr>
        <p:spPr bwMode="gray">
          <a:xfrm>
            <a:off x="4206240" y="1417320"/>
            <a:ext cx="7315193" cy="4873625"/>
          </a:xfrm>
        </p:spPr>
        <p:txBody>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0A6E5E4-D4D6-4737-9338-C6161818F6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8" name="Rectangle 7">
            <a:extLst>
              <a:ext uri="{FF2B5EF4-FFF2-40B4-BE49-F238E27FC236}">
                <a16:creationId xmlns:a16="http://schemas.microsoft.com/office/drawing/2014/main" id="{26FCB1BB-1145-4993-A17B-25DC984F6787}"/>
              </a:ext>
            </a:extLst>
          </p:cNvPr>
          <p:cNvSpPr/>
          <p:nvPr/>
        </p:nvSpPr>
        <p:spPr bwMode="ltGray">
          <a:xfrm>
            <a:off x="0" y="0"/>
            <a:ext cx="40233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11CC676-E27A-4CE7-AA31-80F414EC6260}"/>
              </a:ext>
            </a:extLst>
          </p:cNvPr>
          <p:cNvSpPr>
            <a:spLocks noGrp="1"/>
          </p:cNvSpPr>
          <p:nvPr>
            <p:ph type="body" sz="half" idx="2" hasCustomPrompt="1"/>
          </p:nvPr>
        </p:nvSpPr>
        <p:spPr bwMode="gray">
          <a:xfrm>
            <a:off x="0" y="0"/>
            <a:ext cx="4023360" cy="6290945"/>
          </a:xfrm>
        </p:spPr>
        <p:txBody>
          <a:bodyPr lIns="274320" tIns="91440" rIns="274320" bIns="91440" anchor="ctr"/>
          <a:lstStyle>
            <a:lvl1pPr marL="0" indent="0" algn="ctr">
              <a:spcBef>
                <a:spcPts val="0"/>
              </a:spcBef>
              <a:spcAft>
                <a:spcPts val="1200"/>
              </a:spcAft>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a:extLst>
              <a:ext uri="{FF2B5EF4-FFF2-40B4-BE49-F238E27FC236}">
                <a16:creationId xmlns:a16="http://schemas.microsoft.com/office/drawing/2014/main" id="{894A952D-F7E9-43C1-8699-7431369FDC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pic>
        <p:nvPicPr>
          <p:cNvPr id="5" name="Picture 4">
            <a:extLst>
              <a:ext uri="{FF2B5EF4-FFF2-40B4-BE49-F238E27FC236}">
                <a16:creationId xmlns:a16="http://schemas.microsoft.com/office/drawing/2014/main" id="{BE934A59-0212-431F-803F-ACE5E25310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6" name="Rectangle 5">
            <a:extLst>
              <a:ext uri="{FF2B5EF4-FFF2-40B4-BE49-F238E27FC236}">
                <a16:creationId xmlns:a16="http://schemas.microsoft.com/office/drawing/2014/main" id="{A7143173-6C3D-DD1C-613C-822D78F2159B}"/>
              </a:ext>
            </a:extLst>
          </p:cNvPr>
          <p:cNvSpPr/>
          <p:nvPr/>
        </p:nvSpPr>
        <p:spPr bwMode="ltGray">
          <a:xfrm>
            <a:off x="0" y="0"/>
            <a:ext cx="40233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4118936-D89E-9E5F-E33E-B8039165EF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pic>
        <p:nvPicPr>
          <p:cNvPr id="10" name="Picture 9">
            <a:extLst>
              <a:ext uri="{FF2B5EF4-FFF2-40B4-BE49-F238E27FC236}">
                <a16:creationId xmlns:a16="http://schemas.microsoft.com/office/drawing/2014/main" id="{711CAECD-B3FA-F94C-A9C5-4CE80B232E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12" name="Rectangle 11">
            <a:extLst>
              <a:ext uri="{FF2B5EF4-FFF2-40B4-BE49-F238E27FC236}">
                <a16:creationId xmlns:a16="http://schemas.microsoft.com/office/drawing/2014/main" id="{F2E2C9F6-28BE-C542-E95C-9705D5F08FD0}"/>
              </a:ext>
            </a:extLst>
          </p:cNvPr>
          <p:cNvSpPr/>
          <p:nvPr userDrawn="1"/>
        </p:nvSpPr>
        <p:spPr bwMode="ltGray">
          <a:xfrm>
            <a:off x="0" y="0"/>
            <a:ext cx="40233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7698C1A-62CA-B252-0C3A-86BF2EEE5FC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Tree>
    <p:extLst>
      <p:ext uri="{BB962C8B-B14F-4D97-AF65-F5344CB8AC3E}">
        <p14:creationId xmlns:p14="http://schemas.microsoft.com/office/powerpoint/2010/main" val="22383681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 2/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E920-2126-47A3-ADC5-1ADCCCB7C0EE}"/>
              </a:ext>
            </a:extLst>
          </p:cNvPr>
          <p:cNvSpPr>
            <a:spLocks noGrp="1"/>
          </p:cNvSpPr>
          <p:nvPr>
            <p:ph type="title" hasCustomPrompt="1"/>
          </p:nvPr>
        </p:nvSpPr>
        <p:spPr bwMode="gray">
          <a:xfrm>
            <a:off x="8252694" y="228600"/>
            <a:ext cx="3390665" cy="1097280"/>
          </a:xfrm>
        </p:spPr>
        <p:txBody>
          <a:bodyPr>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2A6DF547-40DB-49AE-8AC3-96AB6388B8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9" name="Text Placeholder 8">
            <a:extLst>
              <a:ext uri="{FF2B5EF4-FFF2-40B4-BE49-F238E27FC236}">
                <a16:creationId xmlns:a16="http://schemas.microsoft.com/office/drawing/2014/main" id="{BE9AECD6-4623-4512-9EF5-8032BB801B36}"/>
              </a:ext>
            </a:extLst>
          </p:cNvPr>
          <p:cNvSpPr>
            <a:spLocks noGrp="1"/>
          </p:cNvSpPr>
          <p:nvPr>
            <p:ph type="body" sz="quarter" idx="11" hasCustomPrompt="1"/>
          </p:nvPr>
        </p:nvSpPr>
        <p:spPr bwMode="gray">
          <a:xfrm>
            <a:off x="8252694" y="1417320"/>
            <a:ext cx="3390665"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3517C140-D8A5-4568-93F7-B91A49DFEDD9}"/>
              </a:ext>
            </a:extLst>
          </p:cNvPr>
          <p:cNvSpPr/>
          <p:nvPr/>
        </p:nvSpPr>
        <p:spPr bwMode="ltGray">
          <a:xfrm>
            <a:off x="0" y="0"/>
            <a:ext cx="804672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26554B-ECE3-4970-B504-22DBAB4598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7" name="Content Placeholder 6">
            <a:extLst>
              <a:ext uri="{FF2B5EF4-FFF2-40B4-BE49-F238E27FC236}">
                <a16:creationId xmlns:a16="http://schemas.microsoft.com/office/drawing/2014/main" id="{69D48BE8-EA6C-45EC-A925-170EDAB99974}"/>
              </a:ext>
            </a:extLst>
          </p:cNvPr>
          <p:cNvSpPr>
            <a:spLocks noGrp="1"/>
          </p:cNvSpPr>
          <p:nvPr>
            <p:ph sz="quarter" idx="10" hasCustomPrompt="1"/>
          </p:nvPr>
        </p:nvSpPr>
        <p:spPr bwMode="gray">
          <a:xfrm>
            <a:off x="548640" y="228600"/>
            <a:ext cx="7275442" cy="612648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D7E15832-AE7D-4BDA-9F1B-29A564F369D9}"/>
              </a:ext>
            </a:extLst>
          </p:cNvPr>
          <p:cNvSpPr txBox="1"/>
          <p:nvPr/>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pic>
        <p:nvPicPr>
          <p:cNvPr id="6" name="Picture 5">
            <a:extLst>
              <a:ext uri="{FF2B5EF4-FFF2-40B4-BE49-F238E27FC236}">
                <a16:creationId xmlns:a16="http://schemas.microsoft.com/office/drawing/2014/main" id="{ED6D7E28-B57D-1CD2-1E46-BC4941CB4A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8" name="Rectangle 7">
            <a:extLst>
              <a:ext uri="{FF2B5EF4-FFF2-40B4-BE49-F238E27FC236}">
                <a16:creationId xmlns:a16="http://schemas.microsoft.com/office/drawing/2014/main" id="{593905F0-1E2A-D821-0297-BFBD733467CF}"/>
              </a:ext>
            </a:extLst>
          </p:cNvPr>
          <p:cNvSpPr/>
          <p:nvPr/>
        </p:nvSpPr>
        <p:spPr bwMode="ltGray">
          <a:xfrm>
            <a:off x="0" y="0"/>
            <a:ext cx="804672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CBE186C0-FDEF-A4C1-A3D7-ECA3E59BC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12" name="TextBox 11">
            <a:extLst>
              <a:ext uri="{FF2B5EF4-FFF2-40B4-BE49-F238E27FC236}">
                <a16:creationId xmlns:a16="http://schemas.microsoft.com/office/drawing/2014/main" id="{EF4E6F2B-1D5E-4F7D-58AA-9340646E0E1D}"/>
              </a:ext>
            </a:extLst>
          </p:cNvPr>
          <p:cNvSpPr txBox="1"/>
          <p:nvPr/>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pic>
        <p:nvPicPr>
          <p:cNvPr id="13" name="Picture 12">
            <a:extLst>
              <a:ext uri="{FF2B5EF4-FFF2-40B4-BE49-F238E27FC236}">
                <a16:creationId xmlns:a16="http://schemas.microsoft.com/office/drawing/2014/main" id="{67F29B72-9D85-8AAF-847A-484B37B5A6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14" name="Rectangle 13">
            <a:extLst>
              <a:ext uri="{FF2B5EF4-FFF2-40B4-BE49-F238E27FC236}">
                <a16:creationId xmlns:a16="http://schemas.microsoft.com/office/drawing/2014/main" id="{F28C2E3A-36DD-8027-21CA-8EBBC01BB7AE}"/>
              </a:ext>
            </a:extLst>
          </p:cNvPr>
          <p:cNvSpPr/>
          <p:nvPr userDrawn="1"/>
        </p:nvSpPr>
        <p:spPr bwMode="ltGray">
          <a:xfrm>
            <a:off x="0" y="0"/>
            <a:ext cx="804672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8B64A104-0603-B894-C1E2-308C6278F3E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16" name="TextBox 15">
            <a:extLst>
              <a:ext uri="{FF2B5EF4-FFF2-40B4-BE49-F238E27FC236}">
                <a16:creationId xmlns:a16="http://schemas.microsoft.com/office/drawing/2014/main" id="{1A3E2800-D902-83C2-2229-CA965F299A20}"/>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42229828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50/50 Spli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E6877D-B0E1-41CC-90AD-DC84E1739705}"/>
              </a:ext>
            </a:extLst>
          </p:cNvPr>
          <p:cNvSpPr/>
          <p:nvPr/>
        </p:nvSpPr>
        <p:spPr bwMode="ltGray">
          <a:xfrm>
            <a:off x="6111240" y="0"/>
            <a:ext cx="60807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59778-229D-4DAC-A927-F65DC6617778}"/>
              </a:ext>
            </a:extLst>
          </p:cNvPr>
          <p:cNvSpPr>
            <a:spLocks noGrp="1"/>
          </p:cNvSpPr>
          <p:nvPr>
            <p:ph type="title" hasCustomPrompt="1"/>
          </p:nvPr>
        </p:nvSpPr>
        <p:spPr bwMode="gray">
          <a:xfrm>
            <a:off x="548640" y="228600"/>
            <a:ext cx="5486400" cy="1097280"/>
          </a:xfrm>
        </p:spPr>
        <p:txBody>
          <a:bodyPr>
            <a:noAutofit/>
          </a:bodyPr>
          <a:lstStyle/>
          <a:p>
            <a:r>
              <a:rPr lang="en-US"/>
              <a:t>Click to edit master title style</a:t>
            </a:r>
          </a:p>
        </p:txBody>
      </p:sp>
      <p:sp>
        <p:nvSpPr>
          <p:cNvPr id="5" name="Content Placeholder 4">
            <a:extLst>
              <a:ext uri="{FF2B5EF4-FFF2-40B4-BE49-F238E27FC236}">
                <a16:creationId xmlns:a16="http://schemas.microsoft.com/office/drawing/2014/main" id="{9881C532-3EC7-40FF-BE62-836D7A1E7915}"/>
              </a:ext>
            </a:extLst>
          </p:cNvPr>
          <p:cNvSpPr>
            <a:spLocks noGrp="1"/>
          </p:cNvSpPr>
          <p:nvPr>
            <p:ph sz="quarter" idx="10" hasCustomPrompt="1"/>
          </p:nvPr>
        </p:nvSpPr>
        <p:spPr bwMode="gray">
          <a:xfrm>
            <a:off x="548640" y="1417320"/>
            <a:ext cx="54864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1C5AA40-B5E6-43C7-A010-D4FFCD9BF1ED}"/>
              </a:ext>
            </a:extLst>
          </p:cNvPr>
          <p:cNvSpPr txBox="1"/>
          <p:nvPr/>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1"/>
                </a:solidFill>
              </a:rPr>
              <a:pPr algn="r"/>
              <a:t>‹#›</a:t>
            </a:fld>
            <a:endParaRPr lang="en-US" sz="800">
              <a:solidFill>
                <a:schemeClr val="bg1"/>
              </a:solidFill>
            </a:endParaRPr>
          </a:p>
        </p:txBody>
      </p:sp>
      <p:cxnSp>
        <p:nvCxnSpPr>
          <p:cNvPr id="7" name="Straight Connector 6">
            <a:extLst>
              <a:ext uri="{FF2B5EF4-FFF2-40B4-BE49-F238E27FC236}">
                <a16:creationId xmlns:a16="http://schemas.microsoft.com/office/drawing/2014/main" id="{1F5D7311-155D-4D0B-B3BF-F4C0EF98CCF4}"/>
              </a:ext>
            </a:extLst>
          </p:cNvPr>
          <p:cNvCxnSpPr>
            <a:cxnSpLocks/>
          </p:cNvCxnSpPr>
          <p:nvPr/>
        </p:nvCxnSpPr>
        <p:spPr bwMode="gray">
          <a:xfrm>
            <a:off x="11536680" y="6537960"/>
            <a:ext cx="0" cy="228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0F8A3B8A-0B33-4487-B69B-F0CDCCF6A5F1}"/>
              </a:ext>
            </a:extLst>
          </p:cNvPr>
          <p:cNvSpPr>
            <a:spLocks noGrp="1"/>
          </p:cNvSpPr>
          <p:nvPr>
            <p:ph sz="quarter" idx="11" hasCustomPrompt="1"/>
          </p:nvPr>
        </p:nvSpPr>
        <p:spPr bwMode="gray">
          <a:xfrm>
            <a:off x="6431280" y="1417320"/>
            <a:ext cx="5486400" cy="173727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A903CE24-481A-442F-86A7-2F1F81597254}"/>
              </a:ext>
            </a:extLst>
          </p:cNvPr>
          <p:cNvSpPr>
            <a:spLocks noGrp="1"/>
          </p:cNvSpPr>
          <p:nvPr>
            <p:ph type="body" sz="quarter" idx="12" hasCustomPrompt="1"/>
          </p:nvPr>
        </p:nvSpPr>
        <p:spPr bwMode="gray">
          <a:xfrm>
            <a:off x="6431280" y="228600"/>
            <a:ext cx="5486400" cy="1097280"/>
          </a:xfrm>
        </p:spPr>
        <p:txBody>
          <a:bodyPr anchor="b" anchorCtr="0"/>
          <a:lstStyle>
            <a:lvl1pPr marL="0" indent="0">
              <a:buNone/>
              <a:defRPr sz="3600">
                <a:solidFill>
                  <a:schemeClr val="bg1"/>
                </a:solidFill>
                <a:latin typeface="+mj-lt"/>
              </a:defRPr>
            </a:lvl1pPr>
            <a:lvl2pPr marL="230188" indent="0">
              <a:buNone/>
              <a:defRPr sz="1100">
                <a:latin typeface="+mj-lt"/>
              </a:defRPr>
            </a:lvl2pPr>
            <a:lvl3pPr marL="461963" indent="0">
              <a:buNone/>
              <a:defRPr sz="1100">
                <a:latin typeface="+mj-lt"/>
              </a:defRPr>
            </a:lvl3pPr>
            <a:lvl4pPr marL="684212" indent="0">
              <a:buNone/>
              <a:defRPr sz="1100">
                <a:latin typeface="+mj-lt"/>
              </a:defRPr>
            </a:lvl4pPr>
            <a:lvl5pPr marL="914400" indent="0">
              <a:buNone/>
              <a:defRPr sz="1100">
                <a:latin typeface="+mj-lt"/>
              </a:defRPr>
            </a:lvl5pPr>
          </a:lstStyle>
          <a:p>
            <a:pPr lvl="0"/>
            <a:r>
              <a:rPr lang="en-US"/>
              <a:t>Click to edit master text styles</a:t>
            </a:r>
          </a:p>
        </p:txBody>
      </p:sp>
      <p:sp>
        <p:nvSpPr>
          <p:cNvPr id="15" name="TextBox 14">
            <a:extLst>
              <a:ext uri="{FF2B5EF4-FFF2-40B4-BE49-F238E27FC236}">
                <a16:creationId xmlns:a16="http://schemas.microsoft.com/office/drawing/2014/main" id="{F938BB34-97D8-420E-8BDB-7D59C3BC8B9F}"/>
              </a:ext>
            </a:extLst>
          </p:cNvPr>
          <p:cNvSpPr txBox="1"/>
          <p:nvPr/>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
        <p:nvSpPr>
          <p:cNvPr id="4" name="Rectangle 3">
            <a:extLst>
              <a:ext uri="{FF2B5EF4-FFF2-40B4-BE49-F238E27FC236}">
                <a16:creationId xmlns:a16="http://schemas.microsoft.com/office/drawing/2014/main" id="{BA1DB5C8-46AD-FF46-28CA-8FE52AA0B63B}"/>
              </a:ext>
            </a:extLst>
          </p:cNvPr>
          <p:cNvSpPr/>
          <p:nvPr/>
        </p:nvSpPr>
        <p:spPr bwMode="ltGray">
          <a:xfrm>
            <a:off x="6111240" y="0"/>
            <a:ext cx="60807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54A5ADE-DED7-59C0-5ACA-DB0936867D4D}"/>
              </a:ext>
            </a:extLst>
          </p:cNvPr>
          <p:cNvSpPr txBox="1"/>
          <p:nvPr/>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1"/>
                </a:solidFill>
              </a:rPr>
              <a:pPr algn="r"/>
              <a:t>‹#›</a:t>
            </a:fld>
            <a:endParaRPr lang="en-US" sz="800">
              <a:solidFill>
                <a:schemeClr val="bg1"/>
              </a:solidFill>
            </a:endParaRPr>
          </a:p>
        </p:txBody>
      </p:sp>
      <p:cxnSp>
        <p:nvCxnSpPr>
          <p:cNvPr id="10" name="Straight Connector 9">
            <a:extLst>
              <a:ext uri="{FF2B5EF4-FFF2-40B4-BE49-F238E27FC236}">
                <a16:creationId xmlns:a16="http://schemas.microsoft.com/office/drawing/2014/main" id="{345456B0-F3BE-206E-E99B-DED24A3CDF0F}"/>
              </a:ext>
            </a:extLst>
          </p:cNvPr>
          <p:cNvCxnSpPr>
            <a:cxnSpLocks/>
          </p:cNvCxnSpPr>
          <p:nvPr/>
        </p:nvCxnSpPr>
        <p:spPr bwMode="gray">
          <a:xfrm>
            <a:off x="11536680" y="6537960"/>
            <a:ext cx="0" cy="228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BC39CE7-AA66-0329-CC66-19F501FC357A}"/>
              </a:ext>
            </a:extLst>
          </p:cNvPr>
          <p:cNvSpPr txBox="1"/>
          <p:nvPr/>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
        <p:nvSpPr>
          <p:cNvPr id="12" name="Rectangle 11">
            <a:extLst>
              <a:ext uri="{FF2B5EF4-FFF2-40B4-BE49-F238E27FC236}">
                <a16:creationId xmlns:a16="http://schemas.microsoft.com/office/drawing/2014/main" id="{51CA31FA-6DEC-97D9-D021-1354D991DF8F}"/>
              </a:ext>
            </a:extLst>
          </p:cNvPr>
          <p:cNvSpPr/>
          <p:nvPr userDrawn="1"/>
        </p:nvSpPr>
        <p:spPr bwMode="ltGray">
          <a:xfrm>
            <a:off x="6111240" y="0"/>
            <a:ext cx="60807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E8D258C-6B34-EF32-823D-1F1B84583F1D}"/>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1"/>
                </a:solidFill>
              </a:rPr>
              <a:pPr algn="r"/>
              <a:t>‹#›</a:t>
            </a:fld>
            <a:endParaRPr lang="en-US" sz="800">
              <a:solidFill>
                <a:schemeClr val="bg1"/>
              </a:solidFill>
            </a:endParaRPr>
          </a:p>
        </p:txBody>
      </p:sp>
      <p:cxnSp>
        <p:nvCxnSpPr>
          <p:cNvPr id="16" name="Straight Connector 15">
            <a:extLst>
              <a:ext uri="{FF2B5EF4-FFF2-40B4-BE49-F238E27FC236}">
                <a16:creationId xmlns:a16="http://schemas.microsoft.com/office/drawing/2014/main" id="{2626FFE4-4F43-BA67-C249-FA0BB6A3B3E0}"/>
              </a:ext>
            </a:extLst>
          </p:cNvPr>
          <p:cNvCxnSpPr>
            <a:cxnSpLocks/>
          </p:cNvCxnSpPr>
          <p:nvPr userDrawn="1"/>
        </p:nvCxnSpPr>
        <p:spPr bwMode="gray">
          <a:xfrm>
            <a:off x="11536680" y="6537960"/>
            <a:ext cx="0" cy="228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E1A9344-0F7C-0272-4E96-4BAFFBC5388A}"/>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29620459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allout w/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3B692-C894-4476-B4D7-2600EB688198}"/>
              </a:ext>
            </a:extLst>
          </p:cNvPr>
          <p:cNvSpPr>
            <a:spLocks noGrp="1"/>
          </p:cNvSpPr>
          <p:nvPr>
            <p:ph type="title" hasCustomPrompt="1"/>
          </p:nvPr>
        </p:nvSpPr>
        <p:spPr>
          <a:xfrm>
            <a:off x="548640" y="228600"/>
            <a:ext cx="10972800" cy="1097280"/>
          </a:xfrm>
        </p:spPr>
        <p:txBody>
          <a:bodyPr/>
          <a:lstStyle>
            <a:lvl1pPr>
              <a:defRPr/>
            </a:lvl1pPr>
          </a:lstStyle>
          <a:p>
            <a:r>
              <a:rPr lang="en-US"/>
              <a:t>Click to edit master title style</a:t>
            </a:r>
          </a:p>
        </p:txBody>
      </p:sp>
      <p:sp>
        <p:nvSpPr>
          <p:cNvPr id="4" name="Text Placeholder 3">
            <a:extLst>
              <a:ext uri="{FF2B5EF4-FFF2-40B4-BE49-F238E27FC236}">
                <a16:creationId xmlns:a16="http://schemas.microsoft.com/office/drawing/2014/main" id="{72251777-8BBB-4D14-BEFA-2A5238CEF90C}"/>
              </a:ext>
            </a:extLst>
          </p:cNvPr>
          <p:cNvSpPr>
            <a:spLocks noGrp="1"/>
          </p:cNvSpPr>
          <p:nvPr>
            <p:ph type="body" sz="quarter" idx="10"/>
          </p:nvPr>
        </p:nvSpPr>
        <p:spPr>
          <a:xfrm>
            <a:off x="549275" y="1417320"/>
            <a:ext cx="3657600" cy="1828800"/>
          </a:xfrm>
        </p:spPr>
        <p:txBody>
          <a:bodyPr/>
          <a:lstStyle>
            <a:lvl1pPr marL="0" indent="0">
              <a:buNone/>
              <a:defRPr>
                <a:solidFill>
                  <a:schemeClr val="tx1"/>
                </a:solidFill>
              </a:defRPr>
            </a:lvl1pPr>
            <a:lvl2pPr marL="461963" indent="-231775">
              <a:buFont typeface="Arial" panose="020B0604020202020204" pitchFamily="34" charset="0"/>
              <a:buChar char="•"/>
              <a:defRPr/>
            </a:lvl2pPr>
            <a:lvl3pPr marL="684213" indent="-222250">
              <a:buFont typeface="Montserrat" pitchFamily="2" charset="0"/>
              <a:buChar char="–"/>
              <a:defRPr/>
            </a:lvl3pPr>
            <a:lvl4pPr marL="914400" indent="-230188">
              <a:buFont typeface="Arial" panose="020B0604020202020204" pitchFamily="34" charset="0"/>
              <a:buChar char="•"/>
              <a:defRPr/>
            </a:lvl4pPr>
            <a:lvl5pPr marL="1144588" indent="-230188">
              <a:buFont typeface="Montserrat"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08881AA0-9BE8-4CD8-A89D-965CE6E79F9C}"/>
              </a:ext>
            </a:extLst>
          </p:cNvPr>
          <p:cNvSpPr>
            <a:spLocks noGrp="1"/>
          </p:cNvSpPr>
          <p:nvPr>
            <p:ph sz="quarter" idx="11"/>
          </p:nvPr>
        </p:nvSpPr>
        <p:spPr>
          <a:xfrm>
            <a:off x="4480560" y="1417320"/>
            <a:ext cx="7040880" cy="47548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2732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rmorant Callout w/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C04DF-440A-453D-AD4E-C14EFC9A0C11}"/>
              </a:ext>
            </a:extLst>
          </p:cNvPr>
          <p:cNvSpPr>
            <a:spLocks noGrp="1"/>
          </p:cNvSpPr>
          <p:nvPr>
            <p:ph type="title" hasCustomPrompt="1"/>
          </p:nvPr>
        </p:nvSpPr>
        <p:spPr>
          <a:xfrm>
            <a:off x="548640" y="228600"/>
            <a:ext cx="10972800" cy="1097280"/>
          </a:xfrm>
        </p:spPr>
        <p:txBody>
          <a:bodyPr/>
          <a:lstStyle>
            <a:lvl1pPr>
              <a:defRPr/>
            </a:lvl1pPr>
          </a:lstStyle>
          <a:p>
            <a:r>
              <a:rPr lang="en-US"/>
              <a:t>Click to edit master title style</a:t>
            </a:r>
          </a:p>
        </p:txBody>
      </p:sp>
      <p:sp>
        <p:nvSpPr>
          <p:cNvPr id="4" name="Text Placeholder 3">
            <a:extLst>
              <a:ext uri="{FF2B5EF4-FFF2-40B4-BE49-F238E27FC236}">
                <a16:creationId xmlns:a16="http://schemas.microsoft.com/office/drawing/2014/main" id="{B75D63E1-2305-4575-963F-B7F26DCAB78B}"/>
              </a:ext>
            </a:extLst>
          </p:cNvPr>
          <p:cNvSpPr>
            <a:spLocks noGrp="1"/>
          </p:cNvSpPr>
          <p:nvPr>
            <p:ph type="body" sz="quarter" idx="10"/>
          </p:nvPr>
        </p:nvSpPr>
        <p:spPr>
          <a:xfrm>
            <a:off x="549275" y="1417320"/>
            <a:ext cx="3657600" cy="1828800"/>
          </a:xfrm>
        </p:spPr>
        <p:txBody>
          <a:bodyPr/>
          <a:lstStyle>
            <a:lvl1pPr marL="0" indent="0">
              <a:lnSpc>
                <a:spcPct val="130000"/>
              </a:lnSpc>
              <a:spcBef>
                <a:spcPts val="0"/>
              </a:spcBef>
              <a:spcAft>
                <a:spcPts val="1200"/>
              </a:spcAft>
              <a:buNone/>
              <a:defRPr sz="2000">
                <a:solidFill>
                  <a:schemeClr val="accent1"/>
                </a:solidFill>
                <a:latin typeface="+mj-lt"/>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2BCD4590-EEBC-49D0-97A6-AC61731FD050}"/>
              </a:ext>
            </a:extLst>
          </p:cNvPr>
          <p:cNvSpPr>
            <a:spLocks noGrp="1"/>
          </p:cNvSpPr>
          <p:nvPr>
            <p:ph sz="quarter" idx="11"/>
          </p:nvPr>
        </p:nvSpPr>
        <p:spPr>
          <a:xfrm>
            <a:off x="4480560" y="1417320"/>
            <a:ext cx="704088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55905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hart w/Bullet Lis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10B7B8-37AA-40E1-AB4E-AFB649DB9764}"/>
              </a:ext>
            </a:extLst>
          </p:cNvPr>
          <p:cNvSpPr/>
          <p:nvPr/>
        </p:nvSpPr>
        <p:spPr bwMode="gray">
          <a:xfrm>
            <a:off x="1524" y="1371600"/>
            <a:ext cx="12188952" cy="4937760"/>
          </a:xfrm>
          <a:prstGeom prst="rect">
            <a:avLst/>
          </a:prstGeom>
          <a:solidFill>
            <a:schemeClr val="tx2">
              <a:lumMod val="20000"/>
              <a:lumOff val="8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10F9EC-0EAB-4727-9799-29ED998A3516}"/>
              </a:ext>
            </a:extLst>
          </p:cNvPr>
          <p:cNvSpPr>
            <a:spLocks noGrp="1"/>
          </p:cNvSpPr>
          <p:nvPr>
            <p:ph type="title" hasCustomPrompt="1"/>
          </p:nvPr>
        </p:nvSpPr>
        <p:spPr bwMode="gray">
          <a:xfrm>
            <a:off x="548640" y="228600"/>
            <a:ext cx="10972800" cy="1097280"/>
          </a:xfrm>
        </p:spPr>
        <p:txBody>
          <a:bodyPr anchor="b">
            <a:noAutofit/>
          </a:bodyPr>
          <a:lstStyle>
            <a:lvl1pPr>
              <a:defRPr sz="3600"/>
            </a:lvl1pPr>
          </a:lstStyle>
          <a:p>
            <a:r>
              <a:rPr lang="en-US"/>
              <a:t>Click to edit master title style</a:t>
            </a:r>
          </a:p>
        </p:txBody>
      </p:sp>
      <p:sp>
        <p:nvSpPr>
          <p:cNvPr id="9" name="Text Placeholder 8">
            <a:extLst>
              <a:ext uri="{FF2B5EF4-FFF2-40B4-BE49-F238E27FC236}">
                <a16:creationId xmlns:a16="http://schemas.microsoft.com/office/drawing/2014/main" id="{099AEA91-0E64-414D-AB9C-BFADC08C13D6}"/>
              </a:ext>
            </a:extLst>
          </p:cNvPr>
          <p:cNvSpPr>
            <a:spLocks noGrp="1"/>
          </p:cNvSpPr>
          <p:nvPr>
            <p:ph type="body" sz="quarter" idx="10" hasCustomPrompt="1"/>
          </p:nvPr>
        </p:nvSpPr>
        <p:spPr bwMode="gray">
          <a:xfrm>
            <a:off x="548640" y="1417320"/>
            <a:ext cx="3599848"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4B3F9836-81FE-412A-B3B8-FB616DCF9ED3}"/>
              </a:ext>
            </a:extLst>
          </p:cNvPr>
          <p:cNvSpPr>
            <a:spLocks noGrp="1"/>
          </p:cNvSpPr>
          <p:nvPr>
            <p:ph type="body" sz="quarter" idx="11" hasCustomPrompt="1"/>
          </p:nvPr>
        </p:nvSpPr>
        <p:spPr bwMode="gray">
          <a:xfrm>
            <a:off x="4389120" y="1463040"/>
            <a:ext cx="7132320" cy="365760"/>
          </a:xfrm>
          <a:solidFill>
            <a:schemeClr val="bg1"/>
          </a:solidFill>
        </p:spPr>
        <p:txBody>
          <a:bodyPr lIns="91440" rIns="91440" anchor="ctr"/>
          <a:lstStyle>
            <a:lvl1pPr marL="0" indent="0">
              <a:lnSpc>
                <a:spcPct val="100000"/>
              </a:lnSpc>
              <a:spcBef>
                <a:spcPts val="0"/>
              </a:spcBef>
              <a:spcAft>
                <a:spcPts val="0"/>
              </a:spcAft>
              <a:buNone/>
              <a:defRPr sz="1200" b="1" i="0" cap="all" baseline="0">
                <a:solidFill>
                  <a:schemeClr val="accent1"/>
                </a:solidFill>
              </a:defRPr>
            </a:lvl1pPr>
            <a:lvl2pPr marL="230188" indent="0">
              <a:buNone/>
              <a:defRPr/>
            </a:lvl2pPr>
          </a:lstStyle>
          <a:p>
            <a:pPr lvl="0"/>
            <a:r>
              <a:rPr lang="en-US"/>
              <a:t>Click to edit master text styles</a:t>
            </a:r>
          </a:p>
        </p:txBody>
      </p:sp>
      <p:sp>
        <p:nvSpPr>
          <p:cNvPr id="13" name="Content Placeholder 12">
            <a:extLst>
              <a:ext uri="{FF2B5EF4-FFF2-40B4-BE49-F238E27FC236}">
                <a16:creationId xmlns:a16="http://schemas.microsoft.com/office/drawing/2014/main" id="{4E48653B-8945-46CA-A1C3-B4E4C060CE3E}"/>
              </a:ext>
            </a:extLst>
          </p:cNvPr>
          <p:cNvSpPr>
            <a:spLocks noGrp="1" noChangeAspect="1"/>
          </p:cNvSpPr>
          <p:nvPr>
            <p:ph sz="quarter" idx="12"/>
          </p:nvPr>
        </p:nvSpPr>
        <p:spPr bwMode="gray">
          <a:xfrm>
            <a:off x="4389120" y="1874520"/>
            <a:ext cx="7132320" cy="4297680"/>
          </a:xfrm>
          <a:solidFill>
            <a:schemeClr val="bg1"/>
          </a:solidFill>
        </p:spPr>
        <p:txBody>
          <a:bodyPr wrap="none" lIns="0" tIns="0" rIns="0" bIns="0" anchor="ctr"/>
          <a:lstStyle>
            <a:lvl1pPr marL="0" indent="0" algn="ctr">
              <a:buNone/>
              <a:defRPr/>
            </a:lvl1pPr>
          </a:lstStyle>
          <a:p>
            <a:pPr lvl="0"/>
            <a:r>
              <a:rPr lang="en-US"/>
              <a:t>Click to edit Master text styles</a:t>
            </a:r>
          </a:p>
        </p:txBody>
      </p:sp>
      <p:sp>
        <p:nvSpPr>
          <p:cNvPr id="3" name="Rectangle 2">
            <a:extLst>
              <a:ext uri="{FF2B5EF4-FFF2-40B4-BE49-F238E27FC236}">
                <a16:creationId xmlns:a16="http://schemas.microsoft.com/office/drawing/2014/main" id="{338DA90B-7317-E976-C534-D329D0A7E043}"/>
              </a:ext>
            </a:extLst>
          </p:cNvPr>
          <p:cNvSpPr/>
          <p:nvPr/>
        </p:nvSpPr>
        <p:spPr bwMode="gray">
          <a:xfrm>
            <a:off x="1524" y="1371600"/>
            <a:ext cx="12188952" cy="4937760"/>
          </a:xfrm>
          <a:prstGeom prst="rect">
            <a:avLst/>
          </a:prstGeom>
          <a:solidFill>
            <a:schemeClr val="tx2">
              <a:lumMod val="20000"/>
              <a:lumOff val="8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A3DF5F8-3F10-1CEE-91A9-D99D827545E0}"/>
              </a:ext>
            </a:extLst>
          </p:cNvPr>
          <p:cNvSpPr/>
          <p:nvPr userDrawn="1"/>
        </p:nvSpPr>
        <p:spPr bwMode="gray">
          <a:xfrm>
            <a:off x="1524" y="1371600"/>
            <a:ext cx="12188952" cy="4937760"/>
          </a:xfrm>
          <a:prstGeom prst="rect">
            <a:avLst/>
          </a:prstGeom>
          <a:solidFill>
            <a:schemeClr val="tx2">
              <a:lumMod val="20000"/>
              <a:lumOff val="8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0964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hart, Table, Video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E158-87A9-49B9-8665-06169502C22F}"/>
              </a:ext>
            </a:extLst>
          </p:cNvPr>
          <p:cNvSpPr>
            <a:spLocks noGrp="1"/>
          </p:cNvSpPr>
          <p:nvPr>
            <p:ph type="title" hasCustomPrompt="1"/>
          </p:nvPr>
        </p:nvSpPr>
        <p:spPr bwMode="gray"/>
        <p:txBody>
          <a:bodyPr>
            <a:noAutofit/>
          </a:bodyPr>
          <a:lstStyle/>
          <a:p>
            <a:r>
              <a:rPr lang="en-US"/>
              <a:t>Click to edit master title style</a:t>
            </a:r>
          </a:p>
        </p:txBody>
      </p:sp>
      <p:sp>
        <p:nvSpPr>
          <p:cNvPr id="4" name="Text Placeholder 3">
            <a:extLst>
              <a:ext uri="{FF2B5EF4-FFF2-40B4-BE49-F238E27FC236}">
                <a16:creationId xmlns:a16="http://schemas.microsoft.com/office/drawing/2014/main" id="{05C83D87-15DF-4870-9314-FB061E93EBC0}"/>
              </a:ext>
            </a:extLst>
          </p:cNvPr>
          <p:cNvSpPr>
            <a:spLocks noGrp="1"/>
          </p:cNvSpPr>
          <p:nvPr>
            <p:ph type="body" sz="quarter" idx="10"/>
          </p:nvPr>
        </p:nvSpPr>
        <p:spPr bwMode="gray">
          <a:xfrm>
            <a:off x="548640" y="1371600"/>
            <a:ext cx="10972800" cy="365760"/>
          </a:xfrm>
        </p:spPr>
        <p:txBody>
          <a:bodyPr anchor="ctr"/>
          <a:lstStyle>
            <a:lvl1pPr marL="0" indent="0">
              <a:buNone/>
              <a:defRPr sz="1200" b="1" i="0" cap="all" baseline="0">
                <a:solidFill>
                  <a:schemeClr val="accent1"/>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1F1E72A9-6195-42CA-9CFB-21A9BC70B486}"/>
              </a:ext>
            </a:extLst>
          </p:cNvPr>
          <p:cNvSpPr>
            <a:spLocks noGrp="1"/>
          </p:cNvSpPr>
          <p:nvPr>
            <p:ph sz="quarter" idx="11"/>
          </p:nvPr>
        </p:nvSpPr>
        <p:spPr bwMode="gray">
          <a:xfrm>
            <a:off x="548640" y="1783080"/>
            <a:ext cx="10972800" cy="4480560"/>
          </a:xfrm>
        </p:spPr>
        <p:txBody>
          <a:bodyPr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8586017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iograph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DB8C-1020-4056-B923-F94F287281F7}"/>
              </a:ext>
            </a:extLst>
          </p:cNvPr>
          <p:cNvSpPr>
            <a:spLocks noGrp="1"/>
          </p:cNvSpPr>
          <p:nvPr>
            <p:ph type="title" hasCustomPrompt="1"/>
          </p:nvPr>
        </p:nvSpPr>
        <p:spPr bwMode="gray"/>
        <p:txBody>
          <a:bodyPr>
            <a:noAutofit/>
          </a:bodyPr>
          <a:lstStyle/>
          <a:p>
            <a:r>
              <a:rPr lang="en-US"/>
              <a:t>Click to edit master title style</a:t>
            </a:r>
          </a:p>
        </p:txBody>
      </p:sp>
      <p:sp>
        <p:nvSpPr>
          <p:cNvPr id="4" name="Picture Placeholder 3">
            <a:extLst>
              <a:ext uri="{FF2B5EF4-FFF2-40B4-BE49-F238E27FC236}">
                <a16:creationId xmlns:a16="http://schemas.microsoft.com/office/drawing/2014/main" id="{1998054E-4F18-4B5D-8169-EB6F5B85092F}"/>
              </a:ext>
            </a:extLst>
          </p:cNvPr>
          <p:cNvSpPr>
            <a:spLocks noGrp="1" noChangeAspect="1"/>
          </p:cNvSpPr>
          <p:nvPr>
            <p:ph type="pic" sz="quarter" idx="10"/>
          </p:nvPr>
        </p:nvSpPr>
        <p:spPr bwMode="gray">
          <a:xfrm>
            <a:off x="548640" y="1463564"/>
            <a:ext cx="1188720" cy="1188720"/>
          </a:xfrm>
          <a:solidFill>
            <a:schemeClr val="tx2">
              <a:lumMod val="20000"/>
              <a:lumOff val="80000"/>
            </a:schemeClr>
          </a:solidFill>
        </p:spPr>
        <p:txBody>
          <a:bodyPr tIns="0" bIns="0" anchor="ctr"/>
          <a:lstStyle>
            <a:lvl1pPr marL="0" indent="0" algn="ctr">
              <a:buNone/>
              <a:defRPr>
                <a:solidFill>
                  <a:schemeClr val="tx2"/>
                </a:solidFill>
              </a:defRPr>
            </a:lvl1pPr>
          </a:lstStyle>
          <a:p>
            <a:r>
              <a:rPr lang="en-US"/>
              <a:t>Click icon to add picture</a:t>
            </a:r>
          </a:p>
        </p:txBody>
      </p:sp>
      <p:sp>
        <p:nvSpPr>
          <p:cNvPr id="6" name="Text Placeholder 5">
            <a:extLst>
              <a:ext uri="{FF2B5EF4-FFF2-40B4-BE49-F238E27FC236}">
                <a16:creationId xmlns:a16="http://schemas.microsoft.com/office/drawing/2014/main" id="{50EADCA0-1709-4CF8-82EA-67DEA0A2DAE9}"/>
              </a:ext>
            </a:extLst>
          </p:cNvPr>
          <p:cNvSpPr>
            <a:spLocks noGrp="1"/>
          </p:cNvSpPr>
          <p:nvPr>
            <p:ph type="body" sz="quarter" idx="11" hasCustomPrompt="1"/>
          </p:nvPr>
        </p:nvSpPr>
        <p:spPr bwMode="gray">
          <a:xfrm>
            <a:off x="1971675" y="1463674"/>
            <a:ext cx="9601200" cy="3887553"/>
          </a:xfrm>
        </p:spPr>
        <p:txBody>
          <a:bodyPr>
            <a:noAutofit/>
          </a:bodyPr>
          <a:lstStyle>
            <a:lvl1pPr marL="0" indent="0">
              <a:buFontTx/>
              <a:buNone/>
              <a:defRPr sz="1400">
                <a:solidFill>
                  <a:schemeClr val="tx1"/>
                </a:solidFill>
              </a:defRPr>
            </a:lvl1pPr>
            <a:lvl2pPr marL="231775" indent="-231775">
              <a:buFont typeface="Arial" panose="020B0604020202020204" pitchFamily="34" charset="0"/>
              <a:buChar char="•"/>
              <a:defRPr sz="1400"/>
            </a:lvl2pPr>
            <a:lvl3pPr marL="461963" indent="-231775">
              <a:buFont typeface="Montserrat" pitchFamily="2" charset="0"/>
              <a:buChar char="–"/>
              <a:defRPr sz="1400"/>
            </a:lvl3pPr>
            <a:lvl4pPr marL="684213" indent="-222250">
              <a:buFont typeface="Arial" panose="020B0604020202020204" pitchFamily="34" charset="0"/>
              <a:buChar char="•"/>
              <a:defRPr sz="1400"/>
            </a:lvl4pPr>
            <a:lvl5pPr marL="914400" indent="-230188">
              <a:buFont typeface="Montserrat"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CC89915E-15C2-40D3-A464-3F45356D9620}"/>
              </a:ext>
            </a:extLst>
          </p:cNvPr>
          <p:cNvSpPr>
            <a:spLocks noGrp="1"/>
          </p:cNvSpPr>
          <p:nvPr>
            <p:ph type="body" sz="quarter" idx="12" hasCustomPrompt="1"/>
          </p:nvPr>
        </p:nvSpPr>
        <p:spPr bwMode="gray">
          <a:xfrm>
            <a:off x="1971675" y="5493964"/>
            <a:ext cx="3657600" cy="914400"/>
          </a:xfrm>
        </p:spPr>
        <p:txBody>
          <a:bodyPr/>
          <a:lstStyle>
            <a:lvl1pPr marL="0" indent="0">
              <a:spcBef>
                <a:spcPts val="0"/>
              </a:spcBef>
              <a:spcAft>
                <a:spcPts val="0"/>
              </a:spcAft>
              <a:buNone/>
              <a:defRPr sz="1200"/>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40731704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Agenda or Cont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BFCA46-3FC8-4333-B32A-2787D1B2405E}"/>
              </a:ext>
            </a:extLst>
          </p:cNvPr>
          <p:cNvSpPr/>
          <p:nvPr/>
        </p:nvSpPr>
        <p:spPr bwMode="gray">
          <a:xfrm>
            <a:off x="3048" y="1467853"/>
            <a:ext cx="12188952" cy="4094747"/>
          </a:xfrm>
          <a:prstGeom prst="rect">
            <a:avLst/>
          </a:prstGeom>
          <a:solidFill>
            <a:schemeClr val="tx2">
              <a:lumMod val="20000"/>
              <a:lumOff val="80000"/>
            </a:schemeClr>
          </a:solidFill>
          <a:ln w="31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AFCE8-5382-4D35-ACF3-41C4DD47D71C}"/>
              </a:ext>
            </a:extLst>
          </p:cNvPr>
          <p:cNvSpPr>
            <a:spLocks noGrp="1"/>
          </p:cNvSpPr>
          <p:nvPr>
            <p:ph type="title"/>
          </p:nvPr>
        </p:nvSpPr>
        <p:spPr bwMode="gray"/>
        <p:txBody>
          <a:bodyPr/>
          <a:lstStyle>
            <a:lvl1pPr>
              <a:defRPr>
                <a:solidFill>
                  <a:schemeClr val="tx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3FFA2B5B-9938-4C3D-9CEB-1CAA9A3B0613}"/>
              </a:ext>
            </a:extLst>
          </p:cNvPr>
          <p:cNvSpPr>
            <a:spLocks noGrp="1"/>
          </p:cNvSpPr>
          <p:nvPr>
            <p:ph sz="quarter" idx="10"/>
          </p:nvPr>
        </p:nvSpPr>
        <p:spPr bwMode="gray">
          <a:xfrm>
            <a:off x="548638"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5852CF6E-AAD1-4716-AFBC-CF518D0E7A36}"/>
              </a:ext>
            </a:extLst>
          </p:cNvPr>
          <p:cNvSpPr>
            <a:spLocks noGrp="1"/>
          </p:cNvSpPr>
          <p:nvPr>
            <p:ph sz="quarter" idx="11"/>
          </p:nvPr>
        </p:nvSpPr>
        <p:spPr bwMode="gray">
          <a:xfrm>
            <a:off x="6156960"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A1F417EF-440E-21E6-7DFB-507AF44935B2}"/>
              </a:ext>
            </a:extLst>
          </p:cNvPr>
          <p:cNvSpPr/>
          <p:nvPr/>
        </p:nvSpPr>
        <p:spPr bwMode="gray">
          <a:xfrm>
            <a:off x="3048" y="1467853"/>
            <a:ext cx="12188952" cy="4564647"/>
          </a:xfrm>
          <a:prstGeom prst="rect">
            <a:avLst/>
          </a:prstGeom>
          <a:solidFill>
            <a:schemeClr val="tx2">
              <a:lumMod val="20000"/>
              <a:lumOff val="80000"/>
            </a:schemeClr>
          </a:solidFill>
          <a:ln w="31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99B0B2D-E1E7-8B33-F1F2-3789BC472065}"/>
              </a:ext>
            </a:extLst>
          </p:cNvPr>
          <p:cNvSpPr/>
          <p:nvPr userDrawn="1"/>
        </p:nvSpPr>
        <p:spPr bwMode="gray">
          <a:xfrm>
            <a:off x="3048" y="1467853"/>
            <a:ext cx="12188952" cy="4463047"/>
          </a:xfrm>
          <a:prstGeom prst="rect">
            <a:avLst/>
          </a:prstGeom>
          <a:solidFill>
            <a:schemeClr val="tx2">
              <a:lumMod val="20000"/>
              <a:lumOff val="80000"/>
            </a:schemeClr>
          </a:solidFill>
          <a:ln w="31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91969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End Slide Whi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03C5AC-1382-43C6-AAFE-6377BA615A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pic>
        <p:nvPicPr>
          <p:cNvPr id="2" name="Picture 1">
            <a:extLst>
              <a:ext uri="{FF2B5EF4-FFF2-40B4-BE49-F238E27FC236}">
                <a16:creationId xmlns:a16="http://schemas.microsoft.com/office/drawing/2014/main" id="{D3CA0906-6305-7BCC-F5FD-494241FA01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pic>
        <p:nvPicPr>
          <p:cNvPr id="4" name="Picture 3">
            <a:extLst>
              <a:ext uri="{FF2B5EF4-FFF2-40B4-BE49-F238E27FC236}">
                <a16:creationId xmlns:a16="http://schemas.microsoft.com/office/drawing/2014/main" id="{8B2F7600-7DCD-D769-5930-7744538308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35501092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End Slide Deep Ocea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C63E8-A757-437B-89B5-A92323037D70}"/>
              </a:ext>
            </a:extLst>
          </p:cNvPr>
          <p:cNvSpPr/>
          <p:nvPr/>
        </p:nvSpPr>
        <p:spPr bwMode="lt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43832C7-714B-439A-A941-A961367F79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2639682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B0FA-047F-4407-821B-C22BF03B1C7F}"/>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434DD49-2F27-4A07-83C6-CA25A04EC865}"/>
              </a:ext>
            </a:extLst>
          </p:cNvPr>
          <p:cNvSpPr>
            <a:spLocks noGrp="1"/>
          </p:cNvSpPr>
          <p:nvPr>
            <p:ph type="body" sz="quarter" idx="10" hasCustomPrompt="1"/>
          </p:nvPr>
        </p:nvSpPr>
        <p:spPr bwMode="gray">
          <a:xfrm>
            <a:off x="548640" y="141732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96219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Title w/Lead Lin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A9B4-4F78-4BD3-A9E7-10DBB9BD5AAB}"/>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4" name="Text Placeholder 3">
            <a:extLst>
              <a:ext uri="{FF2B5EF4-FFF2-40B4-BE49-F238E27FC236}">
                <a16:creationId xmlns:a16="http://schemas.microsoft.com/office/drawing/2014/main" id="{FFD43FB4-CFD8-4577-8558-30475385B2E2}"/>
              </a:ext>
            </a:extLst>
          </p:cNvPr>
          <p:cNvSpPr>
            <a:spLocks noGrp="1"/>
          </p:cNvSpPr>
          <p:nvPr>
            <p:ph type="body" sz="quarter" idx="10" hasCustomPrompt="1"/>
          </p:nvPr>
        </p:nvSpPr>
        <p:spPr bwMode="gray">
          <a:xfrm>
            <a:off x="548640" y="1417320"/>
            <a:ext cx="10972800" cy="1737270"/>
          </a:xfrm>
        </p:spPr>
        <p:txBody>
          <a:bodyPr>
            <a:noAutofit/>
          </a:bodyPr>
          <a:lstStyle>
            <a:lvl1pPr marL="0" indent="0">
              <a:buNone/>
              <a:defRPr>
                <a:solidFill>
                  <a:schemeClr val="tx1"/>
                </a:solidFill>
              </a:defRPr>
            </a:lvl1pPr>
            <a:lvl2pPr marL="231775" indent="-231775">
              <a:buFont typeface="Arial" panose="020B0604020202020204" pitchFamily="34" charset="0"/>
              <a:buChar char="•"/>
              <a:defRPr/>
            </a:lvl2pPr>
            <a:lvl3pPr marL="396875" indent="-166688">
              <a:buFont typeface="Montserrat" pitchFamily="2" charset="0"/>
              <a:buChar char="–"/>
              <a:defRPr/>
            </a:lvl3pPr>
            <a:lvl4pPr marL="628650" indent="-231775">
              <a:buFont typeface="Arial" panose="020B0604020202020204" pitchFamily="34" charset="0"/>
              <a:buChar char="•"/>
              <a:defRPr/>
            </a:lvl4pPr>
            <a:lvl5pPr marL="858838" indent="-230188">
              <a:buFont typeface="Montserrat"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34817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Title w/Sub-Title and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736B527-13DB-4F7F-9BAA-D0273ABCDE71}"/>
              </a:ext>
            </a:extLst>
          </p:cNvPr>
          <p:cNvSpPr>
            <a:spLocks noGrp="1"/>
          </p:cNvSpPr>
          <p:nvPr>
            <p:ph type="body" sz="quarter" idx="12" hasCustomPrompt="1"/>
          </p:nvPr>
        </p:nvSpPr>
        <p:spPr bwMode="gray">
          <a:xfrm>
            <a:off x="548639" y="1417320"/>
            <a:ext cx="10972799" cy="548640"/>
          </a:xfrm>
        </p:spPr>
        <p:txBody>
          <a:bodyPr/>
          <a:lstStyle>
            <a:lvl1pPr marL="0" indent="0">
              <a:spcBef>
                <a:spcPts val="0"/>
              </a:spcBef>
              <a:spcAft>
                <a:spcPts val="0"/>
              </a:spcAft>
              <a:buNone/>
              <a:defRPr>
                <a:solidFill>
                  <a:schemeClr val="accent1"/>
                </a:solidFill>
              </a:defRPr>
            </a:lvl1pPr>
          </a:lstStyle>
          <a:p>
            <a:pPr lvl="0"/>
            <a:r>
              <a:rPr lang="en-US"/>
              <a:t>Click to edit master text styles</a:t>
            </a:r>
          </a:p>
        </p:txBody>
      </p:sp>
      <p:sp>
        <p:nvSpPr>
          <p:cNvPr id="2" name="Title 1">
            <a:extLst>
              <a:ext uri="{FF2B5EF4-FFF2-40B4-BE49-F238E27FC236}">
                <a16:creationId xmlns:a16="http://schemas.microsoft.com/office/drawing/2014/main" id="{F82A01CB-410B-4355-8EA1-EA29928F8958}"/>
              </a:ext>
            </a:extLst>
          </p:cNvPr>
          <p:cNvSpPr>
            <a:spLocks noGrp="1"/>
          </p:cNvSpPr>
          <p:nvPr>
            <p:ph type="title" hasCustomPrompt="1"/>
          </p:nvPr>
        </p:nvSpPr>
        <p:spPr bwMode="gray">
          <a:xfrm>
            <a:off x="548640" y="228600"/>
            <a:ext cx="10972800" cy="1097280"/>
          </a:xfrm>
        </p:spPr>
        <p:txBody>
          <a:bodyPr/>
          <a:lstStyle>
            <a:lvl1pPr>
              <a:defRPr/>
            </a:lvl1pPr>
          </a:lstStyle>
          <a:p>
            <a:r>
              <a:rPr lang="en-US"/>
              <a:t>Click to edit master title style</a:t>
            </a:r>
          </a:p>
        </p:txBody>
      </p:sp>
      <p:sp>
        <p:nvSpPr>
          <p:cNvPr id="6" name="Text Placeholder 5">
            <a:extLst>
              <a:ext uri="{FF2B5EF4-FFF2-40B4-BE49-F238E27FC236}">
                <a16:creationId xmlns:a16="http://schemas.microsoft.com/office/drawing/2014/main" id="{EE97B3F3-65AE-439D-8BBB-87E57AAA03C2}"/>
              </a:ext>
            </a:extLst>
          </p:cNvPr>
          <p:cNvSpPr>
            <a:spLocks noGrp="1"/>
          </p:cNvSpPr>
          <p:nvPr>
            <p:ph type="body" sz="quarter" idx="11" hasCustomPrompt="1"/>
          </p:nvPr>
        </p:nvSpPr>
        <p:spPr bwMode="gray">
          <a:xfrm>
            <a:off x="548640" y="205740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25691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1_Stop Slide Deep Oce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0602CC-3715-4F07-962F-D13E2696B143}"/>
              </a:ext>
            </a:extLst>
          </p:cNvPr>
          <p:cNvSpPr/>
          <p:nvPr/>
        </p:nvSpPr>
        <p:spPr bwMode="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427B9-142B-468C-B6DD-20C69CDE72CA}"/>
              </a:ext>
            </a:extLst>
          </p:cNvPr>
          <p:cNvSpPr>
            <a:spLocks noGrp="1"/>
          </p:cNvSpPr>
          <p:nvPr>
            <p:ph type="title" hasCustomPrompt="1"/>
          </p:nvPr>
        </p:nvSpPr>
        <p:spPr bwMode="gray">
          <a:xfrm>
            <a:off x="746760" y="685800"/>
            <a:ext cx="10698480" cy="5486400"/>
          </a:xfrm>
        </p:spPr>
        <p:txBody>
          <a:bodyPr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10353260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1_Stop Slide Peacoc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9FEEFF-5395-4182-A27D-EA7A0C19B01F}"/>
              </a:ext>
            </a:extLst>
          </p:cNvPr>
          <p:cNvSpPr/>
          <p:nvPr/>
        </p:nvSpPr>
        <p:spPr>
          <a:xfrm>
            <a:off x="1524"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2163D8-1888-498C-9759-1609791AEA5E}"/>
              </a:ext>
            </a:extLst>
          </p:cNvPr>
          <p:cNvSpPr>
            <a:spLocks noGrp="1"/>
          </p:cNvSpPr>
          <p:nvPr>
            <p:ph type="title" hasCustomPrompt="1"/>
          </p:nvPr>
        </p:nvSpPr>
        <p:spPr bwMode="gray">
          <a:xfrm>
            <a:off x="746760" y="685800"/>
            <a:ext cx="10698480" cy="5486400"/>
          </a:xfrm>
        </p:spPr>
        <p:txBody>
          <a:bodyPr tIns="0" bIns="0"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20778439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Stop Slide Pe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62F91-0D38-40ED-9CBA-20E89052A14C}"/>
              </a:ext>
            </a:extLst>
          </p:cNvPr>
          <p:cNvSpPr/>
          <p:nvPr/>
        </p:nvSpPr>
        <p:spPr bwMode="ltGray">
          <a:xfrm>
            <a:off x="1524" y="0"/>
            <a:ext cx="1218895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7FA879-92E8-4ECD-BCC6-D677C1B4D0C2}"/>
              </a:ext>
            </a:extLst>
          </p:cNvPr>
          <p:cNvSpPr>
            <a:spLocks noGrp="1"/>
          </p:cNvSpPr>
          <p:nvPr>
            <p:ph type="title" hasCustomPrompt="1"/>
          </p:nvPr>
        </p:nvSpPr>
        <p:spPr bwMode="gray">
          <a:xfrm>
            <a:off x="746760" y="685800"/>
            <a:ext cx="10698480" cy="5486400"/>
          </a:xfrm>
        </p:spPr>
        <p:txBody>
          <a:bodyPr tIns="0" bIns="0" anchor="ctr" anchorCtr="0">
            <a:normAutofit/>
          </a:bodyPr>
          <a:lstStyle>
            <a:lvl1pPr algn="ctr">
              <a:lnSpc>
                <a:spcPct val="110000"/>
              </a:lnSpc>
              <a:spcAft>
                <a:spcPts val="1200"/>
              </a:spcAft>
              <a:defRPr sz="6000">
                <a:solidFill>
                  <a:schemeClr val="tx1"/>
                </a:solidFill>
              </a:defRPr>
            </a:lvl1pPr>
          </a:lstStyle>
          <a:p>
            <a:r>
              <a:rPr lang="en-US"/>
              <a:t>Click to edit master title style</a:t>
            </a:r>
          </a:p>
        </p:txBody>
      </p:sp>
    </p:spTree>
    <p:extLst>
      <p:ext uri="{BB962C8B-B14F-4D97-AF65-F5344CB8AC3E}">
        <p14:creationId xmlns:p14="http://schemas.microsoft.com/office/powerpoint/2010/main" val="4999917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Navigation w/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6D8B-1C87-44F7-B24D-3B8C1400F843}"/>
              </a:ext>
            </a:extLst>
          </p:cNvPr>
          <p:cNvSpPr>
            <a:spLocks noGrp="1"/>
          </p:cNvSpPr>
          <p:nvPr>
            <p:ph type="title" hasCustomPrompt="1"/>
          </p:nvPr>
        </p:nvSpPr>
        <p:spPr bwMode="gray">
          <a:xfrm>
            <a:off x="548640" y="502920"/>
            <a:ext cx="109728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D22CFC67-10F0-4413-A377-C2F301E647CE}"/>
              </a:ext>
            </a:extLst>
          </p:cNvPr>
          <p:cNvSpPr>
            <a:spLocks noGrp="1"/>
          </p:cNvSpPr>
          <p:nvPr>
            <p:ph type="body" sz="quarter" idx="10" hasCustomPrompt="1"/>
          </p:nvPr>
        </p:nvSpPr>
        <p:spPr bwMode="gray">
          <a:xfrm>
            <a:off x="548639" y="141732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11935B8D-30D2-4F78-BADD-2CB2839AE355}"/>
              </a:ext>
            </a:extLst>
          </p:cNvPr>
          <p:cNvSpPr>
            <a:spLocks noGrp="1"/>
          </p:cNvSpPr>
          <p:nvPr>
            <p:ph type="body" sz="quarter" idx="11" hasCustomPrompt="1"/>
          </p:nvPr>
        </p:nvSpPr>
        <p:spPr bwMode="gray">
          <a:xfrm>
            <a:off x="548639" y="182880"/>
            <a:ext cx="5486400" cy="274320"/>
          </a:xfrm>
        </p:spPr>
        <p:txBody>
          <a:bodyPr anchor="ctr">
            <a:noAutofit/>
          </a:bodyPr>
          <a:lstStyle>
            <a:lvl1pPr marL="0" indent="0">
              <a:lnSpc>
                <a:spcPct val="100000"/>
              </a:lnSpc>
              <a:spcBef>
                <a:spcPts val="0"/>
              </a:spcBef>
              <a:spcAft>
                <a:spcPts val="0"/>
              </a:spcAft>
              <a:buNone/>
              <a:defRPr sz="1000" b="1" i="0" cap="none" baseline="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483119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Navigation Sub-title w/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E419-EFE5-49E0-9A84-0EC6DD5908D2}"/>
              </a:ext>
            </a:extLst>
          </p:cNvPr>
          <p:cNvSpPr>
            <a:spLocks noGrp="1"/>
          </p:cNvSpPr>
          <p:nvPr>
            <p:ph type="title" hasCustomPrompt="1"/>
          </p:nvPr>
        </p:nvSpPr>
        <p:spPr bwMode="gray">
          <a:xfrm>
            <a:off x="548640" y="500932"/>
            <a:ext cx="10972800" cy="824947"/>
          </a:xfrm>
        </p:spPr>
        <p:txBody>
          <a:bodyPr/>
          <a:lstStyle/>
          <a:p>
            <a:r>
              <a:rPr lang="en-US"/>
              <a:t>Click to edit master title style</a:t>
            </a:r>
          </a:p>
        </p:txBody>
      </p:sp>
      <p:sp>
        <p:nvSpPr>
          <p:cNvPr id="4" name="Text Placeholder 3">
            <a:extLst>
              <a:ext uri="{FF2B5EF4-FFF2-40B4-BE49-F238E27FC236}">
                <a16:creationId xmlns:a16="http://schemas.microsoft.com/office/drawing/2014/main" id="{686AD0FF-A216-436F-B051-B1BE8ADE1764}"/>
              </a:ext>
            </a:extLst>
          </p:cNvPr>
          <p:cNvSpPr>
            <a:spLocks noGrp="1"/>
          </p:cNvSpPr>
          <p:nvPr>
            <p:ph type="body" sz="quarter" idx="10" hasCustomPrompt="1"/>
          </p:nvPr>
        </p:nvSpPr>
        <p:spPr bwMode="gray">
          <a:xfrm>
            <a:off x="548640" y="205740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64DE053B-7AB7-4879-9C1E-CC724EEF94D0}"/>
              </a:ext>
            </a:extLst>
          </p:cNvPr>
          <p:cNvSpPr>
            <a:spLocks noGrp="1"/>
          </p:cNvSpPr>
          <p:nvPr>
            <p:ph type="body" sz="quarter" idx="11" hasCustomPrompt="1"/>
          </p:nvPr>
        </p:nvSpPr>
        <p:spPr bwMode="gray">
          <a:xfrm>
            <a:off x="548639" y="1417320"/>
            <a:ext cx="10972799" cy="548640"/>
          </a:xfrm>
        </p:spPr>
        <p:txBody>
          <a:bodyPr/>
          <a:lstStyle>
            <a:lvl1pPr marL="0" indent="0">
              <a:spcBef>
                <a:spcPts val="0"/>
              </a:spcBef>
              <a:spcAft>
                <a:spcPts val="0"/>
              </a:spcAft>
              <a:buNone/>
              <a:defRPr b="0">
                <a:solidFill>
                  <a:schemeClr val="accent1"/>
                </a:solidFill>
              </a:defRPr>
            </a:lvl1pPr>
            <a:lvl2pPr marL="230188" indent="0">
              <a:buNone/>
              <a:defRPr/>
            </a:lvl2pPr>
          </a:lstStyle>
          <a:p>
            <a:pPr lvl="0"/>
            <a:r>
              <a:rPr lang="en-US"/>
              <a:t>Click to edit master text styles</a:t>
            </a:r>
          </a:p>
        </p:txBody>
      </p:sp>
      <p:sp>
        <p:nvSpPr>
          <p:cNvPr id="8" name="Text Placeholder 7">
            <a:extLst>
              <a:ext uri="{FF2B5EF4-FFF2-40B4-BE49-F238E27FC236}">
                <a16:creationId xmlns:a16="http://schemas.microsoft.com/office/drawing/2014/main" id="{D684BF77-45AD-491E-AE63-A8F054890055}"/>
              </a:ext>
            </a:extLst>
          </p:cNvPr>
          <p:cNvSpPr>
            <a:spLocks noGrp="1"/>
          </p:cNvSpPr>
          <p:nvPr>
            <p:ph type="body" sz="quarter" idx="12" hasCustomPrompt="1"/>
          </p:nvPr>
        </p:nvSpPr>
        <p:spPr bwMode="gray">
          <a:xfrm>
            <a:off x="548639" y="182880"/>
            <a:ext cx="5486400" cy="274320"/>
          </a:xfrm>
        </p:spPr>
        <p:txBody>
          <a:bodyPr anchor="ctr"/>
          <a:lstStyle>
            <a:lvl1pPr marL="0" indent="0">
              <a:lnSpc>
                <a:spcPct val="100000"/>
              </a:lnSpc>
              <a:spcBef>
                <a:spcPts val="0"/>
              </a:spcBef>
              <a:spcAft>
                <a:spcPts val="0"/>
              </a:spcAft>
              <a:buNone/>
              <a:defRPr sz="1000" b="1" cap="small" baseline="0">
                <a:solidFill>
                  <a:schemeClr val="tx2"/>
                </a:solidFill>
              </a:defRPr>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293419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Navigation Case Study w/Side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E88D6E-7B11-45B8-A194-654C73036A8C}"/>
              </a:ext>
            </a:extLst>
          </p:cNvPr>
          <p:cNvSpPr/>
          <p:nvPr/>
        </p:nvSpPr>
        <p:spPr bwMode="gray">
          <a:xfrm>
            <a:off x="8488680" y="0"/>
            <a:ext cx="3703320" cy="68580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73C874-B3F9-48CA-AFAC-4A9DF9583137}"/>
              </a:ext>
            </a:extLst>
          </p:cNvPr>
          <p:cNvSpPr>
            <a:spLocks noGrp="1"/>
          </p:cNvSpPr>
          <p:nvPr>
            <p:ph type="title" hasCustomPrompt="1"/>
          </p:nvPr>
        </p:nvSpPr>
        <p:spPr bwMode="gray">
          <a:xfrm>
            <a:off x="548640" y="502920"/>
            <a:ext cx="77724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EB7DAC86-8D10-440C-A9DD-09F343CE260F}"/>
              </a:ext>
            </a:extLst>
          </p:cNvPr>
          <p:cNvSpPr>
            <a:spLocks noGrp="1"/>
          </p:cNvSpPr>
          <p:nvPr>
            <p:ph type="body" sz="quarter" idx="10"/>
          </p:nvPr>
        </p:nvSpPr>
        <p:spPr bwMode="gray">
          <a:xfrm>
            <a:off x="548640" y="182880"/>
            <a:ext cx="5486400" cy="274320"/>
          </a:xfrm>
        </p:spPr>
        <p:txBody>
          <a:bodyPr anchor="ctr"/>
          <a:lstStyle>
            <a:lvl1pPr marL="0" indent="0">
              <a:lnSpc>
                <a:spcPct val="100000"/>
              </a:lnSpc>
              <a:spcBef>
                <a:spcPts val="0"/>
              </a:spcBef>
              <a:spcAft>
                <a:spcPts val="0"/>
              </a:spcAft>
              <a:buNone/>
              <a:defRPr sz="1000" b="1" i="0" cap="all" baseline="0">
                <a:solidFill>
                  <a:schemeClr val="tx2"/>
                </a:solidFill>
              </a:defRPr>
            </a:lvl1pPr>
            <a:lvl2pPr marL="230188" indent="0">
              <a:buNone/>
              <a:defRPr/>
            </a:lvl2pPr>
          </a:lstStyle>
          <a:p>
            <a:pPr lvl="0"/>
            <a:r>
              <a:rPr lang="en-US"/>
              <a:t>Click to edit Master text styles</a:t>
            </a:r>
          </a:p>
        </p:txBody>
      </p:sp>
      <p:sp>
        <p:nvSpPr>
          <p:cNvPr id="6" name="Text Placeholder 5">
            <a:extLst>
              <a:ext uri="{FF2B5EF4-FFF2-40B4-BE49-F238E27FC236}">
                <a16:creationId xmlns:a16="http://schemas.microsoft.com/office/drawing/2014/main" id="{24CED11C-7442-4305-845D-65226388258F}"/>
              </a:ext>
            </a:extLst>
          </p:cNvPr>
          <p:cNvSpPr>
            <a:spLocks noGrp="1"/>
          </p:cNvSpPr>
          <p:nvPr>
            <p:ph type="body" sz="quarter" idx="11" hasCustomPrompt="1"/>
          </p:nvPr>
        </p:nvSpPr>
        <p:spPr bwMode="gray">
          <a:xfrm>
            <a:off x="548640" y="1417320"/>
            <a:ext cx="7772400"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85992B9C-CDF1-4F94-A687-0C9FC67258DB}"/>
              </a:ext>
            </a:extLst>
          </p:cNvPr>
          <p:cNvSpPr>
            <a:spLocks noGrp="1"/>
          </p:cNvSpPr>
          <p:nvPr>
            <p:ph type="body" sz="quarter" idx="12" hasCustomPrompt="1"/>
          </p:nvPr>
        </p:nvSpPr>
        <p:spPr bwMode="gray">
          <a:xfrm>
            <a:off x="8717280" y="777240"/>
            <a:ext cx="3291840" cy="548640"/>
          </a:xfrm>
        </p:spPr>
        <p:txBody>
          <a:bodyPr anchor="b"/>
          <a:lstStyle>
            <a:lvl1pPr marL="0" indent="0">
              <a:buNone/>
              <a:defRPr sz="1600" b="1">
                <a:solidFill>
                  <a:schemeClr val="accent1"/>
                </a:solidFill>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9A2EB62-007D-4BC4-B728-5B4F01EBA88E}"/>
              </a:ext>
            </a:extLst>
          </p:cNvPr>
          <p:cNvSpPr>
            <a:spLocks noGrp="1"/>
          </p:cNvSpPr>
          <p:nvPr>
            <p:ph type="body" sz="quarter" idx="13" hasCustomPrompt="1"/>
          </p:nvPr>
        </p:nvSpPr>
        <p:spPr bwMode="gray">
          <a:xfrm>
            <a:off x="8717281" y="1417320"/>
            <a:ext cx="3291839" cy="1737270"/>
          </a:xfrm>
        </p:spPr>
        <p:txBody>
          <a:bodyPr>
            <a:spAutoFit/>
          </a:bodyPr>
          <a:lstStyle>
            <a:lvl1pPr>
              <a:defRPr>
                <a:solidFill>
                  <a:schemeClr val="tx1"/>
                </a:solidFill>
              </a:defRPr>
            </a:lvl1pPr>
            <a:lvl2pPr>
              <a:buClrTx/>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8AC9FE11-2ACD-4DB9-9774-2412EE78853C}"/>
              </a:ext>
            </a:extLst>
          </p:cNvPr>
          <p:cNvSpPr txBox="1"/>
          <p:nvPr/>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13" name="Straight Connector 12">
            <a:extLst>
              <a:ext uri="{FF2B5EF4-FFF2-40B4-BE49-F238E27FC236}">
                <a16:creationId xmlns:a16="http://schemas.microsoft.com/office/drawing/2014/main" id="{3FCE1313-EC6D-4C13-9E35-FAB5139E933E}"/>
              </a:ext>
            </a:extLst>
          </p:cNvPr>
          <p:cNvCxnSpPr>
            <a:cxnSpLocks/>
          </p:cNvCxnSpPr>
          <p:nvPr/>
        </p:nvCxnSpPr>
        <p:spPr bwMode="gray">
          <a:xfrm>
            <a:off x="11536680" y="6537960"/>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57458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Content w/ 2/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E920-2126-47A3-ADC5-1ADCCCB7C0EE}"/>
              </a:ext>
            </a:extLst>
          </p:cNvPr>
          <p:cNvSpPr>
            <a:spLocks noGrp="1"/>
          </p:cNvSpPr>
          <p:nvPr>
            <p:ph type="title" hasCustomPrompt="1"/>
          </p:nvPr>
        </p:nvSpPr>
        <p:spPr bwMode="gray">
          <a:xfrm>
            <a:off x="8252694" y="228600"/>
            <a:ext cx="3390665" cy="1097280"/>
          </a:xfrm>
        </p:spPr>
        <p:txBody>
          <a:bodyPr>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2A6DF547-40DB-49AE-8AC3-96AB6388B8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9" name="Text Placeholder 8">
            <a:extLst>
              <a:ext uri="{FF2B5EF4-FFF2-40B4-BE49-F238E27FC236}">
                <a16:creationId xmlns:a16="http://schemas.microsoft.com/office/drawing/2014/main" id="{BE9AECD6-4623-4512-9EF5-8032BB801B36}"/>
              </a:ext>
            </a:extLst>
          </p:cNvPr>
          <p:cNvSpPr>
            <a:spLocks noGrp="1"/>
          </p:cNvSpPr>
          <p:nvPr>
            <p:ph type="body" sz="quarter" idx="11" hasCustomPrompt="1"/>
          </p:nvPr>
        </p:nvSpPr>
        <p:spPr bwMode="gray">
          <a:xfrm>
            <a:off x="8252694" y="1417320"/>
            <a:ext cx="3390665"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3517C140-D8A5-4568-93F7-B91A49DFEDD9}"/>
              </a:ext>
            </a:extLst>
          </p:cNvPr>
          <p:cNvSpPr/>
          <p:nvPr/>
        </p:nvSpPr>
        <p:spPr bwMode="ltGray">
          <a:xfrm>
            <a:off x="0" y="0"/>
            <a:ext cx="804672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26554B-ECE3-4970-B504-22DBAB4598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7" name="Content Placeholder 6">
            <a:extLst>
              <a:ext uri="{FF2B5EF4-FFF2-40B4-BE49-F238E27FC236}">
                <a16:creationId xmlns:a16="http://schemas.microsoft.com/office/drawing/2014/main" id="{69D48BE8-EA6C-45EC-A925-170EDAB99974}"/>
              </a:ext>
            </a:extLst>
          </p:cNvPr>
          <p:cNvSpPr>
            <a:spLocks noGrp="1"/>
          </p:cNvSpPr>
          <p:nvPr>
            <p:ph sz="quarter" idx="10" hasCustomPrompt="1"/>
          </p:nvPr>
        </p:nvSpPr>
        <p:spPr bwMode="gray">
          <a:xfrm>
            <a:off x="548640" y="228600"/>
            <a:ext cx="7275442" cy="612648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D7E15832-AE7D-4BDA-9F1B-29A564F369D9}"/>
              </a:ext>
            </a:extLst>
          </p:cNvPr>
          <p:cNvSpPr txBox="1"/>
          <p:nvPr/>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1582967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50/50 Spli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E6877D-B0E1-41CC-90AD-DC84E1739705}"/>
              </a:ext>
            </a:extLst>
          </p:cNvPr>
          <p:cNvSpPr/>
          <p:nvPr/>
        </p:nvSpPr>
        <p:spPr bwMode="ltGray">
          <a:xfrm>
            <a:off x="6111240" y="0"/>
            <a:ext cx="60807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59778-229D-4DAC-A927-F65DC6617778}"/>
              </a:ext>
            </a:extLst>
          </p:cNvPr>
          <p:cNvSpPr>
            <a:spLocks noGrp="1"/>
          </p:cNvSpPr>
          <p:nvPr>
            <p:ph type="title" hasCustomPrompt="1"/>
          </p:nvPr>
        </p:nvSpPr>
        <p:spPr bwMode="gray">
          <a:xfrm>
            <a:off x="548640" y="228600"/>
            <a:ext cx="5486400" cy="1097280"/>
          </a:xfrm>
        </p:spPr>
        <p:txBody>
          <a:bodyPr>
            <a:noAutofit/>
          </a:bodyPr>
          <a:lstStyle/>
          <a:p>
            <a:r>
              <a:rPr lang="en-US"/>
              <a:t>Click to edit master title style</a:t>
            </a:r>
          </a:p>
        </p:txBody>
      </p:sp>
      <p:sp>
        <p:nvSpPr>
          <p:cNvPr id="5" name="Content Placeholder 4">
            <a:extLst>
              <a:ext uri="{FF2B5EF4-FFF2-40B4-BE49-F238E27FC236}">
                <a16:creationId xmlns:a16="http://schemas.microsoft.com/office/drawing/2014/main" id="{9881C532-3EC7-40FF-BE62-836D7A1E7915}"/>
              </a:ext>
            </a:extLst>
          </p:cNvPr>
          <p:cNvSpPr>
            <a:spLocks noGrp="1"/>
          </p:cNvSpPr>
          <p:nvPr>
            <p:ph sz="quarter" idx="10" hasCustomPrompt="1"/>
          </p:nvPr>
        </p:nvSpPr>
        <p:spPr bwMode="gray">
          <a:xfrm>
            <a:off x="548640" y="1417320"/>
            <a:ext cx="54864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1C5AA40-B5E6-43C7-A010-D4FFCD9BF1ED}"/>
              </a:ext>
            </a:extLst>
          </p:cNvPr>
          <p:cNvSpPr txBox="1"/>
          <p:nvPr/>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1"/>
                </a:solidFill>
              </a:rPr>
              <a:pPr algn="r"/>
              <a:t>‹#›</a:t>
            </a:fld>
            <a:endParaRPr lang="en-US" sz="800">
              <a:solidFill>
                <a:schemeClr val="bg1"/>
              </a:solidFill>
            </a:endParaRPr>
          </a:p>
        </p:txBody>
      </p:sp>
      <p:cxnSp>
        <p:nvCxnSpPr>
          <p:cNvPr id="7" name="Straight Connector 6">
            <a:extLst>
              <a:ext uri="{FF2B5EF4-FFF2-40B4-BE49-F238E27FC236}">
                <a16:creationId xmlns:a16="http://schemas.microsoft.com/office/drawing/2014/main" id="{1F5D7311-155D-4D0B-B3BF-F4C0EF98CCF4}"/>
              </a:ext>
            </a:extLst>
          </p:cNvPr>
          <p:cNvCxnSpPr>
            <a:cxnSpLocks/>
          </p:cNvCxnSpPr>
          <p:nvPr/>
        </p:nvCxnSpPr>
        <p:spPr bwMode="gray">
          <a:xfrm>
            <a:off x="11536680" y="6537960"/>
            <a:ext cx="0" cy="228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0F8A3B8A-0B33-4487-B69B-F0CDCCF6A5F1}"/>
              </a:ext>
            </a:extLst>
          </p:cNvPr>
          <p:cNvSpPr>
            <a:spLocks noGrp="1"/>
          </p:cNvSpPr>
          <p:nvPr>
            <p:ph sz="quarter" idx="11" hasCustomPrompt="1"/>
          </p:nvPr>
        </p:nvSpPr>
        <p:spPr bwMode="gray">
          <a:xfrm>
            <a:off x="6431280" y="1417320"/>
            <a:ext cx="5486400" cy="173727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A903CE24-481A-442F-86A7-2F1F81597254}"/>
              </a:ext>
            </a:extLst>
          </p:cNvPr>
          <p:cNvSpPr>
            <a:spLocks noGrp="1"/>
          </p:cNvSpPr>
          <p:nvPr>
            <p:ph type="body" sz="quarter" idx="12" hasCustomPrompt="1"/>
          </p:nvPr>
        </p:nvSpPr>
        <p:spPr bwMode="gray">
          <a:xfrm>
            <a:off x="6431280" y="228600"/>
            <a:ext cx="5486400" cy="1097280"/>
          </a:xfrm>
        </p:spPr>
        <p:txBody>
          <a:bodyPr anchor="b" anchorCtr="0"/>
          <a:lstStyle>
            <a:lvl1pPr marL="0" indent="0">
              <a:buNone/>
              <a:defRPr sz="3600">
                <a:solidFill>
                  <a:schemeClr val="bg1"/>
                </a:solidFill>
                <a:latin typeface="+mj-lt"/>
              </a:defRPr>
            </a:lvl1pPr>
            <a:lvl2pPr marL="230188" indent="0">
              <a:buNone/>
              <a:defRPr sz="1100">
                <a:latin typeface="+mj-lt"/>
              </a:defRPr>
            </a:lvl2pPr>
            <a:lvl3pPr marL="461963" indent="0">
              <a:buNone/>
              <a:defRPr sz="1100">
                <a:latin typeface="+mj-lt"/>
              </a:defRPr>
            </a:lvl3pPr>
            <a:lvl4pPr marL="684212" indent="0">
              <a:buNone/>
              <a:defRPr sz="1100">
                <a:latin typeface="+mj-lt"/>
              </a:defRPr>
            </a:lvl4pPr>
            <a:lvl5pPr marL="914400" indent="0">
              <a:buNone/>
              <a:defRPr sz="1100">
                <a:latin typeface="+mj-lt"/>
              </a:defRPr>
            </a:lvl5pPr>
          </a:lstStyle>
          <a:p>
            <a:pPr lvl="0"/>
            <a:r>
              <a:rPr lang="en-US"/>
              <a:t>Click to edit master text styles</a:t>
            </a:r>
          </a:p>
        </p:txBody>
      </p:sp>
      <p:sp>
        <p:nvSpPr>
          <p:cNvPr id="15" name="TextBox 14">
            <a:extLst>
              <a:ext uri="{FF2B5EF4-FFF2-40B4-BE49-F238E27FC236}">
                <a16:creationId xmlns:a16="http://schemas.microsoft.com/office/drawing/2014/main" id="{F938BB34-97D8-420E-8BDB-7D59C3BC8B9F}"/>
              </a:ext>
            </a:extLst>
          </p:cNvPr>
          <p:cNvSpPr txBox="1"/>
          <p:nvPr/>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2895886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Chart w/Bullet Lis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10B7B8-37AA-40E1-AB4E-AFB649DB9764}"/>
              </a:ext>
            </a:extLst>
          </p:cNvPr>
          <p:cNvSpPr/>
          <p:nvPr/>
        </p:nvSpPr>
        <p:spPr bwMode="gray">
          <a:xfrm>
            <a:off x="1524" y="1371600"/>
            <a:ext cx="12188952" cy="4937760"/>
          </a:xfrm>
          <a:prstGeom prst="rect">
            <a:avLst/>
          </a:prstGeom>
          <a:solidFill>
            <a:schemeClr val="tx2">
              <a:lumMod val="20000"/>
              <a:lumOff val="8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10F9EC-0EAB-4727-9799-29ED998A3516}"/>
              </a:ext>
            </a:extLst>
          </p:cNvPr>
          <p:cNvSpPr>
            <a:spLocks noGrp="1"/>
          </p:cNvSpPr>
          <p:nvPr>
            <p:ph type="title" hasCustomPrompt="1"/>
          </p:nvPr>
        </p:nvSpPr>
        <p:spPr bwMode="gray">
          <a:xfrm>
            <a:off x="548640" y="228600"/>
            <a:ext cx="10972800" cy="1097280"/>
          </a:xfrm>
        </p:spPr>
        <p:txBody>
          <a:bodyPr anchor="b">
            <a:noAutofit/>
          </a:bodyPr>
          <a:lstStyle>
            <a:lvl1pPr>
              <a:defRPr sz="3600"/>
            </a:lvl1pPr>
          </a:lstStyle>
          <a:p>
            <a:r>
              <a:rPr lang="en-US"/>
              <a:t>Click to edit master title style</a:t>
            </a:r>
          </a:p>
        </p:txBody>
      </p:sp>
      <p:sp>
        <p:nvSpPr>
          <p:cNvPr id="9" name="Text Placeholder 8">
            <a:extLst>
              <a:ext uri="{FF2B5EF4-FFF2-40B4-BE49-F238E27FC236}">
                <a16:creationId xmlns:a16="http://schemas.microsoft.com/office/drawing/2014/main" id="{099AEA91-0E64-414D-AB9C-BFADC08C13D6}"/>
              </a:ext>
            </a:extLst>
          </p:cNvPr>
          <p:cNvSpPr>
            <a:spLocks noGrp="1"/>
          </p:cNvSpPr>
          <p:nvPr>
            <p:ph type="body" sz="quarter" idx="10" hasCustomPrompt="1"/>
          </p:nvPr>
        </p:nvSpPr>
        <p:spPr bwMode="gray">
          <a:xfrm>
            <a:off x="548640" y="1417320"/>
            <a:ext cx="329184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4B3F9836-81FE-412A-B3B8-FB616DCF9ED3}"/>
              </a:ext>
            </a:extLst>
          </p:cNvPr>
          <p:cNvSpPr>
            <a:spLocks noGrp="1"/>
          </p:cNvSpPr>
          <p:nvPr>
            <p:ph type="body" sz="quarter" idx="11" hasCustomPrompt="1"/>
          </p:nvPr>
        </p:nvSpPr>
        <p:spPr bwMode="gray">
          <a:xfrm>
            <a:off x="4389120" y="1463040"/>
            <a:ext cx="7132320" cy="365760"/>
          </a:xfrm>
          <a:solidFill>
            <a:schemeClr val="bg1"/>
          </a:solidFill>
        </p:spPr>
        <p:txBody>
          <a:bodyPr lIns="91440" rIns="91440" anchor="ctr"/>
          <a:lstStyle>
            <a:lvl1pPr marL="0" indent="0">
              <a:lnSpc>
                <a:spcPct val="100000"/>
              </a:lnSpc>
              <a:spcBef>
                <a:spcPts val="0"/>
              </a:spcBef>
              <a:spcAft>
                <a:spcPts val="0"/>
              </a:spcAft>
              <a:buNone/>
              <a:defRPr sz="1200" b="1" i="0" cap="all" baseline="0">
                <a:solidFill>
                  <a:schemeClr val="accent1"/>
                </a:solidFill>
              </a:defRPr>
            </a:lvl1pPr>
            <a:lvl2pPr marL="230188" indent="0">
              <a:buNone/>
              <a:defRPr/>
            </a:lvl2pPr>
          </a:lstStyle>
          <a:p>
            <a:pPr lvl="0"/>
            <a:r>
              <a:rPr lang="en-US"/>
              <a:t>Click to edit master text styles</a:t>
            </a:r>
          </a:p>
        </p:txBody>
      </p:sp>
      <p:sp>
        <p:nvSpPr>
          <p:cNvPr id="13" name="Content Placeholder 12">
            <a:extLst>
              <a:ext uri="{FF2B5EF4-FFF2-40B4-BE49-F238E27FC236}">
                <a16:creationId xmlns:a16="http://schemas.microsoft.com/office/drawing/2014/main" id="{4E48653B-8945-46CA-A1C3-B4E4C060CE3E}"/>
              </a:ext>
            </a:extLst>
          </p:cNvPr>
          <p:cNvSpPr>
            <a:spLocks noGrp="1" noChangeAspect="1"/>
          </p:cNvSpPr>
          <p:nvPr>
            <p:ph sz="quarter" idx="12"/>
          </p:nvPr>
        </p:nvSpPr>
        <p:spPr bwMode="gray">
          <a:xfrm>
            <a:off x="4389120" y="1874520"/>
            <a:ext cx="7132320" cy="4297680"/>
          </a:xfrm>
          <a:solidFill>
            <a:schemeClr val="bg1"/>
          </a:solidFill>
        </p:spPr>
        <p:txBody>
          <a:bodyPr wrap="none" lIns="0" tIns="0" rIns="0" bIns="0"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1435663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Chart, Table, Video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E158-87A9-49B9-8665-06169502C22F}"/>
              </a:ext>
            </a:extLst>
          </p:cNvPr>
          <p:cNvSpPr>
            <a:spLocks noGrp="1"/>
          </p:cNvSpPr>
          <p:nvPr>
            <p:ph type="title" hasCustomPrompt="1"/>
          </p:nvPr>
        </p:nvSpPr>
        <p:spPr bwMode="gray"/>
        <p:txBody>
          <a:bodyPr>
            <a:noAutofit/>
          </a:bodyPr>
          <a:lstStyle/>
          <a:p>
            <a:r>
              <a:rPr lang="en-US"/>
              <a:t>Click to edit master title style</a:t>
            </a:r>
          </a:p>
        </p:txBody>
      </p:sp>
      <p:sp>
        <p:nvSpPr>
          <p:cNvPr id="4" name="Text Placeholder 3">
            <a:extLst>
              <a:ext uri="{FF2B5EF4-FFF2-40B4-BE49-F238E27FC236}">
                <a16:creationId xmlns:a16="http://schemas.microsoft.com/office/drawing/2014/main" id="{05C83D87-15DF-4870-9314-FB061E93EBC0}"/>
              </a:ext>
            </a:extLst>
          </p:cNvPr>
          <p:cNvSpPr>
            <a:spLocks noGrp="1"/>
          </p:cNvSpPr>
          <p:nvPr>
            <p:ph type="body" sz="quarter" idx="10"/>
          </p:nvPr>
        </p:nvSpPr>
        <p:spPr bwMode="gray">
          <a:xfrm>
            <a:off x="548640" y="1371600"/>
            <a:ext cx="10972800" cy="365760"/>
          </a:xfrm>
        </p:spPr>
        <p:txBody>
          <a:bodyPr anchor="ctr"/>
          <a:lstStyle>
            <a:lvl1pPr marL="0" indent="0">
              <a:buNone/>
              <a:defRPr sz="1200" b="1" i="0" cap="all" baseline="0">
                <a:solidFill>
                  <a:schemeClr val="accent1"/>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1F1E72A9-6195-42CA-9CFB-21A9BC70B486}"/>
              </a:ext>
            </a:extLst>
          </p:cNvPr>
          <p:cNvSpPr>
            <a:spLocks noGrp="1"/>
          </p:cNvSpPr>
          <p:nvPr>
            <p:ph sz="quarter" idx="11"/>
          </p:nvPr>
        </p:nvSpPr>
        <p:spPr bwMode="gray">
          <a:xfrm>
            <a:off x="548640" y="1783080"/>
            <a:ext cx="10972800" cy="4480560"/>
          </a:xfrm>
        </p:spPr>
        <p:txBody>
          <a:bodyPr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11132577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Biograph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DB8C-1020-4056-B923-F94F287281F7}"/>
              </a:ext>
            </a:extLst>
          </p:cNvPr>
          <p:cNvSpPr>
            <a:spLocks noGrp="1"/>
          </p:cNvSpPr>
          <p:nvPr>
            <p:ph type="title" hasCustomPrompt="1"/>
          </p:nvPr>
        </p:nvSpPr>
        <p:spPr bwMode="gray"/>
        <p:txBody>
          <a:bodyPr>
            <a:noAutofit/>
          </a:bodyPr>
          <a:lstStyle/>
          <a:p>
            <a:r>
              <a:rPr lang="en-US"/>
              <a:t>Click to edit master title style</a:t>
            </a:r>
          </a:p>
        </p:txBody>
      </p:sp>
      <p:sp>
        <p:nvSpPr>
          <p:cNvPr id="4" name="Picture Placeholder 3">
            <a:extLst>
              <a:ext uri="{FF2B5EF4-FFF2-40B4-BE49-F238E27FC236}">
                <a16:creationId xmlns:a16="http://schemas.microsoft.com/office/drawing/2014/main" id="{1998054E-4F18-4B5D-8169-EB6F5B85092F}"/>
              </a:ext>
            </a:extLst>
          </p:cNvPr>
          <p:cNvSpPr>
            <a:spLocks noGrp="1" noChangeAspect="1"/>
          </p:cNvSpPr>
          <p:nvPr>
            <p:ph type="pic" sz="quarter" idx="10"/>
          </p:nvPr>
        </p:nvSpPr>
        <p:spPr bwMode="gray">
          <a:xfrm>
            <a:off x="548640" y="1463564"/>
            <a:ext cx="1188720" cy="1188720"/>
          </a:xfrm>
          <a:solidFill>
            <a:schemeClr val="tx2">
              <a:lumMod val="20000"/>
              <a:lumOff val="80000"/>
            </a:schemeClr>
          </a:solidFill>
        </p:spPr>
        <p:txBody>
          <a:bodyPr tIns="0" bIns="0" anchor="ctr"/>
          <a:lstStyle>
            <a:lvl1pPr marL="0" indent="0" algn="ctr">
              <a:buNone/>
              <a:defRPr>
                <a:solidFill>
                  <a:schemeClr val="tx2"/>
                </a:solidFill>
              </a:defRPr>
            </a:lvl1pPr>
          </a:lstStyle>
          <a:p>
            <a:r>
              <a:rPr lang="en-US"/>
              <a:t>Click icon to add picture</a:t>
            </a:r>
          </a:p>
        </p:txBody>
      </p:sp>
      <p:sp>
        <p:nvSpPr>
          <p:cNvPr id="6" name="Text Placeholder 5">
            <a:extLst>
              <a:ext uri="{FF2B5EF4-FFF2-40B4-BE49-F238E27FC236}">
                <a16:creationId xmlns:a16="http://schemas.microsoft.com/office/drawing/2014/main" id="{50EADCA0-1709-4CF8-82EA-67DEA0A2DAE9}"/>
              </a:ext>
            </a:extLst>
          </p:cNvPr>
          <p:cNvSpPr>
            <a:spLocks noGrp="1"/>
          </p:cNvSpPr>
          <p:nvPr>
            <p:ph type="body" sz="quarter" idx="11" hasCustomPrompt="1"/>
          </p:nvPr>
        </p:nvSpPr>
        <p:spPr bwMode="gray">
          <a:xfrm>
            <a:off x="1971675" y="1463674"/>
            <a:ext cx="9601200" cy="3887553"/>
          </a:xfrm>
        </p:spPr>
        <p:txBody>
          <a:bodyPr>
            <a:noAutofit/>
          </a:bodyPr>
          <a:lstStyle>
            <a:lvl1pPr marL="0" indent="0">
              <a:buFontTx/>
              <a:buNone/>
              <a:defRPr sz="1400">
                <a:solidFill>
                  <a:schemeClr val="tx1"/>
                </a:solidFill>
              </a:defRPr>
            </a:lvl1pPr>
            <a:lvl2pPr marL="231775" indent="-231775">
              <a:buFont typeface="Arial" panose="020B0604020202020204" pitchFamily="34" charset="0"/>
              <a:buChar char="•"/>
              <a:defRPr sz="1400"/>
            </a:lvl2pPr>
            <a:lvl3pPr marL="461963" indent="-231775">
              <a:buFont typeface="Montserrat" pitchFamily="2" charset="0"/>
              <a:buChar char="–"/>
              <a:defRPr sz="1400"/>
            </a:lvl3pPr>
            <a:lvl4pPr marL="684213" indent="-222250">
              <a:buFont typeface="Arial" panose="020B0604020202020204" pitchFamily="34" charset="0"/>
              <a:buChar char="•"/>
              <a:defRPr sz="1400"/>
            </a:lvl4pPr>
            <a:lvl5pPr marL="914400" indent="-230188">
              <a:buFont typeface="Montserrat"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CC89915E-15C2-40D3-A464-3F45356D9620}"/>
              </a:ext>
            </a:extLst>
          </p:cNvPr>
          <p:cNvSpPr>
            <a:spLocks noGrp="1"/>
          </p:cNvSpPr>
          <p:nvPr>
            <p:ph type="body" sz="quarter" idx="12" hasCustomPrompt="1"/>
          </p:nvPr>
        </p:nvSpPr>
        <p:spPr bwMode="gray">
          <a:xfrm>
            <a:off x="1971675" y="5493964"/>
            <a:ext cx="3657600" cy="914400"/>
          </a:xfrm>
        </p:spPr>
        <p:txBody>
          <a:bodyPr/>
          <a:lstStyle>
            <a:lvl1pPr marL="0" indent="0">
              <a:spcBef>
                <a:spcPts val="0"/>
              </a:spcBef>
              <a:spcAft>
                <a:spcPts val="0"/>
              </a:spcAft>
              <a:buNone/>
              <a:defRPr sz="1200"/>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21173234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_Agenda or Cont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BFCA46-3FC8-4333-B32A-2787D1B2405E}"/>
              </a:ext>
            </a:extLst>
          </p:cNvPr>
          <p:cNvSpPr/>
          <p:nvPr/>
        </p:nvSpPr>
        <p:spPr bwMode="gray">
          <a:xfrm>
            <a:off x="3048" y="1467853"/>
            <a:ext cx="12188952" cy="4802318"/>
          </a:xfrm>
          <a:prstGeom prst="rect">
            <a:avLst/>
          </a:prstGeom>
          <a:solidFill>
            <a:schemeClr val="tx2">
              <a:lumMod val="20000"/>
              <a:lumOff val="80000"/>
            </a:schemeClr>
          </a:solidFill>
          <a:ln w="31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AFCE8-5382-4D35-ACF3-41C4DD47D71C}"/>
              </a:ext>
            </a:extLst>
          </p:cNvPr>
          <p:cNvSpPr>
            <a:spLocks noGrp="1"/>
          </p:cNvSpPr>
          <p:nvPr>
            <p:ph type="title"/>
          </p:nvPr>
        </p:nvSpPr>
        <p:spPr bwMode="gray"/>
        <p:txBody>
          <a:bodyPr/>
          <a:lstStyle>
            <a:lvl1pPr>
              <a:defRPr>
                <a:solidFill>
                  <a:schemeClr val="tx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3FFA2B5B-9938-4C3D-9CEB-1CAA9A3B0613}"/>
              </a:ext>
            </a:extLst>
          </p:cNvPr>
          <p:cNvSpPr>
            <a:spLocks noGrp="1"/>
          </p:cNvSpPr>
          <p:nvPr>
            <p:ph sz="quarter" idx="10"/>
          </p:nvPr>
        </p:nvSpPr>
        <p:spPr bwMode="gray">
          <a:xfrm>
            <a:off x="548638"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5852CF6E-AAD1-4716-AFBC-CF518D0E7A36}"/>
              </a:ext>
            </a:extLst>
          </p:cNvPr>
          <p:cNvSpPr>
            <a:spLocks noGrp="1"/>
          </p:cNvSpPr>
          <p:nvPr>
            <p:ph sz="quarter" idx="11"/>
          </p:nvPr>
        </p:nvSpPr>
        <p:spPr bwMode="gray">
          <a:xfrm>
            <a:off x="6156960"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337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C63E8-A757-437B-89B5-A92323037D70}"/>
              </a:ext>
            </a:extLst>
          </p:cNvPr>
          <p:cNvSpPr/>
          <p:nvPr/>
        </p:nvSpPr>
        <p:spPr bwMode="lt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43832C7-714B-439A-A941-A961367F79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
        <p:nvSpPr>
          <p:cNvPr id="2" name="Rectangle 1">
            <a:extLst>
              <a:ext uri="{FF2B5EF4-FFF2-40B4-BE49-F238E27FC236}">
                <a16:creationId xmlns:a16="http://schemas.microsoft.com/office/drawing/2014/main" id="{5FEDB820-1EDD-7E6B-BF5B-5E72F46578D3}"/>
              </a:ext>
            </a:extLst>
          </p:cNvPr>
          <p:cNvSpPr/>
          <p:nvPr userDrawn="1"/>
        </p:nvSpPr>
        <p:spPr bwMode="lt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B3D53E8-51CF-58CF-2C58-6AF3785093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5711722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Infographic_P00003">
    <p:spTree>
      <p:nvGrpSpPr>
        <p:cNvPr id="1" name=""/>
        <p:cNvGrpSpPr/>
        <p:nvPr/>
      </p:nvGrpSpPr>
      <p:grpSpPr>
        <a:xfrm>
          <a:off x="0" y="0"/>
          <a:ext cx="0" cy="0"/>
          <a:chOff x="0" y="0"/>
          <a:chExt cx="0" cy="0"/>
        </a:xfrm>
      </p:grpSpPr>
      <p:sp>
        <p:nvSpPr>
          <p:cNvPr id="169" name="Body Level One…"/>
          <p:cNvSpPr txBox="1">
            <a:spLocks noGrp="1"/>
          </p:cNvSpPr>
          <p:nvPr>
            <p:ph type="body" sz="quarter" idx="1" hasCustomPrompt="1"/>
          </p:nvPr>
        </p:nvSpPr>
        <p:spPr>
          <a:xfrm>
            <a:off x="508000" y="901143"/>
            <a:ext cx="11157818" cy="231007"/>
          </a:xfrm>
          <a:prstGeom prst="rect">
            <a:avLst/>
          </a:prstGeom>
        </p:spPr>
        <p:txBody>
          <a:bodyPr lIns="0" tIns="0" rIns="0" bIns="0" anchor="ctr"/>
          <a:lstStyle>
            <a:lvl1pPr marL="0" indent="0" algn="ctr" defTabSz="1219169">
              <a:lnSpc>
                <a:spcPct val="100000"/>
              </a:lnSpc>
              <a:spcBef>
                <a:spcPts val="350"/>
              </a:spcBef>
              <a:buSzTx/>
              <a:buNone/>
              <a:defRPr sz="1600">
                <a:solidFill>
                  <a:srgbClr val="A6A6A6"/>
                </a:solidFill>
                <a:latin typeface="Roboto"/>
                <a:ea typeface="Roboto"/>
                <a:cs typeface="Roboto"/>
                <a:sym typeface="Roboto"/>
              </a:defRPr>
            </a:lvl1pPr>
            <a:lvl2pPr marL="0" indent="228595" algn="ctr" defTabSz="1219169">
              <a:lnSpc>
                <a:spcPct val="100000"/>
              </a:lnSpc>
              <a:spcBef>
                <a:spcPts val="350"/>
              </a:spcBef>
              <a:buSzTx/>
              <a:buNone/>
              <a:defRPr sz="1600">
                <a:solidFill>
                  <a:srgbClr val="A6A6A6"/>
                </a:solidFill>
                <a:latin typeface="Roboto"/>
                <a:ea typeface="Roboto"/>
                <a:cs typeface="Roboto"/>
                <a:sym typeface="Roboto"/>
              </a:defRPr>
            </a:lvl2pPr>
            <a:lvl3pPr marL="0" indent="457189" algn="ctr" defTabSz="1219169">
              <a:lnSpc>
                <a:spcPct val="100000"/>
              </a:lnSpc>
              <a:spcBef>
                <a:spcPts val="350"/>
              </a:spcBef>
              <a:buSzTx/>
              <a:buNone/>
              <a:defRPr sz="1600">
                <a:solidFill>
                  <a:srgbClr val="A6A6A6"/>
                </a:solidFill>
                <a:latin typeface="Roboto"/>
                <a:ea typeface="Roboto"/>
                <a:cs typeface="Roboto"/>
                <a:sym typeface="Roboto"/>
              </a:defRPr>
            </a:lvl3pPr>
            <a:lvl4pPr marL="0" indent="685783" algn="ctr" defTabSz="1219169">
              <a:lnSpc>
                <a:spcPct val="100000"/>
              </a:lnSpc>
              <a:spcBef>
                <a:spcPts val="350"/>
              </a:spcBef>
              <a:buSzTx/>
              <a:buNone/>
              <a:defRPr sz="1600">
                <a:solidFill>
                  <a:srgbClr val="A6A6A6"/>
                </a:solidFill>
                <a:latin typeface="Roboto"/>
                <a:ea typeface="Roboto"/>
                <a:cs typeface="Roboto"/>
                <a:sym typeface="Roboto"/>
              </a:defRPr>
            </a:lvl4pPr>
            <a:lvl5pPr marL="0" indent="914377" algn="ctr" defTabSz="1219169">
              <a:lnSpc>
                <a:spcPct val="100000"/>
              </a:lnSpc>
              <a:spcBef>
                <a:spcPts val="350"/>
              </a:spcBef>
              <a:buSzTx/>
              <a:buNone/>
              <a:defRPr sz="1600">
                <a:solidFill>
                  <a:srgbClr val="A6A6A6"/>
                </a:solidFill>
                <a:latin typeface="Roboto"/>
                <a:ea typeface="Roboto"/>
                <a:cs typeface="Roboto"/>
                <a:sym typeface="Roboto"/>
              </a:defRPr>
            </a:lvl5pPr>
          </a:lstStyle>
          <a:p>
            <a:r>
              <a:t>CLICK TO EDITE SUBTITLE</a:t>
            </a:r>
          </a:p>
          <a:p>
            <a:pPr lvl="1"/>
            <a:endParaRPr/>
          </a:p>
          <a:p>
            <a:pPr lvl="2"/>
            <a:endParaRPr/>
          </a:p>
          <a:p>
            <a:pPr lvl="3"/>
            <a:endParaRPr/>
          </a:p>
          <a:p>
            <a:pPr lvl="4"/>
            <a:endParaRPr/>
          </a:p>
        </p:txBody>
      </p:sp>
      <p:sp>
        <p:nvSpPr>
          <p:cNvPr id="170" name="Title Text"/>
          <p:cNvSpPr txBox="1">
            <a:spLocks noGrp="1"/>
          </p:cNvSpPr>
          <p:nvPr>
            <p:ph type="title"/>
          </p:nvPr>
        </p:nvSpPr>
        <p:spPr>
          <a:xfrm>
            <a:off x="508000" y="177799"/>
            <a:ext cx="11157818" cy="660512"/>
          </a:xfrm>
          <a:prstGeom prst="rect">
            <a:avLst/>
          </a:prstGeom>
        </p:spPr>
        <p:txBody>
          <a:bodyPr lIns="0" tIns="0" rIns="0" bIns="0" anchor="ctr"/>
          <a:lstStyle>
            <a:lvl1pPr algn="ctr" defTabSz="1219169">
              <a:lnSpc>
                <a:spcPct val="100000"/>
              </a:lnSpc>
              <a:defRPr sz="3700" b="0" spc="0">
                <a:solidFill>
                  <a:srgbClr val="808080"/>
                </a:solidFill>
                <a:latin typeface="Roboto"/>
                <a:ea typeface="Roboto"/>
                <a:cs typeface="Roboto"/>
                <a:sym typeface="Roboto"/>
              </a:defRPr>
            </a:lvl1pPr>
          </a:lstStyle>
          <a:p>
            <a:r>
              <a:t>Title Text</a:t>
            </a:r>
          </a:p>
        </p:txBody>
      </p:sp>
      <p:sp>
        <p:nvSpPr>
          <p:cNvPr id="171" name="Slide Number"/>
          <p:cNvSpPr txBox="1">
            <a:spLocks noGrp="1"/>
          </p:cNvSpPr>
          <p:nvPr>
            <p:ph type="sldNum" sz="quarter" idx="2"/>
          </p:nvPr>
        </p:nvSpPr>
        <p:spPr>
          <a:xfrm>
            <a:off x="5892800" y="6172200"/>
            <a:ext cx="2844801" cy="368301"/>
          </a:xfrm>
          <a:prstGeom prst="rect">
            <a:avLst/>
          </a:prstGeom>
        </p:spPr>
        <p:txBody>
          <a:bodyPr lIns="121919" tIns="121919" rIns="121919" bIns="121919" anchor="ctr"/>
          <a:lstStyle>
            <a:lvl1pPr algn="r" defTabSz="1219200">
              <a:defRPr sz="1600">
                <a:latin typeface="Roboto"/>
                <a:ea typeface="Roboto"/>
                <a:cs typeface="Roboto"/>
                <a:sym typeface="Roboto"/>
              </a:defRPr>
            </a:lvl1pPr>
          </a:lstStyle>
          <a:p>
            <a:fld id="{86CB4B4D-7CA3-9044-876B-883B54F8677D}" type="slidenum">
              <a:t>‹#›</a:t>
            </a:fld>
            <a:endParaRPr/>
          </a:p>
        </p:txBody>
      </p:sp>
    </p:spTree>
    <p:extLst>
      <p:ext uri="{BB962C8B-B14F-4D97-AF65-F5344CB8AC3E}">
        <p14:creationId xmlns:p14="http://schemas.microsoft.com/office/powerpoint/2010/main" val="750835862"/>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1_End Slide Whi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03C5AC-1382-43C6-AAFE-6377BA615A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35989375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B0FA-047F-4407-821B-C22BF03B1C7F}"/>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434DD49-2F27-4A07-83C6-CA25A04EC865}"/>
              </a:ext>
            </a:extLst>
          </p:cNvPr>
          <p:cNvSpPr>
            <a:spLocks noGrp="1"/>
          </p:cNvSpPr>
          <p:nvPr>
            <p:ph type="body" sz="quarter" idx="10" hasCustomPrompt="1"/>
          </p:nvPr>
        </p:nvSpPr>
        <p:spPr bwMode="gray">
          <a:xfrm>
            <a:off x="548640" y="141732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408229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w/Lead Lin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A9B4-4F78-4BD3-A9E7-10DBB9BD5AAB}"/>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4" name="Text Placeholder 3">
            <a:extLst>
              <a:ext uri="{FF2B5EF4-FFF2-40B4-BE49-F238E27FC236}">
                <a16:creationId xmlns:a16="http://schemas.microsoft.com/office/drawing/2014/main" id="{FFD43FB4-CFD8-4577-8558-30475385B2E2}"/>
              </a:ext>
            </a:extLst>
          </p:cNvPr>
          <p:cNvSpPr>
            <a:spLocks noGrp="1"/>
          </p:cNvSpPr>
          <p:nvPr>
            <p:ph type="body" sz="quarter" idx="10" hasCustomPrompt="1"/>
          </p:nvPr>
        </p:nvSpPr>
        <p:spPr bwMode="gray">
          <a:xfrm>
            <a:off x="548640" y="1417320"/>
            <a:ext cx="10972800" cy="1737270"/>
          </a:xfrm>
        </p:spPr>
        <p:txBody>
          <a:bodyPr>
            <a:noAutofit/>
          </a:bodyPr>
          <a:lstStyle>
            <a:lvl1pPr marL="0" indent="0">
              <a:buNone/>
              <a:defRPr>
                <a:solidFill>
                  <a:schemeClr val="tx1"/>
                </a:solidFill>
              </a:defRPr>
            </a:lvl1pPr>
            <a:lvl2pPr marL="231775" indent="-231775">
              <a:buFont typeface="Arial" panose="020B0604020202020204" pitchFamily="34" charset="0"/>
              <a:buChar char="•"/>
              <a:defRPr/>
            </a:lvl2pPr>
            <a:lvl3pPr marL="396875" indent="-166688">
              <a:buFont typeface="Montserrat" pitchFamily="2" charset="0"/>
              <a:buChar char="–"/>
              <a:defRPr/>
            </a:lvl3pPr>
            <a:lvl4pPr marL="628650" indent="-231775">
              <a:buFont typeface="Arial" panose="020B0604020202020204" pitchFamily="34" charset="0"/>
              <a:buChar char="•"/>
              <a:defRPr/>
            </a:lvl4pPr>
            <a:lvl5pPr marL="858838" indent="-230188">
              <a:buFont typeface="Montserrat"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26737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Title w/Sub-Title and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736B527-13DB-4F7F-9BAA-D0273ABCDE71}"/>
              </a:ext>
            </a:extLst>
          </p:cNvPr>
          <p:cNvSpPr>
            <a:spLocks noGrp="1"/>
          </p:cNvSpPr>
          <p:nvPr>
            <p:ph type="body" sz="quarter" idx="12" hasCustomPrompt="1"/>
          </p:nvPr>
        </p:nvSpPr>
        <p:spPr bwMode="gray">
          <a:xfrm>
            <a:off x="548639" y="1417320"/>
            <a:ext cx="10972799" cy="548640"/>
          </a:xfrm>
        </p:spPr>
        <p:txBody>
          <a:bodyPr/>
          <a:lstStyle>
            <a:lvl1pPr marL="0" indent="0">
              <a:spcBef>
                <a:spcPts val="0"/>
              </a:spcBef>
              <a:spcAft>
                <a:spcPts val="0"/>
              </a:spcAft>
              <a:buNone/>
              <a:defRPr>
                <a:solidFill>
                  <a:schemeClr val="accent1"/>
                </a:solidFill>
              </a:defRPr>
            </a:lvl1pPr>
          </a:lstStyle>
          <a:p>
            <a:pPr lvl="0"/>
            <a:r>
              <a:rPr lang="en-US"/>
              <a:t>Click to edit master text styles</a:t>
            </a:r>
          </a:p>
        </p:txBody>
      </p:sp>
      <p:sp>
        <p:nvSpPr>
          <p:cNvPr id="2" name="Title 1">
            <a:extLst>
              <a:ext uri="{FF2B5EF4-FFF2-40B4-BE49-F238E27FC236}">
                <a16:creationId xmlns:a16="http://schemas.microsoft.com/office/drawing/2014/main" id="{F82A01CB-410B-4355-8EA1-EA29928F8958}"/>
              </a:ext>
            </a:extLst>
          </p:cNvPr>
          <p:cNvSpPr>
            <a:spLocks noGrp="1"/>
          </p:cNvSpPr>
          <p:nvPr>
            <p:ph type="title" hasCustomPrompt="1"/>
          </p:nvPr>
        </p:nvSpPr>
        <p:spPr bwMode="gray">
          <a:xfrm>
            <a:off x="548640" y="228600"/>
            <a:ext cx="10972800" cy="1097280"/>
          </a:xfrm>
        </p:spPr>
        <p:txBody>
          <a:bodyPr/>
          <a:lstStyle>
            <a:lvl1pPr>
              <a:defRPr/>
            </a:lvl1pPr>
          </a:lstStyle>
          <a:p>
            <a:r>
              <a:rPr lang="en-US"/>
              <a:t>Click to edit master title style</a:t>
            </a:r>
          </a:p>
        </p:txBody>
      </p:sp>
      <p:sp>
        <p:nvSpPr>
          <p:cNvPr id="6" name="Text Placeholder 5">
            <a:extLst>
              <a:ext uri="{FF2B5EF4-FFF2-40B4-BE49-F238E27FC236}">
                <a16:creationId xmlns:a16="http://schemas.microsoft.com/office/drawing/2014/main" id="{EE97B3F3-65AE-439D-8BBB-87E57AAA03C2}"/>
              </a:ext>
            </a:extLst>
          </p:cNvPr>
          <p:cNvSpPr>
            <a:spLocks noGrp="1"/>
          </p:cNvSpPr>
          <p:nvPr>
            <p:ph type="body" sz="quarter" idx="11" hasCustomPrompt="1"/>
          </p:nvPr>
        </p:nvSpPr>
        <p:spPr bwMode="gray">
          <a:xfrm>
            <a:off x="548640" y="205740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88310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2_Stop Slide Deep Oce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0602CC-3715-4F07-962F-D13E2696B143}"/>
              </a:ext>
            </a:extLst>
          </p:cNvPr>
          <p:cNvSpPr/>
          <p:nvPr userDrawn="1"/>
        </p:nvSpPr>
        <p:spPr bwMode="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427B9-142B-468C-B6DD-20C69CDE72CA}"/>
              </a:ext>
            </a:extLst>
          </p:cNvPr>
          <p:cNvSpPr>
            <a:spLocks noGrp="1"/>
          </p:cNvSpPr>
          <p:nvPr>
            <p:ph type="title" hasCustomPrompt="1"/>
          </p:nvPr>
        </p:nvSpPr>
        <p:spPr bwMode="gray">
          <a:xfrm>
            <a:off x="746760" y="685800"/>
            <a:ext cx="10698480" cy="5486400"/>
          </a:xfrm>
        </p:spPr>
        <p:txBody>
          <a:bodyPr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28340009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Stop Slide Peacoc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9FEEFF-5395-4182-A27D-EA7A0C19B01F}"/>
              </a:ext>
            </a:extLst>
          </p:cNvPr>
          <p:cNvSpPr/>
          <p:nvPr userDrawn="1"/>
        </p:nvSpPr>
        <p:spPr>
          <a:xfrm>
            <a:off x="1524"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2163D8-1888-498C-9759-1609791AEA5E}"/>
              </a:ext>
            </a:extLst>
          </p:cNvPr>
          <p:cNvSpPr>
            <a:spLocks noGrp="1"/>
          </p:cNvSpPr>
          <p:nvPr>
            <p:ph type="title" hasCustomPrompt="1"/>
          </p:nvPr>
        </p:nvSpPr>
        <p:spPr bwMode="gray">
          <a:xfrm>
            <a:off x="746760" y="685800"/>
            <a:ext cx="10698480" cy="5486400"/>
          </a:xfrm>
        </p:spPr>
        <p:txBody>
          <a:bodyPr tIns="0" bIns="0"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7833194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Stop Slide Pe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62F91-0D38-40ED-9CBA-20E89052A14C}"/>
              </a:ext>
            </a:extLst>
          </p:cNvPr>
          <p:cNvSpPr/>
          <p:nvPr userDrawn="1"/>
        </p:nvSpPr>
        <p:spPr bwMode="ltGray">
          <a:xfrm>
            <a:off x="1524" y="0"/>
            <a:ext cx="1218895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7FA879-92E8-4ECD-BCC6-D677C1B4D0C2}"/>
              </a:ext>
            </a:extLst>
          </p:cNvPr>
          <p:cNvSpPr>
            <a:spLocks noGrp="1"/>
          </p:cNvSpPr>
          <p:nvPr>
            <p:ph type="title" hasCustomPrompt="1"/>
          </p:nvPr>
        </p:nvSpPr>
        <p:spPr bwMode="gray">
          <a:xfrm>
            <a:off x="746760" y="685800"/>
            <a:ext cx="10698480" cy="5486400"/>
          </a:xfrm>
        </p:spPr>
        <p:txBody>
          <a:bodyPr tIns="0" bIns="0" anchor="ctr" anchorCtr="0">
            <a:normAutofit/>
          </a:bodyPr>
          <a:lstStyle>
            <a:lvl1pPr algn="ctr">
              <a:lnSpc>
                <a:spcPct val="110000"/>
              </a:lnSpc>
              <a:spcAft>
                <a:spcPts val="1200"/>
              </a:spcAft>
              <a:defRPr sz="6000">
                <a:solidFill>
                  <a:schemeClr val="tx1"/>
                </a:solidFill>
              </a:defRPr>
            </a:lvl1pPr>
          </a:lstStyle>
          <a:p>
            <a:r>
              <a:rPr lang="en-US"/>
              <a:t>Click to edit master title style</a:t>
            </a:r>
          </a:p>
        </p:txBody>
      </p:sp>
    </p:spTree>
    <p:extLst>
      <p:ext uri="{BB962C8B-B14F-4D97-AF65-F5344CB8AC3E}">
        <p14:creationId xmlns:p14="http://schemas.microsoft.com/office/powerpoint/2010/main" val="17998961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Navigation w/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6D8B-1C87-44F7-B24D-3B8C1400F843}"/>
              </a:ext>
            </a:extLst>
          </p:cNvPr>
          <p:cNvSpPr>
            <a:spLocks noGrp="1"/>
          </p:cNvSpPr>
          <p:nvPr>
            <p:ph type="title" hasCustomPrompt="1"/>
          </p:nvPr>
        </p:nvSpPr>
        <p:spPr bwMode="gray">
          <a:xfrm>
            <a:off x="548640" y="502920"/>
            <a:ext cx="109728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D22CFC67-10F0-4413-A377-C2F301E647CE}"/>
              </a:ext>
            </a:extLst>
          </p:cNvPr>
          <p:cNvSpPr>
            <a:spLocks noGrp="1"/>
          </p:cNvSpPr>
          <p:nvPr>
            <p:ph type="body" sz="quarter" idx="10" hasCustomPrompt="1"/>
          </p:nvPr>
        </p:nvSpPr>
        <p:spPr bwMode="gray">
          <a:xfrm>
            <a:off x="548639" y="141732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11935B8D-30D2-4F78-BADD-2CB2839AE355}"/>
              </a:ext>
            </a:extLst>
          </p:cNvPr>
          <p:cNvSpPr>
            <a:spLocks noGrp="1"/>
          </p:cNvSpPr>
          <p:nvPr>
            <p:ph type="body" sz="quarter" idx="11" hasCustomPrompt="1"/>
          </p:nvPr>
        </p:nvSpPr>
        <p:spPr bwMode="gray">
          <a:xfrm>
            <a:off x="548639" y="182880"/>
            <a:ext cx="5486400" cy="274320"/>
          </a:xfrm>
        </p:spPr>
        <p:txBody>
          <a:bodyPr anchor="ctr">
            <a:noAutofit/>
          </a:bodyPr>
          <a:lstStyle>
            <a:lvl1pPr marL="0" indent="0">
              <a:lnSpc>
                <a:spcPct val="100000"/>
              </a:lnSpc>
              <a:spcBef>
                <a:spcPts val="0"/>
              </a:spcBef>
              <a:spcAft>
                <a:spcPts val="0"/>
              </a:spcAft>
              <a:buNone/>
              <a:defRPr sz="1000" b="1" i="0" cap="none" baseline="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41996574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Navigation Sub-title w/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E419-EFE5-49E0-9A84-0EC6DD5908D2}"/>
              </a:ext>
            </a:extLst>
          </p:cNvPr>
          <p:cNvSpPr>
            <a:spLocks noGrp="1"/>
          </p:cNvSpPr>
          <p:nvPr>
            <p:ph type="title" hasCustomPrompt="1"/>
          </p:nvPr>
        </p:nvSpPr>
        <p:spPr bwMode="gray">
          <a:xfrm>
            <a:off x="548640" y="500932"/>
            <a:ext cx="10972800" cy="824947"/>
          </a:xfrm>
        </p:spPr>
        <p:txBody>
          <a:bodyPr/>
          <a:lstStyle/>
          <a:p>
            <a:r>
              <a:rPr lang="en-US"/>
              <a:t>Click to edit master title style</a:t>
            </a:r>
          </a:p>
        </p:txBody>
      </p:sp>
      <p:sp>
        <p:nvSpPr>
          <p:cNvPr id="4" name="Text Placeholder 3">
            <a:extLst>
              <a:ext uri="{FF2B5EF4-FFF2-40B4-BE49-F238E27FC236}">
                <a16:creationId xmlns:a16="http://schemas.microsoft.com/office/drawing/2014/main" id="{686AD0FF-A216-436F-B051-B1BE8ADE1764}"/>
              </a:ext>
            </a:extLst>
          </p:cNvPr>
          <p:cNvSpPr>
            <a:spLocks noGrp="1"/>
          </p:cNvSpPr>
          <p:nvPr>
            <p:ph type="body" sz="quarter" idx="10" hasCustomPrompt="1"/>
          </p:nvPr>
        </p:nvSpPr>
        <p:spPr bwMode="gray">
          <a:xfrm>
            <a:off x="548640" y="205740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64DE053B-7AB7-4879-9C1E-CC724EEF94D0}"/>
              </a:ext>
            </a:extLst>
          </p:cNvPr>
          <p:cNvSpPr>
            <a:spLocks noGrp="1"/>
          </p:cNvSpPr>
          <p:nvPr>
            <p:ph type="body" sz="quarter" idx="11" hasCustomPrompt="1"/>
          </p:nvPr>
        </p:nvSpPr>
        <p:spPr bwMode="gray">
          <a:xfrm>
            <a:off x="548639" y="1417320"/>
            <a:ext cx="10972799" cy="548640"/>
          </a:xfrm>
        </p:spPr>
        <p:txBody>
          <a:bodyPr/>
          <a:lstStyle>
            <a:lvl1pPr marL="0" indent="0">
              <a:spcBef>
                <a:spcPts val="0"/>
              </a:spcBef>
              <a:spcAft>
                <a:spcPts val="0"/>
              </a:spcAft>
              <a:buNone/>
              <a:defRPr b="0">
                <a:solidFill>
                  <a:schemeClr val="accent1"/>
                </a:solidFill>
              </a:defRPr>
            </a:lvl1pPr>
            <a:lvl2pPr marL="230188" indent="0">
              <a:buNone/>
              <a:defRPr/>
            </a:lvl2pPr>
          </a:lstStyle>
          <a:p>
            <a:pPr lvl="0"/>
            <a:r>
              <a:rPr lang="en-US"/>
              <a:t>Click to edit master text styles</a:t>
            </a:r>
          </a:p>
        </p:txBody>
      </p:sp>
      <p:sp>
        <p:nvSpPr>
          <p:cNvPr id="8" name="Text Placeholder 7">
            <a:extLst>
              <a:ext uri="{FF2B5EF4-FFF2-40B4-BE49-F238E27FC236}">
                <a16:creationId xmlns:a16="http://schemas.microsoft.com/office/drawing/2014/main" id="{D684BF77-45AD-491E-AE63-A8F054890055}"/>
              </a:ext>
            </a:extLst>
          </p:cNvPr>
          <p:cNvSpPr>
            <a:spLocks noGrp="1"/>
          </p:cNvSpPr>
          <p:nvPr>
            <p:ph type="body" sz="quarter" idx="12" hasCustomPrompt="1"/>
          </p:nvPr>
        </p:nvSpPr>
        <p:spPr bwMode="gray">
          <a:xfrm>
            <a:off x="548639" y="182880"/>
            <a:ext cx="5486400" cy="274320"/>
          </a:xfrm>
        </p:spPr>
        <p:txBody>
          <a:bodyPr anchor="ctr"/>
          <a:lstStyle>
            <a:lvl1pPr marL="0" indent="0">
              <a:lnSpc>
                <a:spcPct val="100000"/>
              </a:lnSpc>
              <a:spcBef>
                <a:spcPts val="0"/>
              </a:spcBef>
              <a:spcAft>
                <a:spcPts val="0"/>
              </a:spcAft>
              <a:buNone/>
              <a:defRPr sz="1000" b="1" cap="small" baseline="0">
                <a:solidFill>
                  <a:schemeClr val="tx2"/>
                </a:solidFill>
              </a:defRPr>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7659099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Navigation Case Study w/Side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E88D6E-7B11-45B8-A194-654C73036A8C}"/>
              </a:ext>
            </a:extLst>
          </p:cNvPr>
          <p:cNvSpPr/>
          <p:nvPr userDrawn="1"/>
        </p:nvSpPr>
        <p:spPr bwMode="gray">
          <a:xfrm>
            <a:off x="8488680" y="0"/>
            <a:ext cx="3703320" cy="68580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73C874-B3F9-48CA-AFAC-4A9DF9583137}"/>
              </a:ext>
            </a:extLst>
          </p:cNvPr>
          <p:cNvSpPr>
            <a:spLocks noGrp="1"/>
          </p:cNvSpPr>
          <p:nvPr>
            <p:ph type="title" hasCustomPrompt="1"/>
          </p:nvPr>
        </p:nvSpPr>
        <p:spPr bwMode="gray">
          <a:xfrm>
            <a:off x="548640" y="502920"/>
            <a:ext cx="77724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EB7DAC86-8D10-440C-A9DD-09F343CE260F}"/>
              </a:ext>
            </a:extLst>
          </p:cNvPr>
          <p:cNvSpPr>
            <a:spLocks noGrp="1"/>
          </p:cNvSpPr>
          <p:nvPr>
            <p:ph type="body" sz="quarter" idx="10"/>
          </p:nvPr>
        </p:nvSpPr>
        <p:spPr bwMode="gray">
          <a:xfrm>
            <a:off x="548640" y="182880"/>
            <a:ext cx="5486400" cy="274320"/>
          </a:xfrm>
        </p:spPr>
        <p:txBody>
          <a:bodyPr anchor="ctr"/>
          <a:lstStyle>
            <a:lvl1pPr marL="0" indent="0">
              <a:lnSpc>
                <a:spcPct val="100000"/>
              </a:lnSpc>
              <a:spcBef>
                <a:spcPts val="0"/>
              </a:spcBef>
              <a:spcAft>
                <a:spcPts val="0"/>
              </a:spcAft>
              <a:buNone/>
              <a:defRPr sz="1000" b="1" i="0" cap="all" baseline="0">
                <a:solidFill>
                  <a:schemeClr val="tx2"/>
                </a:solidFill>
              </a:defRPr>
            </a:lvl1pPr>
            <a:lvl2pPr marL="230188" indent="0">
              <a:buNone/>
              <a:defRPr/>
            </a:lvl2pPr>
          </a:lstStyle>
          <a:p>
            <a:pPr lvl="0"/>
            <a:r>
              <a:rPr lang="en-US"/>
              <a:t>Click to edit Master text styles</a:t>
            </a:r>
          </a:p>
        </p:txBody>
      </p:sp>
      <p:sp>
        <p:nvSpPr>
          <p:cNvPr id="6" name="Text Placeholder 5">
            <a:extLst>
              <a:ext uri="{FF2B5EF4-FFF2-40B4-BE49-F238E27FC236}">
                <a16:creationId xmlns:a16="http://schemas.microsoft.com/office/drawing/2014/main" id="{24CED11C-7442-4305-845D-65226388258F}"/>
              </a:ext>
            </a:extLst>
          </p:cNvPr>
          <p:cNvSpPr>
            <a:spLocks noGrp="1"/>
          </p:cNvSpPr>
          <p:nvPr>
            <p:ph type="body" sz="quarter" idx="11" hasCustomPrompt="1"/>
          </p:nvPr>
        </p:nvSpPr>
        <p:spPr bwMode="gray">
          <a:xfrm>
            <a:off x="548640" y="1417320"/>
            <a:ext cx="7772400"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85992B9C-CDF1-4F94-A687-0C9FC67258DB}"/>
              </a:ext>
            </a:extLst>
          </p:cNvPr>
          <p:cNvSpPr>
            <a:spLocks noGrp="1"/>
          </p:cNvSpPr>
          <p:nvPr>
            <p:ph type="body" sz="quarter" idx="12" hasCustomPrompt="1"/>
          </p:nvPr>
        </p:nvSpPr>
        <p:spPr bwMode="gray">
          <a:xfrm>
            <a:off x="8717280" y="777240"/>
            <a:ext cx="3291840" cy="548640"/>
          </a:xfrm>
        </p:spPr>
        <p:txBody>
          <a:bodyPr anchor="b"/>
          <a:lstStyle>
            <a:lvl1pPr marL="0" indent="0">
              <a:buNone/>
              <a:defRPr sz="1600" b="1">
                <a:solidFill>
                  <a:schemeClr val="accent1"/>
                </a:solidFill>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9A2EB62-007D-4BC4-B728-5B4F01EBA88E}"/>
              </a:ext>
            </a:extLst>
          </p:cNvPr>
          <p:cNvSpPr>
            <a:spLocks noGrp="1"/>
          </p:cNvSpPr>
          <p:nvPr>
            <p:ph type="body" sz="quarter" idx="13" hasCustomPrompt="1"/>
          </p:nvPr>
        </p:nvSpPr>
        <p:spPr bwMode="gray">
          <a:xfrm>
            <a:off x="8717281" y="1417320"/>
            <a:ext cx="3291839" cy="1737270"/>
          </a:xfrm>
        </p:spPr>
        <p:txBody>
          <a:bodyPr>
            <a:spAutoFit/>
          </a:bodyPr>
          <a:lstStyle>
            <a:lvl1pPr>
              <a:defRPr>
                <a:solidFill>
                  <a:schemeClr val="tx1"/>
                </a:solidFill>
              </a:defRPr>
            </a:lvl1pPr>
            <a:lvl2pPr>
              <a:buClrTx/>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8AC9FE11-2ACD-4DB9-9774-2412EE78853C}"/>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13" name="Straight Connector 12">
            <a:extLst>
              <a:ext uri="{FF2B5EF4-FFF2-40B4-BE49-F238E27FC236}">
                <a16:creationId xmlns:a16="http://schemas.microsoft.com/office/drawing/2014/main" id="{3FCE1313-EC6D-4C13-9E35-FAB5139E933E}"/>
              </a:ext>
            </a:extLst>
          </p:cNvPr>
          <p:cNvCxnSpPr>
            <a:cxnSpLocks/>
          </p:cNvCxnSpPr>
          <p:nvPr userDrawn="1"/>
        </p:nvCxnSpPr>
        <p:spPr bwMode="gray">
          <a:xfrm>
            <a:off x="11536680" y="6537960"/>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19159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Content w/ 2/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E920-2126-47A3-ADC5-1ADCCCB7C0EE}"/>
              </a:ext>
            </a:extLst>
          </p:cNvPr>
          <p:cNvSpPr>
            <a:spLocks noGrp="1"/>
          </p:cNvSpPr>
          <p:nvPr>
            <p:ph type="title" hasCustomPrompt="1"/>
          </p:nvPr>
        </p:nvSpPr>
        <p:spPr bwMode="gray">
          <a:xfrm>
            <a:off x="8252694" y="228600"/>
            <a:ext cx="3390665" cy="1097280"/>
          </a:xfrm>
        </p:spPr>
        <p:txBody>
          <a:bodyPr>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2A6DF547-40DB-49AE-8AC3-96AB6388B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9" name="Text Placeholder 8">
            <a:extLst>
              <a:ext uri="{FF2B5EF4-FFF2-40B4-BE49-F238E27FC236}">
                <a16:creationId xmlns:a16="http://schemas.microsoft.com/office/drawing/2014/main" id="{BE9AECD6-4623-4512-9EF5-8032BB801B36}"/>
              </a:ext>
            </a:extLst>
          </p:cNvPr>
          <p:cNvSpPr>
            <a:spLocks noGrp="1"/>
          </p:cNvSpPr>
          <p:nvPr>
            <p:ph type="body" sz="quarter" idx="11" hasCustomPrompt="1"/>
          </p:nvPr>
        </p:nvSpPr>
        <p:spPr bwMode="gray">
          <a:xfrm>
            <a:off x="8252694" y="1417320"/>
            <a:ext cx="3390665"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3517C140-D8A5-4568-93F7-B91A49DFEDD9}"/>
              </a:ext>
            </a:extLst>
          </p:cNvPr>
          <p:cNvSpPr/>
          <p:nvPr userDrawn="1"/>
        </p:nvSpPr>
        <p:spPr bwMode="ltGray">
          <a:xfrm>
            <a:off x="0" y="0"/>
            <a:ext cx="804672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26554B-ECE3-4970-B504-22DBAB4598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7" name="Content Placeholder 6">
            <a:extLst>
              <a:ext uri="{FF2B5EF4-FFF2-40B4-BE49-F238E27FC236}">
                <a16:creationId xmlns:a16="http://schemas.microsoft.com/office/drawing/2014/main" id="{69D48BE8-EA6C-45EC-A925-170EDAB99974}"/>
              </a:ext>
            </a:extLst>
          </p:cNvPr>
          <p:cNvSpPr>
            <a:spLocks noGrp="1"/>
          </p:cNvSpPr>
          <p:nvPr>
            <p:ph sz="quarter" idx="10" hasCustomPrompt="1"/>
          </p:nvPr>
        </p:nvSpPr>
        <p:spPr bwMode="gray">
          <a:xfrm>
            <a:off x="548640" y="228600"/>
            <a:ext cx="7275442" cy="612648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D7E15832-AE7D-4BDA-9F1B-29A564F369D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39427905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50/50 Spli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E6877D-B0E1-41CC-90AD-DC84E1739705}"/>
              </a:ext>
            </a:extLst>
          </p:cNvPr>
          <p:cNvSpPr/>
          <p:nvPr userDrawn="1"/>
        </p:nvSpPr>
        <p:spPr bwMode="ltGray">
          <a:xfrm>
            <a:off x="6111240" y="0"/>
            <a:ext cx="60807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59778-229D-4DAC-A927-F65DC6617778}"/>
              </a:ext>
            </a:extLst>
          </p:cNvPr>
          <p:cNvSpPr>
            <a:spLocks noGrp="1"/>
          </p:cNvSpPr>
          <p:nvPr>
            <p:ph type="title" hasCustomPrompt="1"/>
          </p:nvPr>
        </p:nvSpPr>
        <p:spPr bwMode="gray">
          <a:xfrm>
            <a:off x="548640" y="228600"/>
            <a:ext cx="5486400" cy="1097280"/>
          </a:xfrm>
        </p:spPr>
        <p:txBody>
          <a:bodyPr>
            <a:noAutofit/>
          </a:bodyPr>
          <a:lstStyle/>
          <a:p>
            <a:r>
              <a:rPr lang="en-US"/>
              <a:t>Click to edit master title style</a:t>
            </a:r>
          </a:p>
        </p:txBody>
      </p:sp>
      <p:sp>
        <p:nvSpPr>
          <p:cNvPr id="5" name="Content Placeholder 4">
            <a:extLst>
              <a:ext uri="{FF2B5EF4-FFF2-40B4-BE49-F238E27FC236}">
                <a16:creationId xmlns:a16="http://schemas.microsoft.com/office/drawing/2014/main" id="{9881C532-3EC7-40FF-BE62-836D7A1E7915}"/>
              </a:ext>
            </a:extLst>
          </p:cNvPr>
          <p:cNvSpPr>
            <a:spLocks noGrp="1"/>
          </p:cNvSpPr>
          <p:nvPr>
            <p:ph sz="quarter" idx="10" hasCustomPrompt="1"/>
          </p:nvPr>
        </p:nvSpPr>
        <p:spPr bwMode="gray">
          <a:xfrm>
            <a:off x="548640" y="1417320"/>
            <a:ext cx="54864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1C5AA40-B5E6-43C7-A010-D4FFCD9BF1ED}"/>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1"/>
                </a:solidFill>
              </a:rPr>
              <a:pPr algn="r"/>
              <a:t>‹#›</a:t>
            </a:fld>
            <a:endParaRPr lang="en-US" sz="800">
              <a:solidFill>
                <a:schemeClr val="bg1"/>
              </a:solidFill>
            </a:endParaRPr>
          </a:p>
        </p:txBody>
      </p:sp>
      <p:cxnSp>
        <p:nvCxnSpPr>
          <p:cNvPr id="7" name="Straight Connector 6">
            <a:extLst>
              <a:ext uri="{FF2B5EF4-FFF2-40B4-BE49-F238E27FC236}">
                <a16:creationId xmlns:a16="http://schemas.microsoft.com/office/drawing/2014/main" id="{1F5D7311-155D-4D0B-B3BF-F4C0EF98CCF4}"/>
              </a:ext>
            </a:extLst>
          </p:cNvPr>
          <p:cNvCxnSpPr>
            <a:cxnSpLocks/>
          </p:cNvCxnSpPr>
          <p:nvPr userDrawn="1"/>
        </p:nvCxnSpPr>
        <p:spPr bwMode="gray">
          <a:xfrm>
            <a:off x="11536680" y="6537960"/>
            <a:ext cx="0" cy="228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0F8A3B8A-0B33-4487-B69B-F0CDCCF6A5F1}"/>
              </a:ext>
            </a:extLst>
          </p:cNvPr>
          <p:cNvSpPr>
            <a:spLocks noGrp="1"/>
          </p:cNvSpPr>
          <p:nvPr>
            <p:ph sz="quarter" idx="11" hasCustomPrompt="1"/>
          </p:nvPr>
        </p:nvSpPr>
        <p:spPr bwMode="gray">
          <a:xfrm>
            <a:off x="6431280" y="1417320"/>
            <a:ext cx="5486400" cy="173727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A903CE24-481A-442F-86A7-2F1F81597254}"/>
              </a:ext>
            </a:extLst>
          </p:cNvPr>
          <p:cNvSpPr>
            <a:spLocks noGrp="1"/>
          </p:cNvSpPr>
          <p:nvPr>
            <p:ph type="body" sz="quarter" idx="12" hasCustomPrompt="1"/>
          </p:nvPr>
        </p:nvSpPr>
        <p:spPr bwMode="gray">
          <a:xfrm>
            <a:off x="6431280" y="228600"/>
            <a:ext cx="5486400" cy="1097280"/>
          </a:xfrm>
        </p:spPr>
        <p:txBody>
          <a:bodyPr anchor="b" anchorCtr="0"/>
          <a:lstStyle>
            <a:lvl1pPr marL="0" indent="0">
              <a:buNone/>
              <a:defRPr sz="3600">
                <a:solidFill>
                  <a:schemeClr val="bg1"/>
                </a:solidFill>
                <a:latin typeface="+mj-lt"/>
              </a:defRPr>
            </a:lvl1pPr>
            <a:lvl2pPr marL="230188" indent="0">
              <a:buNone/>
              <a:defRPr sz="1100">
                <a:latin typeface="+mj-lt"/>
              </a:defRPr>
            </a:lvl2pPr>
            <a:lvl3pPr marL="461963" indent="0">
              <a:buNone/>
              <a:defRPr sz="1100">
                <a:latin typeface="+mj-lt"/>
              </a:defRPr>
            </a:lvl3pPr>
            <a:lvl4pPr marL="684212" indent="0">
              <a:buNone/>
              <a:defRPr sz="1100">
                <a:latin typeface="+mj-lt"/>
              </a:defRPr>
            </a:lvl4pPr>
            <a:lvl5pPr marL="914400" indent="0">
              <a:buNone/>
              <a:defRPr sz="1100">
                <a:latin typeface="+mj-lt"/>
              </a:defRPr>
            </a:lvl5pPr>
          </a:lstStyle>
          <a:p>
            <a:pPr lvl="0"/>
            <a:r>
              <a:rPr lang="en-US"/>
              <a:t>Click to edit master text styles</a:t>
            </a:r>
          </a:p>
        </p:txBody>
      </p:sp>
      <p:sp>
        <p:nvSpPr>
          <p:cNvPr id="15" name="TextBox 14">
            <a:extLst>
              <a:ext uri="{FF2B5EF4-FFF2-40B4-BE49-F238E27FC236}">
                <a16:creationId xmlns:a16="http://schemas.microsoft.com/office/drawing/2014/main" id="{F938BB34-97D8-420E-8BDB-7D59C3BC8B9F}"/>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127182232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Chart w/Bullet Lis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10B7B8-37AA-40E1-AB4E-AFB649DB9764}"/>
              </a:ext>
            </a:extLst>
          </p:cNvPr>
          <p:cNvSpPr/>
          <p:nvPr userDrawn="1"/>
        </p:nvSpPr>
        <p:spPr bwMode="gray">
          <a:xfrm>
            <a:off x="1524" y="1371600"/>
            <a:ext cx="12188952" cy="4937760"/>
          </a:xfrm>
          <a:prstGeom prst="rect">
            <a:avLst/>
          </a:prstGeom>
          <a:solidFill>
            <a:schemeClr val="tx2">
              <a:lumMod val="20000"/>
              <a:lumOff val="8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10F9EC-0EAB-4727-9799-29ED998A3516}"/>
              </a:ext>
            </a:extLst>
          </p:cNvPr>
          <p:cNvSpPr>
            <a:spLocks noGrp="1"/>
          </p:cNvSpPr>
          <p:nvPr>
            <p:ph type="title" hasCustomPrompt="1"/>
          </p:nvPr>
        </p:nvSpPr>
        <p:spPr bwMode="gray">
          <a:xfrm>
            <a:off x="548640" y="228600"/>
            <a:ext cx="10972800" cy="1097280"/>
          </a:xfrm>
        </p:spPr>
        <p:txBody>
          <a:bodyPr anchor="b">
            <a:noAutofit/>
          </a:bodyPr>
          <a:lstStyle>
            <a:lvl1pPr>
              <a:defRPr sz="3600"/>
            </a:lvl1pPr>
          </a:lstStyle>
          <a:p>
            <a:r>
              <a:rPr lang="en-US"/>
              <a:t>Click to edit master title style</a:t>
            </a:r>
          </a:p>
        </p:txBody>
      </p:sp>
      <p:sp>
        <p:nvSpPr>
          <p:cNvPr id="9" name="Text Placeholder 8">
            <a:extLst>
              <a:ext uri="{FF2B5EF4-FFF2-40B4-BE49-F238E27FC236}">
                <a16:creationId xmlns:a16="http://schemas.microsoft.com/office/drawing/2014/main" id="{099AEA91-0E64-414D-AB9C-BFADC08C13D6}"/>
              </a:ext>
            </a:extLst>
          </p:cNvPr>
          <p:cNvSpPr>
            <a:spLocks noGrp="1"/>
          </p:cNvSpPr>
          <p:nvPr>
            <p:ph type="body" sz="quarter" idx="10" hasCustomPrompt="1"/>
          </p:nvPr>
        </p:nvSpPr>
        <p:spPr bwMode="gray">
          <a:xfrm>
            <a:off x="548640" y="1417320"/>
            <a:ext cx="329184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4B3F9836-81FE-412A-B3B8-FB616DCF9ED3}"/>
              </a:ext>
            </a:extLst>
          </p:cNvPr>
          <p:cNvSpPr>
            <a:spLocks noGrp="1"/>
          </p:cNvSpPr>
          <p:nvPr>
            <p:ph type="body" sz="quarter" idx="11" hasCustomPrompt="1"/>
          </p:nvPr>
        </p:nvSpPr>
        <p:spPr bwMode="gray">
          <a:xfrm>
            <a:off x="4389120" y="1463040"/>
            <a:ext cx="7132320" cy="365760"/>
          </a:xfrm>
          <a:solidFill>
            <a:schemeClr val="bg1"/>
          </a:solidFill>
        </p:spPr>
        <p:txBody>
          <a:bodyPr lIns="91440" rIns="91440" anchor="ctr"/>
          <a:lstStyle>
            <a:lvl1pPr marL="0" indent="0">
              <a:lnSpc>
                <a:spcPct val="100000"/>
              </a:lnSpc>
              <a:spcBef>
                <a:spcPts val="0"/>
              </a:spcBef>
              <a:spcAft>
                <a:spcPts val="0"/>
              </a:spcAft>
              <a:buNone/>
              <a:defRPr sz="1200" b="1" i="0" cap="all" baseline="0">
                <a:solidFill>
                  <a:schemeClr val="accent1"/>
                </a:solidFill>
              </a:defRPr>
            </a:lvl1pPr>
            <a:lvl2pPr marL="230188" indent="0">
              <a:buNone/>
              <a:defRPr/>
            </a:lvl2pPr>
          </a:lstStyle>
          <a:p>
            <a:pPr lvl="0"/>
            <a:r>
              <a:rPr lang="en-US"/>
              <a:t>Click to edit master text styles</a:t>
            </a:r>
          </a:p>
        </p:txBody>
      </p:sp>
      <p:sp>
        <p:nvSpPr>
          <p:cNvPr id="13" name="Content Placeholder 12">
            <a:extLst>
              <a:ext uri="{FF2B5EF4-FFF2-40B4-BE49-F238E27FC236}">
                <a16:creationId xmlns:a16="http://schemas.microsoft.com/office/drawing/2014/main" id="{4E48653B-8945-46CA-A1C3-B4E4C060CE3E}"/>
              </a:ext>
            </a:extLst>
          </p:cNvPr>
          <p:cNvSpPr>
            <a:spLocks noGrp="1" noChangeAspect="1"/>
          </p:cNvSpPr>
          <p:nvPr>
            <p:ph sz="quarter" idx="12"/>
          </p:nvPr>
        </p:nvSpPr>
        <p:spPr bwMode="gray">
          <a:xfrm>
            <a:off x="4389120" y="1874520"/>
            <a:ext cx="7132320" cy="4297680"/>
          </a:xfrm>
          <a:solidFill>
            <a:schemeClr val="bg1"/>
          </a:solidFill>
        </p:spPr>
        <p:txBody>
          <a:bodyPr wrap="none" lIns="0" tIns="0" rIns="0" bIns="0"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5508150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Chart, Table, Video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E158-87A9-49B9-8665-06169502C22F}"/>
              </a:ext>
            </a:extLst>
          </p:cNvPr>
          <p:cNvSpPr>
            <a:spLocks noGrp="1"/>
          </p:cNvSpPr>
          <p:nvPr>
            <p:ph type="title" hasCustomPrompt="1"/>
          </p:nvPr>
        </p:nvSpPr>
        <p:spPr bwMode="gray"/>
        <p:txBody>
          <a:bodyPr>
            <a:noAutofit/>
          </a:bodyPr>
          <a:lstStyle/>
          <a:p>
            <a:r>
              <a:rPr lang="en-US"/>
              <a:t>Click to edit master title style</a:t>
            </a:r>
          </a:p>
        </p:txBody>
      </p:sp>
      <p:sp>
        <p:nvSpPr>
          <p:cNvPr id="4" name="Text Placeholder 3">
            <a:extLst>
              <a:ext uri="{FF2B5EF4-FFF2-40B4-BE49-F238E27FC236}">
                <a16:creationId xmlns:a16="http://schemas.microsoft.com/office/drawing/2014/main" id="{05C83D87-15DF-4870-9314-FB061E93EBC0}"/>
              </a:ext>
            </a:extLst>
          </p:cNvPr>
          <p:cNvSpPr>
            <a:spLocks noGrp="1"/>
          </p:cNvSpPr>
          <p:nvPr>
            <p:ph type="body" sz="quarter" idx="10"/>
          </p:nvPr>
        </p:nvSpPr>
        <p:spPr bwMode="gray">
          <a:xfrm>
            <a:off x="548640" y="1371600"/>
            <a:ext cx="10972800" cy="365760"/>
          </a:xfrm>
        </p:spPr>
        <p:txBody>
          <a:bodyPr anchor="ctr"/>
          <a:lstStyle>
            <a:lvl1pPr marL="0" indent="0">
              <a:buNone/>
              <a:defRPr sz="1200" b="1" i="0" cap="all" baseline="0">
                <a:solidFill>
                  <a:schemeClr val="accent1"/>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1F1E72A9-6195-42CA-9CFB-21A9BC70B486}"/>
              </a:ext>
            </a:extLst>
          </p:cNvPr>
          <p:cNvSpPr>
            <a:spLocks noGrp="1"/>
          </p:cNvSpPr>
          <p:nvPr>
            <p:ph sz="quarter" idx="11"/>
          </p:nvPr>
        </p:nvSpPr>
        <p:spPr bwMode="gray">
          <a:xfrm>
            <a:off x="548640" y="1783080"/>
            <a:ext cx="10972800" cy="4480560"/>
          </a:xfrm>
        </p:spPr>
        <p:txBody>
          <a:bodyPr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4481118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Biograph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DB8C-1020-4056-B923-F94F287281F7}"/>
              </a:ext>
            </a:extLst>
          </p:cNvPr>
          <p:cNvSpPr>
            <a:spLocks noGrp="1"/>
          </p:cNvSpPr>
          <p:nvPr>
            <p:ph type="title" hasCustomPrompt="1"/>
          </p:nvPr>
        </p:nvSpPr>
        <p:spPr bwMode="gray"/>
        <p:txBody>
          <a:bodyPr>
            <a:noAutofit/>
          </a:bodyPr>
          <a:lstStyle/>
          <a:p>
            <a:r>
              <a:rPr lang="en-US"/>
              <a:t>Click to edit master title style</a:t>
            </a:r>
          </a:p>
        </p:txBody>
      </p:sp>
      <p:sp>
        <p:nvSpPr>
          <p:cNvPr id="4" name="Picture Placeholder 3">
            <a:extLst>
              <a:ext uri="{FF2B5EF4-FFF2-40B4-BE49-F238E27FC236}">
                <a16:creationId xmlns:a16="http://schemas.microsoft.com/office/drawing/2014/main" id="{1998054E-4F18-4B5D-8169-EB6F5B85092F}"/>
              </a:ext>
            </a:extLst>
          </p:cNvPr>
          <p:cNvSpPr>
            <a:spLocks noGrp="1" noChangeAspect="1"/>
          </p:cNvSpPr>
          <p:nvPr>
            <p:ph type="pic" sz="quarter" idx="10"/>
          </p:nvPr>
        </p:nvSpPr>
        <p:spPr bwMode="gray">
          <a:xfrm>
            <a:off x="548640" y="1463564"/>
            <a:ext cx="1188720" cy="1188720"/>
          </a:xfrm>
          <a:solidFill>
            <a:schemeClr val="tx2">
              <a:lumMod val="20000"/>
              <a:lumOff val="80000"/>
            </a:schemeClr>
          </a:solidFill>
        </p:spPr>
        <p:txBody>
          <a:bodyPr tIns="0" bIns="0" anchor="ctr"/>
          <a:lstStyle>
            <a:lvl1pPr marL="0" indent="0" algn="ctr">
              <a:buNone/>
              <a:defRPr>
                <a:solidFill>
                  <a:schemeClr val="tx2"/>
                </a:solidFill>
              </a:defRPr>
            </a:lvl1pPr>
          </a:lstStyle>
          <a:p>
            <a:r>
              <a:rPr lang="en-US"/>
              <a:t>Click icon to add picture</a:t>
            </a:r>
          </a:p>
        </p:txBody>
      </p:sp>
      <p:sp>
        <p:nvSpPr>
          <p:cNvPr id="6" name="Text Placeholder 5">
            <a:extLst>
              <a:ext uri="{FF2B5EF4-FFF2-40B4-BE49-F238E27FC236}">
                <a16:creationId xmlns:a16="http://schemas.microsoft.com/office/drawing/2014/main" id="{50EADCA0-1709-4CF8-82EA-67DEA0A2DAE9}"/>
              </a:ext>
            </a:extLst>
          </p:cNvPr>
          <p:cNvSpPr>
            <a:spLocks noGrp="1"/>
          </p:cNvSpPr>
          <p:nvPr>
            <p:ph type="body" sz="quarter" idx="11" hasCustomPrompt="1"/>
          </p:nvPr>
        </p:nvSpPr>
        <p:spPr bwMode="gray">
          <a:xfrm>
            <a:off x="1971675" y="1463674"/>
            <a:ext cx="9601200" cy="3887553"/>
          </a:xfrm>
        </p:spPr>
        <p:txBody>
          <a:bodyPr>
            <a:noAutofit/>
          </a:bodyPr>
          <a:lstStyle>
            <a:lvl1pPr marL="0" indent="0">
              <a:buFontTx/>
              <a:buNone/>
              <a:defRPr sz="1400">
                <a:solidFill>
                  <a:schemeClr val="tx1"/>
                </a:solidFill>
              </a:defRPr>
            </a:lvl1pPr>
            <a:lvl2pPr marL="231775" indent="-231775">
              <a:buFont typeface="Arial" panose="020B0604020202020204" pitchFamily="34" charset="0"/>
              <a:buChar char="•"/>
              <a:defRPr sz="1400"/>
            </a:lvl2pPr>
            <a:lvl3pPr marL="461963" indent="-231775">
              <a:buFont typeface="Montserrat" pitchFamily="2" charset="0"/>
              <a:buChar char="–"/>
              <a:defRPr sz="1400"/>
            </a:lvl3pPr>
            <a:lvl4pPr marL="684213" indent="-222250">
              <a:buFont typeface="Arial" panose="020B0604020202020204" pitchFamily="34" charset="0"/>
              <a:buChar char="•"/>
              <a:defRPr sz="1400"/>
            </a:lvl4pPr>
            <a:lvl5pPr marL="914400" indent="-230188">
              <a:buFont typeface="Montserrat"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CC89915E-15C2-40D3-A464-3F45356D9620}"/>
              </a:ext>
            </a:extLst>
          </p:cNvPr>
          <p:cNvSpPr>
            <a:spLocks noGrp="1"/>
          </p:cNvSpPr>
          <p:nvPr>
            <p:ph type="body" sz="quarter" idx="12" hasCustomPrompt="1"/>
          </p:nvPr>
        </p:nvSpPr>
        <p:spPr bwMode="gray">
          <a:xfrm>
            <a:off x="1971675" y="5493964"/>
            <a:ext cx="3657600" cy="914400"/>
          </a:xfrm>
        </p:spPr>
        <p:txBody>
          <a:bodyPr/>
          <a:lstStyle>
            <a:lvl1pPr marL="0" indent="0">
              <a:spcBef>
                <a:spcPts val="0"/>
              </a:spcBef>
              <a:spcAft>
                <a:spcPts val="0"/>
              </a:spcAft>
              <a:buNone/>
              <a:defRPr sz="1200"/>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417712099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Agenda or Cont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BFCA46-3FC8-4333-B32A-2787D1B2405E}"/>
              </a:ext>
            </a:extLst>
          </p:cNvPr>
          <p:cNvSpPr/>
          <p:nvPr userDrawn="1"/>
        </p:nvSpPr>
        <p:spPr bwMode="gray">
          <a:xfrm>
            <a:off x="3048" y="1467853"/>
            <a:ext cx="12188952" cy="4802318"/>
          </a:xfrm>
          <a:prstGeom prst="rect">
            <a:avLst/>
          </a:prstGeom>
          <a:solidFill>
            <a:schemeClr val="tx2">
              <a:lumMod val="20000"/>
              <a:lumOff val="80000"/>
            </a:schemeClr>
          </a:solidFill>
          <a:ln w="31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AFCE8-5382-4D35-ACF3-41C4DD47D71C}"/>
              </a:ext>
            </a:extLst>
          </p:cNvPr>
          <p:cNvSpPr>
            <a:spLocks noGrp="1"/>
          </p:cNvSpPr>
          <p:nvPr>
            <p:ph type="title"/>
          </p:nvPr>
        </p:nvSpPr>
        <p:spPr bwMode="gray"/>
        <p:txBody>
          <a:bodyPr/>
          <a:lstStyle>
            <a:lvl1pPr>
              <a:defRPr>
                <a:solidFill>
                  <a:schemeClr val="tx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3FFA2B5B-9938-4C3D-9CEB-1CAA9A3B0613}"/>
              </a:ext>
            </a:extLst>
          </p:cNvPr>
          <p:cNvSpPr>
            <a:spLocks noGrp="1"/>
          </p:cNvSpPr>
          <p:nvPr>
            <p:ph sz="quarter" idx="10"/>
          </p:nvPr>
        </p:nvSpPr>
        <p:spPr bwMode="gray">
          <a:xfrm>
            <a:off x="548638"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5852CF6E-AAD1-4716-AFBC-CF518D0E7A36}"/>
              </a:ext>
            </a:extLst>
          </p:cNvPr>
          <p:cNvSpPr>
            <a:spLocks noGrp="1"/>
          </p:cNvSpPr>
          <p:nvPr>
            <p:ph sz="quarter" idx="11"/>
          </p:nvPr>
        </p:nvSpPr>
        <p:spPr bwMode="gray">
          <a:xfrm>
            <a:off x="6156960"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60330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2_End Slide Whi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03C5AC-1382-43C6-AAFE-6377BA615A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122451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C63E8-A757-437B-89B5-A92323037D70}"/>
              </a:ext>
            </a:extLst>
          </p:cNvPr>
          <p:cNvSpPr/>
          <p:nvPr userDrawn="1"/>
        </p:nvSpPr>
        <p:spPr bwMode="lt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43832C7-714B-439A-A941-A961367F79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349986096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image" Target="../media/image2.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E9CD1-0C23-4D8A-A67A-EF582B85B8C6}"/>
              </a:ext>
            </a:extLst>
          </p:cNvPr>
          <p:cNvSpPr>
            <a:spLocks noGrp="1"/>
          </p:cNvSpPr>
          <p:nvPr>
            <p:ph type="title"/>
          </p:nvPr>
        </p:nvSpPr>
        <p:spPr bwMode="gray">
          <a:xfrm>
            <a:off x="548640" y="228600"/>
            <a:ext cx="10972800" cy="1097280"/>
          </a:xfrm>
          <a:prstGeom prst="rect">
            <a:avLst/>
          </a:prstGeom>
        </p:spPr>
        <p:txBody>
          <a:bodyPr vert="horz" lIns="0" tIns="45720" rIns="0" bIns="4572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46F9F48D-7D14-401E-AD12-F7EAD627EB61}"/>
              </a:ext>
            </a:extLst>
          </p:cNvPr>
          <p:cNvSpPr>
            <a:spLocks noGrp="1"/>
          </p:cNvSpPr>
          <p:nvPr>
            <p:ph type="body" idx="1"/>
          </p:nvPr>
        </p:nvSpPr>
        <p:spPr bwMode="gray">
          <a:xfrm>
            <a:off x="548640" y="1417320"/>
            <a:ext cx="10972800" cy="1737270"/>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EC0AABAD-E9C8-48C5-898C-64C83B0DC5D5}"/>
              </a:ext>
            </a:extLst>
          </p:cNvPr>
          <p:cNvSpPr txBox="1"/>
          <p:nvPr/>
        </p:nvSpPr>
        <p:spPr bwMode="gray">
          <a:xfrm>
            <a:off x="11551920" y="6474352"/>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9" name="Straight Connector 8">
            <a:extLst>
              <a:ext uri="{FF2B5EF4-FFF2-40B4-BE49-F238E27FC236}">
                <a16:creationId xmlns:a16="http://schemas.microsoft.com/office/drawing/2014/main" id="{63AF5ACD-F2E3-44B7-814C-035E334979F9}"/>
              </a:ext>
            </a:extLst>
          </p:cNvPr>
          <p:cNvCxnSpPr>
            <a:cxnSpLocks/>
          </p:cNvCxnSpPr>
          <p:nvPr/>
        </p:nvCxnSpPr>
        <p:spPr bwMode="gray">
          <a:xfrm>
            <a:off x="11536680" y="6474352"/>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202D1C8-CDD0-41BF-9A62-0B15720EAE89}"/>
              </a:ext>
            </a:extLst>
          </p:cNvPr>
          <p:cNvSpPr txBox="1"/>
          <p:nvPr/>
        </p:nvSpPr>
        <p:spPr bwMode="gray">
          <a:xfrm>
            <a:off x="4873711" y="6504402"/>
            <a:ext cx="2444579" cy="123111"/>
          </a:xfrm>
          <a:prstGeom prst="rect">
            <a:avLst/>
          </a:prstGeom>
          <a:noFill/>
        </p:spPr>
        <p:txBody>
          <a:bodyPr wrap="none" lIns="0" tIns="0" rIns="0" bIns="0" rtlCol="0" anchor="ctr">
            <a:noAutofit/>
          </a:bodyPr>
          <a:lstStyle/>
          <a:p>
            <a:pPr algn="ctr"/>
            <a:r>
              <a:rPr lang="en-US" sz="800">
                <a:solidFill>
                  <a:schemeClr val="bg2">
                    <a:lumMod val="60000"/>
                    <a:lumOff val="40000"/>
                  </a:schemeClr>
                </a:solidFill>
              </a:rPr>
              <a:t>Proprietary and confidential. All rights reserved.</a:t>
            </a:r>
          </a:p>
        </p:txBody>
      </p:sp>
      <p:sp>
        <p:nvSpPr>
          <p:cNvPr id="4" name="TextBox 3">
            <a:extLst>
              <a:ext uri="{FF2B5EF4-FFF2-40B4-BE49-F238E27FC236}">
                <a16:creationId xmlns:a16="http://schemas.microsoft.com/office/drawing/2014/main" id="{165B3B66-B68A-0660-5D4E-7A32FC58CD41}"/>
              </a:ext>
            </a:extLst>
          </p:cNvPr>
          <p:cNvSpPr txBox="1"/>
          <p:nvPr/>
        </p:nvSpPr>
        <p:spPr bwMode="gray">
          <a:xfrm>
            <a:off x="11551920" y="6474352"/>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5" name="Straight Connector 4">
            <a:extLst>
              <a:ext uri="{FF2B5EF4-FFF2-40B4-BE49-F238E27FC236}">
                <a16:creationId xmlns:a16="http://schemas.microsoft.com/office/drawing/2014/main" id="{7F2C5452-3A1D-8DF7-5E3C-B9B079CC6262}"/>
              </a:ext>
            </a:extLst>
          </p:cNvPr>
          <p:cNvCxnSpPr>
            <a:cxnSpLocks/>
          </p:cNvCxnSpPr>
          <p:nvPr/>
        </p:nvCxnSpPr>
        <p:spPr bwMode="gray">
          <a:xfrm>
            <a:off x="11536680" y="6474352"/>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707ABCC-E6F8-F37D-6B57-2BCED712432F}"/>
              </a:ext>
            </a:extLst>
          </p:cNvPr>
          <p:cNvSpPr txBox="1"/>
          <p:nvPr/>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bg2">
                    <a:lumMod val="60000"/>
                    <a:lumOff val="40000"/>
                  </a:schemeClr>
                </a:solidFill>
              </a:rPr>
              <a:t>Proprietary and confidential. All rights reserved.</a:t>
            </a:r>
          </a:p>
        </p:txBody>
      </p:sp>
      <p:sp>
        <p:nvSpPr>
          <p:cNvPr id="10" name="TextBox 9">
            <a:extLst>
              <a:ext uri="{FF2B5EF4-FFF2-40B4-BE49-F238E27FC236}">
                <a16:creationId xmlns:a16="http://schemas.microsoft.com/office/drawing/2014/main" id="{398416A4-376A-93DB-97C4-E474B3877178}"/>
              </a:ext>
            </a:extLst>
          </p:cNvPr>
          <p:cNvSpPr txBox="1"/>
          <p:nvPr userDrawn="1"/>
        </p:nvSpPr>
        <p:spPr bwMode="gray">
          <a:xfrm>
            <a:off x="11551920" y="6474352"/>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11" name="Straight Connector 10">
            <a:extLst>
              <a:ext uri="{FF2B5EF4-FFF2-40B4-BE49-F238E27FC236}">
                <a16:creationId xmlns:a16="http://schemas.microsoft.com/office/drawing/2014/main" id="{F10954F9-B05A-5D90-FC3F-1D0238F8EDDD}"/>
              </a:ext>
            </a:extLst>
          </p:cNvPr>
          <p:cNvCxnSpPr>
            <a:cxnSpLocks/>
          </p:cNvCxnSpPr>
          <p:nvPr userDrawn="1"/>
        </p:nvCxnSpPr>
        <p:spPr bwMode="gray">
          <a:xfrm>
            <a:off x="11536680" y="6474352"/>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F340DEE-2020-3905-9737-993C0EF309EC}"/>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bg2">
                    <a:lumMod val="60000"/>
                    <a:lumOff val="40000"/>
                  </a:schemeClr>
                </a:solidFill>
              </a:rPr>
              <a:t>Proprietary and confidential. All rights reserved.</a:t>
            </a:r>
          </a:p>
        </p:txBody>
      </p:sp>
      <p:pic>
        <p:nvPicPr>
          <p:cNvPr id="16" name="Picture 15" descr="A blue and white logo&#10;&#10;Description automatically generated">
            <a:extLst>
              <a:ext uri="{FF2B5EF4-FFF2-40B4-BE49-F238E27FC236}">
                <a16:creationId xmlns:a16="http://schemas.microsoft.com/office/drawing/2014/main" id="{31CAF51C-9E74-EBA8-92DB-97EFF0CE39FB}"/>
              </a:ext>
            </a:extLst>
          </p:cNvPr>
          <p:cNvPicPr>
            <a:picLocks noChangeAspect="1"/>
          </p:cNvPicPr>
          <p:nvPr userDrawn="1"/>
        </p:nvPicPr>
        <p:blipFill>
          <a:blip r:embed="rId63">
            <a:extLst>
              <a:ext uri="{28A0092B-C50C-407E-A947-70E740481C1C}">
                <a14:useLocalDpi xmlns:a14="http://schemas.microsoft.com/office/drawing/2010/main" val="0"/>
              </a:ext>
            </a:extLst>
          </a:blip>
          <a:stretch>
            <a:fillRect/>
          </a:stretch>
        </p:blipFill>
        <p:spPr>
          <a:xfrm>
            <a:off x="405920" y="6256408"/>
            <a:ext cx="1775895" cy="432135"/>
          </a:xfrm>
          <a:prstGeom prst="rect">
            <a:avLst/>
          </a:prstGeom>
        </p:spPr>
      </p:pic>
      <p:pic>
        <p:nvPicPr>
          <p:cNvPr id="17" name="Picture 16" descr="A blue and green cube with letters on it&#10;&#10;Description automatically generated">
            <a:extLst>
              <a:ext uri="{FF2B5EF4-FFF2-40B4-BE49-F238E27FC236}">
                <a16:creationId xmlns:a16="http://schemas.microsoft.com/office/drawing/2014/main" id="{AC461F05-58E5-65A1-657E-4677F26914C2}"/>
              </a:ext>
            </a:extLst>
          </p:cNvPr>
          <p:cNvPicPr>
            <a:picLocks noChangeAspect="1"/>
          </p:cNvPicPr>
          <p:nvPr userDrawn="1"/>
        </p:nvPicPr>
        <p:blipFill>
          <a:blip r:embed="rId64">
            <a:extLst>
              <a:ext uri="{28A0092B-C50C-407E-A947-70E740481C1C}">
                <a14:useLocalDpi xmlns:a14="http://schemas.microsoft.com/office/drawing/2010/main" val="0"/>
              </a:ext>
            </a:extLst>
          </a:blip>
          <a:stretch>
            <a:fillRect/>
          </a:stretch>
        </p:blipFill>
        <p:spPr>
          <a:xfrm>
            <a:off x="10547026" y="5872033"/>
            <a:ext cx="1239053" cy="1032134"/>
          </a:xfrm>
          <a:prstGeom prst="rect">
            <a:avLst/>
          </a:prstGeom>
        </p:spPr>
      </p:pic>
    </p:spTree>
    <p:extLst>
      <p:ext uri="{BB962C8B-B14F-4D97-AF65-F5344CB8AC3E}">
        <p14:creationId xmlns:p14="http://schemas.microsoft.com/office/powerpoint/2010/main" val="22242871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Lst>
  <p:txStyles>
    <p:title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hyperlink" Target="https://www.gallup.com/workplace/404105/importance-of-employee-wellbeing.aspx.aspx"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www.apa.org/pubs/reports/work-in-america/2023-workplace-health-well-being" TargetMode="External"/><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hyperlink" Target="https://www.americanimmigrationcouncil.org/sites/default/files/research/thebelongingbarometer_revisededition_june2024_1.pdf" TargetMode="External"/><Relationship Id="rId4" Type="http://schemas.openxmlformats.org/officeDocument/2006/relationships/hyperlink" Target="https://www.shrm.org/in/executive-network/insights/worker-mental-health-challenges-productivity-risk-hr"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hyperlink" Target="https://www2.deloitte.com/us/en/insights/industry/health-care/why-women-skip-or-delay-health-care.html" TargetMode="External"/><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diagramColors" Target="../diagrams/colors2.xml"/><Relationship Id="rId11" Type="http://schemas.openxmlformats.org/officeDocument/2006/relationships/image" Target="../media/image24.jpeg"/><Relationship Id="rId5" Type="http://schemas.openxmlformats.org/officeDocument/2006/relationships/diagramQuickStyle" Target="../diagrams/quickStyle2.xml"/><Relationship Id="rId10" Type="http://schemas.openxmlformats.org/officeDocument/2006/relationships/hyperlink" Target="https://www.commonwealthfund.org/publications/issue-briefs/2024/jun/insights-us-maternal-mortality-crisis-international-comparison" TargetMode="External"/><Relationship Id="rId4" Type="http://schemas.openxmlformats.org/officeDocument/2006/relationships/diagramLayout" Target="../diagrams/layout2.xml"/><Relationship Id="rId9" Type="http://schemas.openxmlformats.org/officeDocument/2006/relationships/hyperlink" Target="https://connect.guardiangroupbenefits.com/l/503851/2023-12-15/6yw1b6/503851/1702675399bBkGiG78/Guardian_12th_Annual_WBS_Standing_Up_and_Stepping_In_1215.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29.png"/><Relationship Id="rId1" Type="http://schemas.openxmlformats.org/officeDocument/2006/relationships/slideLayout" Target="../slideLayouts/slideLayout17.xml"/><Relationship Id="rId6" Type="http://schemas.openxmlformats.org/officeDocument/2006/relationships/image" Target="../media/image33.png"/><Relationship Id="rId5" Type="http://schemas.openxmlformats.org/officeDocument/2006/relationships/image" Target="../media/image32.svg"/><Relationship Id="rId10" Type="http://schemas.openxmlformats.org/officeDocument/2006/relationships/image" Target="../media/image2.png"/><Relationship Id="rId4" Type="http://schemas.openxmlformats.org/officeDocument/2006/relationships/image" Target="../media/image31.png"/><Relationship Id="rId9" Type="http://schemas.openxmlformats.org/officeDocument/2006/relationships/image" Target="../media/image36.svg"/></Relationships>
</file>

<file path=ppt/slides/_rels/slide12.xml.rels><?xml version="1.0" encoding="UTF-8" standalone="yes"?>
<Relationships xmlns="http://schemas.openxmlformats.org/package/2006/relationships"><Relationship Id="rId8" Type="http://schemas.openxmlformats.org/officeDocument/2006/relationships/hyperlink" Target="https://hbr.org/2024/11/were-still-lonely-at-work"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diagramColors" Target="../diagrams/colors3.xml"/><Relationship Id="rId11" Type="http://schemas.openxmlformats.org/officeDocument/2006/relationships/image" Target="../media/image2.png"/><Relationship Id="rId5" Type="http://schemas.openxmlformats.org/officeDocument/2006/relationships/diagramQuickStyle" Target="../diagrams/quickStyle3.xml"/><Relationship Id="rId10" Type="http://schemas.openxmlformats.org/officeDocument/2006/relationships/image" Target="../media/image45.jpeg"/><Relationship Id="rId4" Type="http://schemas.openxmlformats.org/officeDocument/2006/relationships/diagramLayout" Target="../diagrams/layout3.xml"/><Relationship Id="rId9" Type="http://schemas.openxmlformats.org/officeDocument/2006/relationships/hyperlink" Target="https://www.purdueglobal.edu/education-partnership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2.png"/><Relationship Id="rId4" Type="http://schemas.openxmlformats.org/officeDocument/2006/relationships/hyperlink" Target="https://cloud.aleragroup.com/individual-coverage/"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dpath.com/wp-benefits-strategies-multi-generational-workforce/" TargetMode="External"/><Relationship Id="rId2" Type="http://schemas.openxmlformats.org/officeDocument/2006/relationships/hyperlink" Target="https://www.purdueglobal.edu/education-partnerships/generational-workforce-differences-infographic/" TargetMode="Externa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hyperlink" Target="https://dx.doi.org/10.15620/cdc:133703" TargetMode="External"/><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hyperlink" Target="https://data.who.int/indicators/i/48D9B0C/C64284D"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52.svg"/><Relationship Id="rId13" Type="http://schemas.openxmlformats.org/officeDocument/2006/relationships/image" Target="../media/image57.png"/><Relationship Id="rId18" Type="http://schemas.openxmlformats.org/officeDocument/2006/relationships/image" Target="../media/image62.sv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svg"/><Relationship Id="rId17" Type="http://schemas.openxmlformats.org/officeDocument/2006/relationships/image" Target="../media/image61.png"/><Relationship Id="rId2" Type="http://schemas.openxmlformats.org/officeDocument/2006/relationships/notesSlide" Target="../notesSlides/notesSlide13.xml"/><Relationship Id="rId16" Type="http://schemas.openxmlformats.org/officeDocument/2006/relationships/image" Target="../media/image60.svg"/><Relationship Id="rId1" Type="http://schemas.openxmlformats.org/officeDocument/2006/relationships/slideLayout" Target="../slideLayouts/slideLayout2.xml"/><Relationship Id="rId6" Type="http://schemas.openxmlformats.org/officeDocument/2006/relationships/image" Target="../media/image50.svg"/><Relationship Id="rId11" Type="http://schemas.openxmlformats.org/officeDocument/2006/relationships/image" Target="../media/image55.png"/><Relationship Id="rId5" Type="http://schemas.openxmlformats.org/officeDocument/2006/relationships/image" Target="../media/image49.png"/><Relationship Id="rId15" Type="http://schemas.openxmlformats.org/officeDocument/2006/relationships/image" Target="../media/image59.png"/><Relationship Id="rId10" Type="http://schemas.openxmlformats.org/officeDocument/2006/relationships/image" Target="../media/image54.svg"/><Relationship Id="rId19" Type="http://schemas.openxmlformats.org/officeDocument/2006/relationships/image" Target="../media/image2.png"/><Relationship Id="rId4" Type="http://schemas.openxmlformats.org/officeDocument/2006/relationships/image" Target="../media/image48.svg"/><Relationship Id="rId9" Type="http://schemas.openxmlformats.org/officeDocument/2006/relationships/image" Target="../media/image53.png"/><Relationship Id="rId14" Type="http://schemas.openxmlformats.org/officeDocument/2006/relationships/image" Target="../media/image58.svg"/></Relationships>
</file>

<file path=ppt/slides/_rels/slide19.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66.png"/><Relationship Id="rId5" Type="http://schemas.openxmlformats.org/officeDocument/2006/relationships/image" Target="../media/image65.png"/><Relationship Id="rId10" Type="http://schemas.openxmlformats.org/officeDocument/2006/relationships/image" Target="../media/image69.png"/><Relationship Id="rId4" Type="http://schemas.openxmlformats.org/officeDocument/2006/relationships/image" Target="../media/image64.png"/><Relationship Id="rId9" Type="http://schemas.openxmlformats.org/officeDocument/2006/relationships/hyperlink" Target="https://bit.ly/mhatoolkit25"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75.svg"/><Relationship Id="rId13" Type="http://schemas.openxmlformats.org/officeDocument/2006/relationships/image" Target="../media/image80.png"/><Relationship Id="rId18" Type="http://schemas.openxmlformats.org/officeDocument/2006/relationships/image" Target="../media/image85.sv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svg"/><Relationship Id="rId17" Type="http://schemas.openxmlformats.org/officeDocument/2006/relationships/image" Target="../media/image84.png"/><Relationship Id="rId2" Type="http://schemas.openxmlformats.org/officeDocument/2006/relationships/notesSlide" Target="../notesSlides/notesSlide15.xml"/><Relationship Id="rId16" Type="http://schemas.openxmlformats.org/officeDocument/2006/relationships/image" Target="../media/image83.svg"/><Relationship Id="rId1" Type="http://schemas.openxmlformats.org/officeDocument/2006/relationships/slideLayout" Target="../slideLayouts/slideLayout17.xml"/><Relationship Id="rId6" Type="http://schemas.openxmlformats.org/officeDocument/2006/relationships/image" Target="../media/image73.svg"/><Relationship Id="rId11" Type="http://schemas.openxmlformats.org/officeDocument/2006/relationships/image" Target="../media/image78.png"/><Relationship Id="rId5" Type="http://schemas.openxmlformats.org/officeDocument/2006/relationships/image" Target="../media/image72.png"/><Relationship Id="rId15" Type="http://schemas.openxmlformats.org/officeDocument/2006/relationships/image" Target="../media/image82.png"/><Relationship Id="rId10" Type="http://schemas.openxmlformats.org/officeDocument/2006/relationships/image" Target="../media/image77.svg"/><Relationship Id="rId19" Type="http://schemas.openxmlformats.org/officeDocument/2006/relationships/image" Target="../media/image2.png"/><Relationship Id="rId4" Type="http://schemas.openxmlformats.org/officeDocument/2006/relationships/image" Target="../media/image71.svg"/><Relationship Id="rId9" Type="http://schemas.openxmlformats.org/officeDocument/2006/relationships/image" Target="../media/image76.png"/><Relationship Id="rId14" Type="http://schemas.openxmlformats.org/officeDocument/2006/relationships/image" Target="../media/image81.svg"/></Relationships>
</file>

<file path=ppt/slides/_rels/slide21.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2.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8976-31DA-4B60-9151-A0EED4C23EE7}"/>
              </a:ext>
            </a:extLst>
          </p:cNvPr>
          <p:cNvSpPr>
            <a:spLocks noGrp="1"/>
          </p:cNvSpPr>
          <p:nvPr>
            <p:ph type="ctrTitle"/>
          </p:nvPr>
        </p:nvSpPr>
        <p:spPr/>
        <p:txBody>
          <a:bodyPr/>
          <a:lstStyle/>
          <a:p>
            <a:r>
              <a:rPr lang="en-US" sz="4400">
                <a:ea typeface="+mj-lt"/>
                <a:cs typeface="+mj-lt"/>
              </a:rPr>
              <a:t>Wellbeing Trends: Reshaping the Business Imperative</a:t>
            </a:r>
            <a:endParaRPr lang="en-US"/>
          </a:p>
        </p:txBody>
      </p:sp>
      <p:sp>
        <p:nvSpPr>
          <p:cNvPr id="3" name="Subtitle 2">
            <a:extLst>
              <a:ext uri="{FF2B5EF4-FFF2-40B4-BE49-F238E27FC236}">
                <a16:creationId xmlns:a16="http://schemas.microsoft.com/office/drawing/2014/main" id="{9C076783-AB19-4F04-8E72-69E6595E39E5}"/>
              </a:ext>
            </a:extLst>
          </p:cNvPr>
          <p:cNvSpPr>
            <a:spLocks noGrp="1"/>
          </p:cNvSpPr>
          <p:nvPr>
            <p:ph type="subTitle" idx="1"/>
          </p:nvPr>
        </p:nvSpPr>
        <p:spPr/>
        <p:txBody>
          <a:bodyPr/>
          <a:lstStyle/>
          <a:p>
            <a:r>
              <a:rPr lang="en-US" dirty="0"/>
              <a:t>Gretchen Day &amp; Andrea Davis</a:t>
            </a:r>
          </a:p>
          <a:p>
            <a:r>
              <a:rPr lang="en-US" dirty="0"/>
              <a:t>May 14</a:t>
            </a:r>
            <a:r>
              <a:rPr lang="en-US" baseline="30000" dirty="0"/>
              <a:t>th</a:t>
            </a:r>
            <a:r>
              <a:rPr lang="en-US" dirty="0"/>
              <a:t>, 2025</a:t>
            </a:r>
          </a:p>
        </p:txBody>
      </p:sp>
      <p:sp>
        <p:nvSpPr>
          <p:cNvPr id="4" name="Rectangle 3">
            <a:extLst>
              <a:ext uri="{FF2B5EF4-FFF2-40B4-BE49-F238E27FC236}">
                <a16:creationId xmlns:a16="http://schemas.microsoft.com/office/drawing/2014/main" id="{EA4B37A1-31B7-BE7C-C656-7CFE407433C8}"/>
              </a:ext>
            </a:extLst>
          </p:cNvPr>
          <p:cNvSpPr/>
          <p:nvPr/>
        </p:nvSpPr>
        <p:spPr>
          <a:xfrm>
            <a:off x="215845" y="39245"/>
            <a:ext cx="3049309" cy="8830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6" name="Picture 5" descr="A logo with colorful circles&#10;&#10;Description automatically generated">
            <a:extLst>
              <a:ext uri="{FF2B5EF4-FFF2-40B4-BE49-F238E27FC236}">
                <a16:creationId xmlns:a16="http://schemas.microsoft.com/office/drawing/2014/main" id="{E08C5D37-1386-E6E2-CBFE-E05D5E56F1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845" y="130685"/>
            <a:ext cx="1806517" cy="883004"/>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9C50F9E7-5841-B593-D5B9-0B918AC37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7562" y="-151252"/>
            <a:ext cx="1736944" cy="1446878"/>
          </a:xfrm>
          <a:prstGeom prst="rect">
            <a:avLst/>
          </a:prstGeom>
        </p:spPr>
      </p:pic>
    </p:spTree>
    <p:extLst>
      <p:ext uri="{BB962C8B-B14F-4D97-AF65-F5344CB8AC3E}">
        <p14:creationId xmlns:p14="http://schemas.microsoft.com/office/powerpoint/2010/main" val="1883700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65774DD-486B-3278-8AB4-9534271BC7A8}"/>
              </a:ext>
            </a:extLst>
          </p:cNvPr>
          <p:cNvSpPr txBox="1">
            <a:spLocks/>
          </p:cNvSpPr>
          <p:nvPr/>
        </p:nvSpPr>
        <p:spPr bwMode="gray">
          <a:xfrm>
            <a:off x="465513" y="311727"/>
            <a:ext cx="10972800" cy="1097280"/>
          </a:xfrm>
          <a:prstGeom prst="rect">
            <a:avLst/>
          </a:prstGeom>
        </p:spPr>
        <p:txBody>
          <a:bodyPr vert="horz" lIns="0" tIns="0" rIns="0" bIns="0" rtlCol="0" anchor="ctr">
            <a:noAutofit/>
          </a:bodyPr>
          <a:lstStyle>
            <a:lvl1pPr algn="ctr" defTabSz="1219169" rtl="0" eaLnBrk="1" latinLnBrk="0" hangingPunct="1">
              <a:lnSpc>
                <a:spcPct val="100000"/>
              </a:lnSpc>
              <a:spcBef>
                <a:spcPct val="0"/>
              </a:spcBef>
              <a:buNone/>
              <a:defRPr sz="3700" b="0" kern="1200" spc="0">
                <a:solidFill>
                  <a:srgbClr val="808080"/>
                </a:solidFill>
                <a:latin typeface="Roboto"/>
                <a:ea typeface="Roboto"/>
                <a:cs typeface="Roboto"/>
                <a:sym typeface="Roboto"/>
              </a:defRPr>
            </a:lvl1pPr>
          </a:lstStyle>
          <a:p>
            <a:pPr marL="0" marR="0" lvl="0" indent="0" algn="l" defTabSz="1219169"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a:ln>
                  <a:noFill/>
                </a:ln>
                <a:solidFill>
                  <a:srgbClr val="030406"/>
                </a:solidFill>
                <a:effectLst/>
                <a:uLnTx/>
                <a:uFillTx/>
                <a:latin typeface="Garamond"/>
                <a:ea typeface="Roboto"/>
                <a:cs typeface="Roboto"/>
                <a:sym typeface="Roboto"/>
              </a:rPr>
              <a:t>Evolving Workplace Wellbeing: Beyond ROI Metrics </a:t>
            </a:r>
          </a:p>
        </p:txBody>
      </p:sp>
      <p:sp>
        <p:nvSpPr>
          <p:cNvPr id="19" name="Rounded Rectangle 116">
            <a:extLst>
              <a:ext uri="{FF2B5EF4-FFF2-40B4-BE49-F238E27FC236}">
                <a16:creationId xmlns:a16="http://schemas.microsoft.com/office/drawing/2014/main" id="{5970BAD2-C3C5-9326-664E-5EF9ED86CDB8}"/>
              </a:ext>
            </a:extLst>
          </p:cNvPr>
          <p:cNvSpPr/>
          <p:nvPr/>
        </p:nvSpPr>
        <p:spPr>
          <a:xfrm>
            <a:off x="417529" y="1692357"/>
            <a:ext cx="5225716" cy="2481641"/>
          </a:xfrm>
          <a:prstGeom prst="roundRect">
            <a:avLst>
              <a:gd name="adj" fmla="val 16667"/>
            </a:avLst>
          </a:prstGeom>
          <a:solidFill>
            <a:srgbClr val="FFFFFF"/>
          </a:solidFill>
          <a:ln w="12700">
            <a:miter lim="400000"/>
          </a:ln>
          <a:effectLst>
            <a:outerShdw blurRad="330200" dist="101600" dir="5400000" rotWithShape="0">
              <a:srgbClr val="000000">
                <a:alpha val="21000"/>
              </a:srgbClr>
            </a:outerShdw>
          </a:effectLst>
        </p:spPr>
        <p:txBody>
          <a:bodyPr lIns="60960" tIns="60960" rIns="60960" bIns="60960"/>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219200" rtl="0" eaLnBrk="1" fontAlgn="auto" latinLnBrk="0" hangingPunct="0">
              <a:lnSpc>
                <a:spcPct val="100000"/>
              </a:lnSpc>
              <a:spcBef>
                <a:spcPts val="0"/>
              </a:spcBef>
              <a:spcAft>
                <a:spcPts val="0"/>
              </a:spcAft>
              <a:buClrTx/>
              <a:buSzTx/>
              <a:buFontTx/>
              <a:buNone/>
              <a:tabLst/>
              <a:defRPr>
                <a:latin typeface="Roboto"/>
                <a:ea typeface="Roboto"/>
                <a:cs typeface="Roboto"/>
                <a:sym typeface="Roboto"/>
              </a:defRPr>
            </a:pPr>
            <a:endParaRPr kumimoji="0" sz="1200" b="0" i="0" u="none" strike="noStrike" kern="1200" cap="none" spc="0" normalizeH="0" baseline="0" noProof="0">
              <a:ln>
                <a:noFill/>
              </a:ln>
              <a:solidFill>
                <a:srgbClr val="000000"/>
              </a:solidFill>
              <a:effectLst/>
              <a:uLnTx/>
              <a:uFillTx/>
              <a:latin typeface="Avenir Next LT Pro"/>
              <a:ea typeface="Roboto"/>
              <a:cs typeface="Roboto"/>
              <a:sym typeface="Roboto"/>
            </a:endParaRPr>
          </a:p>
        </p:txBody>
      </p:sp>
      <p:grpSp>
        <p:nvGrpSpPr>
          <p:cNvPr id="20" name="Rounded Rectangle 117">
            <a:extLst>
              <a:ext uri="{FF2B5EF4-FFF2-40B4-BE49-F238E27FC236}">
                <a16:creationId xmlns:a16="http://schemas.microsoft.com/office/drawing/2014/main" id="{134377FB-39AC-EDCF-7220-2545B4CBCC29}"/>
              </a:ext>
            </a:extLst>
          </p:cNvPr>
          <p:cNvGrpSpPr/>
          <p:nvPr/>
        </p:nvGrpSpPr>
        <p:grpSpPr>
          <a:xfrm>
            <a:off x="753688" y="1430088"/>
            <a:ext cx="4613727" cy="457037"/>
            <a:chOff x="0" y="63626"/>
            <a:chExt cx="3050054" cy="861655"/>
          </a:xfrm>
        </p:grpSpPr>
        <p:sp>
          <p:nvSpPr>
            <p:cNvPr id="21" name="Rounded Rectangle">
              <a:extLst>
                <a:ext uri="{FF2B5EF4-FFF2-40B4-BE49-F238E27FC236}">
                  <a16:creationId xmlns:a16="http://schemas.microsoft.com/office/drawing/2014/main" id="{F912DB1C-02DC-CC1A-F9C1-9BEBADBBCF2B}"/>
                </a:ext>
              </a:extLst>
            </p:cNvPr>
            <p:cNvSpPr/>
            <p:nvPr/>
          </p:nvSpPr>
          <p:spPr>
            <a:xfrm>
              <a:off x="0" y="63626"/>
              <a:ext cx="3050054" cy="861655"/>
            </a:xfrm>
            <a:prstGeom prst="roundRect">
              <a:avLst>
                <a:gd name="adj" fmla="val 50000"/>
              </a:avLst>
            </a:prstGeom>
            <a:solidFill>
              <a:schemeClr val="accent1"/>
            </a:solidFill>
            <a:ln w="12700" cap="flat">
              <a:noFill/>
              <a:miter lim="400000"/>
            </a:ln>
            <a:effectLst/>
          </p:spPr>
          <p:txBody>
            <a:bodyPr wrap="square" lIns="60960" tIns="60960" rIns="60960" bIns="60960" numCol="1"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219200" rtl="0" eaLnBrk="1" fontAlgn="auto" latinLnBrk="0" hangingPunct="0">
                <a:lnSpc>
                  <a:spcPct val="100000"/>
                </a:lnSpc>
                <a:spcBef>
                  <a:spcPts val="0"/>
                </a:spcBef>
                <a:spcAft>
                  <a:spcPts val="0"/>
                </a:spcAft>
                <a:buClrTx/>
                <a:buSzTx/>
                <a:buFontTx/>
                <a:buNone/>
                <a:tabLst/>
                <a:defRPr>
                  <a:solidFill>
                    <a:srgbClr val="FFFFFF"/>
                  </a:solidFill>
                  <a:latin typeface="Roboto"/>
                  <a:ea typeface="Roboto"/>
                  <a:cs typeface="Roboto"/>
                  <a:sym typeface="Roboto"/>
                </a:defRPr>
              </a:pPr>
              <a:endParaRPr kumimoji="0" sz="1200" b="0" i="0" u="none" strike="noStrike" kern="1200" cap="none" spc="0" normalizeH="0" baseline="0" noProof="0">
                <a:ln>
                  <a:noFill/>
                </a:ln>
                <a:solidFill>
                  <a:srgbClr val="FFFFFF"/>
                </a:solidFill>
                <a:effectLst/>
                <a:uLnTx/>
                <a:uFillTx/>
                <a:latin typeface="Avenir Next LT Pro"/>
                <a:ea typeface="Roboto"/>
                <a:cs typeface="Roboto"/>
                <a:sym typeface="Roboto"/>
              </a:endParaRPr>
            </a:p>
          </p:txBody>
        </p:sp>
        <p:sp>
          <p:nvSpPr>
            <p:cNvPr id="22" name="2020">
              <a:extLst>
                <a:ext uri="{FF2B5EF4-FFF2-40B4-BE49-F238E27FC236}">
                  <a16:creationId xmlns:a16="http://schemas.microsoft.com/office/drawing/2014/main" id="{1CEF5DBA-68D6-4958-17D4-83E64C38234B}"/>
                </a:ext>
              </a:extLst>
            </p:cNvPr>
            <p:cNvSpPr txBox="1"/>
            <p:nvPr/>
          </p:nvSpPr>
          <p:spPr>
            <a:xfrm>
              <a:off x="248104" y="169512"/>
              <a:ext cx="2553845" cy="64988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0960" tIns="60960" rIns="60960" bIns="6096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219169" rtl="0" eaLnBrk="1" fontAlgn="auto" latinLnBrk="0" hangingPunct="0">
                <a:lnSpc>
                  <a:spcPct val="90000"/>
                </a:lnSpc>
                <a:spcBef>
                  <a:spcPts val="225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venir Next LT Pro"/>
                  <a:ea typeface="+mn-ea"/>
                  <a:cs typeface="+mn-cs"/>
                  <a:sym typeface="Helvetica Neue"/>
                </a:rPr>
                <a:t>Traditional ROI Metrics</a:t>
              </a:r>
            </a:p>
          </p:txBody>
        </p:sp>
      </p:grpSp>
      <p:sp>
        <p:nvSpPr>
          <p:cNvPr id="23" name="Rectangle 144">
            <a:extLst>
              <a:ext uri="{FF2B5EF4-FFF2-40B4-BE49-F238E27FC236}">
                <a16:creationId xmlns:a16="http://schemas.microsoft.com/office/drawing/2014/main" id="{FE79BBEF-8221-0300-F143-9CEBE9FBEF4F}"/>
              </a:ext>
            </a:extLst>
          </p:cNvPr>
          <p:cNvSpPr txBox="1"/>
          <p:nvPr/>
        </p:nvSpPr>
        <p:spPr>
          <a:xfrm>
            <a:off x="535883" y="2102058"/>
            <a:ext cx="4969835" cy="15183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285750" marR="0" lvl="0" indent="-285750" algn="l" defTabSz="1219169" rtl="0" eaLnBrk="1" fontAlgn="auto" latinLnBrk="0" hangingPunct="0">
              <a:lnSpc>
                <a:spcPct val="110000"/>
              </a:lnSpc>
              <a:spcBef>
                <a:spcPts val="600"/>
              </a:spcBef>
              <a:spcAft>
                <a:spcPts val="600"/>
              </a:spcAft>
              <a:buClrTx/>
              <a:buSzTx/>
              <a:buFont typeface="Calibri,Sans-Serif"/>
              <a:buChar char="-"/>
              <a:tabLst/>
              <a:defRPr/>
            </a:pPr>
            <a:r>
              <a:rPr kumimoji="0" lang="en-US" sz="1200" b="0" i="0" u="none" strike="noStrike" kern="1200" cap="none" spc="0" normalizeH="0" baseline="0" noProof="0">
                <a:ln>
                  <a:noFill/>
                </a:ln>
                <a:solidFill>
                  <a:srgbClr val="4C4C4E"/>
                </a:solidFill>
                <a:effectLst/>
                <a:uLnTx/>
                <a:uFillTx/>
                <a:latin typeface="Avenir Next LT Pro"/>
                <a:ea typeface="+mn-ea"/>
                <a:cs typeface="+mn-cs"/>
                <a:sym typeface="Helvetica Neue"/>
              </a:rPr>
              <a:t>Focused on financial returns: reduced absenteeism, healthcare cost savings, productivity gains.</a:t>
            </a:r>
            <a:endParaRPr kumimoji="0" lang="en-US" sz="1200" b="0" i="0" u="none" strike="noStrike" kern="1200" cap="none" spc="0" normalizeH="0" baseline="0" noProof="0">
              <a:ln>
                <a:noFill/>
              </a:ln>
              <a:solidFill>
                <a:srgbClr val="030406"/>
              </a:solidFill>
              <a:effectLst/>
              <a:uLnTx/>
              <a:uFillTx/>
              <a:latin typeface="Avenir Next LT Pro"/>
              <a:ea typeface="+mn-ea"/>
              <a:cs typeface="+mn-cs"/>
              <a:sym typeface="Helvetica Neue"/>
            </a:endParaRPr>
          </a:p>
          <a:p>
            <a:pPr marL="285750" marR="0" lvl="0" indent="-285750" algn="l" defTabSz="1219169" rtl="0" eaLnBrk="1" fontAlgn="auto" latinLnBrk="0" hangingPunct="0">
              <a:lnSpc>
                <a:spcPct val="110000"/>
              </a:lnSpc>
              <a:spcBef>
                <a:spcPts val="600"/>
              </a:spcBef>
              <a:spcAft>
                <a:spcPts val="600"/>
              </a:spcAft>
              <a:buClrTx/>
              <a:buSzTx/>
              <a:buFont typeface="Calibri,Sans-Serif"/>
              <a:buChar char="-"/>
              <a:tabLst/>
              <a:defRPr/>
            </a:pPr>
            <a:r>
              <a:rPr kumimoji="0" lang="en-US" sz="1200" b="0" i="0" u="none" strike="noStrike" kern="1200" cap="none" spc="0" normalizeH="0" baseline="0" noProof="0">
                <a:ln>
                  <a:noFill/>
                </a:ln>
                <a:solidFill>
                  <a:srgbClr val="4C4C4E"/>
                </a:solidFill>
                <a:effectLst/>
                <a:uLnTx/>
                <a:uFillTx/>
                <a:latin typeface="Avenir Next LT Pro"/>
                <a:ea typeface="+mn-ea"/>
                <a:cs typeface="+mn-cs"/>
                <a:sym typeface="Helvetica Neue"/>
              </a:rPr>
              <a:t>Programs often transactional (e.g., gym discounts, step challenges).</a:t>
            </a:r>
            <a:endParaRPr kumimoji="0" lang="en-US" sz="1200" b="0" i="0" u="none" strike="noStrike" kern="1200" cap="none" spc="0" normalizeH="0" baseline="0" noProof="0">
              <a:ln>
                <a:noFill/>
              </a:ln>
              <a:solidFill>
                <a:srgbClr val="030406"/>
              </a:solidFill>
              <a:effectLst/>
              <a:uLnTx/>
              <a:uFillTx/>
              <a:latin typeface="Avenir Next LT Pro"/>
              <a:ea typeface="+mn-ea"/>
              <a:cs typeface="+mn-cs"/>
              <a:sym typeface="Helvetica Neue"/>
            </a:endParaRPr>
          </a:p>
          <a:p>
            <a:pPr marL="0" marR="0" lvl="0" indent="0" algn="l" defTabSz="1219169" rtl="0" eaLnBrk="1" fontAlgn="auto" latinLnBrk="0" hangingPunct="0">
              <a:lnSpc>
                <a:spcPct val="90000"/>
              </a:lnSpc>
              <a:spcBef>
                <a:spcPts val="2250"/>
              </a:spcBef>
              <a:spcAft>
                <a:spcPts val="0"/>
              </a:spcAft>
              <a:buClrTx/>
              <a:buSzTx/>
              <a:buFontTx/>
              <a:buNone/>
              <a:tabLst/>
              <a:defRPr/>
            </a:pPr>
            <a:endParaRPr kumimoji="0" sz="1300" b="0" i="0" u="none" strike="noStrike" kern="1200" cap="none" spc="0" normalizeH="0" baseline="0" noProof="0">
              <a:ln>
                <a:noFill/>
              </a:ln>
              <a:solidFill>
                <a:srgbClr val="000000"/>
              </a:solidFill>
              <a:effectLst/>
              <a:uLnTx/>
              <a:uFillTx/>
              <a:latin typeface="Avenir Next LT Pro"/>
              <a:ea typeface="+mn-ea"/>
              <a:cs typeface="+mn-cs"/>
              <a:sym typeface="Helvetica Neue"/>
            </a:endParaRPr>
          </a:p>
        </p:txBody>
      </p:sp>
      <p:sp>
        <p:nvSpPr>
          <p:cNvPr id="34" name="Rounded Rectangle 116">
            <a:extLst>
              <a:ext uri="{FF2B5EF4-FFF2-40B4-BE49-F238E27FC236}">
                <a16:creationId xmlns:a16="http://schemas.microsoft.com/office/drawing/2014/main" id="{A0670B9C-3134-AE31-E777-CFD6E2ADF35E}"/>
              </a:ext>
            </a:extLst>
          </p:cNvPr>
          <p:cNvSpPr/>
          <p:nvPr/>
        </p:nvSpPr>
        <p:spPr>
          <a:xfrm>
            <a:off x="6430401" y="1692357"/>
            <a:ext cx="5225716" cy="2481641"/>
          </a:xfrm>
          <a:prstGeom prst="roundRect">
            <a:avLst>
              <a:gd name="adj" fmla="val 16667"/>
            </a:avLst>
          </a:prstGeom>
          <a:solidFill>
            <a:srgbClr val="FFFFFF"/>
          </a:solidFill>
          <a:ln w="12700">
            <a:miter lim="400000"/>
          </a:ln>
          <a:effectLst>
            <a:outerShdw blurRad="330200" dist="101600" dir="5400000" rotWithShape="0">
              <a:srgbClr val="000000">
                <a:alpha val="21000"/>
              </a:srgbClr>
            </a:outerShdw>
          </a:effectLst>
        </p:spPr>
        <p:txBody>
          <a:bodyPr lIns="60960" tIns="60960" rIns="60960" bIns="60960"/>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219200" rtl="0" eaLnBrk="1" fontAlgn="auto" latinLnBrk="0" hangingPunct="0">
              <a:lnSpc>
                <a:spcPct val="100000"/>
              </a:lnSpc>
              <a:spcBef>
                <a:spcPts val="0"/>
              </a:spcBef>
              <a:spcAft>
                <a:spcPts val="0"/>
              </a:spcAft>
              <a:buClrTx/>
              <a:buSzTx/>
              <a:buFontTx/>
              <a:buNone/>
              <a:tabLst/>
              <a:defRPr>
                <a:latin typeface="Roboto"/>
                <a:ea typeface="Roboto"/>
                <a:cs typeface="Roboto"/>
                <a:sym typeface="Roboto"/>
              </a:defRPr>
            </a:pPr>
            <a:endParaRPr kumimoji="0" sz="1200" b="0" i="0" u="none" strike="noStrike" kern="1200" cap="none" spc="0" normalizeH="0" baseline="0" noProof="0">
              <a:ln>
                <a:noFill/>
              </a:ln>
              <a:solidFill>
                <a:srgbClr val="000000"/>
              </a:solidFill>
              <a:effectLst/>
              <a:uLnTx/>
              <a:uFillTx/>
              <a:latin typeface="Avenir Next LT Pro"/>
              <a:ea typeface="Roboto"/>
              <a:cs typeface="Roboto"/>
              <a:sym typeface="Roboto"/>
            </a:endParaRPr>
          </a:p>
        </p:txBody>
      </p:sp>
      <p:grpSp>
        <p:nvGrpSpPr>
          <p:cNvPr id="35" name="Rounded Rectangle 117">
            <a:extLst>
              <a:ext uri="{FF2B5EF4-FFF2-40B4-BE49-F238E27FC236}">
                <a16:creationId xmlns:a16="http://schemas.microsoft.com/office/drawing/2014/main" id="{01D0B53D-6267-2080-A6E9-12B8F7961F6F}"/>
              </a:ext>
            </a:extLst>
          </p:cNvPr>
          <p:cNvGrpSpPr/>
          <p:nvPr/>
        </p:nvGrpSpPr>
        <p:grpSpPr>
          <a:xfrm>
            <a:off x="6824586" y="1438766"/>
            <a:ext cx="4613727" cy="457037"/>
            <a:chOff x="-38181" y="79823"/>
            <a:chExt cx="3050054" cy="861655"/>
          </a:xfrm>
        </p:grpSpPr>
        <p:sp>
          <p:nvSpPr>
            <p:cNvPr id="36" name="Rounded Rectangle">
              <a:extLst>
                <a:ext uri="{FF2B5EF4-FFF2-40B4-BE49-F238E27FC236}">
                  <a16:creationId xmlns:a16="http://schemas.microsoft.com/office/drawing/2014/main" id="{224D4EE6-458E-CDF0-48F8-90C5D92D282E}"/>
                </a:ext>
              </a:extLst>
            </p:cNvPr>
            <p:cNvSpPr/>
            <p:nvPr/>
          </p:nvSpPr>
          <p:spPr>
            <a:xfrm>
              <a:off x="-38181" y="79823"/>
              <a:ext cx="3050054" cy="861655"/>
            </a:xfrm>
            <a:prstGeom prst="roundRect">
              <a:avLst>
                <a:gd name="adj" fmla="val 50000"/>
              </a:avLst>
            </a:prstGeom>
            <a:solidFill>
              <a:schemeClr val="accent2"/>
            </a:solidFill>
            <a:ln w="12700" cap="flat">
              <a:noFill/>
              <a:miter lim="400000"/>
            </a:ln>
            <a:effectLst/>
          </p:spPr>
          <p:txBody>
            <a:bodyPr wrap="square" lIns="60960" tIns="60960" rIns="60960" bIns="60960" numCol="1"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219200" rtl="0" eaLnBrk="1" fontAlgn="auto" latinLnBrk="0" hangingPunct="0">
                <a:lnSpc>
                  <a:spcPct val="100000"/>
                </a:lnSpc>
                <a:spcBef>
                  <a:spcPts val="0"/>
                </a:spcBef>
                <a:spcAft>
                  <a:spcPts val="0"/>
                </a:spcAft>
                <a:buClrTx/>
                <a:buSzTx/>
                <a:buFontTx/>
                <a:buNone/>
                <a:tabLst/>
                <a:defRPr>
                  <a:solidFill>
                    <a:srgbClr val="FFFFFF"/>
                  </a:solidFill>
                  <a:latin typeface="Roboto"/>
                  <a:ea typeface="Roboto"/>
                  <a:cs typeface="Roboto"/>
                  <a:sym typeface="Roboto"/>
                </a:defRPr>
              </a:pPr>
              <a:endParaRPr kumimoji="0" sz="1200" b="0" i="0" u="none" strike="noStrike" kern="1200" cap="none" spc="0" normalizeH="0" baseline="0" noProof="0">
                <a:ln>
                  <a:noFill/>
                </a:ln>
                <a:solidFill>
                  <a:srgbClr val="FFFFFF"/>
                </a:solidFill>
                <a:effectLst/>
                <a:uLnTx/>
                <a:uFillTx/>
                <a:latin typeface="Avenir Next LT Pro"/>
                <a:ea typeface="Roboto"/>
                <a:cs typeface="Roboto"/>
                <a:sym typeface="Roboto"/>
              </a:endParaRPr>
            </a:p>
          </p:txBody>
        </p:sp>
        <p:sp>
          <p:nvSpPr>
            <p:cNvPr id="37" name="2020">
              <a:extLst>
                <a:ext uri="{FF2B5EF4-FFF2-40B4-BE49-F238E27FC236}">
                  <a16:creationId xmlns:a16="http://schemas.microsoft.com/office/drawing/2014/main" id="{7CF359ED-2016-F299-4470-8AD3CE9B3A5C}"/>
                </a:ext>
              </a:extLst>
            </p:cNvPr>
            <p:cNvSpPr txBox="1"/>
            <p:nvPr/>
          </p:nvSpPr>
          <p:spPr>
            <a:xfrm>
              <a:off x="238945" y="178866"/>
              <a:ext cx="2553845" cy="649884"/>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60960" tIns="60960" rIns="60960" bIns="6096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219169" rtl="0" eaLnBrk="1" fontAlgn="auto" latinLnBrk="0" hangingPunct="0">
                <a:lnSpc>
                  <a:spcPct val="90000"/>
                </a:lnSpc>
                <a:spcBef>
                  <a:spcPts val="225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venir Next LT Pro"/>
                  <a:ea typeface="+mn-ea"/>
                  <a:cs typeface="+mn-cs"/>
                  <a:sym typeface="Helvetica Neue"/>
                </a:rPr>
                <a:t>Shift to Human-Centric Wellbeing</a:t>
              </a:r>
            </a:p>
          </p:txBody>
        </p:sp>
      </p:grpSp>
      <p:sp>
        <p:nvSpPr>
          <p:cNvPr id="38" name="Rectangle 144">
            <a:extLst>
              <a:ext uri="{FF2B5EF4-FFF2-40B4-BE49-F238E27FC236}">
                <a16:creationId xmlns:a16="http://schemas.microsoft.com/office/drawing/2014/main" id="{90800661-2F44-4388-A598-62DE9C253FDC}"/>
              </a:ext>
            </a:extLst>
          </p:cNvPr>
          <p:cNvSpPr txBox="1"/>
          <p:nvPr/>
        </p:nvSpPr>
        <p:spPr>
          <a:xfrm>
            <a:off x="6576464" y="1981245"/>
            <a:ext cx="4956567" cy="187083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285750" marR="0" lvl="0" indent="-285750" algn="l" defTabSz="1219169" rtl="0" eaLnBrk="1" fontAlgn="auto" latinLnBrk="0" hangingPunct="0">
              <a:lnSpc>
                <a:spcPct val="110000"/>
              </a:lnSpc>
              <a:spcBef>
                <a:spcPts val="600"/>
              </a:spcBef>
              <a:spcAft>
                <a:spcPts val="600"/>
              </a:spcAft>
              <a:buClrTx/>
              <a:buSzTx/>
              <a:buFont typeface="Calibri,Sans-Serif"/>
              <a:buChar char="-"/>
              <a:tabLst/>
              <a:defRPr/>
            </a:pPr>
            <a:r>
              <a:rPr kumimoji="0" lang="en-US" sz="1200" b="0" i="0" u="sng" strike="noStrike" kern="1200" cap="none" spc="0" normalizeH="0" baseline="0" noProof="0">
                <a:ln>
                  <a:noFill/>
                </a:ln>
                <a:solidFill>
                  <a:srgbClr val="4C4C4E"/>
                </a:solidFill>
                <a:effectLst/>
                <a:uLnTx/>
                <a:uFillTx/>
                <a:latin typeface="Avenir Next LT Pro"/>
                <a:ea typeface="+mn-ea"/>
                <a:cs typeface="+mn-cs"/>
                <a:sym typeface="Helvetica Neue"/>
              </a:rPr>
              <a:t>Employee-Centric Mindset:</a:t>
            </a:r>
            <a:r>
              <a:rPr kumimoji="0" lang="en-US" sz="1200" b="0" i="0" u="none" strike="noStrike" kern="1200" cap="none" spc="0" normalizeH="0" baseline="0" noProof="0">
                <a:ln>
                  <a:noFill/>
                </a:ln>
                <a:solidFill>
                  <a:srgbClr val="4C4C4E"/>
                </a:solidFill>
                <a:effectLst/>
                <a:uLnTx/>
                <a:uFillTx/>
                <a:latin typeface="Avenir Next LT Pro"/>
                <a:ea typeface="+mn-ea"/>
                <a:cs typeface="+mn-cs"/>
                <a:sym typeface="Helvetica Neue"/>
              </a:rPr>
              <a:t> Prioritizing physical, emotional, social, career, community, and financial wellbeing.</a:t>
            </a:r>
          </a:p>
          <a:p>
            <a:pPr marL="285750" marR="0" lvl="0" indent="-285750" algn="l" defTabSz="1219169" rtl="0" eaLnBrk="1" fontAlgn="auto" latinLnBrk="0" hangingPunct="0">
              <a:lnSpc>
                <a:spcPct val="110000"/>
              </a:lnSpc>
              <a:spcBef>
                <a:spcPts val="600"/>
              </a:spcBef>
              <a:spcAft>
                <a:spcPts val="600"/>
              </a:spcAft>
              <a:buClrTx/>
              <a:buSzTx/>
              <a:buFont typeface="Calibri,Sans-Serif"/>
              <a:buChar char="-"/>
              <a:tabLst/>
              <a:defRPr/>
            </a:pPr>
            <a:r>
              <a:rPr kumimoji="0" lang="en-US" sz="1200" b="0" i="0" u="sng" strike="noStrike" kern="1200" cap="none" spc="0" normalizeH="0" baseline="0" noProof="0">
                <a:ln>
                  <a:noFill/>
                </a:ln>
                <a:solidFill>
                  <a:srgbClr val="4C4C4E"/>
                </a:solidFill>
                <a:effectLst/>
                <a:uLnTx/>
                <a:uFillTx/>
                <a:latin typeface="Avenir Next LT Pro"/>
                <a:ea typeface="+mn-ea"/>
                <a:cs typeface="+mn-cs"/>
                <a:sym typeface="Helvetica Neue"/>
              </a:rPr>
              <a:t>Employee Experience:</a:t>
            </a:r>
            <a:r>
              <a:rPr kumimoji="0" lang="en-US" sz="1200" b="0" i="0" u="none" strike="noStrike" kern="1200" cap="none" spc="0" normalizeH="0" baseline="0" noProof="0">
                <a:ln>
                  <a:noFill/>
                </a:ln>
                <a:solidFill>
                  <a:srgbClr val="4C4C4E"/>
                </a:solidFill>
                <a:effectLst/>
                <a:uLnTx/>
                <a:uFillTx/>
                <a:latin typeface="Avenir Next LT Pro"/>
                <a:ea typeface="+mn-ea"/>
                <a:cs typeface="+mn-cs"/>
                <a:sym typeface="Helvetica Neue"/>
              </a:rPr>
              <a:t> Meaningful work, psychological safety, inclusion.</a:t>
            </a:r>
          </a:p>
          <a:p>
            <a:pPr marL="285750" marR="0" lvl="0" indent="-285750" algn="l" defTabSz="1219169" rtl="0" eaLnBrk="1" fontAlgn="auto" latinLnBrk="0" hangingPunct="0">
              <a:lnSpc>
                <a:spcPct val="110000"/>
              </a:lnSpc>
              <a:spcBef>
                <a:spcPts val="600"/>
              </a:spcBef>
              <a:spcAft>
                <a:spcPts val="600"/>
              </a:spcAft>
              <a:buClrTx/>
              <a:buSzTx/>
              <a:buFont typeface="Calibri,Sans-Serif"/>
              <a:buChar char="-"/>
              <a:tabLst/>
              <a:defRPr/>
            </a:pPr>
            <a:r>
              <a:rPr kumimoji="0" lang="en-US" sz="1200" b="0" i="0" u="sng" strike="noStrike" kern="1200" cap="none" spc="0" normalizeH="0" baseline="0" noProof="0">
                <a:ln>
                  <a:noFill/>
                </a:ln>
                <a:solidFill>
                  <a:srgbClr val="4C4C4E"/>
                </a:solidFill>
                <a:effectLst/>
                <a:uLnTx/>
                <a:uFillTx/>
                <a:latin typeface="Avenir Next LT Pro"/>
                <a:ea typeface="+mn-ea"/>
                <a:cs typeface="+mn-cs"/>
                <a:sym typeface="Helvetica Neue"/>
              </a:rPr>
              <a:t>New Metrics:</a:t>
            </a:r>
            <a:r>
              <a:rPr kumimoji="0" lang="en-US" sz="1200" b="0" i="0" u="none" strike="noStrike" kern="1200" cap="none" spc="0" normalizeH="0" baseline="0" noProof="0">
                <a:ln>
                  <a:noFill/>
                </a:ln>
                <a:solidFill>
                  <a:srgbClr val="4C4C4E"/>
                </a:solidFill>
                <a:effectLst/>
                <a:uLnTx/>
                <a:uFillTx/>
                <a:latin typeface="Avenir Next LT Pro"/>
                <a:ea typeface="+mn-ea"/>
                <a:cs typeface="+mn-cs"/>
                <a:sym typeface="Helvetica Neue"/>
              </a:rPr>
              <a:t> Engagement, burnout, sense of belonging, retention.</a:t>
            </a:r>
          </a:p>
          <a:p>
            <a:pPr marL="285750" marR="0" lvl="0" indent="-285750" algn="l" defTabSz="1219169" rtl="0" eaLnBrk="1" fontAlgn="auto" latinLnBrk="0" hangingPunct="0">
              <a:lnSpc>
                <a:spcPct val="110000"/>
              </a:lnSpc>
              <a:spcBef>
                <a:spcPts val="600"/>
              </a:spcBef>
              <a:spcAft>
                <a:spcPts val="600"/>
              </a:spcAft>
              <a:buClrTx/>
              <a:buSzTx/>
              <a:buFont typeface="Calibri,Sans-Serif"/>
              <a:buChar char="-"/>
              <a:tabLst/>
              <a:defRPr/>
            </a:pPr>
            <a:r>
              <a:rPr kumimoji="0" lang="en-US" sz="1200" b="0" i="0" u="sng" strike="noStrike" kern="1200" cap="none" spc="0" normalizeH="0" baseline="0" noProof="0">
                <a:ln>
                  <a:noFill/>
                </a:ln>
                <a:solidFill>
                  <a:srgbClr val="4C4C4E"/>
                </a:solidFill>
                <a:effectLst/>
                <a:uLnTx/>
                <a:uFillTx/>
                <a:latin typeface="Avenir Next LT Pro"/>
                <a:ea typeface="+mn-ea"/>
                <a:cs typeface="+mn-cs"/>
                <a:sym typeface="Helvetica Neue"/>
              </a:rPr>
              <a:t>Qualitative Data:</a:t>
            </a:r>
            <a:r>
              <a:rPr kumimoji="0" lang="en-US" sz="1200" b="0" i="0" u="none" strike="noStrike" kern="1200" cap="none" spc="0" normalizeH="0" baseline="0" noProof="0">
                <a:ln>
                  <a:noFill/>
                </a:ln>
                <a:solidFill>
                  <a:srgbClr val="4C4C4E"/>
                </a:solidFill>
                <a:effectLst/>
                <a:uLnTx/>
                <a:uFillTx/>
                <a:latin typeface="Avenir Next LT Pro"/>
                <a:ea typeface="+mn-ea"/>
                <a:cs typeface="+mn-cs"/>
                <a:sym typeface="Helvetica Neue"/>
              </a:rPr>
              <a:t> Storytelling, pulse surveys, open feedback.</a:t>
            </a:r>
          </a:p>
        </p:txBody>
      </p:sp>
      <p:sp>
        <p:nvSpPr>
          <p:cNvPr id="39" name="Rounded Rectangle 116">
            <a:extLst>
              <a:ext uri="{FF2B5EF4-FFF2-40B4-BE49-F238E27FC236}">
                <a16:creationId xmlns:a16="http://schemas.microsoft.com/office/drawing/2014/main" id="{8BD06954-01F5-2E13-EF30-CA4E44FD0BC2}"/>
              </a:ext>
            </a:extLst>
          </p:cNvPr>
          <p:cNvSpPr/>
          <p:nvPr/>
        </p:nvSpPr>
        <p:spPr>
          <a:xfrm>
            <a:off x="2327114" y="4643374"/>
            <a:ext cx="7537772" cy="1678078"/>
          </a:xfrm>
          <a:prstGeom prst="roundRect">
            <a:avLst>
              <a:gd name="adj" fmla="val 16667"/>
            </a:avLst>
          </a:prstGeom>
          <a:solidFill>
            <a:srgbClr val="FFFFFF"/>
          </a:solidFill>
          <a:ln w="12700">
            <a:miter lim="400000"/>
          </a:ln>
          <a:effectLst>
            <a:outerShdw blurRad="330200" dist="101600" dir="5400000" rotWithShape="0">
              <a:srgbClr val="000000">
                <a:alpha val="21000"/>
              </a:srgbClr>
            </a:outerShdw>
          </a:effectLst>
        </p:spPr>
        <p:txBody>
          <a:bodyPr lIns="60960" tIns="60960" rIns="60960" bIns="60960"/>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219200" rtl="0" eaLnBrk="1" fontAlgn="auto" latinLnBrk="0" hangingPunct="0">
              <a:lnSpc>
                <a:spcPct val="100000"/>
              </a:lnSpc>
              <a:spcBef>
                <a:spcPts val="0"/>
              </a:spcBef>
              <a:spcAft>
                <a:spcPts val="0"/>
              </a:spcAft>
              <a:buClrTx/>
              <a:buSzTx/>
              <a:buFontTx/>
              <a:buNone/>
              <a:tabLst/>
              <a:defRPr>
                <a:latin typeface="Roboto"/>
                <a:ea typeface="Roboto"/>
                <a:cs typeface="Roboto"/>
                <a:sym typeface="Roboto"/>
              </a:defRPr>
            </a:pPr>
            <a:endParaRPr kumimoji="0" sz="1200" b="0" i="0" u="none" strike="noStrike" kern="1200" cap="none" spc="0" normalizeH="0" baseline="0" noProof="0">
              <a:ln>
                <a:noFill/>
              </a:ln>
              <a:solidFill>
                <a:srgbClr val="000000"/>
              </a:solidFill>
              <a:effectLst/>
              <a:uLnTx/>
              <a:uFillTx/>
              <a:latin typeface="Avenir Next LT Pro"/>
              <a:ea typeface="Roboto"/>
              <a:cs typeface="Roboto"/>
              <a:sym typeface="Roboto"/>
            </a:endParaRPr>
          </a:p>
        </p:txBody>
      </p:sp>
      <p:grpSp>
        <p:nvGrpSpPr>
          <p:cNvPr id="40" name="Rounded Rectangle 117">
            <a:extLst>
              <a:ext uri="{FF2B5EF4-FFF2-40B4-BE49-F238E27FC236}">
                <a16:creationId xmlns:a16="http://schemas.microsoft.com/office/drawing/2014/main" id="{A22273C4-9E5E-CC99-3B67-B7098D6FF36A}"/>
              </a:ext>
            </a:extLst>
          </p:cNvPr>
          <p:cNvGrpSpPr/>
          <p:nvPr/>
        </p:nvGrpSpPr>
        <p:grpSpPr>
          <a:xfrm>
            <a:off x="3789137" y="4408902"/>
            <a:ext cx="4613727" cy="457037"/>
            <a:chOff x="0" y="63626"/>
            <a:chExt cx="3050054" cy="861655"/>
          </a:xfrm>
        </p:grpSpPr>
        <p:sp>
          <p:nvSpPr>
            <p:cNvPr id="41" name="Rounded Rectangle">
              <a:extLst>
                <a:ext uri="{FF2B5EF4-FFF2-40B4-BE49-F238E27FC236}">
                  <a16:creationId xmlns:a16="http://schemas.microsoft.com/office/drawing/2014/main" id="{B37D19B9-7C54-E43F-5B07-C2C54D1AE6A1}"/>
                </a:ext>
              </a:extLst>
            </p:cNvPr>
            <p:cNvSpPr/>
            <p:nvPr/>
          </p:nvSpPr>
          <p:spPr>
            <a:xfrm>
              <a:off x="0" y="63626"/>
              <a:ext cx="3050054" cy="861655"/>
            </a:xfrm>
            <a:prstGeom prst="roundRect">
              <a:avLst>
                <a:gd name="adj" fmla="val 50000"/>
              </a:avLst>
            </a:prstGeom>
            <a:solidFill>
              <a:schemeClr val="accent3"/>
            </a:solidFill>
            <a:ln w="12700" cap="flat">
              <a:noFill/>
              <a:miter lim="400000"/>
            </a:ln>
            <a:effectLst/>
          </p:spPr>
          <p:txBody>
            <a:bodyPr wrap="square" lIns="60960" tIns="60960" rIns="60960" bIns="60960" numCol="1"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219200" rtl="0" eaLnBrk="1" fontAlgn="auto" latinLnBrk="0" hangingPunct="0">
                <a:lnSpc>
                  <a:spcPct val="100000"/>
                </a:lnSpc>
                <a:spcBef>
                  <a:spcPts val="0"/>
                </a:spcBef>
                <a:spcAft>
                  <a:spcPts val="0"/>
                </a:spcAft>
                <a:buClrTx/>
                <a:buSzTx/>
                <a:buFontTx/>
                <a:buNone/>
                <a:tabLst/>
                <a:defRPr>
                  <a:solidFill>
                    <a:srgbClr val="FFFFFF"/>
                  </a:solidFill>
                  <a:latin typeface="Roboto"/>
                  <a:ea typeface="Roboto"/>
                  <a:cs typeface="Roboto"/>
                  <a:sym typeface="Roboto"/>
                </a:defRPr>
              </a:pPr>
              <a:endParaRPr kumimoji="0" sz="1200" b="0" i="0" u="none" strike="noStrike" kern="1200" cap="none" spc="0" normalizeH="0" baseline="0" noProof="0">
                <a:ln>
                  <a:noFill/>
                </a:ln>
                <a:solidFill>
                  <a:srgbClr val="FFFFFF"/>
                </a:solidFill>
                <a:effectLst/>
                <a:uLnTx/>
                <a:uFillTx/>
                <a:latin typeface="Avenir Next LT Pro"/>
                <a:ea typeface="Roboto"/>
                <a:cs typeface="Roboto"/>
                <a:sym typeface="Roboto"/>
              </a:endParaRPr>
            </a:p>
          </p:txBody>
        </p:sp>
        <p:sp>
          <p:nvSpPr>
            <p:cNvPr id="42" name="2020">
              <a:extLst>
                <a:ext uri="{FF2B5EF4-FFF2-40B4-BE49-F238E27FC236}">
                  <a16:creationId xmlns:a16="http://schemas.microsoft.com/office/drawing/2014/main" id="{6CA2BF90-B4A0-2FAB-059D-EF92E3D12725}"/>
                </a:ext>
              </a:extLst>
            </p:cNvPr>
            <p:cNvSpPr txBox="1"/>
            <p:nvPr/>
          </p:nvSpPr>
          <p:spPr>
            <a:xfrm>
              <a:off x="248104" y="169512"/>
              <a:ext cx="2553845" cy="649884"/>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60960" tIns="60960" rIns="60960" bIns="6096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219169" rtl="0" eaLnBrk="1" fontAlgn="auto" latinLnBrk="0" hangingPunct="0">
                <a:lnSpc>
                  <a:spcPct val="90000"/>
                </a:lnSpc>
                <a:spcBef>
                  <a:spcPts val="225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venir Next LT Pro"/>
                  <a:ea typeface="+mn-ea"/>
                  <a:cs typeface="+mn-cs"/>
                  <a:sym typeface="Helvetica Neue"/>
                </a:rPr>
                <a:t>Why the Shift?</a:t>
              </a:r>
              <a:endParaRPr kumimoji="0" lang="en-US" sz="2400" b="0" i="0" u="none" strike="noStrike" kern="1200" cap="none" spc="0" normalizeH="0" baseline="0" noProof="0">
                <a:ln>
                  <a:noFill/>
                </a:ln>
                <a:solidFill>
                  <a:srgbClr val="FFFFFF"/>
                </a:solidFill>
                <a:effectLst/>
                <a:uLnTx/>
                <a:uFillTx/>
                <a:latin typeface="Avenir Next LT Pro"/>
                <a:ea typeface="+mn-ea"/>
                <a:cs typeface="+mn-cs"/>
                <a:sym typeface="Helvetica Neue"/>
              </a:endParaRPr>
            </a:p>
          </p:txBody>
        </p:sp>
      </p:grpSp>
      <p:sp>
        <p:nvSpPr>
          <p:cNvPr id="43" name="Rectangle 144">
            <a:extLst>
              <a:ext uri="{FF2B5EF4-FFF2-40B4-BE49-F238E27FC236}">
                <a16:creationId xmlns:a16="http://schemas.microsoft.com/office/drawing/2014/main" id="{BD77D398-C85D-479E-0014-CA3298487D48}"/>
              </a:ext>
            </a:extLst>
          </p:cNvPr>
          <p:cNvSpPr txBox="1"/>
          <p:nvPr/>
        </p:nvSpPr>
        <p:spPr>
          <a:xfrm>
            <a:off x="2476639" y="5159161"/>
            <a:ext cx="7238722" cy="90441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285750" marR="0" lvl="0" indent="-285750" algn="l" defTabSz="1219169" rtl="0" eaLnBrk="1" fontAlgn="auto" latinLnBrk="0" hangingPunct="0">
              <a:lnSpc>
                <a:spcPct val="110000"/>
              </a:lnSpc>
              <a:spcBef>
                <a:spcPts val="600"/>
              </a:spcBef>
              <a:spcAft>
                <a:spcPts val="600"/>
              </a:spcAft>
              <a:buClrTx/>
              <a:buSzTx/>
              <a:buFont typeface="Calibri,Sans-Serif"/>
              <a:buChar char="-"/>
              <a:tabLst/>
              <a:defRPr/>
            </a:pPr>
            <a:r>
              <a:rPr kumimoji="0" lang="en-US" sz="1200" b="0" i="0" u="none" strike="noStrike" kern="1200" cap="none" spc="0" normalizeH="0" baseline="0" noProof="0">
                <a:ln>
                  <a:noFill/>
                </a:ln>
                <a:solidFill>
                  <a:srgbClr val="4C4C4E"/>
                </a:solidFill>
                <a:effectLst/>
                <a:uLnTx/>
                <a:uFillTx/>
                <a:latin typeface="Avenir Next LT Pro"/>
                <a:ea typeface="+mn-ea"/>
                <a:cs typeface="+mn-cs"/>
                <a:sym typeface="Helvetica Neue"/>
              </a:rPr>
              <a:t>ROI often hard to quantify in complex wellbeing domains.</a:t>
            </a:r>
            <a:endParaRPr kumimoji="0" lang="en-US" sz="1200" b="0" i="0" u="none" strike="noStrike" kern="1200" cap="none" spc="0" normalizeH="0" baseline="0" noProof="0">
              <a:ln>
                <a:noFill/>
              </a:ln>
              <a:solidFill>
                <a:srgbClr val="030406"/>
              </a:solidFill>
              <a:effectLst/>
              <a:uLnTx/>
              <a:uFillTx/>
              <a:latin typeface="Avenir Next LT Pro"/>
              <a:ea typeface="+mn-ea"/>
              <a:cs typeface="+mn-cs"/>
              <a:sym typeface="Helvetica Neue"/>
            </a:endParaRPr>
          </a:p>
          <a:p>
            <a:pPr marL="285750" marR="0" lvl="0" indent="-285750" algn="l" defTabSz="1219169" rtl="0" eaLnBrk="1" fontAlgn="auto" latinLnBrk="0" hangingPunct="0">
              <a:lnSpc>
                <a:spcPct val="110000"/>
              </a:lnSpc>
              <a:spcBef>
                <a:spcPts val="600"/>
              </a:spcBef>
              <a:spcAft>
                <a:spcPts val="600"/>
              </a:spcAft>
              <a:buClrTx/>
              <a:buSzTx/>
              <a:buFont typeface="Calibri,Sans-Serif"/>
              <a:buChar char="-"/>
              <a:tabLst/>
              <a:defRPr/>
            </a:pPr>
            <a:r>
              <a:rPr kumimoji="0" lang="en-US" sz="1200" b="0" i="0" u="none" strike="noStrike" kern="1200" cap="none" spc="0" normalizeH="0" baseline="0" noProof="0">
                <a:ln>
                  <a:noFill/>
                </a:ln>
                <a:solidFill>
                  <a:srgbClr val="4C4C4E"/>
                </a:solidFill>
                <a:effectLst/>
                <a:uLnTx/>
                <a:uFillTx/>
                <a:latin typeface="Avenir Next LT Pro"/>
                <a:ea typeface="+mn-ea"/>
                <a:cs typeface="+mn-cs"/>
                <a:sym typeface="Helvetica Neue"/>
              </a:rPr>
              <a:t>Growing expectations for workplaces to care about people, not just performance.</a:t>
            </a:r>
            <a:endParaRPr kumimoji="0" lang="en-US" sz="1200" b="0" i="0" u="none" strike="noStrike" kern="1200" cap="none" spc="0" normalizeH="0" baseline="0" noProof="0">
              <a:ln>
                <a:noFill/>
              </a:ln>
              <a:solidFill>
                <a:srgbClr val="030406"/>
              </a:solidFill>
              <a:effectLst/>
              <a:uLnTx/>
              <a:uFillTx/>
              <a:latin typeface="Avenir Next LT Pro"/>
              <a:ea typeface="+mn-ea"/>
              <a:cs typeface="+mn-cs"/>
              <a:sym typeface="Helvetica Neue"/>
            </a:endParaRPr>
          </a:p>
          <a:p>
            <a:pPr marL="285750" marR="0" lvl="0" indent="-285750" algn="l" defTabSz="1219169" rtl="0" eaLnBrk="1" fontAlgn="auto" latinLnBrk="0" hangingPunct="0">
              <a:lnSpc>
                <a:spcPct val="110000"/>
              </a:lnSpc>
              <a:spcBef>
                <a:spcPts val="600"/>
              </a:spcBef>
              <a:spcAft>
                <a:spcPts val="600"/>
              </a:spcAft>
              <a:buClrTx/>
              <a:buSzTx/>
              <a:buFont typeface="Calibri,Sans-Serif"/>
              <a:buChar char="-"/>
              <a:tabLst/>
              <a:defRPr/>
            </a:pPr>
            <a:r>
              <a:rPr kumimoji="0" lang="en-US" sz="1200" b="0" i="0" u="none" strike="noStrike" kern="1200" cap="none" spc="0" normalizeH="0" baseline="0" noProof="0">
                <a:ln>
                  <a:noFill/>
                </a:ln>
                <a:solidFill>
                  <a:srgbClr val="4C4C4E"/>
                </a:solidFill>
                <a:effectLst/>
                <a:uLnTx/>
                <a:uFillTx/>
                <a:latin typeface="Avenir Next LT Pro"/>
                <a:ea typeface="+mn-ea"/>
                <a:cs typeface="+mn-cs"/>
                <a:sym typeface="Helvetica Neue"/>
              </a:rPr>
              <a:t>Emerging research supports a long-term, trust-based approach to wellbeing.</a:t>
            </a:r>
            <a:endParaRPr kumimoji="0" lang="en-US" sz="1200" b="0" i="0" u="none" strike="noStrike" kern="1200" cap="none" spc="0" normalizeH="0" baseline="0" noProof="0">
              <a:ln>
                <a:noFill/>
              </a:ln>
              <a:solidFill>
                <a:srgbClr val="030406"/>
              </a:solidFill>
              <a:effectLst/>
              <a:uLnTx/>
              <a:uFillTx/>
              <a:latin typeface="Avenir Next LT Pro"/>
              <a:ea typeface="+mn-ea"/>
              <a:cs typeface="+mn-cs"/>
              <a:sym typeface="Helvetica Neue"/>
            </a:endParaRPr>
          </a:p>
        </p:txBody>
      </p:sp>
      <p:sp>
        <p:nvSpPr>
          <p:cNvPr id="46" name="Arrow: Right 45">
            <a:extLst>
              <a:ext uri="{FF2B5EF4-FFF2-40B4-BE49-F238E27FC236}">
                <a16:creationId xmlns:a16="http://schemas.microsoft.com/office/drawing/2014/main" id="{0ED16A43-B2DF-DE18-1670-8EA597F57B20}"/>
              </a:ext>
            </a:extLst>
          </p:cNvPr>
          <p:cNvSpPr/>
          <p:nvPr/>
        </p:nvSpPr>
        <p:spPr>
          <a:xfrm>
            <a:off x="5929746" y="2549235"/>
            <a:ext cx="332509" cy="31865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Rectangle 1">
            <a:extLst>
              <a:ext uri="{FF2B5EF4-FFF2-40B4-BE49-F238E27FC236}">
                <a16:creationId xmlns:a16="http://schemas.microsoft.com/office/drawing/2014/main" id="{131956D8-7424-B564-A3C8-48CA6F3A8333}"/>
              </a:ext>
            </a:extLst>
          </p:cNvPr>
          <p:cNvSpPr/>
          <p:nvPr/>
        </p:nvSpPr>
        <p:spPr>
          <a:xfrm>
            <a:off x="10723418" y="5943600"/>
            <a:ext cx="932699" cy="8437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4" name="Picture 3" descr="A blue and green cube with letters on it&#10;&#10;Description automatically generated">
            <a:extLst>
              <a:ext uri="{FF2B5EF4-FFF2-40B4-BE49-F238E27FC236}">
                <a16:creationId xmlns:a16="http://schemas.microsoft.com/office/drawing/2014/main" id="{C9555723-3803-1EBC-69C1-05A54E99CD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7385" y="5849404"/>
            <a:ext cx="1239053" cy="1032134"/>
          </a:xfrm>
          <a:prstGeom prst="rect">
            <a:avLst/>
          </a:prstGeom>
        </p:spPr>
      </p:pic>
    </p:spTree>
    <p:extLst>
      <p:ext uri="{BB962C8B-B14F-4D97-AF65-F5344CB8AC3E}">
        <p14:creationId xmlns:p14="http://schemas.microsoft.com/office/powerpoint/2010/main" val="95649763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AAF2F-EDF4-3E3C-4DD0-191E1B05155B}"/>
              </a:ext>
            </a:extLst>
          </p:cNvPr>
          <p:cNvSpPr>
            <a:spLocks noGrp="1"/>
          </p:cNvSpPr>
          <p:nvPr>
            <p:ph type="title"/>
          </p:nvPr>
        </p:nvSpPr>
        <p:spPr/>
        <p:txBody>
          <a:bodyPr/>
          <a:lstStyle/>
          <a:p>
            <a:r>
              <a:rPr lang="en-US"/>
              <a:t>Wellbeing is an Imperative Function of Employee Benefits</a:t>
            </a:r>
          </a:p>
        </p:txBody>
      </p:sp>
      <p:sp>
        <p:nvSpPr>
          <p:cNvPr id="15" name="Text Placeholder 2">
            <a:extLst>
              <a:ext uri="{FF2B5EF4-FFF2-40B4-BE49-F238E27FC236}">
                <a16:creationId xmlns:a16="http://schemas.microsoft.com/office/drawing/2014/main" id="{064C8AE1-4DF4-4D98-A945-9BEE78E8C1DC}"/>
              </a:ext>
            </a:extLst>
          </p:cNvPr>
          <p:cNvSpPr>
            <a:spLocks noGrp="1"/>
          </p:cNvSpPr>
          <p:nvPr>
            <p:ph type="body" sz="quarter" idx="10"/>
          </p:nvPr>
        </p:nvSpPr>
        <p:spPr>
          <a:xfrm>
            <a:off x="548640" y="1253659"/>
            <a:ext cx="10972800" cy="661460"/>
          </a:xfrm>
        </p:spPr>
        <p:txBody>
          <a:bodyPr vert="horz" lIns="0" tIns="45720" rIns="0" bIns="45720" rtlCol="0" anchor="t">
            <a:noAutofit/>
          </a:bodyPr>
          <a:lstStyle/>
          <a:p>
            <a:pPr marL="0" indent="0">
              <a:buNone/>
            </a:pPr>
            <a:r>
              <a:rPr lang="en-US" sz="1400" b="1">
                <a:solidFill>
                  <a:schemeClr val="accent1"/>
                </a:solidFill>
              </a:rPr>
              <a:t>EMPLOYER CLIENTS AND EMPLOYEES VALUE WELLBEING</a:t>
            </a:r>
          </a:p>
        </p:txBody>
      </p:sp>
      <p:sp>
        <p:nvSpPr>
          <p:cNvPr id="9" name="Rectangle 8">
            <a:extLst>
              <a:ext uri="{FF2B5EF4-FFF2-40B4-BE49-F238E27FC236}">
                <a16:creationId xmlns:a16="http://schemas.microsoft.com/office/drawing/2014/main" id="{91708263-3953-4281-80D7-DD846AEE5749}"/>
              </a:ext>
            </a:extLst>
          </p:cNvPr>
          <p:cNvSpPr/>
          <p:nvPr/>
        </p:nvSpPr>
        <p:spPr>
          <a:xfrm>
            <a:off x="851479" y="1681916"/>
            <a:ext cx="2289110" cy="1915886"/>
          </a:xfrm>
          <a:prstGeom prst="rect">
            <a:avLst/>
          </a:prstGeom>
          <a:ln>
            <a:solidFill>
              <a:schemeClr val="tx2">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venir Next LT Pro"/>
                <a:ea typeface="+mn-ea"/>
                <a:cs typeface="+mn-cs"/>
              </a:rPr>
              <a:t>66%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venir Next LT Pro"/>
                <a:ea typeface="+mn-ea"/>
                <a:cs typeface="+mn-cs"/>
              </a:rPr>
              <a:t>of employers view their health and wellbeing strategy as integral to their workforce strategy</a:t>
            </a:r>
          </a:p>
        </p:txBody>
      </p:sp>
      <p:sp>
        <p:nvSpPr>
          <p:cNvPr id="10" name="Rectangle 9">
            <a:extLst>
              <a:ext uri="{FF2B5EF4-FFF2-40B4-BE49-F238E27FC236}">
                <a16:creationId xmlns:a16="http://schemas.microsoft.com/office/drawing/2014/main" id="{B64D8F2F-1FE4-4CFA-A8C7-2BF6A70526F2}"/>
              </a:ext>
            </a:extLst>
          </p:cNvPr>
          <p:cNvSpPr/>
          <p:nvPr/>
        </p:nvSpPr>
        <p:spPr>
          <a:xfrm>
            <a:off x="3515585" y="1681916"/>
            <a:ext cx="2289110" cy="1915886"/>
          </a:xfrm>
          <a:prstGeom prst="rect">
            <a:avLst/>
          </a:prstGeom>
          <a:solidFill>
            <a:schemeClr val="accent2"/>
          </a:solidFill>
          <a:ln>
            <a:solidFill>
              <a:schemeClr val="tx2">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venir Next LT Pro"/>
                <a:ea typeface="+mn-ea"/>
                <a:cs typeface="+mn-cs"/>
              </a:rPr>
              <a:t>87%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venir Next LT Pro"/>
                <a:ea typeface="+mn-ea"/>
                <a:cs typeface="+mn-cs"/>
              </a:rPr>
              <a:t>of leaders believe prioritizing employee wellbeing gives them a competitive advantage</a:t>
            </a:r>
          </a:p>
        </p:txBody>
      </p:sp>
      <p:sp>
        <p:nvSpPr>
          <p:cNvPr id="11" name="Rectangle 10">
            <a:extLst>
              <a:ext uri="{FF2B5EF4-FFF2-40B4-BE49-F238E27FC236}">
                <a16:creationId xmlns:a16="http://schemas.microsoft.com/office/drawing/2014/main" id="{AA6E3238-DCB4-4437-A531-2D2EEADA38BA}"/>
              </a:ext>
            </a:extLst>
          </p:cNvPr>
          <p:cNvSpPr/>
          <p:nvPr/>
        </p:nvSpPr>
        <p:spPr>
          <a:xfrm>
            <a:off x="6179691" y="1681916"/>
            <a:ext cx="2289110" cy="1915886"/>
          </a:xfrm>
          <a:prstGeom prst="rect">
            <a:avLst/>
          </a:prstGeom>
          <a:solidFill>
            <a:schemeClr val="accent3"/>
          </a:solidFill>
          <a:ln>
            <a:solidFill>
              <a:schemeClr val="tx2">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venir Next LT Pro"/>
                <a:ea typeface="+mn-ea"/>
                <a:cs typeface="+mn-cs"/>
              </a:rPr>
              <a:t>93%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venir Next LT Pro"/>
                <a:ea typeface="+mn-ea"/>
                <a:cs typeface="+mn-cs"/>
              </a:rPr>
              <a:t>of employees consider workplace wellbeing as important as salary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2" name="Rectangle 11">
            <a:extLst>
              <a:ext uri="{FF2B5EF4-FFF2-40B4-BE49-F238E27FC236}">
                <a16:creationId xmlns:a16="http://schemas.microsoft.com/office/drawing/2014/main" id="{E677089A-162E-4AED-AE9E-7C9F831A88DD}"/>
              </a:ext>
            </a:extLst>
          </p:cNvPr>
          <p:cNvSpPr/>
          <p:nvPr/>
        </p:nvSpPr>
        <p:spPr>
          <a:xfrm>
            <a:off x="8843798" y="1739642"/>
            <a:ext cx="2289110" cy="3934003"/>
          </a:xfrm>
          <a:prstGeom prst="rect">
            <a:avLst/>
          </a:prstGeom>
          <a:solidFill>
            <a:schemeClr val="tx2"/>
          </a:solidFill>
          <a:ln>
            <a:solidFill>
              <a:schemeClr val="tx2">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venir Next LT Pro"/>
                <a:ea typeface="+mn-ea"/>
                <a:cs typeface="+mn-cs"/>
              </a:rPr>
              <a:t>By 2030, the global workforce will be composed of several distinct generations, each with unique characteristics and demands. For example, Gen Z consumers prefer experiential perks and work-life balance over traditional healthcare benefits.</a:t>
            </a:r>
          </a:p>
        </p:txBody>
      </p:sp>
      <p:sp>
        <p:nvSpPr>
          <p:cNvPr id="4" name="Rectangle 3">
            <a:extLst>
              <a:ext uri="{FF2B5EF4-FFF2-40B4-BE49-F238E27FC236}">
                <a16:creationId xmlns:a16="http://schemas.microsoft.com/office/drawing/2014/main" id="{52D499EC-E055-713A-5EEB-D1F1E8CD02A4}"/>
              </a:ext>
            </a:extLst>
          </p:cNvPr>
          <p:cNvSpPr/>
          <p:nvPr/>
        </p:nvSpPr>
        <p:spPr>
          <a:xfrm>
            <a:off x="851479" y="3753045"/>
            <a:ext cx="2289110" cy="1915886"/>
          </a:xfrm>
          <a:prstGeom prst="rect">
            <a:avLst/>
          </a:prstGeom>
          <a:solidFill>
            <a:schemeClr val="accent4"/>
          </a:solidFill>
          <a:ln>
            <a:solidFill>
              <a:schemeClr val="tx2">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venir Next LT Pro"/>
                <a:ea typeface="+mn-ea"/>
                <a:cs typeface="+mn-cs"/>
              </a:rPr>
              <a:t>32%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venir Next LT Pro"/>
                <a:ea typeface="+mn-ea"/>
                <a:cs typeface="+mn-cs"/>
              </a:rPr>
              <a:t>of employees are less likely to be job hunting when they are thriving in their wellbeing </a:t>
            </a:r>
          </a:p>
        </p:txBody>
      </p:sp>
      <p:sp>
        <p:nvSpPr>
          <p:cNvPr id="3" name="TextBox 2">
            <a:extLst>
              <a:ext uri="{FF2B5EF4-FFF2-40B4-BE49-F238E27FC236}">
                <a16:creationId xmlns:a16="http://schemas.microsoft.com/office/drawing/2014/main" id="{08E48914-0F46-758D-997F-F046B7E4CC8A}"/>
              </a:ext>
            </a:extLst>
          </p:cNvPr>
          <p:cNvSpPr txBox="1"/>
          <p:nvPr/>
        </p:nvSpPr>
        <p:spPr>
          <a:xfrm>
            <a:off x="318295" y="5706584"/>
            <a:ext cx="10972800"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30406"/>
                </a:solidFill>
                <a:effectLst/>
                <a:uLnTx/>
                <a:uFillTx/>
                <a:latin typeface="Avenir Next LT Pro"/>
                <a:ea typeface="+mn-ea"/>
                <a:cs typeface="+mn-cs"/>
              </a:rPr>
              <a:t>1. University of Oxford Workplace Wellbeing and Firm Performance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30406"/>
                </a:solidFill>
                <a:effectLst/>
                <a:uLnTx/>
                <a:uFillTx/>
                <a:latin typeface="Avenir Next LT Pro"/>
                <a:ea typeface="+mn-ea"/>
                <a:cs typeface="+mn-cs"/>
              </a:rPr>
              <a:t>2. National Business Group on Health 14th Annual Employer-Sponsored Health and Well-Being Survey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30406"/>
                </a:solidFill>
                <a:effectLst/>
                <a:uLnTx/>
                <a:uFillTx/>
                <a:latin typeface="Avenir Next LT Pro"/>
                <a:ea typeface="+mn-ea"/>
                <a:cs typeface="+mn-cs"/>
              </a:rPr>
              <a:t>3. </a:t>
            </a:r>
            <a:r>
              <a:rPr kumimoji="0" lang="en-US" sz="600" b="0" i="0" u="none" strike="noStrike" kern="1200" cap="none" spc="0" normalizeH="0" baseline="0" noProof="0" err="1">
                <a:ln>
                  <a:noFill/>
                </a:ln>
                <a:solidFill>
                  <a:srgbClr val="030406"/>
                </a:solidFill>
                <a:effectLst/>
                <a:uLnTx/>
                <a:uFillTx/>
                <a:latin typeface="Avenir Next LT Pro"/>
                <a:ea typeface="+mn-ea"/>
                <a:cs typeface="+mn-cs"/>
              </a:rPr>
              <a:t>Gympass</a:t>
            </a:r>
            <a:r>
              <a:rPr kumimoji="0" lang="en-US" sz="600" b="0" i="0" u="none" strike="noStrike" kern="1200" cap="none" spc="0" normalizeH="0" baseline="0" noProof="0">
                <a:ln>
                  <a:noFill/>
                </a:ln>
                <a:solidFill>
                  <a:srgbClr val="030406"/>
                </a:solidFill>
                <a:effectLst/>
                <a:uLnTx/>
                <a:uFillTx/>
                <a:latin typeface="Avenir Next LT Pro"/>
                <a:ea typeface="+mn-ea"/>
                <a:cs typeface="+mn-cs"/>
              </a:rPr>
              <a:t> State of Work-Life Wellness 2024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30406"/>
                </a:solidFill>
                <a:effectLst/>
                <a:uLnTx/>
                <a:uFillTx/>
                <a:latin typeface="Avenir Next LT Pro"/>
                <a:ea typeface="+mn-ea"/>
                <a:cs typeface="+mn-cs"/>
              </a:rPr>
              <a:t>4. McKinsey Employer Health Benefits Survey 2024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30406"/>
                </a:solidFill>
                <a:effectLst/>
                <a:uLnTx/>
                <a:uFillTx/>
                <a:latin typeface="Avenir Next LT Pro"/>
                <a:ea typeface="+mn-ea"/>
                <a:cs typeface="+mn-cs"/>
              </a:rPr>
              <a:t>5. Gallup, Employee Wellbeing is key for Workplace Productivity </a:t>
            </a:r>
          </a:p>
        </p:txBody>
      </p:sp>
      <p:sp>
        <p:nvSpPr>
          <p:cNvPr id="7" name="Rectangle 6">
            <a:extLst>
              <a:ext uri="{FF2B5EF4-FFF2-40B4-BE49-F238E27FC236}">
                <a16:creationId xmlns:a16="http://schemas.microsoft.com/office/drawing/2014/main" id="{C0567E0A-40EC-0CD4-57C4-33D66F24C0C2}"/>
              </a:ext>
            </a:extLst>
          </p:cNvPr>
          <p:cNvSpPr/>
          <p:nvPr/>
        </p:nvSpPr>
        <p:spPr>
          <a:xfrm>
            <a:off x="3515585" y="3746213"/>
            <a:ext cx="2289110" cy="1915886"/>
          </a:xfrm>
          <a:prstGeom prst="rect">
            <a:avLst/>
          </a:prstGeom>
          <a:solidFill>
            <a:schemeClr val="accent5"/>
          </a:solidFill>
          <a:ln>
            <a:solidFill>
              <a:schemeClr val="tx2">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venir Next LT Pro"/>
                <a:ea typeface="+mn-ea"/>
                <a:cs typeface="+mn-cs"/>
              </a:rPr>
              <a:t>59%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venir Next LT Pro"/>
                <a:ea typeface="+mn-ea"/>
                <a:cs typeface="+mn-cs"/>
              </a:rPr>
              <a:t>of workers say work-life balance and personal wellbeing are key criteria for considering a new job</a:t>
            </a:r>
          </a:p>
        </p:txBody>
      </p:sp>
      <p:sp>
        <p:nvSpPr>
          <p:cNvPr id="8" name="Rectangle 7">
            <a:extLst>
              <a:ext uri="{FF2B5EF4-FFF2-40B4-BE49-F238E27FC236}">
                <a16:creationId xmlns:a16="http://schemas.microsoft.com/office/drawing/2014/main" id="{05F1BFE6-B798-DC2D-D0F4-E8D597045B1F}"/>
              </a:ext>
            </a:extLst>
          </p:cNvPr>
          <p:cNvSpPr/>
          <p:nvPr/>
        </p:nvSpPr>
        <p:spPr>
          <a:xfrm>
            <a:off x="6179691" y="3746213"/>
            <a:ext cx="2289110" cy="1915886"/>
          </a:xfrm>
          <a:prstGeom prst="rect">
            <a:avLst/>
          </a:prstGeom>
          <a:solidFill>
            <a:schemeClr val="accent6"/>
          </a:solidFill>
          <a:ln>
            <a:solidFill>
              <a:schemeClr val="tx2">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venir Next LT Pro"/>
                <a:ea typeface="+mn-ea"/>
                <a:cs typeface="+mn-cs"/>
              </a:rPr>
              <a:t>15 - 20%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venir Next LT Pro"/>
                <a:ea typeface="+mn-ea"/>
                <a:cs typeface="+mn-cs"/>
              </a:rPr>
              <a:t>of total payroll in voluntary turnover costs on average due to burnout</a:t>
            </a:r>
          </a:p>
        </p:txBody>
      </p:sp>
      <p:sp>
        <p:nvSpPr>
          <p:cNvPr id="5" name="Rectangle 4">
            <a:extLst>
              <a:ext uri="{FF2B5EF4-FFF2-40B4-BE49-F238E27FC236}">
                <a16:creationId xmlns:a16="http://schemas.microsoft.com/office/drawing/2014/main" id="{4AC83C65-95E8-93E6-D7F2-1FAF0DFBB8B8}"/>
              </a:ext>
            </a:extLst>
          </p:cNvPr>
          <p:cNvSpPr/>
          <p:nvPr/>
        </p:nvSpPr>
        <p:spPr>
          <a:xfrm>
            <a:off x="10723418" y="5943600"/>
            <a:ext cx="932699" cy="8437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6" name="Picture 5" descr="A blue and green cube with letters on it&#10;&#10;Description automatically generated">
            <a:extLst>
              <a:ext uri="{FF2B5EF4-FFF2-40B4-BE49-F238E27FC236}">
                <a16:creationId xmlns:a16="http://schemas.microsoft.com/office/drawing/2014/main" id="{2B3C959C-B277-BD34-00C6-D5D4136589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7385" y="5849404"/>
            <a:ext cx="1239053" cy="1032134"/>
          </a:xfrm>
          <a:prstGeom prst="rect">
            <a:avLst/>
          </a:prstGeom>
        </p:spPr>
      </p:pic>
    </p:spTree>
    <p:extLst>
      <p:ext uri="{BB962C8B-B14F-4D97-AF65-F5344CB8AC3E}">
        <p14:creationId xmlns:p14="http://schemas.microsoft.com/office/powerpoint/2010/main" val="1449538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BB6A6B68-7A8F-0466-052D-3347D104FBAD}"/>
              </a:ext>
            </a:extLst>
          </p:cNvPr>
          <p:cNvSpPr/>
          <p:nvPr/>
        </p:nvSpPr>
        <p:spPr>
          <a:xfrm>
            <a:off x="5467730" y="3775387"/>
            <a:ext cx="2834640" cy="2194560"/>
          </a:xfrm>
          <a:prstGeom prst="roundRect">
            <a:avLst/>
          </a:prstGeom>
          <a:solidFill>
            <a:schemeClr val="bg1"/>
          </a:solidFill>
          <a:ln>
            <a:solidFill>
              <a:schemeClr val="bg2">
                <a:lumMod val="60000"/>
                <a:lumOff val="4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0000"/>
              </a:lnSpc>
              <a:spcBef>
                <a:spcPts val="600"/>
              </a:spcBef>
              <a:spcAft>
                <a:spcPts val="300"/>
              </a:spcAft>
              <a:buClr>
                <a:srgbClr val="01949F"/>
              </a:buClr>
              <a:buSzTx/>
              <a:buFontTx/>
              <a:buNone/>
              <a:tabLst/>
              <a:defRPr/>
            </a:pPr>
            <a:r>
              <a:rPr kumimoji="0" lang="en-US" sz="1300" b="0" i="1" u="none" strike="noStrike" kern="1200" cap="none" spc="0" normalizeH="0" baseline="0" noProof="0">
                <a:ln>
                  <a:noFill/>
                </a:ln>
                <a:solidFill>
                  <a:srgbClr val="1F628D"/>
                </a:solidFill>
                <a:effectLst/>
                <a:uLnTx/>
                <a:uFillTx/>
                <a:latin typeface="Avenir Next LT Pro"/>
                <a:ea typeface="+mn-ea"/>
                <a:cs typeface="+mn-cs"/>
              </a:rPr>
              <a:t>Please provide a concrete, real-world example of a client </a:t>
            </a:r>
            <a:r>
              <a:rPr kumimoji="0" lang="en-US" sz="1300" b="1" i="1" u="none" strike="noStrike" kern="1200" cap="none" spc="0" normalizeH="0" baseline="0" noProof="0">
                <a:ln>
                  <a:noFill/>
                </a:ln>
                <a:solidFill>
                  <a:srgbClr val="1F628D"/>
                </a:solidFill>
                <a:effectLst/>
                <a:uLnTx/>
                <a:uFillTx/>
                <a:latin typeface="Avenir Next LT Pro"/>
                <a:ea typeface="+mn-ea"/>
                <a:cs typeface="+mn-cs"/>
              </a:rPr>
              <a:t>wellness program success story</a:t>
            </a:r>
            <a:r>
              <a:rPr kumimoji="0" lang="en-US" sz="1300" b="0" i="1" u="none" strike="noStrike" kern="1200" cap="none" spc="0" normalizeH="0" baseline="0" noProof="0">
                <a:ln>
                  <a:noFill/>
                </a:ln>
                <a:solidFill>
                  <a:srgbClr val="1F628D"/>
                </a:solidFill>
                <a:effectLst/>
                <a:uLnTx/>
                <a:uFillTx/>
                <a:latin typeface="Avenir Next LT Pro"/>
                <a:ea typeface="+mn-ea"/>
                <a:cs typeface="+mn-cs"/>
              </a:rPr>
              <a:t>.</a:t>
            </a:r>
          </a:p>
        </p:txBody>
      </p:sp>
      <p:sp>
        <p:nvSpPr>
          <p:cNvPr id="12" name="Rectangle: Rounded Corners 11">
            <a:extLst>
              <a:ext uri="{FF2B5EF4-FFF2-40B4-BE49-F238E27FC236}">
                <a16:creationId xmlns:a16="http://schemas.microsoft.com/office/drawing/2014/main" id="{96437C78-EE83-9613-4A3C-D08E1A728C21}"/>
              </a:ext>
            </a:extLst>
          </p:cNvPr>
          <p:cNvSpPr/>
          <p:nvPr/>
        </p:nvSpPr>
        <p:spPr>
          <a:xfrm>
            <a:off x="8463146" y="3775387"/>
            <a:ext cx="2834640" cy="2194560"/>
          </a:xfrm>
          <a:prstGeom prst="roundRect">
            <a:avLst/>
          </a:prstGeom>
          <a:solidFill>
            <a:schemeClr val="bg1"/>
          </a:solidFill>
          <a:ln>
            <a:solidFill>
              <a:schemeClr val="bg2">
                <a:lumMod val="60000"/>
                <a:lumOff val="4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a:ln>
                  <a:noFill/>
                </a:ln>
                <a:solidFill>
                  <a:srgbClr val="1F628D"/>
                </a:solidFill>
                <a:effectLst/>
                <a:uLnTx/>
                <a:uFillTx/>
                <a:latin typeface="Avenir Next LT Pro"/>
                <a:ea typeface="+mn-ea"/>
                <a:cs typeface="+mn-cs"/>
              </a:rPr>
              <a:t>What is your firm’s </a:t>
            </a:r>
            <a:r>
              <a:rPr kumimoji="0" lang="en-US" sz="1300" b="1" i="1" u="none" strike="noStrike" kern="1200" cap="none" spc="0" normalizeH="0" baseline="0" noProof="0">
                <a:ln>
                  <a:noFill/>
                </a:ln>
                <a:solidFill>
                  <a:srgbClr val="1F628D"/>
                </a:solidFill>
                <a:effectLst/>
                <a:uLnTx/>
                <a:uFillTx/>
                <a:latin typeface="Avenir Next LT Pro"/>
                <a:ea typeface="+mn-ea"/>
                <a:cs typeface="+mn-cs"/>
              </a:rPr>
              <a:t>experience</a:t>
            </a:r>
            <a:r>
              <a:rPr kumimoji="0" lang="en-US" sz="1300" b="0" i="1" u="none" strike="noStrike" kern="1200" cap="none" spc="0" normalizeH="0" baseline="0" noProof="0">
                <a:ln>
                  <a:noFill/>
                </a:ln>
                <a:solidFill>
                  <a:srgbClr val="1F628D"/>
                </a:solidFill>
                <a:effectLst/>
                <a:uLnTx/>
                <a:uFillTx/>
                <a:latin typeface="Avenir Next LT Pro"/>
                <a:ea typeface="+mn-ea"/>
                <a:cs typeface="+mn-cs"/>
              </a:rPr>
              <a:t> and what role does your firm play when it comes to wellness programs?</a:t>
            </a:r>
          </a:p>
        </p:txBody>
      </p:sp>
      <p:sp>
        <p:nvSpPr>
          <p:cNvPr id="2" name="Title 1">
            <a:extLst>
              <a:ext uri="{FF2B5EF4-FFF2-40B4-BE49-F238E27FC236}">
                <a16:creationId xmlns:a16="http://schemas.microsoft.com/office/drawing/2014/main" id="{51749127-9A10-C61C-7DC0-B23E4F8515DB}"/>
              </a:ext>
            </a:extLst>
          </p:cNvPr>
          <p:cNvSpPr>
            <a:spLocks noGrp="1"/>
          </p:cNvSpPr>
          <p:nvPr>
            <p:ph type="title"/>
          </p:nvPr>
        </p:nvSpPr>
        <p:spPr/>
        <p:txBody>
          <a:bodyPr anchor="ctr"/>
          <a:lstStyle/>
          <a:p>
            <a:r>
              <a:rPr lang="en-US"/>
              <a:t>In RFPs Wellbeing is Top of Mind</a:t>
            </a:r>
          </a:p>
        </p:txBody>
      </p:sp>
      <p:sp>
        <p:nvSpPr>
          <p:cNvPr id="4" name="Text Placeholder 3">
            <a:extLst>
              <a:ext uri="{FF2B5EF4-FFF2-40B4-BE49-F238E27FC236}">
                <a16:creationId xmlns:a16="http://schemas.microsoft.com/office/drawing/2014/main" id="{B228A616-7C0D-81C6-E045-1D90FD712B6F}"/>
              </a:ext>
            </a:extLst>
          </p:cNvPr>
          <p:cNvSpPr>
            <a:spLocks noGrp="1"/>
          </p:cNvSpPr>
          <p:nvPr>
            <p:ph type="body" sz="quarter" idx="10"/>
          </p:nvPr>
        </p:nvSpPr>
        <p:spPr>
          <a:xfrm>
            <a:off x="670559" y="2085910"/>
            <a:ext cx="1551048" cy="1828800"/>
          </a:xfrm>
        </p:spPr>
        <p:txBody>
          <a:bodyPr/>
          <a:lstStyle/>
          <a:p>
            <a:pPr algn="r">
              <a:lnSpc>
                <a:spcPct val="100000"/>
              </a:lnSpc>
              <a:spcBef>
                <a:spcPts val="0"/>
              </a:spcBef>
              <a:spcAft>
                <a:spcPts val="0"/>
              </a:spcAft>
            </a:pPr>
            <a:r>
              <a:rPr lang="en-US" sz="1600" b="0" i="0">
                <a:solidFill>
                  <a:schemeClr val="accent2"/>
                </a:solidFill>
                <a:effectLst/>
                <a:latin typeface="+mj-lt"/>
              </a:rPr>
              <a:t>of RFPs for broker services have question(s) related to wellbeing services available</a:t>
            </a:r>
          </a:p>
          <a:p>
            <a:pPr algn="r"/>
            <a:endParaRPr lang="en-US">
              <a:solidFill>
                <a:schemeClr val="accent2"/>
              </a:solidFill>
              <a:latin typeface="+mj-lt"/>
            </a:endParaRPr>
          </a:p>
        </p:txBody>
      </p:sp>
      <p:sp>
        <p:nvSpPr>
          <p:cNvPr id="8" name="Rectangle: Rounded Corners 7">
            <a:extLst>
              <a:ext uri="{FF2B5EF4-FFF2-40B4-BE49-F238E27FC236}">
                <a16:creationId xmlns:a16="http://schemas.microsoft.com/office/drawing/2014/main" id="{ED1F3FB2-7264-5D7F-3050-798C28B6FDA3}"/>
              </a:ext>
            </a:extLst>
          </p:cNvPr>
          <p:cNvSpPr/>
          <p:nvPr/>
        </p:nvSpPr>
        <p:spPr>
          <a:xfrm>
            <a:off x="2472314" y="1388929"/>
            <a:ext cx="2834640" cy="2194560"/>
          </a:xfrm>
          <a:prstGeom prst="roundRect">
            <a:avLst/>
          </a:prstGeom>
          <a:solidFill>
            <a:schemeClr val="bg1"/>
          </a:solidFill>
          <a:ln>
            <a:solidFill>
              <a:schemeClr val="bg2">
                <a:lumMod val="60000"/>
                <a:lumOff val="4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a:ln>
                  <a:noFill/>
                </a:ln>
                <a:solidFill>
                  <a:srgbClr val="1F628D"/>
                </a:solidFill>
                <a:effectLst/>
                <a:uLnTx/>
                <a:uFillTx/>
                <a:latin typeface="Avenir Next LT Pro"/>
                <a:ea typeface="+mn-ea"/>
                <a:cs typeface="+mn-cs"/>
              </a:rPr>
              <a:t>Describe any </a:t>
            </a:r>
            <a:r>
              <a:rPr kumimoji="0" lang="en-US" sz="1300" b="1" i="1" u="none" strike="noStrike" kern="1200" cap="none" spc="0" normalizeH="0" baseline="0" noProof="0">
                <a:ln>
                  <a:noFill/>
                </a:ln>
                <a:solidFill>
                  <a:srgbClr val="1F628D"/>
                </a:solidFill>
                <a:effectLst/>
                <a:uLnTx/>
                <a:uFillTx/>
                <a:latin typeface="Avenir Next LT Pro"/>
                <a:ea typeface="+mn-ea"/>
                <a:cs typeface="+mn-cs"/>
              </a:rPr>
              <a:t>effective programs </a:t>
            </a:r>
            <a:r>
              <a:rPr kumimoji="0" lang="en-US" sz="1300" b="0" i="1" u="none" strike="noStrike" kern="1200" cap="none" spc="0" normalizeH="0" baseline="0" noProof="0">
                <a:ln>
                  <a:noFill/>
                </a:ln>
                <a:solidFill>
                  <a:srgbClr val="1F628D"/>
                </a:solidFill>
                <a:effectLst/>
                <a:uLnTx/>
                <a:uFillTx/>
                <a:latin typeface="Avenir Next LT Pro"/>
                <a:ea typeface="+mn-ea"/>
                <a:cs typeface="+mn-cs"/>
              </a:rPr>
              <a:t>and online programs you provide to your clients that foster employee wellness.</a:t>
            </a:r>
          </a:p>
        </p:txBody>
      </p:sp>
      <p:sp>
        <p:nvSpPr>
          <p:cNvPr id="9" name="Rectangle: Rounded Corners 8">
            <a:extLst>
              <a:ext uri="{FF2B5EF4-FFF2-40B4-BE49-F238E27FC236}">
                <a16:creationId xmlns:a16="http://schemas.microsoft.com/office/drawing/2014/main" id="{7A5E6CD7-4540-5300-0B06-A56EAD262646}"/>
              </a:ext>
            </a:extLst>
          </p:cNvPr>
          <p:cNvSpPr/>
          <p:nvPr/>
        </p:nvSpPr>
        <p:spPr>
          <a:xfrm>
            <a:off x="5467730" y="1407570"/>
            <a:ext cx="2834640" cy="2194560"/>
          </a:xfrm>
          <a:prstGeom prst="roundRect">
            <a:avLst/>
          </a:prstGeom>
          <a:solidFill>
            <a:schemeClr val="bg1"/>
          </a:solidFill>
          <a:ln>
            <a:solidFill>
              <a:schemeClr val="bg2">
                <a:lumMod val="60000"/>
                <a:lumOff val="4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a:ln>
                  <a:noFill/>
                </a:ln>
                <a:solidFill>
                  <a:srgbClr val="1F628D"/>
                </a:solidFill>
                <a:effectLst/>
                <a:uLnTx/>
                <a:uFillTx/>
                <a:latin typeface="Avenir Next LT Pro"/>
                <a:ea typeface="+mn-ea"/>
                <a:cs typeface="+mn-cs"/>
              </a:rPr>
              <a:t>What employee</a:t>
            </a:r>
            <a:r>
              <a:rPr kumimoji="0" lang="en-US" sz="1300" b="1" i="0" u="none" strike="noStrike" kern="1200" cap="none" spc="0" normalizeH="0" baseline="0" noProof="0">
                <a:ln>
                  <a:noFill/>
                </a:ln>
                <a:solidFill>
                  <a:srgbClr val="1F628D"/>
                </a:solidFill>
                <a:effectLst/>
                <a:uLnTx/>
                <a:uFillTx/>
                <a:latin typeface="Avenir Next LT Pro"/>
                <a:ea typeface="+mn-ea"/>
                <a:cs typeface="+mn-cs"/>
              </a:rPr>
              <a:t> wellness and health incentives </a:t>
            </a:r>
            <a:r>
              <a:rPr kumimoji="0" lang="en-US" sz="1300" b="0" i="1" u="none" strike="noStrike" kern="1200" cap="none" spc="0" normalizeH="0" baseline="0" noProof="0">
                <a:ln>
                  <a:noFill/>
                </a:ln>
                <a:solidFill>
                  <a:srgbClr val="1F628D"/>
                </a:solidFill>
                <a:effectLst/>
                <a:uLnTx/>
                <a:uFillTx/>
                <a:latin typeface="Avenir Next LT Pro"/>
                <a:ea typeface="+mn-ea"/>
                <a:cs typeface="+mn-cs"/>
              </a:rPr>
              <a:t>do you recommend implementing, if any? How would you evaluate whether these might be a good fit for [COMPANY]? What </a:t>
            </a:r>
            <a:r>
              <a:rPr kumimoji="0" lang="en-US" sz="1300" b="1" i="1" u="none" strike="noStrike" kern="1200" cap="none" spc="0" normalizeH="0" baseline="0" noProof="0">
                <a:ln>
                  <a:noFill/>
                </a:ln>
                <a:solidFill>
                  <a:srgbClr val="1F628D"/>
                </a:solidFill>
                <a:effectLst/>
                <a:uLnTx/>
                <a:uFillTx/>
                <a:latin typeface="Avenir Next LT Pro"/>
                <a:ea typeface="+mn-ea"/>
                <a:cs typeface="+mn-cs"/>
              </a:rPr>
              <a:t>evidence</a:t>
            </a:r>
            <a:r>
              <a:rPr kumimoji="0" lang="en-US" sz="1300" b="0" i="1" u="none" strike="noStrike" kern="1200" cap="none" spc="0" normalizeH="0" baseline="0" noProof="0">
                <a:ln>
                  <a:noFill/>
                </a:ln>
                <a:solidFill>
                  <a:srgbClr val="1F628D"/>
                </a:solidFill>
                <a:effectLst/>
                <a:uLnTx/>
                <a:uFillTx/>
                <a:latin typeface="Avenir Next LT Pro"/>
                <a:ea typeface="+mn-ea"/>
                <a:cs typeface="+mn-cs"/>
              </a:rPr>
              <a:t> do you have that these program(s) work?</a:t>
            </a:r>
          </a:p>
        </p:txBody>
      </p:sp>
      <p:sp>
        <p:nvSpPr>
          <p:cNvPr id="10" name="Rectangle: Rounded Corners 9">
            <a:extLst>
              <a:ext uri="{FF2B5EF4-FFF2-40B4-BE49-F238E27FC236}">
                <a16:creationId xmlns:a16="http://schemas.microsoft.com/office/drawing/2014/main" id="{40F31893-6449-D948-1023-14F8F882E355}"/>
              </a:ext>
            </a:extLst>
          </p:cNvPr>
          <p:cNvSpPr/>
          <p:nvPr/>
        </p:nvSpPr>
        <p:spPr>
          <a:xfrm>
            <a:off x="8463146" y="1407570"/>
            <a:ext cx="2834640" cy="2194560"/>
          </a:xfrm>
          <a:prstGeom prst="roundRect">
            <a:avLst/>
          </a:prstGeom>
          <a:solidFill>
            <a:schemeClr val="bg1"/>
          </a:solidFill>
          <a:ln>
            <a:solidFill>
              <a:schemeClr val="bg2">
                <a:lumMod val="60000"/>
                <a:lumOff val="4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a:ln>
                  <a:noFill/>
                </a:ln>
                <a:solidFill>
                  <a:srgbClr val="1F628D"/>
                </a:solidFill>
                <a:effectLst/>
                <a:uLnTx/>
                <a:uFillTx/>
                <a:latin typeface="Avenir Next LT Pro"/>
                <a:ea typeface="+mn-ea"/>
                <a:cs typeface="+mn-cs"/>
              </a:rPr>
              <a:t>Can you share </a:t>
            </a:r>
            <a:r>
              <a:rPr kumimoji="0" lang="en-US" sz="1300" b="1" i="1" u="none" strike="noStrike" kern="1200" cap="none" spc="0" normalizeH="0" baseline="0" noProof="0">
                <a:ln>
                  <a:noFill/>
                </a:ln>
                <a:solidFill>
                  <a:srgbClr val="1F628D"/>
                </a:solidFill>
                <a:effectLst/>
                <a:uLnTx/>
                <a:uFillTx/>
                <a:latin typeface="Avenir Next LT Pro"/>
                <a:ea typeface="+mn-ea"/>
                <a:cs typeface="+mn-cs"/>
              </a:rPr>
              <a:t>Wellness Program benchmarking </a:t>
            </a:r>
            <a:r>
              <a:rPr kumimoji="0" lang="en-US" sz="1300" b="0" i="1" u="none" strike="noStrike" kern="1200" cap="none" spc="0" normalizeH="0" baseline="0" noProof="0">
                <a:ln>
                  <a:noFill/>
                </a:ln>
                <a:solidFill>
                  <a:srgbClr val="1F628D"/>
                </a:solidFill>
                <a:effectLst/>
                <a:uLnTx/>
                <a:uFillTx/>
                <a:latin typeface="Avenir Next LT Pro"/>
                <a:ea typeface="+mn-ea"/>
                <a:cs typeface="+mn-cs"/>
              </a:rPr>
              <a:t>information?  We want to assess program types, incentives, ROI, and demonstrate the </a:t>
            </a:r>
            <a:r>
              <a:rPr kumimoji="0" lang="en-US" sz="1300" b="1" i="1" u="none" strike="noStrike" kern="1200" cap="none" spc="0" normalizeH="0" baseline="0" noProof="0">
                <a:ln>
                  <a:noFill/>
                </a:ln>
                <a:solidFill>
                  <a:srgbClr val="1F628D"/>
                </a:solidFill>
                <a:effectLst/>
                <a:uLnTx/>
                <a:uFillTx/>
                <a:latin typeface="Avenir Next LT Pro"/>
                <a:ea typeface="+mn-ea"/>
                <a:cs typeface="+mn-cs"/>
              </a:rPr>
              <a:t>importance for employee retention</a:t>
            </a:r>
            <a:r>
              <a:rPr kumimoji="0" lang="en-US" sz="1300" b="0" i="1" u="none" strike="noStrike" kern="1200" cap="none" spc="0" normalizeH="0" baseline="0" noProof="0">
                <a:ln>
                  <a:noFill/>
                </a:ln>
                <a:solidFill>
                  <a:srgbClr val="1F628D"/>
                </a:solidFill>
                <a:effectLst/>
                <a:uLnTx/>
                <a:uFillTx/>
                <a:latin typeface="Avenir Next LT Pro"/>
                <a:ea typeface="+mn-ea"/>
                <a:cs typeface="+mn-cs"/>
              </a:rPr>
              <a:t>, recruiting, improving health, etc.</a:t>
            </a:r>
          </a:p>
        </p:txBody>
      </p:sp>
      <p:sp>
        <p:nvSpPr>
          <p:cNvPr id="13" name="Rectangle: Rounded Corners 12">
            <a:extLst>
              <a:ext uri="{FF2B5EF4-FFF2-40B4-BE49-F238E27FC236}">
                <a16:creationId xmlns:a16="http://schemas.microsoft.com/office/drawing/2014/main" id="{4D526567-0429-137E-D750-7A4A7CF274C3}"/>
              </a:ext>
            </a:extLst>
          </p:cNvPr>
          <p:cNvSpPr/>
          <p:nvPr/>
        </p:nvSpPr>
        <p:spPr>
          <a:xfrm>
            <a:off x="2472314" y="3775387"/>
            <a:ext cx="2834640" cy="2194560"/>
          </a:xfrm>
          <a:prstGeom prst="roundRect">
            <a:avLst/>
          </a:prstGeom>
          <a:solidFill>
            <a:schemeClr val="bg1"/>
          </a:solidFill>
          <a:ln>
            <a:solidFill>
              <a:schemeClr val="bg2">
                <a:lumMod val="60000"/>
                <a:lumOff val="4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0000"/>
              </a:lnSpc>
              <a:spcBef>
                <a:spcPts val="600"/>
              </a:spcBef>
              <a:spcAft>
                <a:spcPts val="300"/>
              </a:spcAft>
              <a:buClr>
                <a:srgbClr val="01949F"/>
              </a:buClr>
              <a:buSzTx/>
              <a:buFontTx/>
              <a:buNone/>
              <a:tabLst/>
              <a:defRPr/>
            </a:pPr>
            <a:r>
              <a:rPr kumimoji="0" lang="en-US" sz="1300" b="0" i="1" u="none" strike="noStrike" kern="1200" cap="none" spc="0" normalizeH="0" baseline="0" noProof="0">
                <a:ln>
                  <a:noFill/>
                </a:ln>
                <a:solidFill>
                  <a:srgbClr val="1F628D"/>
                </a:solidFill>
                <a:effectLst/>
                <a:uLnTx/>
                <a:uFillTx/>
                <a:latin typeface="Avenir Next LT Pro"/>
                <a:ea typeface="+mn-ea"/>
                <a:cs typeface="+mn-cs"/>
              </a:rPr>
              <a:t>Describe your </a:t>
            </a:r>
            <a:r>
              <a:rPr kumimoji="0" lang="en-US" sz="1300" b="1" i="1" u="none" strike="noStrike" kern="1200" cap="none" spc="0" normalizeH="0" baseline="0" noProof="0">
                <a:ln>
                  <a:noFill/>
                </a:ln>
                <a:solidFill>
                  <a:srgbClr val="1F628D"/>
                </a:solidFill>
                <a:effectLst/>
                <a:uLnTx/>
                <a:uFillTx/>
                <a:latin typeface="Avenir Next LT Pro"/>
                <a:ea typeface="+mn-ea"/>
                <a:cs typeface="+mn-cs"/>
              </a:rPr>
              <a:t>expertise with EAP and mental health benefits</a:t>
            </a:r>
            <a:r>
              <a:rPr kumimoji="0" lang="en-US" sz="1300" b="0" i="1" u="none" strike="noStrike" kern="1200" cap="none" spc="0" normalizeH="0" baseline="0" noProof="0">
                <a:ln>
                  <a:noFill/>
                </a:ln>
                <a:solidFill>
                  <a:srgbClr val="1F628D"/>
                </a:solidFill>
                <a:effectLst/>
                <a:uLnTx/>
                <a:uFillTx/>
                <a:latin typeface="Avenir Next LT Pro"/>
                <a:ea typeface="+mn-ea"/>
                <a:cs typeface="+mn-cs"/>
              </a:rPr>
              <a:t>, including average utilization by your clients. </a:t>
            </a:r>
          </a:p>
        </p:txBody>
      </p:sp>
      <p:sp>
        <p:nvSpPr>
          <p:cNvPr id="7" name="TextBox 6">
            <a:extLst>
              <a:ext uri="{FF2B5EF4-FFF2-40B4-BE49-F238E27FC236}">
                <a16:creationId xmlns:a16="http://schemas.microsoft.com/office/drawing/2014/main" id="{F821BE92-F804-3BBA-BBCB-897B8821B7F2}"/>
              </a:ext>
            </a:extLst>
          </p:cNvPr>
          <p:cNvSpPr txBox="1"/>
          <p:nvPr/>
        </p:nvSpPr>
        <p:spPr>
          <a:xfrm>
            <a:off x="670560" y="1258485"/>
            <a:ext cx="1679834"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srgbClr val="01949F"/>
                </a:solidFill>
                <a:effectLst/>
                <a:uLnTx/>
                <a:uFillTx/>
                <a:latin typeface="Garamond"/>
                <a:ea typeface="+mn-ea"/>
                <a:cs typeface="+mn-cs"/>
              </a:rPr>
              <a:t>90% </a:t>
            </a:r>
            <a:endParaRPr kumimoji="0" lang="en-US" sz="5400" b="0" i="0" u="none" strike="noStrike" kern="1200" cap="none" spc="0" normalizeH="0" baseline="0" noProof="0">
              <a:ln>
                <a:noFill/>
              </a:ln>
              <a:solidFill>
                <a:srgbClr val="01949F"/>
              </a:solidFill>
              <a:effectLst/>
              <a:uLnTx/>
              <a:uFillTx/>
              <a:latin typeface="Avenir Next LT Pro"/>
              <a:ea typeface="+mn-ea"/>
              <a:cs typeface="+mn-cs"/>
            </a:endParaRPr>
          </a:p>
        </p:txBody>
      </p:sp>
      <p:sp>
        <p:nvSpPr>
          <p:cNvPr id="3" name="Rectangle 2">
            <a:extLst>
              <a:ext uri="{FF2B5EF4-FFF2-40B4-BE49-F238E27FC236}">
                <a16:creationId xmlns:a16="http://schemas.microsoft.com/office/drawing/2014/main" id="{556D1919-ED95-FB91-6F7E-7E12ACB14D4E}"/>
              </a:ext>
            </a:extLst>
          </p:cNvPr>
          <p:cNvSpPr/>
          <p:nvPr/>
        </p:nvSpPr>
        <p:spPr>
          <a:xfrm>
            <a:off x="8463146" y="6001789"/>
            <a:ext cx="3192971" cy="7855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14" name="Picture 13" descr="A blue and green cube with letters on it&#10;&#10;Description automatically generated">
            <a:extLst>
              <a:ext uri="{FF2B5EF4-FFF2-40B4-BE49-F238E27FC236}">
                <a16:creationId xmlns:a16="http://schemas.microsoft.com/office/drawing/2014/main" id="{508E5E25-A326-A54D-BB79-4CA01735DD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7385" y="5849404"/>
            <a:ext cx="1239053" cy="1032134"/>
          </a:xfrm>
          <a:prstGeom prst="rect">
            <a:avLst/>
          </a:prstGeom>
        </p:spPr>
      </p:pic>
    </p:spTree>
    <p:extLst>
      <p:ext uri="{BB962C8B-B14F-4D97-AF65-F5344CB8AC3E}">
        <p14:creationId xmlns:p14="http://schemas.microsoft.com/office/powerpoint/2010/main" val="3263204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B6389-69C3-AD31-BA47-DCB1626EA83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2B66A73-B241-9D51-CCB4-6C936C61109B}"/>
              </a:ext>
            </a:extLst>
          </p:cNvPr>
          <p:cNvSpPr>
            <a:spLocks noGrp="1"/>
          </p:cNvSpPr>
          <p:nvPr>
            <p:ph type="title"/>
          </p:nvPr>
        </p:nvSpPr>
        <p:spPr/>
        <p:txBody>
          <a:bodyPr/>
          <a:lstStyle/>
          <a:p>
            <a:r>
              <a:rPr lang="en-US"/>
              <a:t>Making the Business Case</a:t>
            </a:r>
          </a:p>
        </p:txBody>
      </p:sp>
      <p:sp>
        <p:nvSpPr>
          <p:cNvPr id="3" name="Text Placeholder 2">
            <a:extLst>
              <a:ext uri="{FF2B5EF4-FFF2-40B4-BE49-F238E27FC236}">
                <a16:creationId xmlns:a16="http://schemas.microsoft.com/office/drawing/2014/main" id="{609405DE-5213-630E-173B-A41A4610DBE9}"/>
              </a:ext>
            </a:extLst>
          </p:cNvPr>
          <p:cNvSpPr>
            <a:spLocks noGrp="1"/>
          </p:cNvSpPr>
          <p:nvPr>
            <p:ph type="body" sz="quarter" idx="10"/>
          </p:nvPr>
        </p:nvSpPr>
        <p:spPr>
          <a:xfrm>
            <a:off x="548640" y="1417319"/>
            <a:ext cx="6821977" cy="4604173"/>
          </a:xfrm>
        </p:spPr>
        <p:txBody>
          <a:bodyPr/>
          <a:lstStyle/>
          <a:p>
            <a:pPr lvl="0"/>
            <a:r>
              <a:rPr lang="en-US"/>
              <a:t>Employees who strongly agree that their employer cares about their wellbeing are: </a:t>
            </a:r>
          </a:p>
          <a:p>
            <a:pPr lvl="1"/>
            <a:endParaRPr lang="en-US"/>
          </a:p>
          <a:p>
            <a:pPr lvl="1"/>
            <a:endParaRPr lang="en-US"/>
          </a:p>
          <a:p>
            <a:pPr lvl="1"/>
            <a:endParaRPr lang="en-US"/>
          </a:p>
          <a:p>
            <a:pPr lvl="1"/>
            <a:endParaRPr lang="en-US"/>
          </a:p>
          <a:p>
            <a:endParaRPr lang="en-US"/>
          </a:p>
        </p:txBody>
      </p:sp>
      <p:pic>
        <p:nvPicPr>
          <p:cNvPr id="21" name="Picture 20" descr="Person sitting with laptop">
            <a:extLst>
              <a:ext uri="{FF2B5EF4-FFF2-40B4-BE49-F238E27FC236}">
                <a16:creationId xmlns:a16="http://schemas.microsoft.com/office/drawing/2014/main" id="{D83E2330-679A-3D59-32D0-EADBDFA8B953}"/>
              </a:ext>
            </a:extLst>
          </p:cNvPr>
          <p:cNvPicPr>
            <a:picLocks noChangeAspect="1"/>
          </p:cNvPicPr>
          <p:nvPr/>
        </p:nvPicPr>
        <p:blipFill>
          <a:blip r:embed="rId2">
            <a:extLst>
              <a:ext uri="{28A0092B-C50C-407E-A947-70E740481C1C}">
                <a14:useLocalDpi xmlns:a14="http://schemas.microsoft.com/office/drawing/2010/main" val="0"/>
              </a:ext>
            </a:extLst>
          </a:blip>
          <a:srcRect l="23362" r="32125"/>
          <a:stretch/>
        </p:blipFill>
        <p:spPr>
          <a:xfrm>
            <a:off x="7620000" y="0"/>
            <a:ext cx="4572000" cy="6858000"/>
          </a:xfrm>
          <a:prstGeom prst="rect">
            <a:avLst/>
          </a:prstGeom>
        </p:spPr>
      </p:pic>
      <p:sp>
        <p:nvSpPr>
          <p:cNvPr id="4" name="TextBox 3">
            <a:extLst>
              <a:ext uri="{FF2B5EF4-FFF2-40B4-BE49-F238E27FC236}">
                <a16:creationId xmlns:a16="http://schemas.microsoft.com/office/drawing/2014/main" id="{62635CB0-918C-8FC6-5B66-6DA19132C4A9}"/>
              </a:ext>
            </a:extLst>
          </p:cNvPr>
          <p:cNvSpPr txBox="1"/>
          <p:nvPr/>
        </p:nvSpPr>
        <p:spPr>
          <a:xfrm>
            <a:off x="992294" y="2340631"/>
            <a:ext cx="5781039" cy="24929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1F628D"/>
                </a:solidFill>
                <a:effectLst/>
                <a:uLnTx/>
                <a:uFillTx/>
                <a:latin typeface="Avenir Next LT Pro"/>
                <a:ea typeface="+mn-ea"/>
                <a:cs typeface="+mn-cs"/>
              </a:rPr>
              <a:t>71% </a:t>
            </a:r>
            <a:r>
              <a:rPr kumimoji="0" lang="en-US" sz="1600" b="0" i="0" u="none" strike="noStrike" kern="1200" cap="none" spc="0" normalizeH="0" baseline="0" noProof="0">
                <a:ln>
                  <a:noFill/>
                </a:ln>
                <a:solidFill>
                  <a:srgbClr val="4C4C4E"/>
                </a:solidFill>
                <a:effectLst/>
                <a:uLnTx/>
                <a:uFillTx/>
                <a:latin typeface="Avenir Next LT Pro"/>
                <a:ea typeface="+mn-ea"/>
                <a:cs typeface="+mn-cs"/>
              </a:rPr>
              <a:t>less likely to report experiencing a lot of burnout</a:t>
            </a:r>
            <a:endParaRPr kumimoji="0" lang="en-US" sz="1800" b="0" i="0" u="none" strike="noStrike" kern="1200" cap="none" spc="0" normalizeH="0" baseline="0" noProof="0">
              <a:ln>
                <a:noFill/>
              </a:ln>
              <a:solidFill>
                <a:srgbClr val="4C4C4E"/>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C4C4E"/>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1949F"/>
                </a:solidFill>
                <a:effectLst/>
                <a:uLnTx/>
                <a:uFillTx/>
                <a:latin typeface="Avenir Next LT Pro"/>
                <a:ea typeface="+mn-ea"/>
                <a:cs typeface="+mn-cs"/>
              </a:rPr>
              <a:t>3x</a:t>
            </a:r>
            <a:r>
              <a:rPr kumimoji="0" lang="en-US" sz="2800" b="1" i="0" u="none" strike="noStrike" kern="1200" cap="none" spc="0" normalizeH="0" baseline="0" noProof="0">
                <a:ln>
                  <a:noFill/>
                </a:ln>
                <a:solidFill>
                  <a:srgbClr val="4C4C4E"/>
                </a:solidFill>
                <a:effectLst/>
                <a:uLnTx/>
                <a:uFillTx/>
                <a:latin typeface="Avenir Next LT Pro"/>
                <a:ea typeface="+mn-ea"/>
                <a:cs typeface="+mn-cs"/>
              </a:rPr>
              <a:t> </a:t>
            </a:r>
            <a:r>
              <a:rPr kumimoji="0" lang="en-US" sz="1600" b="0" i="0" u="none" strike="noStrike" kern="1200" cap="none" spc="0" normalizeH="0" baseline="0" noProof="0">
                <a:ln>
                  <a:noFill/>
                </a:ln>
                <a:solidFill>
                  <a:srgbClr val="4C4C4E"/>
                </a:solidFill>
                <a:effectLst/>
                <a:uLnTx/>
                <a:uFillTx/>
                <a:latin typeface="Avenir Next LT Pro"/>
                <a:ea typeface="+mn-ea"/>
                <a:cs typeface="+mn-cs"/>
              </a:rPr>
              <a:t>more likely to be engaged at work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C4C4E"/>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76B243"/>
                </a:solidFill>
                <a:effectLst/>
                <a:uLnTx/>
                <a:uFillTx/>
                <a:latin typeface="Avenir Next LT Pro"/>
                <a:ea typeface="+mn-ea"/>
                <a:cs typeface="+mn-cs"/>
              </a:rPr>
              <a:t>5x</a:t>
            </a:r>
            <a:r>
              <a:rPr kumimoji="0" lang="en-US" sz="2800" b="1" i="0" u="none" strike="noStrike" kern="1200" cap="none" spc="0" normalizeH="0" baseline="0" noProof="0">
                <a:ln>
                  <a:noFill/>
                </a:ln>
                <a:solidFill>
                  <a:srgbClr val="4C4C4E"/>
                </a:solidFill>
                <a:effectLst/>
                <a:uLnTx/>
                <a:uFillTx/>
                <a:latin typeface="Avenir Next LT Pro"/>
                <a:ea typeface="+mn-ea"/>
                <a:cs typeface="+mn-cs"/>
              </a:rPr>
              <a:t> </a:t>
            </a:r>
            <a:r>
              <a:rPr kumimoji="0" lang="en-US" sz="1600" b="0" i="0" u="none" strike="noStrike" kern="1200" cap="none" spc="0" normalizeH="0" baseline="0" noProof="0">
                <a:ln>
                  <a:noFill/>
                </a:ln>
                <a:solidFill>
                  <a:srgbClr val="4C4C4E"/>
                </a:solidFill>
                <a:effectLst/>
                <a:uLnTx/>
                <a:uFillTx/>
                <a:latin typeface="Avenir Next LT Pro"/>
                <a:ea typeface="+mn-ea"/>
                <a:cs typeface="+mn-cs"/>
              </a:rPr>
              <a:t>more likely to strongly advocate for their company as a place to work and to strongly agree they trust the leadership of their organization</a:t>
            </a:r>
            <a:endParaRPr kumimoji="0" lang="en-US" sz="1800" b="0" i="0" u="none" strike="noStrike" kern="1200" cap="none" spc="0" normalizeH="0" baseline="0" noProof="0">
              <a:ln>
                <a:noFill/>
              </a:ln>
              <a:solidFill>
                <a:srgbClr val="4C4C4E"/>
              </a:solidFill>
              <a:effectLst/>
              <a:uLnTx/>
              <a:uFillTx/>
              <a:latin typeface="Avenir Next LT Pro"/>
              <a:ea typeface="+mn-ea"/>
              <a:cs typeface="+mn-cs"/>
            </a:endParaRPr>
          </a:p>
        </p:txBody>
      </p:sp>
      <p:sp>
        <p:nvSpPr>
          <p:cNvPr id="7" name="TextBox 6">
            <a:extLst>
              <a:ext uri="{FF2B5EF4-FFF2-40B4-BE49-F238E27FC236}">
                <a16:creationId xmlns:a16="http://schemas.microsoft.com/office/drawing/2014/main" id="{64F8E58C-68FF-6772-FF8B-180166B40DBA}"/>
              </a:ext>
            </a:extLst>
          </p:cNvPr>
          <p:cNvSpPr txBox="1"/>
          <p:nvPr/>
        </p:nvSpPr>
        <p:spPr>
          <a:xfrm>
            <a:off x="548640" y="5851321"/>
            <a:ext cx="609600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30406"/>
                </a:solidFill>
                <a:effectLst/>
                <a:uLnTx/>
                <a:uFillTx/>
                <a:latin typeface="Avenir Next LT Pro"/>
                <a:ea typeface="+mn-ea"/>
                <a:cs typeface="+mn-cs"/>
                <a:hlinkClick r:id="rId3"/>
              </a:rPr>
              <a:t>https://www.gallup.com/workplace/404105/importance-of-employee-wellbeing.aspx.aspx</a:t>
            </a:r>
            <a:endParaRPr kumimoji="0" lang="en-US" sz="1050" b="0" i="0" u="none" strike="noStrike" kern="1200" cap="none" spc="0" normalizeH="0" baseline="0" noProof="0">
              <a:ln>
                <a:noFill/>
              </a:ln>
              <a:solidFill>
                <a:srgbClr val="030406"/>
              </a:solidFill>
              <a:effectLst/>
              <a:uLnTx/>
              <a:uFillTx/>
              <a:latin typeface="Avenir Next LT Pro"/>
              <a:ea typeface="+mn-ea"/>
              <a:cs typeface="+mn-cs"/>
            </a:endParaRPr>
          </a:p>
        </p:txBody>
      </p:sp>
    </p:spTree>
    <p:extLst>
      <p:ext uri="{BB962C8B-B14F-4D97-AF65-F5344CB8AC3E}">
        <p14:creationId xmlns:p14="http://schemas.microsoft.com/office/powerpoint/2010/main" val="1910793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7B0DA"/>
            </a:gs>
            <a:gs pos="33000">
              <a:srgbClr val="F7ACD7"/>
            </a:gs>
            <a:gs pos="86000">
              <a:srgbClr val="F1A2CF"/>
            </a:gs>
            <a:gs pos="60000">
              <a:srgbClr val="F4A9D4"/>
            </a:gs>
            <a:gs pos="100000">
              <a:srgbClr val="F0A1CE"/>
            </a:gs>
          </a:gsLst>
          <a:lin ang="5400000" scaled="1"/>
        </a:gradFill>
        <a:effectLst/>
      </p:bgPr>
    </p:bg>
    <p:spTree>
      <p:nvGrpSpPr>
        <p:cNvPr id="1" name=""/>
        <p:cNvGrpSpPr/>
        <p:nvPr/>
      </p:nvGrpSpPr>
      <p:grpSpPr>
        <a:xfrm>
          <a:off x="0" y="0"/>
          <a:ext cx="0" cy="0"/>
          <a:chOff x="0" y="0"/>
          <a:chExt cx="0" cy="0"/>
        </a:xfrm>
      </p:grpSpPr>
      <p:pic>
        <p:nvPicPr>
          <p:cNvPr id="9" name="Picture 8" descr="Bowl of circle cereal with spilled milk">
            <a:extLst>
              <a:ext uri="{FF2B5EF4-FFF2-40B4-BE49-F238E27FC236}">
                <a16:creationId xmlns:a16="http://schemas.microsoft.com/office/drawing/2014/main" id="{982F2545-4BB1-18D7-729C-66A0FCDB73BD}"/>
              </a:ext>
            </a:extLst>
          </p:cNvPr>
          <p:cNvPicPr>
            <a:picLocks noChangeAspect="1"/>
          </p:cNvPicPr>
          <p:nvPr/>
        </p:nvPicPr>
        <p:blipFill>
          <a:blip r:embed="rId3">
            <a:extLst>
              <a:ext uri="{28A0092B-C50C-407E-A947-70E740481C1C}">
                <a14:useLocalDpi xmlns:a14="http://schemas.microsoft.com/office/drawing/2010/main" val="0"/>
              </a:ext>
            </a:extLst>
          </a:blip>
          <a:srcRect t="6472" b="8737"/>
          <a:stretch/>
        </p:blipFill>
        <p:spPr>
          <a:xfrm>
            <a:off x="4101737" y="-1705"/>
            <a:ext cx="8090263" cy="6859705"/>
          </a:xfrm>
          <a:prstGeom prst="rect">
            <a:avLst/>
          </a:prstGeom>
          <a:gradFill>
            <a:gsLst>
              <a:gs pos="0">
                <a:srgbClr val="F5A8D6"/>
              </a:gs>
              <a:gs pos="40000">
                <a:srgbClr val="F8B0D8"/>
              </a:gs>
              <a:gs pos="86000">
                <a:srgbClr val="F0A1CE"/>
              </a:gs>
              <a:gs pos="72000">
                <a:srgbClr val="F5AAD5"/>
              </a:gs>
              <a:gs pos="100000">
                <a:srgbClr val="EFA0CD"/>
              </a:gs>
            </a:gsLst>
            <a:lin ang="5400000" scaled="1"/>
          </a:gradFill>
        </p:spPr>
      </p:pic>
      <p:sp>
        <p:nvSpPr>
          <p:cNvPr id="11" name="TextBox 10">
            <a:extLst>
              <a:ext uri="{FF2B5EF4-FFF2-40B4-BE49-F238E27FC236}">
                <a16:creationId xmlns:a16="http://schemas.microsoft.com/office/drawing/2014/main" id="{F09CD51A-1A3B-2691-EF8F-D07A17ABF458}"/>
              </a:ext>
            </a:extLst>
          </p:cNvPr>
          <p:cNvSpPr txBox="1"/>
          <p:nvPr/>
        </p:nvSpPr>
        <p:spPr>
          <a:xfrm>
            <a:off x="405808" y="1470764"/>
            <a:ext cx="4796112"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30406"/>
                </a:solidFill>
                <a:effectLst/>
                <a:uLnTx/>
                <a:uFillTx/>
                <a:latin typeface="Garamond"/>
                <a:ea typeface="+mn-ea"/>
                <a:cs typeface="+mn-cs"/>
              </a:rPr>
              <a:t>Culture eats strategy for breakfast.</a:t>
            </a:r>
            <a:r>
              <a:rPr kumimoji="0" lang="en-US" sz="3600" b="1" i="0" u="none" strike="noStrike" kern="1200" cap="none" spc="0" normalizeH="0" baseline="0" noProof="0">
                <a:ln>
                  <a:noFill/>
                </a:ln>
                <a:solidFill>
                  <a:srgbClr val="030406"/>
                </a:solidFill>
                <a:effectLst/>
                <a:uLnTx/>
                <a:uFillTx/>
                <a:latin typeface="Avenir Next LT Pro"/>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30406"/>
              </a:solidFill>
              <a:effectLst/>
              <a:uLnTx/>
              <a:uFillTx/>
              <a:latin typeface="Garamon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srgbClr val="030406"/>
                </a:solidFill>
                <a:effectLst/>
                <a:uLnTx/>
                <a:uFillTx/>
                <a:latin typeface="Garamond"/>
                <a:ea typeface="+mn-ea"/>
                <a:cs typeface="+mn-cs"/>
              </a:rPr>
              <a:t>- Peter Drucker (Management Consultant) </a:t>
            </a:r>
          </a:p>
        </p:txBody>
      </p:sp>
    </p:spTree>
    <p:extLst>
      <p:ext uri="{BB962C8B-B14F-4D97-AF65-F5344CB8AC3E}">
        <p14:creationId xmlns:p14="http://schemas.microsoft.com/office/powerpoint/2010/main" val="4284365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33C09-6494-15E1-4589-1C45808EBF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79CDBF-1D79-E779-DBE8-10DB583895C7}"/>
              </a:ext>
            </a:extLst>
          </p:cNvPr>
          <p:cNvSpPr>
            <a:spLocks noGrp="1"/>
          </p:cNvSpPr>
          <p:nvPr>
            <p:ph type="title"/>
          </p:nvPr>
        </p:nvSpPr>
        <p:spPr/>
        <p:txBody>
          <a:bodyPr/>
          <a:lstStyle/>
          <a:p>
            <a:r>
              <a:rPr lang="en-US"/>
              <a:t>Belonging</a:t>
            </a:r>
          </a:p>
        </p:txBody>
      </p:sp>
      <p:sp>
        <p:nvSpPr>
          <p:cNvPr id="3" name="Text Placeholder 2">
            <a:extLst>
              <a:ext uri="{FF2B5EF4-FFF2-40B4-BE49-F238E27FC236}">
                <a16:creationId xmlns:a16="http://schemas.microsoft.com/office/drawing/2014/main" id="{8BD80636-5E9E-A1A8-ACC8-8CDB817FE208}"/>
              </a:ext>
            </a:extLst>
          </p:cNvPr>
          <p:cNvSpPr>
            <a:spLocks noGrp="1"/>
          </p:cNvSpPr>
          <p:nvPr>
            <p:ph type="body" idx="1"/>
          </p:nvPr>
        </p:nvSpPr>
        <p:spPr>
          <a:xfrm>
            <a:off x="548639" y="1140440"/>
            <a:ext cx="10362515" cy="548640"/>
          </a:xfrm>
        </p:spPr>
        <p:txBody>
          <a:bodyPr/>
          <a:lstStyle/>
          <a:p>
            <a:r>
              <a:rPr lang="en-US"/>
              <a:t>Key trends:</a:t>
            </a:r>
          </a:p>
        </p:txBody>
      </p:sp>
      <p:sp>
        <p:nvSpPr>
          <p:cNvPr id="4" name="Content Placeholder 3">
            <a:extLst>
              <a:ext uri="{FF2B5EF4-FFF2-40B4-BE49-F238E27FC236}">
                <a16:creationId xmlns:a16="http://schemas.microsoft.com/office/drawing/2014/main" id="{E9C41458-8A10-7150-5590-549F98D1F277}"/>
              </a:ext>
            </a:extLst>
          </p:cNvPr>
          <p:cNvSpPr>
            <a:spLocks noGrp="1"/>
          </p:cNvSpPr>
          <p:nvPr>
            <p:ph sz="half" idx="2"/>
          </p:nvPr>
        </p:nvSpPr>
        <p:spPr>
          <a:xfrm>
            <a:off x="548640" y="1734799"/>
            <a:ext cx="6312747" cy="2305515"/>
          </a:xfrm>
        </p:spPr>
        <p:txBody>
          <a:bodyPr/>
          <a:lstStyle/>
          <a:p>
            <a:r>
              <a:rPr lang="en-US">
                <a:solidFill>
                  <a:schemeClr val="tx1"/>
                </a:solidFill>
              </a:rPr>
              <a:t>94% of workers crave a sense of belonging</a:t>
            </a:r>
            <a:r>
              <a:rPr lang="en-US" baseline="30000">
                <a:solidFill>
                  <a:schemeClr val="tx1"/>
                </a:solidFill>
              </a:rPr>
              <a:t>1</a:t>
            </a:r>
            <a:r>
              <a:rPr lang="en-US">
                <a:solidFill>
                  <a:schemeClr val="tx1"/>
                </a:solidFill>
              </a:rPr>
              <a:t>, but only 50% of workers feel a sense of belonging at work.</a:t>
            </a:r>
            <a:r>
              <a:rPr lang="en-US" baseline="30000">
                <a:solidFill>
                  <a:schemeClr val="tx1"/>
                </a:solidFill>
              </a:rPr>
              <a:t>2</a:t>
            </a:r>
            <a:r>
              <a:rPr lang="en-US">
                <a:solidFill>
                  <a:schemeClr val="tx1"/>
                </a:solidFill>
              </a:rPr>
              <a:t>  </a:t>
            </a:r>
          </a:p>
          <a:p>
            <a:r>
              <a:rPr lang="en-US">
                <a:solidFill>
                  <a:schemeClr val="tx1"/>
                </a:solidFill>
              </a:rPr>
              <a:t>Lower levels of belonging are associated with poorer health, stress, and loneliness.</a:t>
            </a:r>
            <a:r>
              <a:rPr lang="en-US" baseline="30000">
                <a:solidFill>
                  <a:schemeClr val="tx1"/>
                </a:solidFill>
              </a:rPr>
              <a:t>3</a:t>
            </a:r>
          </a:p>
          <a:p>
            <a:r>
              <a:rPr lang="en-US">
                <a:solidFill>
                  <a:schemeClr val="tx1"/>
                </a:solidFill>
              </a:rPr>
              <a:t>Stronger levels of belonging are associated with greater life satisfaction and better general health.</a:t>
            </a:r>
            <a:r>
              <a:rPr lang="en-US" baseline="30000">
                <a:solidFill>
                  <a:schemeClr val="tx1"/>
                </a:solidFill>
              </a:rPr>
              <a:t>3</a:t>
            </a:r>
            <a:endParaRPr lang="en-US">
              <a:solidFill>
                <a:schemeClr val="tx1"/>
              </a:solidFill>
            </a:endParaRPr>
          </a:p>
          <a:p>
            <a:pPr lvl="1"/>
            <a:r>
              <a:rPr lang="en-US">
                <a:solidFill>
                  <a:schemeClr val="tx1"/>
                </a:solidFill>
              </a:rPr>
              <a:t>Workers who feel a strong sense of belonging at work are 2.5 times less likely to feel burned out.</a:t>
            </a:r>
            <a:r>
              <a:rPr lang="en-US" baseline="30000">
                <a:solidFill>
                  <a:schemeClr val="tx1"/>
                </a:solidFill>
              </a:rPr>
              <a:t>3</a:t>
            </a:r>
            <a:endParaRPr lang="en-US">
              <a:solidFill>
                <a:schemeClr val="tx1"/>
              </a:solidFill>
            </a:endParaRPr>
          </a:p>
          <a:p>
            <a:pPr lvl="1"/>
            <a:endParaRPr lang="en-US">
              <a:solidFill>
                <a:schemeClr val="tx1"/>
              </a:solidFill>
            </a:endParaRPr>
          </a:p>
          <a:p>
            <a:pPr marL="0" indent="0">
              <a:buNone/>
            </a:pPr>
            <a:endParaRPr lang="en-US"/>
          </a:p>
        </p:txBody>
      </p:sp>
      <p:sp>
        <p:nvSpPr>
          <p:cNvPr id="5" name="TextBox 4">
            <a:extLst>
              <a:ext uri="{FF2B5EF4-FFF2-40B4-BE49-F238E27FC236}">
                <a16:creationId xmlns:a16="http://schemas.microsoft.com/office/drawing/2014/main" id="{20570045-A9BB-3C14-E6B5-95C7B830E475}"/>
              </a:ext>
            </a:extLst>
          </p:cNvPr>
          <p:cNvSpPr txBox="1"/>
          <p:nvPr/>
        </p:nvSpPr>
        <p:spPr>
          <a:xfrm>
            <a:off x="189865" y="4950838"/>
            <a:ext cx="6671521" cy="10618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30406"/>
                </a:solidFill>
                <a:effectLst/>
                <a:uLnTx/>
                <a:uFillTx/>
                <a:latin typeface="Avenir Next LT Pro"/>
                <a:ea typeface="+mn-ea"/>
                <a:cs typeface="+mn-cs"/>
              </a:rPr>
              <a:t>1 American Psychological Association, (2023, April), </a:t>
            </a:r>
            <a:r>
              <a:rPr kumimoji="0" lang="en-US" sz="900" b="0" i="1" u="none" strike="noStrike" kern="1200" cap="none" spc="0" normalizeH="0" baseline="0" noProof="0">
                <a:ln>
                  <a:noFill/>
                </a:ln>
                <a:solidFill>
                  <a:srgbClr val="030406"/>
                </a:solidFill>
                <a:effectLst/>
                <a:uLnTx/>
                <a:uFillTx/>
                <a:latin typeface="Avenir Next LT Pro"/>
                <a:ea typeface="+mn-ea"/>
                <a:cs typeface="+mn-cs"/>
              </a:rPr>
              <a:t>2023 Work in America Survey</a:t>
            </a:r>
            <a:r>
              <a:rPr kumimoji="0" lang="en-US" sz="900" b="0" i="0" u="none" strike="noStrike" kern="1200" cap="none" spc="0" normalizeH="0" baseline="0" noProof="0">
                <a:ln>
                  <a:noFill/>
                </a:ln>
                <a:solidFill>
                  <a:srgbClr val="030406"/>
                </a:solidFill>
                <a:effectLst/>
                <a:uLnTx/>
                <a:uFillTx/>
                <a:latin typeface="Avenir Next LT Pro"/>
                <a:ea typeface="+mn-ea"/>
                <a:cs typeface="+mn-cs"/>
              </a:rPr>
              <a:t>: </a:t>
            </a:r>
            <a:r>
              <a:rPr kumimoji="0" lang="en-US" sz="900" b="0" i="0" u="none" strike="noStrike" kern="1200" cap="none" spc="0" normalizeH="0" baseline="0" noProof="0">
                <a:ln>
                  <a:noFill/>
                </a:ln>
                <a:solidFill>
                  <a:srgbClr val="030406"/>
                </a:solidFill>
                <a:effectLst/>
                <a:uLnTx/>
                <a:uFillTx/>
                <a:latin typeface="Avenir Next LT Pro"/>
                <a:ea typeface="+mn-ea"/>
                <a:cs typeface="+mn-cs"/>
                <a:hlinkClick r:id="rId3"/>
              </a:rPr>
              <a:t>https://www.apa.org/pubs/reports/work-in-america/2023-workplace-health-well-being</a:t>
            </a:r>
            <a:endParaRPr kumimoji="0" lang="en-US" sz="900" b="0" i="0" u="none" strike="noStrike" kern="1200" cap="none" spc="0" normalizeH="0" baseline="0" noProof="0">
              <a:ln>
                <a:noFill/>
              </a:ln>
              <a:solidFill>
                <a:srgbClr val="030406"/>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30406"/>
                </a:solidFill>
                <a:effectLst/>
                <a:uLnTx/>
                <a:uFillTx/>
                <a:latin typeface="Avenir Next LT Pro"/>
                <a:ea typeface="+mn-ea"/>
                <a:cs typeface="+mn-cs"/>
              </a:rPr>
              <a:t>2. SHRM (2024, May 1</a:t>
            </a:r>
            <a:r>
              <a:rPr kumimoji="0" lang="en-US" sz="900" b="0" i="1" u="none" strike="noStrike" kern="1200" cap="none" spc="0" normalizeH="0" baseline="0" noProof="0">
                <a:ln>
                  <a:noFill/>
                </a:ln>
                <a:solidFill>
                  <a:srgbClr val="030406"/>
                </a:solidFill>
                <a:effectLst/>
                <a:uLnTx/>
                <a:uFillTx/>
                <a:latin typeface="Avenir Next LT Pro"/>
                <a:ea typeface="+mn-ea"/>
                <a:cs typeface="+mn-cs"/>
              </a:rPr>
              <a:t>). Worker Mental Health Challenges Put Productivity at Risk</a:t>
            </a:r>
            <a:r>
              <a:rPr kumimoji="0" lang="en-US" sz="900" b="0" i="0" u="none" strike="noStrike" kern="1200" cap="none" spc="0" normalizeH="0" baseline="0" noProof="0">
                <a:ln>
                  <a:noFill/>
                </a:ln>
                <a:solidFill>
                  <a:srgbClr val="030406"/>
                </a:solidFill>
                <a:effectLst/>
                <a:uLnTx/>
                <a:uFillTx/>
                <a:latin typeface="Avenir Next LT Pro"/>
                <a:ea typeface="+mn-ea"/>
                <a:cs typeface="+mn-cs"/>
              </a:rPr>
              <a:t>: </a:t>
            </a:r>
            <a:r>
              <a:rPr kumimoji="0" lang="en-US" sz="900" b="0" i="0" u="none" strike="noStrike" kern="1200" cap="none" spc="0" normalizeH="0" baseline="0" noProof="0">
                <a:ln>
                  <a:noFill/>
                </a:ln>
                <a:solidFill>
                  <a:srgbClr val="030406"/>
                </a:solidFill>
                <a:effectLst/>
                <a:uLnTx/>
                <a:uFillTx/>
                <a:latin typeface="Avenir Next LT Pro"/>
                <a:ea typeface="+mn-ea"/>
                <a:cs typeface="+mn-cs"/>
                <a:hlinkClick r:id="rId4"/>
              </a:rPr>
              <a:t>https://www.shrm.org/in/executive-network/insights/worker-mental-health-challenges-productivity-risk-hr</a:t>
            </a:r>
            <a:endParaRPr kumimoji="0" lang="en-US" sz="900" b="0" i="0" u="none" strike="noStrike" kern="1200" cap="none" spc="0" normalizeH="0" baseline="0" noProof="0">
              <a:ln>
                <a:noFill/>
              </a:ln>
              <a:solidFill>
                <a:srgbClr val="030406"/>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30406"/>
                </a:solidFill>
                <a:effectLst/>
                <a:uLnTx/>
                <a:uFillTx/>
                <a:latin typeface="Avenir Next LT Pro"/>
                <a:ea typeface="+mn-ea"/>
                <a:cs typeface="+mn-cs"/>
              </a:rPr>
              <a:t>3. American Immigration Council. (2024). </a:t>
            </a:r>
            <a:r>
              <a:rPr kumimoji="0" lang="en-US" sz="900" b="0" i="1" u="none" strike="noStrike" kern="1200" cap="none" spc="0" normalizeH="0" baseline="0" noProof="0">
                <a:ln>
                  <a:noFill/>
                </a:ln>
                <a:solidFill>
                  <a:srgbClr val="030406"/>
                </a:solidFill>
                <a:effectLst/>
                <a:uLnTx/>
                <a:uFillTx/>
                <a:latin typeface="Avenir Next LT Pro"/>
                <a:ea typeface="+mn-ea"/>
                <a:cs typeface="+mn-cs"/>
              </a:rPr>
              <a:t>The Belonging Barometer</a:t>
            </a:r>
            <a:r>
              <a:rPr kumimoji="0" lang="en-US" sz="900" b="0" i="0" u="none" strike="noStrike" kern="1200" cap="none" spc="0" normalizeH="0" baseline="0" noProof="0">
                <a:ln>
                  <a:noFill/>
                </a:ln>
                <a:solidFill>
                  <a:srgbClr val="030406"/>
                </a:solidFill>
                <a:effectLst/>
                <a:uLnTx/>
                <a:uFillTx/>
                <a:latin typeface="Avenir Next LT Pro"/>
                <a:ea typeface="+mn-ea"/>
                <a:cs typeface="+mn-cs"/>
              </a:rPr>
              <a:t>: </a:t>
            </a:r>
            <a:r>
              <a:rPr kumimoji="0" lang="en-US" sz="900" b="0" i="0" u="none" strike="noStrike" kern="1200" cap="none" spc="0" normalizeH="0" baseline="0" noProof="0">
                <a:ln>
                  <a:noFill/>
                </a:ln>
                <a:solidFill>
                  <a:srgbClr val="030406"/>
                </a:solidFill>
                <a:effectLst/>
                <a:uLnTx/>
                <a:uFillTx/>
                <a:latin typeface="Avenir Next LT Pro"/>
                <a:ea typeface="+mn-ea"/>
                <a:cs typeface="+mn-cs"/>
                <a:hlinkClick r:id="rId5"/>
              </a:rPr>
              <a:t>https://www.americanimmigrationcouncil.org/sites/default/files/research/thebelongingbarometer_revisededition_june2024_1.pdf</a:t>
            </a:r>
            <a:endParaRPr kumimoji="0" lang="en-US" sz="900" b="0" i="0" u="none" strike="noStrike" kern="1200" cap="none" spc="0" normalizeH="0" baseline="0" noProof="0">
              <a:ln>
                <a:noFill/>
              </a:ln>
              <a:solidFill>
                <a:srgbClr val="030406"/>
              </a:solidFill>
              <a:effectLst/>
              <a:uLnTx/>
              <a:uFillTx/>
              <a:latin typeface="Avenir Next LT Pro"/>
              <a:ea typeface="+mn-ea"/>
              <a:cs typeface="+mn-cs"/>
            </a:endParaRPr>
          </a:p>
        </p:txBody>
      </p:sp>
      <p:pic>
        <p:nvPicPr>
          <p:cNvPr id="12" name="Picture 11">
            <a:extLst>
              <a:ext uri="{FF2B5EF4-FFF2-40B4-BE49-F238E27FC236}">
                <a16:creationId xmlns:a16="http://schemas.microsoft.com/office/drawing/2014/main" id="{0FAE76D4-455E-63C9-F697-EE93F5583DC4}"/>
              </a:ext>
            </a:extLst>
          </p:cNvPr>
          <p:cNvPicPr>
            <a:picLocks noChangeAspect="1"/>
          </p:cNvPicPr>
          <p:nvPr/>
        </p:nvPicPr>
        <p:blipFill>
          <a:blip r:embed="rId6">
            <a:duotone>
              <a:schemeClr val="accent1">
                <a:shade val="45000"/>
                <a:satMod val="135000"/>
              </a:schemeClr>
              <a:prstClr val="white"/>
            </a:duotone>
          </a:blip>
          <a:stretch>
            <a:fillRect/>
          </a:stretch>
        </p:blipFill>
        <p:spPr>
          <a:xfrm>
            <a:off x="7267797" y="341809"/>
            <a:ext cx="3948500" cy="2178795"/>
          </a:xfrm>
          <a:prstGeom prst="rect">
            <a:avLst/>
          </a:prstGeom>
          <a:effectLst>
            <a:outerShdw blurRad="63500" sx="102000" sy="102000" algn="ctr" rotWithShape="0">
              <a:prstClr val="black">
                <a:alpha val="40000"/>
              </a:prstClr>
            </a:outerShdw>
          </a:effectLst>
        </p:spPr>
      </p:pic>
      <p:pic>
        <p:nvPicPr>
          <p:cNvPr id="14" name="Picture 13">
            <a:extLst>
              <a:ext uri="{FF2B5EF4-FFF2-40B4-BE49-F238E27FC236}">
                <a16:creationId xmlns:a16="http://schemas.microsoft.com/office/drawing/2014/main" id="{DB03D48D-E73E-2B4B-355C-65CF7ABD9BCF}"/>
              </a:ext>
            </a:extLst>
          </p:cNvPr>
          <p:cNvPicPr>
            <a:picLocks noChangeAspect="1"/>
          </p:cNvPicPr>
          <p:nvPr/>
        </p:nvPicPr>
        <p:blipFill>
          <a:blip r:embed="rId7">
            <a:duotone>
              <a:schemeClr val="accent1">
                <a:shade val="45000"/>
                <a:satMod val="135000"/>
              </a:schemeClr>
              <a:prstClr val="white"/>
            </a:duotone>
          </a:blip>
          <a:stretch>
            <a:fillRect/>
          </a:stretch>
        </p:blipFill>
        <p:spPr>
          <a:xfrm>
            <a:off x="7254949" y="2632729"/>
            <a:ext cx="3961348" cy="3345118"/>
          </a:xfrm>
          <a:prstGeom prst="rect">
            <a:avLst/>
          </a:prstGeom>
          <a:effectLst>
            <a:outerShdw blurRad="63500" sx="102000" sy="102000" algn="ctr" rotWithShape="0">
              <a:prstClr val="black">
                <a:alpha val="40000"/>
              </a:prstClr>
            </a:outerShdw>
          </a:effectLst>
        </p:spPr>
      </p:pic>
      <p:sp>
        <p:nvSpPr>
          <p:cNvPr id="6" name="Rectangle 5">
            <a:extLst>
              <a:ext uri="{FF2B5EF4-FFF2-40B4-BE49-F238E27FC236}">
                <a16:creationId xmlns:a16="http://schemas.microsoft.com/office/drawing/2014/main" id="{8B6CD72E-94A0-B5C5-AC8E-54F373DE83A1}"/>
              </a:ext>
            </a:extLst>
          </p:cNvPr>
          <p:cNvSpPr/>
          <p:nvPr/>
        </p:nvSpPr>
        <p:spPr>
          <a:xfrm>
            <a:off x="7198822" y="6012667"/>
            <a:ext cx="4469277" cy="7315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7" name="Picture 6" descr="A blue and green cube with letters on it&#10;&#10;Description automatically generated">
            <a:extLst>
              <a:ext uri="{FF2B5EF4-FFF2-40B4-BE49-F238E27FC236}">
                <a16:creationId xmlns:a16="http://schemas.microsoft.com/office/drawing/2014/main" id="{B2095720-7921-D258-EF6E-92546A3E332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87385" y="5849404"/>
            <a:ext cx="1239053" cy="1032134"/>
          </a:xfrm>
          <a:prstGeom prst="rect">
            <a:avLst/>
          </a:prstGeom>
        </p:spPr>
      </p:pic>
    </p:spTree>
    <p:extLst>
      <p:ext uri="{BB962C8B-B14F-4D97-AF65-F5344CB8AC3E}">
        <p14:creationId xmlns:p14="http://schemas.microsoft.com/office/powerpoint/2010/main" val="2001235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BAF8D-8FF7-C6B7-30E4-2D9AD58084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7D2CDF-F654-1F17-C104-AF966D0CCE39}"/>
              </a:ext>
            </a:extLst>
          </p:cNvPr>
          <p:cNvSpPr>
            <a:spLocks noGrp="1"/>
          </p:cNvSpPr>
          <p:nvPr>
            <p:ph type="title"/>
          </p:nvPr>
        </p:nvSpPr>
        <p:spPr/>
        <p:txBody>
          <a:bodyPr vert="horz" lIns="0" tIns="45720" rIns="0" bIns="45720" rtlCol="0" anchor="b">
            <a:normAutofit/>
          </a:bodyPr>
          <a:lstStyle/>
          <a:p>
            <a:r>
              <a:rPr lang="en-US"/>
              <a:t>Conversation Prompts</a:t>
            </a:r>
          </a:p>
        </p:txBody>
      </p:sp>
      <p:graphicFrame>
        <p:nvGraphicFramePr>
          <p:cNvPr id="13" name="Content Placeholder 3">
            <a:extLst>
              <a:ext uri="{FF2B5EF4-FFF2-40B4-BE49-F238E27FC236}">
                <a16:creationId xmlns:a16="http://schemas.microsoft.com/office/drawing/2014/main" id="{F7AFF55D-B0B1-AB27-E44E-A67D6E354F49}"/>
              </a:ext>
            </a:extLst>
          </p:cNvPr>
          <p:cNvGraphicFramePr>
            <a:graphicFrameLocks noGrp="1"/>
          </p:cNvGraphicFramePr>
          <p:nvPr>
            <p:ph sz="quarter" idx="11"/>
          </p:nvPr>
        </p:nvGraphicFramePr>
        <p:xfrm>
          <a:off x="549275" y="1325563"/>
          <a:ext cx="10972800" cy="4938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3">
            <a:extLst>
              <a:ext uri="{FF2B5EF4-FFF2-40B4-BE49-F238E27FC236}">
                <a16:creationId xmlns:a16="http://schemas.microsoft.com/office/drawing/2014/main" id="{09B4829A-9861-D36D-BE17-A3C3BD7FB9FA}"/>
              </a:ext>
            </a:extLst>
          </p:cNvPr>
          <p:cNvSpPr txBox="1">
            <a:spLocks/>
          </p:cNvSpPr>
          <p:nvPr/>
        </p:nvSpPr>
        <p:spPr bwMode="gray">
          <a:xfrm>
            <a:off x="555894" y="3862752"/>
            <a:ext cx="10362514" cy="1737270"/>
          </a:xfrm>
          <a:prstGeom prst="rect">
            <a:avLst/>
          </a:prstGeom>
        </p:spPr>
        <p:txBody>
          <a:bodyPr vert="horz" lIns="0" tIns="45720" rIns="0" bIns="45720" rtlCol="0">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4C4C4E"/>
              </a:solidFill>
              <a:effectLst/>
              <a:uLnTx/>
              <a:uFillTx/>
              <a:latin typeface="Avenir Next LT Pro"/>
              <a:ea typeface="+mn-ea"/>
              <a:cs typeface="+mn-cs"/>
            </a:endParaRPr>
          </a:p>
        </p:txBody>
      </p:sp>
      <p:sp>
        <p:nvSpPr>
          <p:cNvPr id="3" name="Rectangle 2">
            <a:extLst>
              <a:ext uri="{FF2B5EF4-FFF2-40B4-BE49-F238E27FC236}">
                <a16:creationId xmlns:a16="http://schemas.microsoft.com/office/drawing/2014/main" id="{B3BCD8A5-57C4-A263-3E46-B2624C58635B}"/>
              </a:ext>
            </a:extLst>
          </p:cNvPr>
          <p:cNvSpPr/>
          <p:nvPr/>
        </p:nvSpPr>
        <p:spPr>
          <a:xfrm>
            <a:off x="10723418" y="5943600"/>
            <a:ext cx="932699" cy="8437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4" name="Picture 3" descr="A blue and green cube with letters on it&#10;&#10;Description automatically generated">
            <a:extLst>
              <a:ext uri="{FF2B5EF4-FFF2-40B4-BE49-F238E27FC236}">
                <a16:creationId xmlns:a16="http://schemas.microsoft.com/office/drawing/2014/main" id="{01B34402-0160-2C1F-FAEE-4477BB60888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87385" y="5849404"/>
            <a:ext cx="1239053" cy="1032134"/>
          </a:xfrm>
          <a:prstGeom prst="rect">
            <a:avLst/>
          </a:prstGeom>
        </p:spPr>
      </p:pic>
    </p:spTree>
    <p:extLst>
      <p:ext uri="{BB962C8B-B14F-4D97-AF65-F5344CB8AC3E}">
        <p14:creationId xmlns:p14="http://schemas.microsoft.com/office/powerpoint/2010/main" val="341763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3D3E6-C4A6-462E-2A56-E0BF73BD119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5E6DB53-5F2F-6510-BC65-3109DF2D431E}"/>
              </a:ext>
            </a:extLst>
          </p:cNvPr>
          <p:cNvSpPr/>
          <p:nvPr/>
        </p:nvSpPr>
        <p:spPr>
          <a:xfrm>
            <a:off x="0" y="1589459"/>
            <a:ext cx="12192000" cy="4412441"/>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9AFCCF28-E23A-4283-0049-53D52DC2DA26}"/>
              </a:ext>
            </a:extLst>
          </p:cNvPr>
          <p:cNvSpPr>
            <a:spLocks noGrp="1"/>
          </p:cNvSpPr>
          <p:nvPr>
            <p:ph type="title"/>
          </p:nvPr>
        </p:nvSpPr>
        <p:spPr>
          <a:xfrm>
            <a:off x="4449654" y="228600"/>
            <a:ext cx="7071785" cy="1097280"/>
          </a:xfrm>
        </p:spPr>
        <p:txBody>
          <a:bodyPr vert="horz" lIns="0" tIns="45720" rIns="0" bIns="45720" rtlCol="0" anchor="b">
            <a:normAutofit/>
          </a:bodyPr>
          <a:lstStyle/>
          <a:p>
            <a:r>
              <a:rPr lang="en-US"/>
              <a:t>Women's Health</a:t>
            </a:r>
            <a:endParaRPr lang="en-US">
              <a:ea typeface="+mj-ea"/>
              <a:cs typeface="+mj-cs"/>
            </a:endParaRPr>
          </a:p>
        </p:txBody>
      </p:sp>
      <p:graphicFrame>
        <p:nvGraphicFramePr>
          <p:cNvPr id="7" name="Content Placeholder 3">
            <a:extLst>
              <a:ext uri="{FF2B5EF4-FFF2-40B4-BE49-F238E27FC236}">
                <a16:creationId xmlns:a16="http://schemas.microsoft.com/office/drawing/2014/main" id="{89BBA36D-5BE9-4928-865A-883D78D08C65}"/>
              </a:ext>
            </a:extLst>
          </p:cNvPr>
          <p:cNvGraphicFramePr>
            <a:graphicFrameLocks noGrp="1"/>
          </p:cNvGraphicFramePr>
          <p:nvPr>
            <p:ph idx="1"/>
          </p:nvPr>
        </p:nvGraphicFramePr>
        <p:xfrm>
          <a:off x="4608185" y="1032199"/>
          <a:ext cx="6913254" cy="48080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Placeholder 2">
            <a:extLst>
              <a:ext uri="{FF2B5EF4-FFF2-40B4-BE49-F238E27FC236}">
                <a16:creationId xmlns:a16="http://schemas.microsoft.com/office/drawing/2014/main" id="{80481F6E-D879-D0EC-549B-1067943AF40F}"/>
              </a:ext>
            </a:extLst>
          </p:cNvPr>
          <p:cNvSpPr>
            <a:spLocks noGrp="1"/>
          </p:cNvSpPr>
          <p:nvPr>
            <p:ph type="body" sz="half" idx="2"/>
          </p:nvPr>
        </p:nvSpPr>
        <p:spPr/>
        <p:txBody>
          <a:bodyPr vert="horz" lIns="0" tIns="45720" rIns="0" bIns="45720" rtlCol="0" anchor="t">
            <a:normAutofit/>
          </a:bodyPr>
          <a:lstStyle/>
          <a:p>
            <a:pPr marL="0" indent="0">
              <a:buNone/>
            </a:pPr>
            <a:r>
              <a:rPr lang="en-US" b="1">
                <a:solidFill>
                  <a:schemeClr val="accent6"/>
                </a:solidFill>
              </a:rPr>
              <a:t>Key trends:</a:t>
            </a:r>
          </a:p>
        </p:txBody>
      </p:sp>
      <p:sp>
        <p:nvSpPr>
          <p:cNvPr id="5" name="TextBox 4">
            <a:extLst>
              <a:ext uri="{FF2B5EF4-FFF2-40B4-BE49-F238E27FC236}">
                <a16:creationId xmlns:a16="http://schemas.microsoft.com/office/drawing/2014/main" id="{A1B47ADE-5391-DF6F-65B4-72DF657ACF6E}"/>
              </a:ext>
            </a:extLst>
          </p:cNvPr>
          <p:cNvSpPr txBox="1"/>
          <p:nvPr/>
        </p:nvSpPr>
        <p:spPr bwMode="gray">
          <a:xfrm>
            <a:off x="4449654" y="5433958"/>
            <a:ext cx="6815701" cy="365760"/>
          </a:xfrm>
          <a:prstGeom prst="rect">
            <a:avLst/>
          </a:prstGeom>
          <a:noFill/>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30406"/>
                </a:solidFill>
                <a:effectLst/>
                <a:uLnTx/>
                <a:uFillTx/>
                <a:latin typeface="Avenir Next LT Pro"/>
                <a:ea typeface="+mn-lt"/>
                <a:cs typeface="+mn-lt"/>
              </a:rPr>
              <a:t>1 Gebreyes, K., Radin, J., Dhar, A., Bhatt, J., Gerhardt, W., &amp; </a:t>
            </a:r>
            <a:r>
              <a:rPr kumimoji="0" lang="en-US" sz="600" b="0" i="0" u="none" strike="noStrike" kern="1200" cap="none" spc="0" normalizeH="0" baseline="0" noProof="0" err="1">
                <a:ln>
                  <a:noFill/>
                </a:ln>
                <a:solidFill>
                  <a:srgbClr val="030406"/>
                </a:solidFill>
                <a:effectLst/>
                <a:uLnTx/>
                <a:uFillTx/>
                <a:latin typeface="Avenir Next LT Pro"/>
                <a:ea typeface="+mn-lt"/>
                <a:cs typeface="+mn-lt"/>
              </a:rPr>
              <a:t>Korenda</a:t>
            </a:r>
            <a:r>
              <a:rPr kumimoji="0" lang="en-US" sz="600" b="0" i="0" u="none" strike="noStrike" kern="1200" cap="none" spc="0" normalizeH="0" baseline="0" noProof="0">
                <a:ln>
                  <a:noFill/>
                </a:ln>
                <a:solidFill>
                  <a:srgbClr val="030406"/>
                </a:solidFill>
                <a:effectLst/>
                <a:uLnTx/>
                <a:uFillTx/>
                <a:latin typeface="Avenir Next LT Pro"/>
                <a:ea typeface="+mn-lt"/>
                <a:cs typeface="+mn-lt"/>
              </a:rPr>
              <a:t>, L. (2024, September 10). </a:t>
            </a:r>
            <a:r>
              <a:rPr kumimoji="0" lang="en-US" sz="600" b="0" i="1" u="none" strike="noStrike" kern="1200" cap="none" spc="0" normalizeH="0" baseline="0" noProof="0">
                <a:ln>
                  <a:noFill/>
                </a:ln>
                <a:solidFill>
                  <a:srgbClr val="030406"/>
                </a:solidFill>
                <a:effectLst/>
                <a:uLnTx/>
                <a:uFillTx/>
                <a:latin typeface="Avenir Next LT Pro"/>
                <a:ea typeface="+mn-lt"/>
                <a:cs typeface="+mn-lt"/>
              </a:rPr>
              <a:t>What’s causing US women to skip or delay medical care? </a:t>
            </a:r>
            <a:r>
              <a:rPr kumimoji="0" lang="en-US" sz="600" b="0" i="0" u="none" strike="noStrike" kern="1200" cap="none" spc="0" normalizeH="0" baseline="0" noProof="0">
                <a:ln>
                  <a:noFill/>
                </a:ln>
                <a:solidFill>
                  <a:srgbClr val="030406"/>
                </a:solidFill>
                <a:effectLst/>
                <a:uLnTx/>
                <a:uFillTx/>
                <a:latin typeface="Avenir Next LT Pro"/>
                <a:ea typeface="+mn-lt"/>
                <a:cs typeface="+mn-lt"/>
              </a:rPr>
              <a:t>Retrieved from Deloitte Website: </a:t>
            </a:r>
            <a:r>
              <a:rPr kumimoji="0" lang="en-US" sz="600" b="0" i="0" u="none" strike="noStrike" kern="1200" cap="none" spc="0" normalizeH="0" baseline="0" noProof="0">
                <a:ln>
                  <a:noFill/>
                </a:ln>
                <a:solidFill>
                  <a:srgbClr val="030406"/>
                </a:solidFill>
                <a:effectLst/>
                <a:uLnTx/>
                <a:uFillTx/>
                <a:latin typeface="Avenir Next LT Pro"/>
                <a:ea typeface="+mn-lt"/>
                <a:cs typeface="+mn-lt"/>
                <a:hlinkClick r:id="rId8"/>
              </a:rPr>
              <a:t>https://www2.deloitte.com/us/en/insights/industry/health-care/why-women-skip-or-delay-health-care.html</a:t>
            </a:r>
            <a:r>
              <a:rPr kumimoji="0" lang="en-US" sz="600" b="0" i="0" u="none" strike="noStrike" kern="1200" cap="none" spc="0" normalizeH="0" baseline="0" noProof="0">
                <a:ln>
                  <a:noFill/>
                </a:ln>
                <a:solidFill>
                  <a:srgbClr val="030406"/>
                </a:solidFill>
                <a:effectLst/>
                <a:uLnTx/>
                <a:uFillTx/>
                <a:latin typeface="Avenir Next LT Pro"/>
                <a:ea typeface="+mn-lt"/>
                <a:cs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30406"/>
                </a:solidFill>
                <a:effectLst/>
                <a:uLnTx/>
                <a:uFillTx/>
                <a:latin typeface="Avenir Next LT Pro"/>
                <a:ea typeface="+mn-lt"/>
                <a:cs typeface="+mn-lt"/>
              </a:rPr>
              <a:t>2. The Guardian Life Insurance Company of America. (2023). Standing Up and Stepping In: A modern look at caregivers in the U.S. retrieved from </a:t>
            </a:r>
            <a:r>
              <a:rPr kumimoji="0" lang="en-US" sz="600" b="0" i="0" u="none" strike="noStrike" kern="1200" cap="none" spc="0" normalizeH="0" baseline="0" noProof="0">
                <a:ln>
                  <a:noFill/>
                </a:ln>
                <a:solidFill>
                  <a:srgbClr val="030406"/>
                </a:solidFill>
                <a:effectLst/>
                <a:uLnTx/>
                <a:uFillTx/>
                <a:latin typeface="Avenir Next LT Pro"/>
                <a:ea typeface="+mn-lt"/>
                <a:cs typeface="+mn-lt"/>
                <a:hlinkClick r:id="rId9"/>
              </a:rPr>
              <a:t>https://connect.guardiangroupbenefits.com/l/503851/2023-12-15/6yw1b6/503851/1702675399bBkGiG78/Guardian_12th_Annual_WBS_Standing_Up_and_Stepping_In_1215.pdf</a:t>
            </a:r>
            <a:endParaRPr kumimoji="0" lang="en-US" sz="600" b="0" i="0" u="none" strike="noStrike" kern="1200" cap="none" spc="0" normalizeH="0" baseline="0" noProof="0">
              <a:ln>
                <a:noFill/>
              </a:ln>
              <a:solidFill>
                <a:srgbClr val="030406"/>
              </a:solidFill>
              <a:effectLst/>
              <a:uLnTx/>
              <a:uFillTx/>
              <a:latin typeface="Avenir Next LT Pro"/>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30406"/>
                </a:solidFill>
                <a:effectLst/>
                <a:uLnTx/>
                <a:uFillTx/>
                <a:latin typeface="Avenir Next LT Pro"/>
                <a:ea typeface="+mn-lt"/>
                <a:cs typeface="+mn-lt"/>
              </a:rPr>
              <a:t>3. Gunja. M., Gumas, E.D., </a:t>
            </a:r>
            <a:r>
              <a:rPr kumimoji="0" lang="en-US" sz="600" b="0" i="0" u="none" strike="noStrike" kern="1200" cap="none" spc="0" normalizeH="0" baseline="0" noProof="0" err="1">
                <a:ln>
                  <a:noFill/>
                </a:ln>
                <a:solidFill>
                  <a:srgbClr val="030406"/>
                </a:solidFill>
                <a:effectLst/>
                <a:uLnTx/>
                <a:uFillTx/>
                <a:latin typeface="Avenir Next LT Pro"/>
                <a:ea typeface="+mn-lt"/>
                <a:cs typeface="+mn-lt"/>
              </a:rPr>
              <a:t>Masitha</a:t>
            </a:r>
            <a:r>
              <a:rPr kumimoji="0" lang="en-US" sz="600" b="0" i="0" u="none" strike="noStrike" kern="1200" cap="none" spc="0" normalizeH="0" baseline="0" noProof="0">
                <a:ln>
                  <a:noFill/>
                </a:ln>
                <a:solidFill>
                  <a:srgbClr val="030406"/>
                </a:solidFill>
                <a:effectLst/>
                <a:uLnTx/>
                <a:uFillTx/>
                <a:latin typeface="Avenir Next LT Pro"/>
                <a:ea typeface="+mn-lt"/>
                <a:cs typeface="+mn-lt"/>
              </a:rPr>
              <a:t>, R., &amp; Zephyrin, L. (2024, June 4). Insights into the U.S. Maternal Mortality Crisis: An International Comparison. Retrieved from The Commonwealth Fund Website: </a:t>
            </a:r>
            <a:r>
              <a:rPr kumimoji="0" lang="en-US" sz="600" b="0" i="0" u="none" strike="noStrike" kern="1200" cap="none" spc="0" normalizeH="0" baseline="0" noProof="0">
                <a:ln>
                  <a:noFill/>
                </a:ln>
                <a:solidFill>
                  <a:srgbClr val="030406"/>
                </a:solidFill>
                <a:effectLst/>
                <a:uLnTx/>
                <a:uFillTx/>
                <a:latin typeface="Avenir Next LT Pro"/>
                <a:ea typeface="+mn-lt"/>
                <a:cs typeface="+mn-lt"/>
                <a:hlinkClick r:id="rId10"/>
              </a:rPr>
              <a:t>https://www.commonwealthfund.org/publications/issue-briefs/2024/jun/insights-us-maternal-mortality-crisis-international-comparison</a:t>
            </a:r>
            <a:endParaRPr kumimoji="0" lang="en-US" sz="600" b="0" i="0" u="none" strike="noStrike" kern="1200" cap="none" spc="0" normalizeH="0" baseline="0" noProof="0">
              <a:ln>
                <a:noFill/>
              </a:ln>
              <a:solidFill>
                <a:srgbClr val="030406"/>
              </a:solidFill>
              <a:effectLst/>
              <a:uLnTx/>
              <a:uFillTx/>
              <a:latin typeface="Avenir Next LT Pro"/>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030406"/>
              </a:solidFill>
              <a:effectLst/>
              <a:uLnTx/>
              <a:uFillTx/>
              <a:latin typeface="Avenir Next LT Pro"/>
              <a:ea typeface="+mn-ea"/>
              <a:cs typeface="+mn-cs"/>
            </a:endParaRPr>
          </a:p>
        </p:txBody>
      </p:sp>
      <p:pic>
        <p:nvPicPr>
          <p:cNvPr id="153" name="Picture 152" descr="A group of women and a child sitting on steps&#10;&#10;AI-generated content may be incorrect.">
            <a:extLst>
              <a:ext uri="{FF2B5EF4-FFF2-40B4-BE49-F238E27FC236}">
                <a16:creationId xmlns:a16="http://schemas.microsoft.com/office/drawing/2014/main" id="{F267ADE7-BB6A-E8B0-655D-6C5EF1637E05}"/>
              </a:ext>
            </a:extLst>
          </p:cNvPr>
          <p:cNvPicPr>
            <a:picLocks noChangeAspect="1"/>
          </p:cNvPicPr>
          <p:nvPr/>
        </p:nvPicPr>
        <p:blipFill>
          <a:blip r:embed="rId11"/>
          <a:srcRect l="14921" r="43217" b="-210"/>
          <a:stretch/>
        </p:blipFill>
        <p:spPr>
          <a:xfrm>
            <a:off x="176" y="0"/>
            <a:ext cx="4305444" cy="6872408"/>
          </a:xfrm>
          <a:prstGeom prst="rect">
            <a:avLst/>
          </a:prstGeom>
        </p:spPr>
      </p:pic>
      <p:sp>
        <p:nvSpPr>
          <p:cNvPr id="6" name="Rectangle 5">
            <a:extLst>
              <a:ext uri="{FF2B5EF4-FFF2-40B4-BE49-F238E27FC236}">
                <a16:creationId xmlns:a16="http://schemas.microsoft.com/office/drawing/2014/main" id="{49A8C08B-B30B-48E7-430F-461D70E12382}"/>
              </a:ext>
            </a:extLst>
          </p:cNvPr>
          <p:cNvSpPr/>
          <p:nvPr/>
        </p:nvSpPr>
        <p:spPr>
          <a:xfrm>
            <a:off x="10723418" y="6001900"/>
            <a:ext cx="932699" cy="7854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9" name="Picture 8" descr="A blue and green cube with letters on it&#10;&#10;Description automatically generated">
            <a:extLst>
              <a:ext uri="{FF2B5EF4-FFF2-40B4-BE49-F238E27FC236}">
                <a16:creationId xmlns:a16="http://schemas.microsoft.com/office/drawing/2014/main" id="{59E4CE5E-A165-E7EB-BC62-3D29CDF43A5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87385" y="5849404"/>
            <a:ext cx="1239053" cy="1032134"/>
          </a:xfrm>
          <a:prstGeom prst="rect">
            <a:avLst/>
          </a:prstGeom>
        </p:spPr>
      </p:pic>
    </p:spTree>
    <p:extLst>
      <p:ext uri="{BB962C8B-B14F-4D97-AF65-F5344CB8AC3E}">
        <p14:creationId xmlns:p14="http://schemas.microsoft.com/office/powerpoint/2010/main" val="2476833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24AA3-388F-20BD-C109-4553BDA9509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4A699FA-2F45-D57E-9300-3FD501A97672}"/>
              </a:ext>
            </a:extLst>
          </p:cNvPr>
          <p:cNvSpPr/>
          <p:nvPr/>
        </p:nvSpPr>
        <p:spPr>
          <a:xfrm>
            <a:off x="6096000" y="0"/>
            <a:ext cx="6096000" cy="685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3AC3F3CD-E73D-B5DD-2133-BED5CC61223C}"/>
              </a:ext>
            </a:extLst>
          </p:cNvPr>
          <p:cNvSpPr>
            <a:spLocks noGrp="1"/>
          </p:cNvSpPr>
          <p:nvPr>
            <p:ph type="title"/>
          </p:nvPr>
        </p:nvSpPr>
        <p:spPr/>
        <p:txBody>
          <a:bodyPr/>
          <a:lstStyle/>
          <a:p>
            <a:r>
              <a:rPr lang="en-US"/>
              <a:t>Conversation Prompts</a:t>
            </a:r>
          </a:p>
        </p:txBody>
      </p:sp>
      <p:sp>
        <p:nvSpPr>
          <p:cNvPr id="4" name="Content Placeholder 3">
            <a:extLst>
              <a:ext uri="{FF2B5EF4-FFF2-40B4-BE49-F238E27FC236}">
                <a16:creationId xmlns:a16="http://schemas.microsoft.com/office/drawing/2014/main" id="{AF4DB9AC-6DBD-6D27-6F23-683585835454}"/>
              </a:ext>
            </a:extLst>
          </p:cNvPr>
          <p:cNvSpPr>
            <a:spLocks noGrp="1"/>
          </p:cNvSpPr>
          <p:nvPr>
            <p:ph sz="quarter" idx="10"/>
          </p:nvPr>
        </p:nvSpPr>
        <p:spPr/>
        <p:txBody>
          <a:bodyPr/>
          <a:lstStyle/>
          <a:p>
            <a:r>
              <a:rPr lang="en-US">
                <a:solidFill>
                  <a:schemeClr val="tx1"/>
                </a:solidFill>
              </a:rPr>
              <a:t>Why is supporting Women’s Health important to your organization?  </a:t>
            </a:r>
          </a:p>
          <a:p>
            <a:r>
              <a:rPr lang="en-US">
                <a:solidFill>
                  <a:schemeClr val="tx1"/>
                </a:solidFill>
              </a:rPr>
              <a:t>What goals have you set or would you like to set as a company in this space?  </a:t>
            </a:r>
          </a:p>
          <a:p>
            <a:r>
              <a:rPr lang="en-US">
                <a:solidFill>
                  <a:schemeClr val="tx1"/>
                </a:solidFill>
              </a:rPr>
              <a:t>Do you have a strategy or any solutions in place that support Women’s Health?</a:t>
            </a:r>
          </a:p>
          <a:p>
            <a:r>
              <a:rPr lang="en-US">
                <a:solidFill>
                  <a:schemeClr val="tx1"/>
                </a:solidFill>
              </a:rPr>
              <a:t>What Women’s Health or Women’s Health-adjacent needs might be important to your population?</a:t>
            </a:r>
          </a:p>
          <a:p>
            <a:r>
              <a:rPr lang="en-US">
                <a:solidFill>
                  <a:schemeClr val="tx1"/>
                </a:solidFill>
              </a:rPr>
              <a:t>Have your recently evaluated your workplace policies for support of Women’s Health topics?  </a:t>
            </a:r>
          </a:p>
          <a:p>
            <a:pPr marL="0" indent="0">
              <a:buNone/>
            </a:pPr>
            <a:endParaRPr lang="en-US"/>
          </a:p>
        </p:txBody>
      </p:sp>
      <p:pic>
        <p:nvPicPr>
          <p:cNvPr id="14" name="Picture 13">
            <a:extLst>
              <a:ext uri="{FF2B5EF4-FFF2-40B4-BE49-F238E27FC236}">
                <a16:creationId xmlns:a16="http://schemas.microsoft.com/office/drawing/2014/main" id="{91199E6F-221C-007F-B8B4-2388A7A72E97}"/>
              </a:ext>
            </a:extLst>
          </p:cNvPr>
          <p:cNvPicPr>
            <a:picLocks noChangeAspect="1"/>
          </p:cNvPicPr>
          <p:nvPr/>
        </p:nvPicPr>
        <p:blipFill>
          <a:blip r:embed="rId3"/>
          <a:stretch>
            <a:fillRect/>
          </a:stretch>
        </p:blipFill>
        <p:spPr>
          <a:xfrm>
            <a:off x="6662510" y="863170"/>
            <a:ext cx="2339363" cy="3028860"/>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AAF053AC-4D35-5ECE-1441-121D4345E38E}"/>
              </a:ext>
            </a:extLst>
          </p:cNvPr>
          <p:cNvPicPr>
            <a:picLocks noChangeAspect="1"/>
          </p:cNvPicPr>
          <p:nvPr/>
        </p:nvPicPr>
        <p:blipFill>
          <a:blip r:embed="rId4"/>
          <a:stretch>
            <a:fillRect/>
          </a:stretch>
        </p:blipFill>
        <p:spPr>
          <a:xfrm>
            <a:off x="8827414" y="1299845"/>
            <a:ext cx="2347680" cy="3028860"/>
          </a:xfrm>
          <a:prstGeom prst="rect">
            <a:avLst/>
          </a:prstGeom>
          <a:ln>
            <a:noFill/>
          </a:ln>
          <a:effectLst>
            <a:outerShdw blurRad="292100" dist="139700" dir="2700000" algn="tl" rotWithShape="0">
              <a:srgbClr val="333333">
                <a:alpha val="65000"/>
              </a:srgbClr>
            </a:outerShdw>
          </a:effectLst>
        </p:spPr>
      </p:pic>
      <p:pic>
        <p:nvPicPr>
          <p:cNvPr id="18" name="Picture 17">
            <a:extLst>
              <a:ext uri="{FF2B5EF4-FFF2-40B4-BE49-F238E27FC236}">
                <a16:creationId xmlns:a16="http://schemas.microsoft.com/office/drawing/2014/main" id="{C1FE447E-A646-CDA6-3251-F11A4DF5D517}"/>
              </a:ext>
            </a:extLst>
          </p:cNvPr>
          <p:cNvPicPr>
            <a:picLocks noChangeAspect="1"/>
          </p:cNvPicPr>
          <p:nvPr/>
        </p:nvPicPr>
        <p:blipFill>
          <a:blip r:embed="rId5"/>
          <a:stretch>
            <a:fillRect/>
          </a:stretch>
        </p:blipFill>
        <p:spPr>
          <a:xfrm>
            <a:off x="7203257" y="2863136"/>
            <a:ext cx="2347681" cy="3027405"/>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74B2505C-6BC1-B08E-DC0A-65397B092F1F}"/>
              </a:ext>
            </a:extLst>
          </p:cNvPr>
          <p:cNvPicPr>
            <a:picLocks noChangeAspect="1"/>
          </p:cNvPicPr>
          <p:nvPr/>
        </p:nvPicPr>
        <p:blipFill>
          <a:blip r:embed="rId6"/>
          <a:stretch>
            <a:fillRect/>
          </a:stretch>
        </p:blipFill>
        <p:spPr>
          <a:xfrm>
            <a:off x="9295681" y="3244430"/>
            <a:ext cx="2347679" cy="3041900"/>
          </a:xfrm>
          <a:prstGeom prst="rect">
            <a:avLst/>
          </a:prstGeom>
        </p:spPr>
      </p:pic>
    </p:spTree>
    <p:extLst>
      <p:ext uri="{BB962C8B-B14F-4D97-AF65-F5344CB8AC3E}">
        <p14:creationId xmlns:p14="http://schemas.microsoft.com/office/powerpoint/2010/main" val="2750757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D5AB2F7-8B16-EBF4-7400-9B9D128262C4}"/>
              </a:ext>
            </a:extLst>
          </p:cNvPr>
          <p:cNvSpPr/>
          <p:nvPr/>
        </p:nvSpPr>
        <p:spPr>
          <a:xfrm>
            <a:off x="0" y="0"/>
            <a:ext cx="8081493" cy="6864674"/>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39" name="Oval 38">
            <a:extLst>
              <a:ext uri="{FF2B5EF4-FFF2-40B4-BE49-F238E27FC236}">
                <a16:creationId xmlns:a16="http://schemas.microsoft.com/office/drawing/2014/main" id="{28FA0CD0-784F-9F15-F306-71C996E54BFC}"/>
              </a:ext>
            </a:extLst>
          </p:cNvPr>
          <p:cNvSpPr/>
          <p:nvPr/>
        </p:nvSpPr>
        <p:spPr>
          <a:xfrm>
            <a:off x="5224375" y="5120166"/>
            <a:ext cx="594360" cy="594360"/>
          </a:xfrm>
          <a:prstGeom prst="ellipse">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5" name="Oval 24">
            <a:extLst>
              <a:ext uri="{FF2B5EF4-FFF2-40B4-BE49-F238E27FC236}">
                <a16:creationId xmlns:a16="http://schemas.microsoft.com/office/drawing/2014/main" id="{1FE6FE3C-958B-2D5C-93E9-3EC43C07C6A4}"/>
              </a:ext>
            </a:extLst>
          </p:cNvPr>
          <p:cNvSpPr/>
          <p:nvPr/>
        </p:nvSpPr>
        <p:spPr>
          <a:xfrm>
            <a:off x="1191683" y="3971652"/>
            <a:ext cx="594360" cy="594360"/>
          </a:xfrm>
          <a:prstGeom prst="ellipse">
            <a:avLst/>
          </a:prstGeom>
          <a:solidFill>
            <a:srgbClr val="4FB9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4" name="Oval 23">
            <a:extLst>
              <a:ext uri="{FF2B5EF4-FFF2-40B4-BE49-F238E27FC236}">
                <a16:creationId xmlns:a16="http://schemas.microsoft.com/office/drawing/2014/main" id="{444B68B0-785E-0C9E-B252-AB53A6F15B94}"/>
              </a:ext>
            </a:extLst>
          </p:cNvPr>
          <p:cNvSpPr/>
          <p:nvPr/>
        </p:nvSpPr>
        <p:spPr>
          <a:xfrm>
            <a:off x="5195912" y="3786782"/>
            <a:ext cx="615281" cy="587729"/>
          </a:xfrm>
          <a:prstGeom prst="ellipse">
            <a:avLst/>
          </a:prstGeom>
          <a:solidFill>
            <a:srgbClr val="54C0A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3" name="Oval 22">
            <a:extLst>
              <a:ext uri="{FF2B5EF4-FFF2-40B4-BE49-F238E27FC236}">
                <a16:creationId xmlns:a16="http://schemas.microsoft.com/office/drawing/2014/main" id="{09C3A340-05B8-1817-D9CB-866290D5977C}"/>
              </a:ext>
            </a:extLst>
          </p:cNvPr>
          <p:cNvSpPr/>
          <p:nvPr/>
        </p:nvSpPr>
        <p:spPr>
          <a:xfrm>
            <a:off x="2923320" y="4293638"/>
            <a:ext cx="615281" cy="587729"/>
          </a:xfrm>
          <a:prstGeom prst="ellipse">
            <a:avLst/>
          </a:prstGeom>
          <a:solidFill>
            <a:srgbClr val="48AE9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2" name="Oval 21">
            <a:extLst>
              <a:ext uri="{FF2B5EF4-FFF2-40B4-BE49-F238E27FC236}">
                <a16:creationId xmlns:a16="http://schemas.microsoft.com/office/drawing/2014/main" id="{2CD28AE6-6889-58E6-7BC5-855CD9D6C88D}"/>
              </a:ext>
            </a:extLst>
          </p:cNvPr>
          <p:cNvSpPr/>
          <p:nvPr/>
        </p:nvSpPr>
        <p:spPr>
          <a:xfrm>
            <a:off x="3230961" y="3338103"/>
            <a:ext cx="615281" cy="587729"/>
          </a:xfrm>
          <a:prstGeom prst="ellipse">
            <a:avLst/>
          </a:prstGeom>
          <a:solidFill>
            <a:srgbClr val="54C0A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7" name="Oval 26">
            <a:extLst>
              <a:ext uri="{FF2B5EF4-FFF2-40B4-BE49-F238E27FC236}">
                <a16:creationId xmlns:a16="http://schemas.microsoft.com/office/drawing/2014/main" id="{EE997387-D489-4276-4B6B-2CF160727400}"/>
              </a:ext>
            </a:extLst>
          </p:cNvPr>
          <p:cNvSpPr/>
          <p:nvPr/>
        </p:nvSpPr>
        <p:spPr>
          <a:xfrm>
            <a:off x="5506551" y="2137263"/>
            <a:ext cx="638056" cy="576768"/>
          </a:xfrm>
          <a:prstGeom prst="ellipse">
            <a:avLst/>
          </a:prstGeom>
          <a:solidFill>
            <a:srgbClr val="A7DE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6" name="Oval 25">
            <a:extLst>
              <a:ext uri="{FF2B5EF4-FFF2-40B4-BE49-F238E27FC236}">
                <a16:creationId xmlns:a16="http://schemas.microsoft.com/office/drawing/2014/main" id="{03CA36EC-53C1-0500-1359-A2CA5E0A9322}"/>
              </a:ext>
            </a:extLst>
          </p:cNvPr>
          <p:cNvSpPr/>
          <p:nvPr/>
        </p:nvSpPr>
        <p:spPr>
          <a:xfrm>
            <a:off x="4221513" y="2606683"/>
            <a:ext cx="1136760" cy="1145347"/>
          </a:xfrm>
          <a:prstGeom prst="ellipse">
            <a:avLst/>
          </a:prstGeom>
          <a:gradFill>
            <a:gsLst>
              <a:gs pos="8000">
                <a:srgbClr val="8CD5C6"/>
              </a:gs>
              <a:gs pos="47000">
                <a:srgbClr val="6BC8B5"/>
              </a:gs>
              <a:gs pos="87000">
                <a:srgbClr val="54C0AA"/>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7" name="Title 6">
            <a:extLst>
              <a:ext uri="{FF2B5EF4-FFF2-40B4-BE49-F238E27FC236}">
                <a16:creationId xmlns:a16="http://schemas.microsoft.com/office/drawing/2014/main" id="{0065FA44-ABA5-632B-A076-A49FDC0D53B2}"/>
              </a:ext>
            </a:extLst>
          </p:cNvPr>
          <p:cNvSpPr>
            <a:spLocks noGrp="1"/>
          </p:cNvSpPr>
          <p:nvPr>
            <p:ph type="title"/>
          </p:nvPr>
        </p:nvSpPr>
        <p:spPr>
          <a:xfrm>
            <a:off x="548640" y="228599"/>
            <a:ext cx="11094719" cy="1085045"/>
          </a:xfrm>
        </p:spPr>
        <p:txBody>
          <a:bodyPr/>
          <a:lstStyle/>
          <a:p>
            <a:r>
              <a:rPr lang="en-US"/>
              <a:t>Empowering Women’s Health</a:t>
            </a:r>
            <a:br>
              <a:rPr lang="en-US"/>
            </a:br>
            <a:r>
              <a:rPr lang="en-US" i="1"/>
              <a:t>Employer Strategies </a:t>
            </a:r>
          </a:p>
        </p:txBody>
      </p:sp>
      <p:sp>
        <p:nvSpPr>
          <p:cNvPr id="9" name="Text Placeholder 8">
            <a:extLst>
              <a:ext uri="{FF2B5EF4-FFF2-40B4-BE49-F238E27FC236}">
                <a16:creationId xmlns:a16="http://schemas.microsoft.com/office/drawing/2014/main" id="{50F7F2D1-0087-2209-5BAB-37D88152B241}"/>
              </a:ext>
            </a:extLst>
          </p:cNvPr>
          <p:cNvSpPr>
            <a:spLocks noGrp="1"/>
          </p:cNvSpPr>
          <p:nvPr>
            <p:ph type="body" sz="quarter" idx="11"/>
          </p:nvPr>
        </p:nvSpPr>
        <p:spPr>
          <a:xfrm>
            <a:off x="8270548" y="1049968"/>
            <a:ext cx="3390665" cy="1737270"/>
          </a:xfrm>
        </p:spPr>
        <p:txBody>
          <a:bodyPr/>
          <a:lstStyle/>
          <a:p>
            <a:r>
              <a:rPr lang="en-US">
                <a:solidFill>
                  <a:schemeClr val="bg2"/>
                </a:solidFill>
              </a:rPr>
              <a:t>Growing Carrier partnerships </a:t>
            </a:r>
          </a:p>
          <a:p>
            <a:r>
              <a:rPr lang="en-US">
                <a:solidFill>
                  <a:schemeClr val="bg2"/>
                </a:solidFill>
              </a:rPr>
              <a:t>3</a:t>
            </a:r>
            <a:r>
              <a:rPr lang="en-US" baseline="30000">
                <a:solidFill>
                  <a:schemeClr val="bg2"/>
                </a:solidFill>
              </a:rPr>
              <a:t>rd</a:t>
            </a:r>
            <a:r>
              <a:rPr lang="en-US">
                <a:solidFill>
                  <a:schemeClr val="bg2"/>
                </a:solidFill>
              </a:rPr>
              <a:t> Party Solutions</a:t>
            </a:r>
          </a:p>
          <a:p>
            <a:pPr lvl="1"/>
            <a:r>
              <a:rPr lang="en-US">
                <a:solidFill>
                  <a:schemeClr val="bg2"/>
                </a:solidFill>
              </a:rPr>
              <a:t>Menopause Care</a:t>
            </a:r>
          </a:p>
          <a:p>
            <a:pPr lvl="1"/>
            <a:r>
              <a:rPr lang="en-US">
                <a:solidFill>
                  <a:schemeClr val="bg2"/>
                </a:solidFill>
              </a:rPr>
              <a:t>Caregiving</a:t>
            </a:r>
          </a:p>
          <a:p>
            <a:pPr lvl="1"/>
            <a:r>
              <a:rPr lang="en-US"/>
              <a:t>Fertility</a:t>
            </a:r>
          </a:p>
          <a:p>
            <a:pPr lvl="1"/>
            <a:r>
              <a:rPr lang="en-US"/>
              <a:t>Lactation Support</a:t>
            </a:r>
          </a:p>
          <a:p>
            <a:r>
              <a:rPr lang="en-US">
                <a:solidFill>
                  <a:schemeClr val="bg2"/>
                </a:solidFill>
              </a:rPr>
              <a:t>Evolution of Breast Cancer Screening and Women’s Health Screenings</a:t>
            </a:r>
          </a:p>
          <a:p>
            <a:r>
              <a:rPr lang="en-US">
                <a:solidFill>
                  <a:schemeClr val="bg2"/>
                </a:solidFill>
              </a:rPr>
              <a:t>Culturally Supportive Maternal Care Models </a:t>
            </a:r>
          </a:p>
          <a:p>
            <a:r>
              <a:rPr lang="en-US"/>
              <a:t>Flexible work or leave policies</a:t>
            </a:r>
          </a:p>
          <a:p>
            <a:r>
              <a:rPr lang="en-US">
                <a:solidFill>
                  <a:schemeClr val="bg2"/>
                </a:solidFill>
              </a:rPr>
              <a:t>Telehealth and digital health tools</a:t>
            </a:r>
          </a:p>
          <a:p>
            <a:endParaRPr lang="en-US"/>
          </a:p>
        </p:txBody>
      </p:sp>
      <p:sp>
        <p:nvSpPr>
          <p:cNvPr id="11" name="Oval 10">
            <a:extLst>
              <a:ext uri="{FF2B5EF4-FFF2-40B4-BE49-F238E27FC236}">
                <a16:creationId xmlns:a16="http://schemas.microsoft.com/office/drawing/2014/main" id="{EA16262B-A676-7F8E-C9E8-41BA33539F24}"/>
              </a:ext>
            </a:extLst>
          </p:cNvPr>
          <p:cNvSpPr/>
          <p:nvPr/>
        </p:nvSpPr>
        <p:spPr>
          <a:xfrm>
            <a:off x="4345180" y="1499852"/>
            <a:ext cx="1371600" cy="1371600"/>
          </a:xfrm>
          <a:prstGeom prst="ellipse">
            <a:avLst/>
          </a:prstGeom>
          <a:solidFill>
            <a:schemeClr val="bg1"/>
          </a:solidFill>
          <a:ln w="127000">
            <a:gradFill>
              <a:gsLst>
                <a:gs pos="0">
                  <a:schemeClr val="accent6">
                    <a:lumMod val="20000"/>
                    <a:lumOff val="80000"/>
                  </a:schemeClr>
                </a:gs>
                <a:gs pos="66000">
                  <a:srgbClr val="9DDBCF"/>
                </a:gs>
                <a:gs pos="100000">
                  <a:srgbClr val="80D0C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4C4C4E"/>
              </a:solidFill>
              <a:effectLst/>
              <a:uLnTx/>
              <a:uFillTx/>
              <a:latin typeface="Avenir Next LT Pro"/>
              <a:ea typeface="+mn-ea"/>
              <a:cs typeface="+mn-cs"/>
            </a:endParaRPr>
          </a:p>
        </p:txBody>
      </p:sp>
      <p:sp>
        <p:nvSpPr>
          <p:cNvPr id="14" name="Oval 13">
            <a:extLst>
              <a:ext uri="{FF2B5EF4-FFF2-40B4-BE49-F238E27FC236}">
                <a16:creationId xmlns:a16="http://schemas.microsoft.com/office/drawing/2014/main" id="{1B022EEC-C254-F377-BAC9-EED6EAE93749}"/>
              </a:ext>
            </a:extLst>
          </p:cNvPr>
          <p:cNvSpPr/>
          <p:nvPr/>
        </p:nvSpPr>
        <p:spPr>
          <a:xfrm>
            <a:off x="3065927" y="2128694"/>
            <a:ext cx="1371600" cy="1371600"/>
          </a:xfrm>
          <a:prstGeom prst="ellipse">
            <a:avLst/>
          </a:prstGeom>
          <a:solidFill>
            <a:schemeClr val="bg1"/>
          </a:solidFill>
          <a:ln w="127000">
            <a:gradFill>
              <a:gsLst>
                <a:gs pos="0">
                  <a:schemeClr val="accent6">
                    <a:lumMod val="40000"/>
                    <a:lumOff val="60000"/>
                  </a:schemeClr>
                </a:gs>
                <a:gs pos="22000">
                  <a:schemeClr val="accent6">
                    <a:lumMod val="60000"/>
                    <a:lumOff val="40000"/>
                  </a:schemeClr>
                </a:gs>
                <a:gs pos="100000">
                  <a:srgbClr val="54C0AA"/>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4C4C4E"/>
              </a:solidFill>
              <a:effectLst/>
              <a:uLnTx/>
              <a:uFillTx/>
              <a:latin typeface="Avenir Next LT Pro"/>
              <a:ea typeface="+mn-ea"/>
              <a:cs typeface="+mn-cs"/>
            </a:endParaRPr>
          </a:p>
        </p:txBody>
      </p:sp>
      <p:sp>
        <p:nvSpPr>
          <p:cNvPr id="15" name="Oval 14">
            <a:extLst>
              <a:ext uri="{FF2B5EF4-FFF2-40B4-BE49-F238E27FC236}">
                <a16:creationId xmlns:a16="http://schemas.microsoft.com/office/drawing/2014/main" id="{1C8E64D9-2074-B352-83AC-E674B1A49730}"/>
              </a:ext>
            </a:extLst>
          </p:cNvPr>
          <p:cNvSpPr/>
          <p:nvPr/>
        </p:nvSpPr>
        <p:spPr>
          <a:xfrm>
            <a:off x="3354678" y="3425093"/>
            <a:ext cx="2011680" cy="2011680"/>
          </a:xfrm>
          <a:prstGeom prst="ellipse">
            <a:avLst/>
          </a:prstGeom>
          <a:solidFill>
            <a:schemeClr val="bg1"/>
          </a:solidFill>
          <a:ln w="127000">
            <a:gradFill>
              <a:gsLst>
                <a:gs pos="41000">
                  <a:schemeClr val="accent6"/>
                </a:gs>
                <a:gs pos="66000">
                  <a:srgbClr val="48AE9A"/>
                </a:gs>
                <a:gs pos="87000">
                  <a:schemeClr val="accent6">
                    <a:lumMod val="7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4C4C4E"/>
              </a:solidFill>
              <a:effectLst/>
              <a:uLnTx/>
              <a:uFillTx/>
              <a:latin typeface="Avenir Next LT Pro"/>
              <a:ea typeface="+mn-ea"/>
              <a:cs typeface="+mn-cs"/>
            </a:endParaRPr>
          </a:p>
        </p:txBody>
      </p:sp>
      <p:sp>
        <p:nvSpPr>
          <p:cNvPr id="16" name="Oval 15">
            <a:extLst>
              <a:ext uri="{FF2B5EF4-FFF2-40B4-BE49-F238E27FC236}">
                <a16:creationId xmlns:a16="http://schemas.microsoft.com/office/drawing/2014/main" id="{BB15F5D2-9519-45E6-E26F-3C89DD322D32}"/>
              </a:ext>
            </a:extLst>
          </p:cNvPr>
          <p:cNvSpPr/>
          <p:nvPr/>
        </p:nvSpPr>
        <p:spPr>
          <a:xfrm>
            <a:off x="2218631" y="4672348"/>
            <a:ext cx="1371600" cy="1371600"/>
          </a:xfrm>
          <a:prstGeom prst="ellipse">
            <a:avLst/>
          </a:prstGeom>
          <a:solidFill>
            <a:schemeClr val="bg1"/>
          </a:solidFill>
          <a:ln w="127000">
            <a:gradFill>
              <a:gsLst>
                <a:gs pos="0">
                  <a:srgbClr val="48AE9A"/>
                </a:gs>
                <a:gs pos="54000">
                  <a:schemeClr val="accent6">
                    <a:lumMod val="7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4C4C4E"/>
              </a:solidFill>
              <a:effectLst/>
              <a:uLnTx/>
              <a:uFillTx/>
              <a:latin typeface="Avenir Next LT Pro"/>
              <a:ea typeface="+mn-ea"/>
              <a:cs typeface="+mn-cs"/>
            </a:endParaRPr>
          </a:p>
        </p:txBody>
      </p:sp>
      <p:sp>
        <p:nvSpPr>
          <p:cNvPr id="18" name="Oval 17">
            <a:extLst>
              <a:ext uri="{FF2B5EF4-FFF2-40B4-BE49-F238E27FC236}">
                <a16:creationId xmlns:a16="http://schemas.microsoft.com/office/drawing/2014/main" id="{2C5C56F7-765F-98F0-5CC5-CA31E5D2E048}"/>
              </a:ext>
            </a:extLst>
          </p:cNvPr>
          <p:cNvSpPr/>
          <p:nvPr/>
        </p:nvSpPr>
        <p:spPr>
          <a:xfrm>
            <a:off x="1658635" y="2952897"/>
            <a:ext cx="1737360" cy="1737360"/>
          </a:xfrm>
          <a:prstGeom prst="ellipse">
            <a:avLst/>
          </a:prstGeom>
          <a:solidFill>
            <a:schemeClr val="bg1"/>
          </a:solidFill>
          <a:ln w="127000">
            <a:gradFill>
              <a:gsLst>
                <a:gs pos="0">
                  <a:srgbClr val="74CCBA"/>
                </a:gs>
                <a:gs pos="56000">
                  <a:srgbClr val="54C0AA"/>
                </a:gs>
                <a:gs pos="83000">
                  <a:srgbClr val="48AE9A"/>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4C4C4E"/>
              </a:solidFill>
              <a:effectLst/>
              <a:uLnTx/>
              <a:uFillTx/>
              <a:latin typeface="Avenir Next LT Pro"/>
              <a:ea typeface="+mn-ea"/>
              <a:cs typeface="+mn-cs"/>
            </a:endParaRPr>
          </a:p>
        </p:txBody>
      </p:sp>
      <p:sp>
        <p:nvSpPr>
          <p:cNvPr id="28" name="TextBox 27">
            <a:extLst>
              <a:ext uri="{FF2B5EF4-FFF2-40B4-BE49-F238E27FC236}">
                <a16:creationId xmlns:a16="http://schemas.microsoft.com/office/drawing/2014/main" id="{BE54CC59-1A27-7023-458B-1662E2214F60}"/>
              </a:ext>
            </a:extLst>
          </p:cNvPr>
          <p:cNvSpPr txBox="1"/>
          <p:nvPr/>
        </p:nvSpPr>
        <p:spPr>
          <a:xfrm>
            <a:off x="3601541" y="4085253"/>
            <a:ext cx="1556591"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C4C4E"/>
                </a:solidFill>
                <a:effectLst/>
                <a:uLnTx/>
                <a:uFillTx/>
                <a:latin typeface="Avenir Next LT Pro"/>
                <a:ea typeface="+mn-ea"/>
                <a:cs typeface="+mn-cs"/>
              </a:rPr>
              <a:t>Reproductive Health &amp; Family Planning</a:t>
            </a:r>
          </a:p>
        </p:txBody>
      </p:sp>
      <p:grpSp>
        <p:nvGrpSpPr>
          <p:cNvPr id="38" name="Group 37">
            <a:extLst>
              <a:ext uri="{FF2B5EF4-FFF2-40B4-BE49-F238E27FC236}">
                <a16:creationId xmlns:a16="http://schemas.microsoft.com/office/drawing/2014/main" id="{1FE489BE-C473-796F-82D4-C18B6B5CC08C}"/>
              </a:ext>
            </a:extLst>
          </p:cNvPr>
          <p:cNvGrpSpPr/>
          <p:nvPr/>
        </p:nvGrpSpPr>
        <p:grpSpPr>
          <a:xfrm>
            <a:off x="4906652" y="2787238"/>
            <a:ext cx="1556591" cy="1188720"/>
            <a:chOff x="4854492" y="2774012"/>
            <a:chExt cx="1556591" cy="1188720"/>
          </a:xfrm>
        </p:grpSpPr>
        <p:sp>
          <p:nvSpPr>
            <p:cNvPr id="12" name="Oval 11">
              <a:extLst>
                <a:ext uri="{FF2B5EF4-FFF2-40B4-BE49-F238E27FC236}">
                  <a16:creationId xmlns:a16="http://schemas.microsoft.com/office/drawing/2014/main" id="{B3B45716-C2D6-8B8E-EA30-ACB5F6CCAE9D}"/>
                </a:ext>
              </a:extLst>
            </p:cNvPr>
            <p:cNvSpPr/>
            <p:nvPr/>
          </p:nvSpPr>
          <p:spPr>
            <a:xfrm>
              <a:off x="5038428" y="2774012"/>
              <a:ext cx="1188720" cy="1188720"/>
            </a:xfrm>
            <a:prstGeom prst="ellipse">
              <a:avLst/>
            </a:prstGeom>
            <a:solidFill>
              <a:schemeClr val="bg1"/>
            </a:solidFill>
            <a:ln w="127000">
              <a:gradFill>
                <a:gsLst>
                  <a:gs pos="0">
                    <a:srgbClr val="88D3C4"/>
                  </a:gs>
                  <a:gs pos="63000">
                    <a:srgbClr val="68C7B4"/>
                  </a:gs>
                  <a:gs pos="83000">
                    <a:srgbClr val="54C0AA"/>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4C4C4E"/>
                </a:solidFill>
                <a:effectLst/>
                <a:uLnTx/>
                <a:uFillTx/>
                <a:latin typeface="Avenir Next LT Pro"/>
                <a:ea typeface="+mn-ea"/>
                <a:cs typeface="+mn-cs"/>
              </a:endParaRPr>
            </a:p>
          </p:txBody>
        </p:sp>
        <p:sp>
          <p:nvSpPr>
            <p:cNvPr id="29" name="TextBox 28">
              <a:extLst>
                <a:ext uri="{FF2B5EF4-FFF2-40B4-BE49-F238E27FC236}">
                  <a16:creationId xmlns:a16="http://schemas.microsoft.com/office/drawing/2014/main" id="{B0A12006-C589-A1AA-B900-983D5628183B}"/>
                </a:ext>
              </a:extLst>
            </p:cNvPr>
            <p:cNvSpPr txBox="1"/>
            <p:nvPr/>
          </p:nvSpPr>
          <p:spPr>
            <a:xfrm>
              <a:off x="4854492" y="3124115"/>
              <a:ext cx="155659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C4C4E"/>
                  </a:solidFill>
                  <a:effectLst/>
                  <a:uLnTx/>
                  <a:uFillTx/>
                  <a:latin typeface="Avenir Next LT Pro"/>
                  <a:ea typeface="+mn-ea"/>
                  <a:cs typeface="+mn-cs"/>
                </a:rPr>
                <a:t>Maternal Health</a:t>
              </a:r>
            </a:p>
          </p:txBody>
        </p:sp>
      </p:grpSp>
      <p:grpSp>
        <p:nvGrpSpPr>
          <p:cNvPr id="36" name="Group 35">
            <a:extLst>
              <a:ext uri="{FF2B5EF4-FFF2-40B4-BE49-F238E27FC236}">
                <a16:creationId xmlns:a16="http://schemas.microsoft.com/office/drawing/2014/main" id="{EC9E608C-2A89-6745-2672-E44E6A22D729}"/>
              </a:ext>
            </a:extLst>
          </p:cNvPr>
          <p:cNvGrpSpPr/>
          <p:nvPr/>
        </p:nvGrpSpPr>
        <p:grpSpPr>
          <a:xfrm>
            <a:off x="5307008" y="3986548"/>
            <a:ext cx="1556591" cy="1371600"/>
            <a:chOff x="741270" y="4343157"/>
            <a:chExt cx="1556591" cy="1371600"/>
          </a:xfrm>
        </p:grpSpPr>
        <p:sp>
          <p:nvSpPr>
            <p:cNvPr id="17" name="Oval 16">
              <a:extLst>
                <a:ext uri="{FF2B5EF4-FFF2-40B4-BE49-F238E27FC236}">
                  <a16:creationId xmlns:a16="http://schemas.microsoft.com/office/drawing/2014/main" id="{024C77C6-D88C-9416-C809-BC1FAEBBF44E}"/>
                </a:ext>
              </a:extLst>
            </p:cNvPr>
            <p:cNvSpPr/>
            <p:nvPr/>
          </p:nvSpPr>
          <p:spPr>
            <a:xfrm>
              <a:off x="833766" y="4343157"/>
              <a:ext cx="1371600" cy="1371600"/>
            </a:xfrm>
            <a:prstGeom prst="ellipse">
              <a:avLst/>
            </a:prstGeom>
            <a:solidFill>
              <a:schemeClr val="bg1"/>
            </a:solidFill>
            <a:ln w="127000">
              <a:gradFill>
                <a:gsLst>
                  <a:gs pos="56000">
                    <a:schemeClr val="accent6"/>
                  </a:gs>
                  <a:gs pos="90000">
                    <a:srgbClr val="389784"/>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4C4C4E"/>
                </a:solidFill>
                <a:effectLst/>
                <a:uLnTx/>
                <a:uFillTx/>
                <a:latin typeface="Avenir Next LT Pro"/>
                <a:ea typeface="+mn-ea"/>
                <a:cs typeface="+mn-cs"/>
              </a:endParaRPr>
            </a:p>
          </p:txBody>
        </p:sp>
        <p:sp>
          <p:nvSpPr>
            <p:cNvPr id="30" name="TextBox 29">
              <a:extLst>
                <a:ext uri="{FF2B5EF4-FFF2-40B4-BE49-F238E27FC236}">
                  <a16:creationId xmlns:a16="http://schemas.microsoft.com/office/drawing/2014/main" id="{44D0E2CC-1A49-9ADA-243D-C74311AAD249}"/>
                </a:ext>
              </a:extLst>
            </p:cNvPr>
            <p:cNvSpPr txBox="1"/>
            <p:nvPr/>
          </p:nvSpPr>
          <p:spPr>
            <a:xfrm>
              <a:off x="741270" y="4842657"/>
              <a:ext cx="155659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C4C4E"/>
                  </a:solidFill>
                  <a:effectLst/>
                  <a:uLnTx/>
                  <a:uFillTx/>
                  <a:latin typeface="Avenir Next LT Pro"/>
                  <a:ea typeface="+mn-ea"/>
                  <a:cs typeface="+mn-cs"/>
                </a:rPr>
                <a:t>Mental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C4C4E"/>
                  </a:solidFill>
                  <a:effectLst/>
                  <a:uLnTx/>
                  <a:uFillTx/>
                  <a:latin typeface="Avenir Next LT Pro"/>
                  <a:ea typeface="+mn-ea"/>
                  <a:cs typeface="+mn-cs"/>
                </a:rPr>
                <a:t>Health</a:t>
              </a:r>
            </a:p>
          </p:txBody>
        </p:sp>
      </p:grpSp>
      <p:sp>
        <p:nvSpPr>
          <p:cNvPr id="31" name="TextBox 30">
            <a:extLst>
              <a:ext uri="{FF2B5EF4-FFF2-40B4-BE49-F238E27FC236}">
                <a16:creationId xmlns:a16="http://schemas.microsoft.com/office/drawing/2014/main" id="{CB1A6F47-3D09-9CA7-E058-6F70846F1023}"/>
              </a:ext>
            </a:extLst>
          </p:cNvPr>
          <p:cNvSpPr txBox="1"/>
          <p:nvPr/>
        </p:nvSpPr>
        <p:spPr>
          <a:xfrm>
            <a:off x="1748011" y="3568403"/>
            <a:ext cx="155659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C4C4E"/>
                </a:solidFill>
                <a:effectLst/>
                <a:uLnTx/>
                <a:uFillTx/>
                <a:latin typeface="Avenir Next LT Pro"/>
                <a:ea typeface="+mn-ea"/>
                <a:cs typeface="+mn-cs"/>
              </a:rPr>
              <a:t>Perimenopause &amp; Menopause</a:t>
            </a:r>
          </a:p>
        </p:txBody>
      </p:sp>
      <p:sp>
        <p:nvSpPr>
          <p:cNvPr id="32" name="TextBox 31">
            <a:extLst>
              <a:ext uri="{FF2B5EF4-FFF2-40B4-BE49-F238E27FC236}">
                <a16:creationId xmlns:a16="http://schemas.microsoft.com/office/drawing/2014/main" id="{10364ACF-C7C5-F869-DAC1-23BA9A683BD3}"/>
              </a:ext>
            </a:extLst>
          </p:cNvPr>
          <p:cNvSpPr txBox="1"/>
          <p:nvPr/>
        </p:nvSpPr>
        <p:spPr>
          <a:xfrm>
            <a:off x="2126135" y="5217726"/>
            <a:ext cx="155659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C4C4E"/>
                </a:solidFill>
                <a:effectLst/>
                <a:uLnTx/>
                <a:uFillTx/>
                <a:latin typeface="Avenir Next LT Pro"/>
                <a:ea typeface="+mn-ea"/>
                <a:cs typeface="+mn-cs"/>
              </a:rPr>
              <a:t>Caregiving</a:t>
            </a:r>
          </a:p>
        </p:txBody>
      </p:sp>
      <p:sp>
        <p:nvSpPr>
          <p:cNvPr id="33" name="TextBox 32">
            <a:extLst>
              <a:ext uri="{FF2B5EF4-FFF2-40B4-BE49-F238E27FC236}">
                <a16:creationId xmlns:a16="http://schemas.microsoft.com/office/drawing/2014/main" id="{4DAD755D-D4EE-5F65-2CE4-A51CE1BF8156}"/>
              </a:ext>
            </a:extLst>
          </p:cNvPr>
          <p:cNvSpPr txBox="1"/>
          <p:nvPr/>
        </p:nvSpPr>
        <p:spPr>
          <a:xfrm>
            <a:off x="2975068" y="2549024"/>
            <a:ext cx="155659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C4C4E"/>
                </a:solidFill>
                <a:effectLst/>
                <a:uLnTx/>
                <a:uFillTx/>
                <a:latin typeface="Avenir Next LT Pro"/>
                <a:ea typeface="+mn-ea"/>
                <a:cs typeface="+mn-cs"/>
              </a:rPr>
              <a:t>Chronic Conditions</a:t>
            </a:r>
          </a:p>
        </p:txBody>
      </p:sp>
      <p:grpSp>
        <p:nvGrpSpPr>
          <p:cNvPr id="37" name="Group 36">
            <a:extLst>
              <a:ext uri="{FF2B5EF4-FFF2-40B4-BE49-F238E27FC236}">
                <a16:creationId xmlns:a16="http://schemas.microsoft.com/office/drawing/2014/main" id="{62A0F65A-3CA6-EBCF-9403-17D79A459603}"/>
              </a:ext>
            </a:extLst>
          </p:cNvPr>
          <p:cNvGrpSpPr/>
          <p:nvPr/>
        </p:nvGrpSpPr>
        <p:grpSpPr>
          <a:xfrm>
            <a:off x="713038" y="1894369"/>
            <a:ext cx="1556591" cy="1371600"/>
            <a:chOff x="686103" y="1985949"/>
            <a:chExt cx="1556591" cy="1371600"/>
          </a:xfrm>
        </p:grpSpPr>
        <p:sp>
          <p:nvSpPr>
            <p:cNvPr id="20" name="Oval 19">
              <a:extLst>
                <a:ext uri="{FF2B5EF4-FFF2-40B4-BE49-F238E27FC236}">
                  <a16:creationId xmlns:a16="http://schemas.microsoft.com/office/drawing/2014/main" id="{F546FAFB-B24C-AB97-4359-D91D54F70D45}"/>
                </a:ext>
              </a:extLst>
            </p:cNvPr>
            <p:cNvSpPr/>
            <p:nvPr/>
          </p:nvSpPr>
          <p:spPr>
            <a:xfrm>
              <a:off x="778599" y="1985949"/>
              <a:ext cx="1371600" cy="1371600"/>
            </a:xfrm>
            <a:prstGeom prst="ellipse">
              <a:avLst/>
            </a:prstGeom>
            <a:solidFill>
              <a:schemeClr val="bg1"/>
            </a:solidFill>
            <a:ln w="127000">
              <a:gradFill>
                <a:gsLst>
                  <a:gs pos="0">
                    <a:srgbClr val="BBE6DE"/>
                  </a:gs>
                  <a:gs pos="40000">
                    <a:srgbClr val="8DD5C6"/>
                  </a:gs>
                  <a:gs pos="83000">
                    <a:srgbClr val="71CBB9"/>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4C4C4E"/>
                </a:solidFill>
                <a:effectLst/>
                <a:uLnTx/>
                <a:uFillTx/>
                <a:latin typeface="Avenir Next LT Pro"/>
                <a:ea typeface="+mn-ea"/>
                <a:cs typeface="+mn-cs"/>
              </a:endParaRPr>
            </a:p>
          </p:txBody>
        </p:sp>
        <p:sp>
          <p:nvSpPr>
            <p:cNvPr id="34" name="TextBox 33">
              <a:extLst>
                <a:ext uri="{FF2B5EF4-FFF2-40B4-BE49-F238E27FC236}">
                  <a16:creationId xmlns:a16="http://schemas.microsoft.com/office/drawing/2014/main" id="{75B52EB1-C84A-AC9E-2D58-2934095B2DB5}"/>
                </a:ext>
              </a:extLst>
            </p:cNvPr>
            <p:cNvSpPr txBox="1"/>
            <p:nvPr/>
          </p:nvSpPr>
          <p:spPr>
            <a:xfrm>
              <a:off x="686103" y="2463679"/>
              <a:ext cx="155659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C4C4E"/>
                  </a:solidFill>
                  <a:effectLst/>
                  <a:uLnTx/>
                  <a:uFillTx/>
                  <a:latin typeface="Avenir Next LT Pro"/>
                  <a:ea typeface="+mn-ea"/>
                  <a:cs typeface="+mn-cs"/>
                </a:rPr>
                <a:t>Healthy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C4C4E"/>
                  </a:solidFill>
                  <a:effectLst/>
                  <a:uLnTx/>
                  <a:uFillTx/>
                  <a:latin typeface="Avenir Next LT Pro"/>
                  <a:ea typeface="+mn-ea"/>
                  <a:cs typeface="+mn-cs"/>
                </a:rPr>
                <a:t>Aging</a:t>
              </a:r>
            </a:p>
          </p:txBody>
        </p:sp>
      </p:grpSp>
      <p:sp>
        <p:nvSpPr>
          <p:cNvPr id="35" name="TextBox 34">
            <a:extLst>
              <a:ext uri="{FF2B5EF4-FFF2-40B4-BE49-F238E27FC236}">
                <a16:creationId xmlns:a16="http://schemas.microsoft.com/office/drawing/2014/main" id="{BBA9E5C3-9F46-D4C6-775C-2B452E691CAC}"/>
              </a:ext>
            </a:extLst>
          </p:cNvPr>
          <p:cNvSpPr txBox="1"/>
          <p:nvPr/>
        </p:nvSpPr>
        <p:spPr>
          <a:xfrm>
            <a:off x="4283856" y="1924042"/>
            <a:ext cx="155659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C4C4E"/>
                </a:solidFill>
                <a:effectLst/>
                <a:uLnTx/>
                <a:uFillTx/>
                <a:latin typeface="Avenir Next LT Pro"/>
                <a:ea typeface="+mn-ea"/>
                <a:cs typeface="+mn-cs"/>
              </a:rPr>
              <a:t>Financial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C4C4E"/>
                </a:solidFill>
                <a:effectLst/>
                <a:uLnTx/>
                <a:uFillTx/>
                <a:latin typeface="Avenir Next LT Pro"/>
                <a:ea typeface="+mn-ea"/>
                <a:cs typeface="+mn-cs"/>
              </a:rPr>
              <a:t>Wellbeing</a:t>
            </a:r>
          </a:p>
        </p:txBody>
      </p:sp>
      <p:pic>
        <p:nvPicPr>
          <p:cNvPr id="41" name="Graphic 40" descr="Piggy Bank with solid fill">
            <a:extLst>
              <a:ext uri="{FF2B5EF4-FFF2-40B4-BE49-F238E27FC236}">
                <a16:creationId xmlns:a16="http://schemas.microsoft.com/office/drawing/2014/main" id="{8A9FD59E-1AA0-E0B1-F70C-87B889BB479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75251" y="2194909"/>
            <a:ext cx="410052" cy="410052"/>
          </a:xfrm>
          <a:prstGeom prst="rect">
            <a:avLst/>
          </a:prstGeom>
        </p:spPr>
      </p:pic>
      <p:pic>
        <p:nvPicPr>
          <p:cNvPr id="43" name="Graphic 42" descr="Polaroid Pictures with solid fill">
            <a:extLst>
              <a:ext uri="{FF2B5EF4-FFF2-40B4-BE49-F238E27FC236}">
                <a16:creationId xmlns:a16="http://schemas.microsoft.com/office/drawing/2014/main" id="{96A55B58-61CC-38A9-E24E-9CE50F11E24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73235" y="2881402"/>
            <a:ext cx="523221" cy="523221"/>
          </a:xfrm>
          <a:prstGeom prst="rect">
            <a:avLst/>
          </a:prstGeom>
        </p:spPr>
      </p:pic>
      <p:pic>
        <p:nvPicPr>
          <p:cNvPr id="45" name="Graphic 44" descr="Mental Health with solid fill">
            <a:extLst>
              <a:ext uri="{FF2B5EF4-FFF2-40B4-BE49-F238E27FC236}">
                <a16:creationId xmlns:a16="http://schemas.microsoft.com/office/drawing/2014/main" id="{CF058FF1-071C-2102-9242-4E0DBC469BE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43390" y="5228012"/>
            <a:ext cx="356329" cy="356329"/>
          </a:xfrm>
          <a:prstGeom prst="rect">
            <a:avLst/>
          </a:prstGeom>
        </p:spPr>
      </p:pic>
      <p:pic>
        <p:nvPicPr>
          <p:cNvPr id="47" name="Graphic 46" descr="Doctor female with solid fill">
            <a:extLst>
              <a:ext uri="{FF2B5EF4-FFF2-40B4-BE49-F238E27FC236}">
                <a16:creationId xmlns:a16="http://schemas.microsoft.com/office/drawing/2014/main" id="{A6238E3D-D4AF-9CD2-48C6-509F0DB013D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79897" y="4033903"/>
            <a:ext cx="425824" cy="425824"/>
          </a:xfrm>
          <a:prstGeom prst="rect">
            <a:avLst/>
          </a:prstGeom>
        </p:spPr>
      </p:pic>
      <p:sp>
        <p:nvSpPr>
          <p:cNvPr id="2" name="Rectangle 1">
            <a:extLst>
              <a:ext uri="{FF2B5EF4-FFF2-40B4-BE49-F238E27FC236}">
                <a16:creationId xmlns:a16="http://schemas.microsoft.com/office/drawing/2014/main" id="{308160B9-45A9-6F94-7ADD-E334C9E0385D}"/>
              </a:ext>
            </a:extLst>
          </p:cNvPr>
          <p:cNvSpPr/>
          <p:nvPr/>
        </p:nvSpPr>
        <p:spPr>
          <a:xfrm>
            <a:off x="10723418" y="5943600"/>
            <a:ext cx="932699" cy="8437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3" name="Picture 2" descr="A blue and green cube with letters on it&#10;&#10;Description automatically generated">
            <a:extLst>
              <a:ext uri="{FF2B5EF4-FFF2-40B4-BE49-F238E27FC236}">
                <a16:creationId xmlns:a16="http://schemas.microsoft.com/office/drawing/2014/main" id="{7D044C5C-90B3-78DB-FAB0-C35D5DE923B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87385" y="5849404"/>
            <a:ext cx="1239053" cy="1032134"/>
          </a:xfrm>
          <a:prstGeom prst="rect">
            <a:avLst/>
          </a:prstGeom>
        </p:spPr>
      </p:pic>
    </p:spTree>
    <p:extLst>
      <p:ext uri="{BB962C8B-B14F-4D97-AF65-F5344CB8AC3E}">
        <p14:creationId xmlns:p14="http://schemas.microsoft.com/office/powerpoint/2010/main" val="4087997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106F5-AD77-15AF-3B9D-B740DF92F8D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C9BC3CC-3F85-773B-102C-00DC6FB5A7F8}"/>
              </a:ext>
            </a:extLst>
          </p:cNvPr>
          <p:cNvSpPr/>
          <p:nvPr/>
        </p:nvSpPr>
        <p:spPr>
          <a:xfrm>
            <a:off x="0" y="1589459"/>
            <a:ext cx="12192000" cy="4412441"/>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C6A684EA-037A-9575-DA87-CDDFBB353597}"/>
              </a:ext>
            </a:extLst>
          </p:cNvPr>
          <p:cNvSpPr>
            <a:spLocks noGrp="1"/>
          </p:cNvSpPr>
          <p:nvPr>
            <p:ph type="title"/>
          </p:nvPr>
        </p:nvSpPr>
        <p:spPr>
          <a:xfrm>
            <a:off x="4449654" y="228600"/>
            <a:ext cx="7071785" cy="1097280"/>
          </a:xfrm>
        </p:spPr>
        <p:txBody>
          <a:bodyPr vert="horz" lIns="0" tIns="45720" rIns="0" bIns="45720" rtlCol="0" anchor="b">
            <a:normAutofit/>
          </a:bodyPr>
          <a:lstStyle/>
          <a:p>
            <a:r>
              <a:rPr lang="en-US" kern="1200">
                <a:latin typeface="+mj-lt"/>
                <a:ea typeface="+mj-ea"/>
                <a:cs typeface="+mj-cs"/>
              </a:rPr>
              <a:t>Aging &amp; Inclusion</a:t>
            </a:r>
          </a:p>
        </p:txBody>
      </p:sp>
      <p:graphicFrame>
        <p:nvGraphicFramePr>
          <p:cNvPr id="7" name="Content Placeholder 3">
            <a:extLst>
              <a:ext uri="{FF2B5EF4-FFF2-40B4-BE49-F238E27FC236}">
                <a16:creationId xmlns:a16="http://schemas.microsoft.com/office/drawing/2014/main" id="{2442E92F-7DC5-0458-8C5A-9440DFF86E78}"/>
              </a:ext>
            </a:extLst>
          </p:cNvPr>
          <p:cNvGraphicFramePr>
            <a:graphicFrameLocks noGrp="1"/>
          </p:cNvGraphicFramePr>
          <p:nvPr>
            <p:ph idx="1"/>
          </p:nvPr>
        </p:nvGraphicFramePr>
        <p:xfrm>
          <a:off x="4705738" y="1140538"/>
          <a:ext cx="6815701" cy="48613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Placeholder 2">
            <a:extLst>
              <a:ext uri="{FF2B5EF4-FFF2-40B4-BE49-F238E27FC236}">
                <a16:creationId xmlns:a16="http://schemas.microsoft.com/office/drawing/2014/main" id="{D41282E6-6D7E-F13B-0077-1BE17820A24D}"/>
              </a:ext>
            </a:extLst>
          </p:cNvPr>
          <p:cNvSpPr>
            <a:spLocks noGrp="1"/>
          </p:cNvSpPr>
          <p:nvPr>
            <p:ph type="body" sz="half" idx="2"/>
          </p:nvPr>
        </p:nvSpPr>
        <p:spPr/>
        <p:txBody>
          <a:bodyPr vert="horz" lIns="0" tIns="45720" rIns="0" bIns="45720" rtlCol="0">
            <a:normAutofit/>
          </a:bodyPr>
          <a:lstStyle/>
          <a:p>
            <a:pPr marL="0" indent="0">
              <a:buNone/>
            </a:pPr>
            <a:r>
              <a:rPr lang="en-US" b="1">
                <a:solidFill>
                  <a:schemeClr val="accent5"/>
                </a:solidFill>
              </a:rPr>
              <a:t>Key trends:</a:t>
            </a:r>
          </a:p>
        </p:txBody>
      </p:sp>
      <p:sp>
        <p:nvSpPr>
          <p:cNvPr id="5" name="TextBox 4">
            <a:extLst>
              <a:ext uri="{FF2B5EF4-FFF2-40B4-BE49-F238E27FC236}">
                <a16:creationId xmlns:a16="http://schemas.microsoft.com/office/drawing/2014/main" id="{43B9B498-58EA-C4FD-3E51-BB5F7EFDF4AD}"/>
              </a:ext>
            </a:extLst>
          </p:cNvPr>
          <p:cNvSpPr txBox="1"/>
          <p:nvPr/>
        </p:nvSpPr>
        <p:spPr bwMode="gray">
          <a:xfrm>
            <a:off x="4449654" y="5448714"/>
            <a:ext cx="6815701" cy="365760"/>
          </a:xfrm>
          <a:prstGeom prst="rect">
            <a:avLst/>
          </a:prstGeom>
          <a:noFill/>
        </p:spPr>
        <p:txBody>
          <a:bodyPr vert="horz" lIns="91440" tIns="45720" rIns="91440" bIns="45720" rtlCol="0" anchor="ctr">
            <a:normAutofit fontScale="62500" lnSpcReduction="20000"/>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00" b="0" i="0" u="none" strike="noStrike" kern="1200" cap="none" spc="0" normalizeH="0" baseline="0" noProof="0">
                <a:ln>
                  <a:noFill/>
                </a:ln>
                <a:solidFill>
                  <a:srgbClr val="030406"/>
                </a:solidFill>
                <a:effectLst/>
                <a:uLnTx/>
                <a:uFillTx/>
                <a:latin typeface="Avenir Next LT Pro"/>
                <a:ea typeface="+mn-ea"/>
                <a:cs typeface="+mn-cs"/>
              </a:rPr>
              <a:t>1. Hadley, C. N. (2024, November). We're still lonely at work. Retrieved from Harvard business review website: </a:t>
            </a:r>
            <a:r>
              <a:rPr kumimoji="0" lang="en-US" sz="1100" b="0" i="0" u="none" strike="noStrike" kern="1200" cap="none" spc="0" normalizeH="0" baseline="0" noProof="0">
                <a:ln>
                  <a:noFill/>
                </a:ln>
                <a:solidFill>
                  <a:srgbClr val="030406"/>
                </a:solidFill>
                <a:effectLst/>
                <a:uLnTx/>
                <a:uFillTx/>
                <a:latin typeface="Avenir Next LT Pro"/>
                <a:ea typeface="+mn-ea"/>
                <a:cs typeface="+mn-cs"/>
                <a:hlinkClick r:id="rId8">
                  <a:extLst>
                    <a:ext uri="{A12FA001-AC4F-418D-AE19-62706E023703}">
                      <ahyp:hlinkClr xmlns:ahyp="http://schemas.microsoft.com/office/drawing/2018/hyperlinkcolor" val="tx"/>
                    </a:ext>
                  </a:extLst>
                </a:hlinkClick>
              </a:rPr>
              <a:t>https://hbr.Org/2024/11/were-still-lonely-at-work</a:t>
            </a:r>
            <a:endParaRPr kumimoji="0" lang="en-US" sz="1100" b="0" i="0" u="none" strike="noStrike" kern="1200" cap="none" spc="0" normalizeH="0" baseline="0" noProof="0">
              <a:ln>
                <a:noFill/>
              </a:ln>
              <a:solidFill>
                <a:srgbClr val="030406"/>
              </a:solidFill>
              <a:effectLst/>
              <a:uLnTx/>
              <a:uFillTx/>
              <a:latin typeface="Avenir Next LT Pro"/>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00" b="0" i="0" u="none" strike="noStrike" kern="1200" cap="none" spc="0" normalizeH="0" baseline="0" noProof="0">
                <a:ln>
                  <a:noFill/>
                </a:ln>
                <a:solidFill>
                  <a:srgbClr val="030406"/>
                </a:solidFill>
                <a:effectLst/>
                <a:uLnTx/>
                <a:uFillTx/>
                <a:latin typeface="Avenir Next LT Pro"/>
                <a:ea typeface="+mn-ea"/>
                <a:cs typeface="+mn-cs"/>
              </a:rPr>
              <a:t>2. Generational differences in the workplace [infographic], </a:t>
            </a:r>
            <a:r>
              <a:rPr kumimoji="0" lang="en-US" sz="1100" b="0" i="0" u="none" strike="noStrike" kern="1200" cap="none" spc="0" normalizeH="0" baseline="0" noProof="0">
                <a:ln>
                  <a:noFill/>
                </a:ln>
                <a:solidFill>
                  <a:srgbClr val="030406"/>
                </a:solidFill>
                <a:effectLst/>
                <a:uLnTx/>
                <a:uFillTx/>
                <a:latin typeface="Avenir Next LT Pro"/>
                <a:ea typeface="+mn-ea"/>
                <a:cs typeface="+mn-cs"/>
                <a:hlinkClick r:id="rId9">
                  <a:extLst>
                    <a:ext uri="{A12FA001-AC4F-418D-AE19-62706E023703}">
                      <ahyp:hlinkClr xmlns:ahyp="http://schemas.microsoft.com/office/drawing/2018/hyperlinkcolor" val="tx"/>
                    </a:ext>
                  </a:extLst>
                </a:hlinkClick>
              </a:rPr>
              <a:t>https://www.Purdueglobal.Edu/education-partnerships/</a:t>
            </a:r>
            <a:r>
              <a:rPr kumimoji="0" lang="en-US" sz="1100" b="0" i="0" u="none" strike="noStrike" kern="1200" cap="none" spc="0" normalizeH="0" baseline="0" noProof="0">
                <a:ln>
                  <a:noFill/>
                </a:ln>
                <a:solidFill>
                  <a:srgbClr val="030406"/>
                </a:solidFill>
                <a:effectLst/>
                <a:uLnTx/>
                <a:uFillTx/>
                <a:latin typeface="Avenir Next LT Pro"/>
                <a:ea typeface="+mn-ea"/>
                <a:cs typeface="+mn-cs"/>
              </a:rPr>
              <a:t>, Purdue global, Accessed Dec. 6th, 2024.</a:t>
            </a:r>
            <a:r>
              <a:rPr kumimoji="0" lang="en-US" sz="400" b="0" i="0" u="none" strike="noStrike" kern="1200" cap="none" spc="0" normalizeH="0" baseline="0" noProof="0">
                <a:ln>
                  <a:noFill/>
                </a:ln>
                <a:solidFill>
                  <a:srgbClr val="030406"/>
                </a:solidFill>
                <a:effectLst/>
                <a:uLnTx/>
                <a:uFillTx/>
                <a:latin typeface="Avenir Next LT Pro"/>
                <a:ea typeface="+mn-ea"/>
                <a:cs typeface="+mn-cs"/>
              </a:rPr>
              <a:t> </a:t>
            </a:r>
          </a:p>
        </p:txBody>
      </p:sp>
      <p:pic>
        <p:nvPicPr>
          <p:cNvPr id="8" name="Picture 7" descr="People smiling at office">
            <a:extLst>
              <a:ext uri="{FF2B5EF4-FFF2-40B4-BE49-F238E27FC236}">
                <a16:creationId xmlns:a16="http://schemas.microsoft.com/office/drawing/2014/main" id="{F281A0CC-6E94-1097-DFC9-2BC84F824595}"/>
              </a:ext>
            </a:extLst>
          </p:cNvPr>
          <p:cNvPicPr>
            <a:picLocks noChangeAspect="1"/>
          </p:cNvPicPr>
          <p:nvPr/>
        </p:nvPicPr>
        <p:blipFill>
          <a:blip r:embed="rId10">
            <a:extLst>
              <a:ext uri="{28A0092B-C50C-407E-A947-70E740481C1C}">
                <a14:useLocalDpi xmlns:a14="http://schemas.microsoft.com/office/drawing/2010/main" val="0"/>
              </a:ext>
            </a:extLst>
          </a:blip>
          <a:srcRect l="41086" r="17680"/>
          <a:stretch/>
        </p:blipFill>
        <p:spPr>
          <a:xfrm>
            <a:off x="0" y="0"/>
            <a:ext cx="4241829" cy="6858000"/>
          </a:xfrm>
          <a:prstGeom prst="rect">
            <a:avLst/>
          </a:prstGeom>
        </p:spPr>
      </p:pic>
      <p:sp>
        <p:nvSpPr>
          <p:cNvPr id="4" name="Rectangle 3">
            <a:extLst>
              <a:ext uri="{FF2B5EF4-FFF2-40B4-BE49-F238E27FC236}">
                <a16:creationId xmlns:a16="http://schemas.microsoft.com/office/drawing/2014/main" id="{CCE6804B-706C-2B37-BF55-35C4074603C7}"/>
              </a:ext>
            </a:extLst>
          </p:cNvPr>
          <p:cNvSpPr/>
          <p:nvPr/>
        </p:nvSpPr>
        <p:spPr>
          <a:xfrm>
            <a:off x="10723418" y="6001900"/>
            <a:ext cx="932699" cy="7854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9" name="Picture 8" descr="A blue and green cube with letters on it&#10;&#10;Description automatically generated">
            <a:extLst>
              <a:ext uri="{FF2B5EF4-FFF2-40B4-BE49-F238E27FC236}">
                <a16:creationId xmlns:a16="http://schemas.microsoft.com/office/drawing/2014/main" id="{6DB0629D-11FF-94AE-E500-68CE452F8D2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487385" y="5849404"/>
            <a:ext cx="1239053" cy="1032134"/>
          </a:xfrm>
          <a:prstGeom prst="rect">
            <a:avLst/>
          </a:prstGeom>
        </p:spPr>
      </p:pic>
    </p:spTree>
    <p:extLst>
      <p:ext uri="{BB962C8B-B14F-4D97-AF65-F5344CB8AC3E}">
        <p14:creationId xmlns:p14="http://schemas.microsoft.com/office/powerpoint/2010/main" val="3059152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E7302-96CB-0B36-C3B6-729287E6524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5E958EE-3ACE-2BC3-6301-17C9C9905BCD}"/>
              </a:ext>
            </a:extLst>
          </p:cNvPr>
          <p:cNvSpPr/>
          <p:nvPr/>
        </p:nvSpPr>
        <p:spPr>
          <a:xfrm>
            <a:off x="8473440" y="0"/>
            <a:ext cx="3718560" cy="685799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FBD653B6-D213-D0C0-FD03-F3C0F67C6157}"/>
              </a:ext>
            </a:extLst>
          </p:cNvPr>
          <p:cNvSpPr>
            <a:spLocks noGrp="1"/>
          </p:cNvSpPr>
          <p:nvPr>
            <p:ph type="title"/>
          </p:nvPr>
        </p:nvSpPr>
        <p:spPr/>
        <p:txBody>
          <a:bodyPr/>
          <a:lstStyle/>
          <a:p>
            <a:r>
              <a:rPr lang="en-US"/>
              <a:t>Conversation Prompts</a:t>
            </a:r>
          </a:p>
        </p:txBody>
      </p:sp>
      <p:sp>
        <p:nvSpPr>
          <p:cNvPr id="6" name="Text Placeholder 5">
            <a:extLst>
              <a:ext uri="{FF2B5EF4-FFF2-40B4-BE49-F238E27FC236}">
                <a16:creationId xmlns:a16="http://schemas.microsoft.com/office/drawing/2014/main" id="{50CD6BDF-F90F-45B1-25C2-AADD12834E2B}"/>
              </a:ext>
            </a:extLst>
          </p:cNvPr>
          <p:cNvSpPr>
            <a:spLocks noGrp="1"/>
          </p:cNvSpPr>
          <p:nvPr>
            <p:ph type="body" sz="quarter" idx="11"/>
          </p:nvPr>
        </p:nvSpPr>
        <p:spPr/>
        <p:txBody>
          <a:bodyPr/>
          <a:lstStyle/>
          <a:p>
            <a:r>
              <a:rPr lang="en-US">
                <a:solidFill>
                  <a:schemeClr val="tx1"/>
                </a:solidFill>
              </a:rPr>
              <a:t>How are you adapting your benefits strategy to align with a changing generational mix in your workforce? </a:t>
            </a:r>
          </a:p>
          <a:p>
            <a:r>
              <a:rPr lang="en-US">
                <a:solidFill>
                  <a:schemeClr val="tx1"/>
                </a:solidFill>
              </a:rPr>
              <a:t>What strategies or solutions do you have in place to help build connection and inclusion at work? </a:t>
            </a:r>
          </a:p>
          <a:p>
            <a:r>
              <a:rPr lang="en-US">
                <a:solidFill>
                  <a:schemeClr val="tx1"/>
                </a:solidFill>
              </a:rPr>
              <a:t>Do you have a peer mentoring or apprenticeship strategy in place to support retention and connection?</a:t>
            </a:r>
          </a:p>
          <a:p>
            <a:r>
              <a:rPr lang="en-US">
                <a:solidFill>
                  <a:schemeClr val="tx1"/>
                </a:solidFill>
              </a:rPr>
              <a:t>Do you have solutions in place to support employees as they explore retirement? </a:t>
            </a:r>
          </a:p>
          <a:p>
            <a:pPr lvl="1"/>
            <a:r>
              <a:rPr lang="en-US">
                <a:solidFill>
                  <a:schemeClr val="tx1"/>
                </a:solidFill>
              </a:rPr>
              <a:t>Long-Term Care Planning</a:t>
            </a:r>
          </a:p>
          <a:p>
            <a:pPr lvl="1"/>
            <a:r>
              <a:rPr lang="en-US">
                <a:solidFill>
                  <a:schemeClr val="tx1"/>
                </a:solidFill>
              </a:rPr>
              <a:t>Medicare</a:t>
            </a:r>
          </a:p>
          <a:p>
            <a:pPr lvl="1"/>
            <a:r>
              <a:rPr lang="en-US">
                <a:solidFill>
                  <a:schemeClr val="tx1"/>
                </a:solidFill>
              </a:rPr>
              <a:t>Wealth Management </a:t>
            </a:r>
          </a:p>
          <a:p>
            <a:pPr lvl="1"/>
            <a:r>
              <a:rPr lang="en-US">
                <a:solidFill>
                  <a:schemeClr val="tx1"/>
                </a:solidFill>
              </a:rPr>
              <a:t>Succession Planning </a:t>
            </a:r>
          </a:p>
          <a:p>
            <a:endParaRPr lang="en-US"/>
          </a:p>
        </p:txBody>
      </p:sp>
      <p:sp>
        <p:nvSpPr>
          <p:cNvPr id="7" name="Content Placeholder 3">
            <a:extLst>
              <a:ext uri="{FF2B5EF4-FFF2-40B4-BE49-F238E27FC236}">
                <a16:creationId xmlns:a16="http://schemas.microsoft.com/office/drawing/2014/main" id="{A06D0103-53F8-BB6F-34F7-2E38DCBB68C1}"/>
              </a:ext>
            </a:extLst>
          </p:cNvPr>
          <p:cNvSpPr txBox="1">
            <a:spLocks/>
          </p:cNvSpPr>
          <p:nvPr/>
        </p:nvSpPr>
        <p:spPr bwMode="gray">
          <a:xfrm>
            <a:off x="555894" y="4587587"/>
            <a:ext cx="10362514" cy="1737270"/>
          </a:xfrm>
          <a:prstGeom prst="rect">
            <a:avLst/>
          </a:prstGeom>
        </p:spPr>
        <p:txBody>
          <a:bodyPr vert="horz" lIns="0" tIns="45720" rIns="0" bIns="45720" rtlCol="0">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030406"/>
              </a:solidFill>
              <a:effectLst/>
              <a:uLnTx/>
              <a:uFillTx/>
              <a:latin typeface="Avenir Next LT Pro"/>
              <a:ea typeface="+mn-ea"/>
              <a:cs typeface="+mn-cs"/>
            </a:endParaRPr>
          </a:p>
          <a:p>
            <a:pPr marL="0" marR="0" lvl="0" indent="0" algn="l" defTabSz="914400" rtl="0" eaLnBrk="1" fontAlgn="auto" latinLnBrk="0" hangingPunct="1">
              <a:lnSpc>
                <a:spcPct val="110000"/>
              </a:lnSpc>
              <a:spcBef>
                <a:spcPts val="1000"/>
              </a:spcBef>
              <a:spcAft>
                <a:spcPts val="60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4C4C4E"/>
              </a:solidFill>
              <a:effectLst/>
              <a:uLnTx/>
              <a:uFillTx/>
              <a:latin typeface="Avenir Next LT Pro"/>
              <a:ea typeface="+mn-ea"/>
              <a:cs typeface="+mn-cs"/>
            </a:endParaRPr>
          </a:p>
        </p:txBody>
      </p:sp>
      <p:pic>
        <p:nvPicPr>
          <p:cNvPr id="5" name="Picture 4">
            <a:extLst>
              <a:ext uri="{FF2B5EF4-FFF2-40B4-BE49-F238E27FC236}">
                <a16:creationId xmlns:a16="http://schemas.microsoft.com/office/drawing/2014/main" id="{6233CE7C-46F4-9B58-D8A8-2024A10F7903}"/>
              </a:ext>
            </a:extLst>
          </p:cNvPr>
          <p:cNvPicPr>
            <a:picLocks noChangeAspect="1"/>
          </p:cNvPicPr>
          <p:nvPr/>
        </p:nvPicPr>
        <p:blipFill>
          <a:blip r:embed="rId3"/>
          <a:stretch>
            <a:fillRect/>
          </a:stretch>
        </p:blipFill>
        <p:spPr>
          <a:xfrm>
            <a:off x="8849892" y="724366"/>
            <a:ext cx="3026616" cy="3884507"/>
          </a:xfrm>
          <a:prstGeom prst="rect">
            <a:avLst/>
          </a:prstGeom>
          <a:effectLst>
            <a:outerShdw blurRad="63500" sx="102000" sy="102000" algn="ctr" rotWithShape="0">
              <a:prstClr val="black">
                <a:alpha val="40000"/>
              </a:prstClr>
            </a:outerShdw>
          </a:effectLst>
        </p:spPr>
      </p:pic>
      <p:sp>
        <p:nvSpPr>
          <p:cNvPr id="12" name="TextBox 11">
            <a:extLst>
              <a:ext uri="{FF2B5EF4-FFF2-40B4-BE49-F238E27FC236}">
                <a16:creationId xmlns:a16="http://schemas.microsoft.com/office/drawing/2014/main" id="{66717D52-3536-15B0-16A3-4F2F7803BB76}"/>
              </a:ext>
            </a:extLst>
          </p:cNvPr>
          <p:cNvSpPr txBox="1"/>
          <p:nvPr/>
        </p:nvSpPr>
        <p:spPr>
          <a:xfrm>
            <a:off x="455023" y="5759578"/>
            <a:ext cx="6100354" cy="307777"/>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30406"/>
                </a:solidFill>
                <a:effectLst/>
                <a:uLnTx/>
                <a:uFillTx/>
                <a:latin typeface="Avenir Next LT Pro"/>
                <a:ea typeface="+mn-ea"/>
                <a:cs typeface="+mn-cs"/>
                <a:hlinkClick r:id="rId4"/>
              </a:rPr>
              <a:t>https://cloud.aleragroup.com/individual-coverage/</a:t>
            </a:r>
            <a:r>
              <a:rPr kumimoji="0" lang="en-US" sz="1400" b="0" i="0" u="none" strike="noStrike" kern="1200" cap="none" spc="0" normalizeH="0" baseline="0" noProof="0">
                <a:ln>
                  <a:noFill/>
                </a:ln>
                <a:solidFill>
                  <a:srgbClr val="030406"/>
                </a:solidFill>
                <a:effectLst/>
                <a:uLnTx/>
                <a:uFillTx/>
                <a:latin typeface="Avenir Next LT Pro"/>
                <a:ea typeface="+mn-ea"/>
                <a:cs typeface="+mn-cs"/>
              </a:rPr>
              <a:t> </a:t>
            </a:r>
          </a:p>
        </p:txBody>
      </p:sp>
      <p:pic>
        <p:nvPicPr>
          <p:cNvPr id="4" name="Picture 3" descr="A blue and green cube with letters on it&#10;&#10;Description automatically generated">
            <a:extLst>
              <a:ext uri="{FF2B5EF4-FFF2-40B4-BE49-F238E27FC236}">
                <a16:creationId xmlns:a16="http://schemas.microsoft.com/office/drawing/2014/main" id="{C77809C7-39FD-57D6-89BB-1D0824C57C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7385" y="5849404"/>
            <a:ext cx="1239053" cy="1032134"/>
          </a:xfrm>
          <a:prstGeom prst="rect">
            <a:avLst/>
          </a:prstGeom>
        </p:spPr>
      </p:pic>
    </p:spTree>
    <p:extLst>
      <p:ext uri="{BB962C8B-B14F-4D97-AF65-F5344CB8AC3E}">
        <p14:creationId xmlns:p14="http://schemas.microsoft.com/office/powerpoint/2010/main" val="2747980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789EE63-4547-CE43-547B-728452DED477}"/>
              </a:ext>
            </a:extLst>
          </p:cNvPr>
          <p:cNvSpPr>
            <a:spLocks noGrp="1"/>
          </p:cNvSpPr>
          <p:nvPr>
            <p:ph type="title"/>
          </p:nvPr>
        </p:nvSpPr>
        <p:spPr/>
        <p:txBody>
          <a:bodyPr/>
          <a:lstStyle/>
          <a:p>
            <a:r>
              <a:rPr lang="en-US"/>
              <a:t>Supporting a Multigenerational Workforce</a:t>
            </a:r>
          </a:p>
        </p:txBody>
      </p:sp>
      <p:sp>
        <p:nvSpPr>
          <p:cNvPr id="4" name="Content Placeholder 3">
            <a:extLst>
              <a:ext uri="{FF2B5EF4-FFF2-40B4-BE49-F238E27FC236}">
                <a16:creationId xmlns:a16="http://schemas.microsoft.com/office/drawing/2014/main" id="{3322137F-AFFA-607B-EA9C-18A6AA36FC79}"/>
              </a:ext>
            </a:extLst>
          </p:cNvPr>
          <p:cNvSpPr>
            <a:spLocks noGrp="1"/>
          </p:cNvSpPr>
          <p:nvPr>
            <p:ph sz="half" idx="1"/>
          </p:nvPr>
        </p:nvSpPr>
        <p:spPr>
          <a:xfrm>
            <a:off x="5052907" y="1634385"/>
            <a:ext cx="6751021" cy="1736725"/>
          </a:xfrm>
        </p:spPr>
        <p:txBody>
          <a:bodyPr/>
          <a:lstStyle/>
          <a:p>
            <a:pPr marL="0" indent="0">
              <a:buNone/>
            </a:pPr>
            <a:r>
              <a:rPr lang="en-US" b="1">
                <a:solidFill>
                  <a:schemeClr val="accent5"/>
                </a:solidFill>
              </a:rPr>
              <a:t>Planning for Workplace Longevity </a:t>
            </a:r>
          </a:p>
          <a:p>
            <a:pPr>
              <a:spcBef>
                <a:spcPts val="0"/>
              </a:spcBef>
            </a:pPr>
            <a:r>
              <a:rPr lang="en-US" sz="1400"/>
              <a:t>Supporting younger demographics</a:t>
            </a:r>
          </a:p>
          <a:p>
            <a:pPr>
              <a:spcBef>
                <a:spcPts val="0"/>
              </a:spcBef>
            </a:pPr>
            <a:r>
              <a:rPr lang="en-US" sz="1400"/>
              <a:t>Staffing for growth and retention</a:t>
            </a:r>
          </a:p>
          <a:p>
            <a:pPr>
              <a:spcBef>
                <a:spcPts val="0"/>
              </a:spcBef>
            </a:pPr>
            <a:r>
              <a:rPr lang="en-US" sz="1400"/>
              <a:t>Workforce development </a:t>
            </a:r>
          </a:p>
          <a:p>
            <a:pPr marL="0" indent="0">
              <a:buNone/>
            </a:pPr>
            <a:r>
              <a:rPr lang="en-US" b="1">
                <a:solidFill>
                  <a:schemeClr val="accent5"/>
                </a:solidFill>
              </a:rPr>
              <a:t>Expertise Retention </a:t>
            </a:r>
          </a:p>
          <a:p>
            <a:pPr>
              <a:spcBef>
                <a:spcPts val="0"/>
              </a:spcBef>
            </a:pPr>
            <a:r>
              <a:rPr lang="en-US" sz="1400"/>
              <a:t>Knowledge retention and sharing across workforce generations</a:t>
            </a:r>
          </a:p>
          <a:p>
            <a:pPr>
              <a:spcBef>
                <a:spcPts val="0"/>
              </a:spcBef>
            </a:pPr>
            <a:r>
              <a:rPr lang="en-US" sz="1400"/>
              <a:t>Creation of efficiencies by combining knowledge and technology</a:t>
            </a:r>
          </a:p>
          <a:p>
            <a:pPr marL="0" indent="0">
              <a:buNone/>
            </a:pPr>
            <a:r>
              <a:rPr lang="en-US" b="1">
                <a:solidFill>
                  <a:schemeClr val="accent5"/>
                </a:solidFill>
              </a:rPr>
              <a:t>Culture Shifts</a:t>
            </a:r>
          </a:p>
          <a:p>
            <a:pPr>
              <a:spcBef>
                <a:spcPts val="0"/>
              </a:spcBef>
            </a:pPr>
            <a:r>
              <a:rPr lang="en-US" sz="1400"/>
              <a:t>Appreciation of the value and wisdom each unique generation brings to the workplace environment </a:t>
            </a:r>
          </a:p>
          <a:p>
            <a:pPr>
              <a:spcBef>
                <a:spcPts val="0"/>
              </a:spcBef>
            </a:pPr>
            <a:r>
              <a:rPr lang="en-US" sz="1400"/>
              <a:t>Policies and culture to prevent ageism</a:t>
            </a:r>
          </a:p>
          <a:p>
            <a:pPr>
              <a:spcBef>
                <a:spcPts val="0"/>
              </a:spcBef>
            </a:pPr>
            <a:r>
              <a:rPr lang="en-US" sz="1400"/>
              <a:t>Engagement strategies catered to each unique generation </a:t>
            </a:r>
          </a:p>
        </p:txBody>
      </p:sp>
      <p:grpSp>
        <p:nvGrpSpPr>
          <p:cNvPr id="43" name="Group 42">
            <a:extLst>
              <a:ext uri="{FF2B5EF4-FFF2-40B4-BE49-F238E27FC236}">
                <a16:creationId xmlns:a16="http://schemas.microsoft.com/office/drawing/2014/main" id="{8CFE614C-724F-B802-9329-5CC926BBC19B}"/>
              </a:ext>
            </a:extLst>
          </p:cNvPr>
          <p:cNvGrpSpPr/>
          <p:nvPr/>
        </p:nvGrpSpPr>
        <p:grpSpPr>
          <a:xfrm>
            <a:off x="548640" y="1684324"/>
            <a:ext cx="4094802" cy="4109267"/>
            <a:chOff x="876541" y="1857934"/>
            <a:chExt cx="3937000" cy="3957637"/>
          </a:xfrm>
          <a:solidFill>
            <a:schemeClr val="accent3"/>
          </a:solidFill>
        </p:grpSpPr>
        <p:sp>
          <p:nvSpPr>
            <p:cNvPr id="38" name="Freeform 37">
              <a:extLst>
                <a:ext uri="{FF2B5EF4-FFF2-40B4-BE49-F238E27FC236}">
                  <a16:creationId xmlns:a16="http://schemas.microsoft.com/office/drawing/2014/main" id="{4234D6F1-CC39-2F1A-C57B-E463E963DE91}"/>
                </a:ext>
              </a:extLst>
            </p:cNvPr>
            <p:cNvSpPr>
              <a:spLocks noChangeArrowheads="1"/>
            </p:cNvSpPr>
            <p:nvPr/>
          </p:nvSpPr>
          <p:spPr bwMode="blackWhite">
            <a:xfrm>
              <a:off x="876541" y="1857934"/>
              <a:ext cx="3937000" cy="1066800"/>
            </a:xfrm>
            <a:custGeom>
              <a:avLst/>
              <a:gdLst>
                <a:gd name="connsiteX0" fmla="*/ 0 w 3937000"/>
                <a:gd name="connsiteY0" fmla="*/ 0 h 1066800"/>
                <a:gd name="connsiteX1" fmla="*/ 3937000 w 3937000"/>
                <a:gd name="connsiteY1" fmla="*/ 0 h 1066800"/>
                <a:gd name="connsiteX2" fmla="*/ 3534514 w 3937000"/>
                <a:gd name="connsiteY2" fmla="*/ 1066800 h 1066800"/>
                <a:gd name="connsiteX3" fmla="*/ 381277 w 3937000"/>
                <a:gd name="connsiteY3" fmla="*/ 1066800 h 1066800"/>
                <a:gd name="connsiteX4" fmla="*/ 0 w 3937000"/>
                <a:gd name="connsiteY4" fmla="*/ 0 h 106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7000" h="1066800">
                  <a:moveTo>
                    <a:pt x="0" y="0"/>
                  </a:moveTo>
                  <a:lnTo>
                    <a:pt x="3937000" y="0"/>
                  </a:lnTo>
                  <a:lnTo>
                    <a:pt x="3534514" y="1066800"/>
                  </a:lnTo>
                  <a:lnTo>
                    <a:pt x="381277" y="1066800"/>
                  </a:lnTo>
                  <a:lnTo>
                    <a:pt x="0" y="0"/>
                  </a:lnTo>
                  <a:close/>
                </a:path>
              </a:pathLst>
            </a:custGeom>
            <a:solidFill>
              <a:schemeClr val="accent1">
                <a:alpha val="25000"/>
              </a:schemeClr>
            </a:solidFill>
            <a:ln w="12700">
              <a:noFill/>
              <a:miter lim="800000"/>
              <a:headEnd/>
              <a:tailEnd/>
            </a:ln>
            <a:effectLst/>
          </p:spPr>
          <p:txBody>
            <a:bodyPr wrap="square"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FFFFFF"/>
                  </a:solidFill>
                  <a:effectLst/>
                  <a:uLnTx/>
                  <a:uFillTx/>
                  <a:latin typeface="Avenir Next LT Pro" panose="020B0504020202020204" pitchFamily="34" charset="0"/>
                  <a:ea typeface="+mn-ea"/>
                  <a:cs typeface="+mn-cs"/>
                </a:rPr>
                <a:t>Individual</a:t>
              </a:r>
            </a:p>
          </p:txBody>
        </p:sp>
        <p:sp>
          <p:nvSpPr>
            <p:cNvPr id="35" name="Freeform 34">
              <a:extLst>
                <a:ext uri="{FF2B5EF4-FFF2-40B4-BE49-F238E27FC236}">
                  <a16:creationId xmlns:a16="http://schemas.microsoft.com/office/drawing/2014/main" id="{EEA0A0A6-0C12-5C82-F1E1-7668F37F326B}"/>
                </a:ext>
              </a:extLst>
            </p:cNvPr>
            <p:cNvSpPr>
              <a:spLocks noChangeArrowheads="1"/>
            </p:cNvSpPr>
            <p:nvPr/>
          </p:nvSpPr>
          <p:spPr bwMode="blackWhite">
            <a:xfrm>
              <a:off x="1335549" y="3142221"/>
              <a:ext cx="2993452" cy="895348"/>
            </a:xfrm>
            <a:custGeom>
              <a:avLst/>
              <a:gdLst>
                <a:gd name="connsiteX0" fmla="*/ 0 w 2993452"/>
                <a:gd name="connsiteY0" fmla="*/ 0 h 895348"/>
                <a:gd name="connsiteX1" fmla="*/ 2993452 w 2993452"/>
                <a:gd name="connsiteY1" fmla="*/ 0 h 895348"/>
                <a:gd name="connsiteX2" fmla="*/ 2655652 w 2993452"/>
                <a:gd name="connsiteY2" fmla="*/ 895348 h 895348"/>
                <a:gd name="connsiteX3" fmla="*/ 320000 w 2993452"/>
                <a:gd name="connsiteY3" fmla="*/ 895348 h 895348"/>
                <a:gd name="connsiteX4" fmla="*/ 0 w 2993452"/>
                <a:gd name="connsiteY4" fmla="*/ 0 h 895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3452" h="895348">
                  <a:moveTo>
                    <a:pt x="0" y="0"/>
                  </a:moveTo>
                  <a:lnTo>
                    <a:pt x="2993452" y="0"/>
                  </a:lnTo>
                  <a:lnTo>
                    <a:pt x="2655652" y="895348"/>
                  </a:lnTo>
                  <a:lnTo>
                    <a:pt x="320000" y="895348"/>
                  </a:lnTo>
                  <a:lnTo>
                    <a:pt x="0" y="0"/>
                  </a:lnTo>
                  <a:close/>
                </a:path>
              </a:pathLst>
            </a:custGeom>
            <a:solidFill>
              <a:schemeClr val="accent6">
                <a:alpha val="25000"/>
              </a:schemeClr>
            </a:solidFill>
            <a:ln w="12700">
              <a:noFill/>
              <a:miter lim="800000"/>
              <a:headEnd/>
              <a:tailEnd/>
            </a:ln>
            <a:effectLst/>
          </p:spPr>
          <p:txBody>
            <a:bodyPr wrap="square"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a:ln>
                    <a:noFill/>
                  </a:ln>
                  <a:solidFill>
                    <a:srgbClr val="FFFFFF"/>
                  </a:solidFill>
                  <a:effectLst/>
                  <a:uLnTx/>
                  <a:uFillTx/>
                  <a:latin typeface="Avenir Next LT Pro" panose="020B0504020202020204" pitchFamily="34" charset="0"/>
                  <a:ea typeface="+mn-ea"/>
                  <a:cs typeface="+mn-cs"/>
                </a:rPr>
                <a:t>Interpersonal</a:t>
              </a:r>
            </a:p>
          </p:txBody>
        </p:sp>
        <p:sp>
          <p:nvSpPr>
            <p:cNvPr id="42" name="Freeform 41">
              <a:extLst>
                <a:ext uri="{FF2B5EF4-FFF2-40B4-BE49-F238E27FC236}">
                  <a16:creationId xmlns:a16="http://schemas.microsoft.com/office/drawing/2014/main" id="{82C03005-0482-9479-5243-03B3FF5B4DE2}"/>
                </a:ext>
              </a:extLst>
            </p:cNvPr>
            <p:cNvSpPr>
              <a:spLocks noChangeArrowheads="1"/>
            </p:cNvSpPr>
            <p:nvPr/>
          </p:nvSpPr>
          <p:spPr bwMode="blackWhite">
            <a:xfrm flipH="1">
              <a:off x="1616411" y="4253469"/>
              <a:ext cx="2460251" cy="1562102"/>
            </a:xfrm>
            <a:custGeom>
              <a:avLst/>
              <a:gdLst>
                <a:gd name="connsiteX0" fmla="*/ 2343949 w 2460251"/>
                <a:gd name="connsiteY0" fmla="*/ 0 h 1562102"/>
                <a:gd name="connsiteX1" fmla="*/ 2293335 w 2460251"/>
                <a:gd name="connsiteY1" fmla="*/ 0 h 1562102"/>
                <a:gd name="connsiteX2" fmla="*/ 166916 w 2460251"/>
                <a:gd name="connsiteY2" fmla="*/ 0 h 1562102"/>
                <a:gd name="connsiteX3" fmla="*/ 116302 w 2460251"/>
                <a:gd name="connsiteY3" fmla="*/ 0 h 1562102"/>
                <a:gd name="connsiteX4" fmla="*/ 442427 w 2460251"/>
                <a:gd name="connsiteY4" fmla="*/ 912486 h 1562102"/>
                <a:gd name="connsiteX5" fmla="*/ 0 w 2460251"/>
                <a:gd name="connsiteY5" fmla="*/ 912486 h 1562102"/>
                <a:gd name="connsiteX6" fmla="*/ 1230125 w 2460251"/>
                <a:gd name="connsiteY6" fmla="*/ 1562102 h 1562102"/>
                <a:gd name="connsiteX7" fmla="*/ 1230126 w 2460251"/>
                <a:gd name="connsiteY7" fmla="*/ 1562102 h 1562102"/>
                <a:gd name="connsiteX8" fmla="*/ 1230126 w 2460251"/>
                <a:gd name="connsiteY8" fmla="*/ 1562102 h 1562102"/>
                <a:gd name="connsiteX9" fmla="*/ 2460251 w 2460251"/>
                <a:gd name="connsiteY9" fmla="*/ 912486 h 1562102"/>
                <a:gd name="connsiteX10" fmla="*/ 2017824 w 2460251"/>
                <a:gd name="connsiteY10" fmla="*/ 912486 h 1562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0251" h="1562102">
                  <a:moveTo>
                    <a:pt x="2343949" y="0"/>
                  </a:moveTo>
                  <a:lnTo>
                    <a:pt x="2293335" y="0"/>
                  </a:lnTo>
                  <a:lnTo>
                    <a:pt x="166916" y="0"/>
                  </a:lnTo>
                  <a:lnTo>
                    <a:pt x="116302" y="0"/>
                  </a:lnTo>
                  <a:lnTo>
                    <a:pt x="442427" y="912486"/>
                  </a:lnTo>
                  <a:lnTo>
                    <a:pt x="0" y="912486"/>
                  </a:lnTo>
                  <a:lnTo>
                    <a:pt x="1230125" y="1562102"/>
                  </a:lnTo>
                  <a:lnTo>
                    <a:pt x="1230126" y="1562102"/>
                  </a:lnTo>
                  <a:lnTo>
                    <a:pt x="1230126" y="1562102"/>
                  </a:lnTo>
                  <a:lnTo>
                    <a:pt x="2460251" y="912486"/>
                  </a:lnTo>
                  <a:lnTo>
                    <a:pt x="2017824" y="912486"/>
                  </a:lnTo>
                  <a:close/>
                </a:path>
              </a:pathLst>
            </a:custGeom>
            <a:solidFill>
              <a:schemeClr val="accent5"/>
            </a:solidFill>
            <a:ln w="12700">
              <a:noFill/>
              <a:miter lim="800000"/>
              <a:headEnd/>
              <a:tailEnd/>
            </a:ln>
            <a:effectLst/>
          </p:spPr>
          <p:txBody>
            <a:bodyPr wrap="square" anchor="ctr">
              <a:noAutofit/>
            </a:bodyPr>
            <a:lstStyle/>
            <a:p>
              <a:pPr marL="0" marR="0" lvl="0" indent="0" algn="ctr" defTabSz="787400" rtl="0" eaLnBrk="0" fontAlgn="auto" latinLnBrk="0" hangingPunct="0">
                <a:lnSpc>
                  <a:spcPct val="95000"/>
                </a:lnSpc>
                <a:spcBef>
                  <a:spcPts val="0"/>
                </a:spcBef>
                <a:spcAft>
                  <a:spcPts val="0"/>
                </a:spcAft>
                <a:buClr>
                  <a:srgbClr val="6BCABA"/>
                </a:buClr>
                <a:buSzTx/>
                <a:buFontTx/>
                <a:buNone/>
                <a:tabLst/>
                <a:defRPr/>
              </a:pPr>
              <a:r>
                <a:rPr kumimoji="0" lang="de-DE" sz="1800" b="1" i="0" u="none" strike="noStrike" kern="1200" cap="none" spc="0" normalizeH="0" baseline="0" noProof="0">
                  <a:ln>
                    <a:noFill/>
                  </a:ln>
                  <a:solidFill>
                    <a:srgbClr val="FFFFFF"/>
                  </a:solidFill>
                  <a:effectLst/>
                  <a:uLnTx/>
                  <a:uFillTx/>
                  <a:latin typeface="Avenir Next LT Pro"/>
                  <a:ea typeface="+mn-ea"/>
                  <a:cs typeface="+mn-cs"/>
                </a:rPr>
                <a:t>Organization</a:t>
              </a:r>
              <a:endParaRPr kumimoji="0" lang="de-DE" sz="1800" b="1" i="0" u="none" strike="noStrike" kern="1200" cap="none" spc="0" normalizeH="0" baseline="0" noProof="0">
                <a:ln>
                  <a:noFill/>
                </a:ln>
                <a:solidFill>
                  <a:srgbClr val="FFFFFF"/>
                </a:solidFill>
                <a:effectLst/>
                <a:uLnTx/>
                <a:uFillTx/>
                <a:latin typeface="Avenir Next LT Pro" panose="020B0504020202020204" pitchFamily="34" charset="0"/>
                <a:ea typeface="+mn-ea"/>
                <a:cs typeface="+mn-cs"/>
              </a:endParaRPr>
            </a:p>
            <a:p>
              <a:pPr marL="0" marR="0" lvl="0" indent="0" algn="ctr" defTabSz="787400" rtl="0" eaLnBrk="0" fontAlgn="auto" latinLnBrk="0" hangingPunct="0">
                <a:lnSpc>
                  <a:spcPct val="95000"/>
                </a:lnSpc>
                <a:spcBef>
                  <a:spcPts val="0"/>
                </a:spcBef>
                <a:spcAft>
                  <a:spcPts val="0"/>
                </a:spcAft>
                <a:buClr>
                  <a:srgbClr val="6BCABA"/>
                </a:buClr>
                <a:buSzTx/>
                <a:buFontTx/>
                <a:buNone/>
                <a:tabLst/>
                <a:defRPr/>
              </a:pPr>
              <a:endParaRPr kumimoji="0" lang="de-DE" sz="1800" b="1" i="0" u="none" strike="noStrike" kern="1200" cap="none" spc="0" normalizeH="0" baseline="0" noProof="0">
                <a:ln>
                  <a:noFill/>
                </a:ln>
                <a:solidFill>
                  <a:srgbClr val="FFFFFF"/>
                </a:solidFill>
                <a:effectLst/>
                <a:uLnTx/>
                <a:uFillTx/>
                <a:latin typeface="Avenir Next LT Pro" panose="020B0504020202020204" pitchFamily="34" charset="0"/>
                <a:ea typeface="+mn-ea"/>
                <a:cs typeface="+mn-cs"/>
              </a:endParaRPr>
            </a:p>
          </p:txBody>
        </p:sp>
      </p:grpSp>
      <p:sp>
        <p:nvSpPr>
          <p:cNvPr id="2" name="Rectangle 1">
            <a:extLst>
              <a:ext uri="{FF2B5EF4-FFF2-40B4-BE49-F238E27FC236}">
                <a16:creationId xmlns:a16="http://schemas.microsoft.com/office/drawing/2014/main" id="{F712B5D8-143C-3F87-D986-1E4A84BF91FE}"/>
              </a:ext>
            </a:extLst>
          </p:cNvPr>
          <p:cNvSpPr/>
          <p:nvPr/>
        </p:nvSpPr>
        <p:spPr>
          <a:xfrm>
            <a:off x="10723418" y="5943600"/>
            <a:ext cx="932699" cy="8437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3" name="Picture 2" descr="A blue and green cube with letters on it&#10;&#10;Description automatically generated">
            <a:extLst>
              <a:ext uri="{FF2B5EF4-FFF2-40B4-BE49-F238E27FC236}">
                <a16:creationId xmlns:a16="http://schemas.microsoft.com/office/drawing/2014/main" id="{2FD00AFC-FA67-DBA7-7E96-4CCE6A0615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7385" y="5849404"/>
            <a:ext cx="1239053" cy="1032134"/>
          </a:xfrm>
          <a:prstGeom prst="rect">
            <a:avLst/>
          </a:prstGeom>
        </p:spPr>
      </p:pic>
    </p:spTree>
    <p:extLst>
      <p:ext uri="{BB962C8B-B14F-4D97-AF65-F5344CB8AC3E}">
        <p14:creationId xmlns:p14="http://schemas.microsoft.com/office/powerpoint/2010/main" val="3151337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796F78-E6ED-8AD3-6959-F2FD570EEB15}"/>
              </a:ext>
            </a:extLst>
          </p:cNvPr>
          <p:cNvSpPr>
            <a:spLocks noGrp="1"/>
          </p:cNvSpPr>
          <p:nvPr>
            <p:ph type="title"/>
          </p:nvPr>
        </p:nvSpPr>
        <p:spPr/>
        <p:txBody>
          <a:bodyPr/>
          <a:lstStyle/>
          <a:p>
            <a:r>
              <a:rPr lang="en-US"/>
              <a:t>Align Benefit Strategies to What Generations Need Most</a:t>
            </a:r>
          </a:p>
        </p:txBody>
      </p:sp>
      <p:graphicFrame>
        <p:nvGraphicFramePr>
          <p:cNvPr id="5" name="Table 4">
            <a:extLst>
              <a:ext uri="{FF2B5EF4-FFF2-40B4-BE49-F238E27FC236}">
                <a16:creationId xmlns:a16="http://schemas.microsoft.com/office/drawing/2014/main" id="{20341CCA-C81C-8280-2350-B30AB704690C}"/>
              </a:ext>
            </a:extLst>
          </p:cNvPr>
          <p:cNvGraphicFramePr>
            <a:graphicFrameLocks noGrp="1"/>
          </p:cNvGraphicFramePr>
          <p:nvPr/>
        </p:nvGraphicFramePr>
        <p:xfrm>
          <a:off x="548640" y="1415285"/>
          <a:ext cx="2651760" cy="2148840"/>
        </p:xfrm>
        <a:graphic>
          <a:graphicData uri="http://schemas.openxmlformats.org/drawingml/2006/table">
            <a:tbl>
              <a:tblPr firstRow="1" bandRow="1">
                <a:tableStyleId>{2D5ABB26-0587-4C30-8999-92F81FD0307C}</a:tableStyleId>
              </a:tblPr>
              <a:tblGrid>
                <a:gridCol w="2651760">
                  <a:extLst>
                    <a:ext uri="{9D8B030D-6E8A-4147-A177-3AD203B41FA5}">
                      <a16:colId xmlns:a16="http://schemas.microsoft.com/office/drawing/2014/main" val="20000"/>
                    </a:ext>
                  </a:extLst>
                </a:gridCol>
              </a:tblGrid>
              <a:tr h="515145">
                <a:tc>
                  <a:txBody>
                    <a:bodyPr/>
                    <a:lstStyle/>
                    <a:p>
                      <a:pPr algn="ctr"/>
                      <a:r>
                        <a:rPr lang="en-US" sz="1200" b="1">
                          <a:solidFill>
                            <a:schemeClr val="bg1"/>
                          </a:solidFill>
                        </a:rPr>
                        <a:t>BABY BOOMERS</a:t>
                      </a:r>
                    </a:p>
                    <a:p>
                      <a:pPr algn="ctr"/>
                      <a:r>
                        <a:rPr lang="en-US" sz="1200" b="1">
                          <a:solidFill>
                            <a:schemeClr val="bg1"/>
                          </a:solidFill>
                        </a:rPr>
                        <a:t>Before 1965</a:t>
                      </a:r>
                    </a:p>
                  </a:txBody>
                  <a:tcPr marT="91440" marB="9144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1600200">
                <a:tc>
                  <a:txBody>
                    <a:bodyPr/>
                    <a:lstStyle/>
                    <a:p>
                      <a:pPr marL="0" indent="0" algn="ctr" rtl="0" eaLnBrk="1" latinLnBrk="0" hangingPunct="1">
                        <a:lnSpc>
                          <a:spcPct val="100000"/>
                        </a:lnSpc>
                        <a:spcBef>
                          <a:spcPts val="0"/>
                        </a:spcBef>
                        <a:spcAft>
                          <a:spcPts val="1000"/>
                        </a:spcAft>
                        <a:buClr>
                          <a:schemeClr val="accent1"/>
                        </a:buClr>
                        <a:buFont typeface="Arial" panose="020B0604020202020204" pitchFamily="34" charset="0"/>
                        <a:buNone/>
                        <a:tabLst/>
                      </a:pPr>
                      <a:r>
                        <a:rPr lang="en-US" sz="1050" b="1" kern="1200">
                          <a:solidFill>
                            <a:schemeClr val="accent1"/>
                          </a:solidFill>
                          <a:latin typeface="+mn-lt"/>
                          <a:ea typeface="+mn-ea"/>
                          <a:cs typeface="+mn-cs"/>
                        </a:rPr>
                        <a:t>Optimistic | Competitive | </a:t>
                      </a:r>
                      <a:br>
                        <a:rPr lang="en-US" sz="1050" b="1" kern="1200">
                          <a:solidFill>
                            <a:schemeClr val="accent1"/>
                          </a:solidFill>
                          <a:latin typeface="+mn-lt"/>
                          <a:ea typeface="+mn-ea"/>
                          <a:cs typeface="+mn-cs"/>
                        </a:rPr>
                      </a:br>
                      <a:r>
                        <a:rPr lang="en-US" sz="1050" b="1" kern="1200">
                          <a:solidFill>
                            <a:schemeClr val="accent1"/>
                          </a:solidFill>
                          <a:latin typeface="+mn-lt"/>
                          <a:ea typeface="+mn-ea"/>
                          <a:cs typeface="+mn-cs"/>
                        </a:rPr>
                        <a:t>Team-Oriented</a:t>
                      </a:r>
                    </a:p>
                    <a:p>
                      <a:pPr marL="173038" indent="-173038" algn="l" rtl="0" eaLnBrk="1" latinLnBrk="0" hangingPunct="1">
                        <a:lnSpc>
                          <a:spcPct val="100000"/>
                        </a:lnSpc>
                        <a:spcBef>
                          <a:spcPts val="0"/>
                        </a:spcBef>
                        <a:spcAft>
                          <a:spcPts val="600"/>
                        </a:spcAft>
                        <a:buClr>
                          <a:schemeClr val="accent1"/>
                        </a:buClr>
                        <a:buFont typeface="Arial" panose="020B0604020202020204" pitchFamily="34" charset="0"/>
                        <a:buChar char="•"/>
                        <a:tabLst/>
                      </a:pPr>
                      <a:r>
                        <a:rPr lang="en-US" sz="1050" b="1" kern="1200">
                          <a:solidFill>
                            <a:schemeClr val="bg2"/>
                          </a:solidFill>
                          <a:latin typeface="+mn-lt"/>
                          <a:ea typeface="+mn-ea"/>
                          <a:cs typeface="+mn-cs"/>
                        </a:rPr>
                        <a:t>Motivated by: </a:t>
                      </a:r>
                      <a:r>
                        <a:rPr lang="en-US" sz="1050" kern="1200">
                          <a:solidFill>
                            <a:schemeClr val="bg2"/>
                          </a:solidFill>
                          <a:latin typeface="+mn-lt"/>
                          <a:ea typeface="+mn-ea"/>
                          <a:cs typeface="+mn-cs"/>
                        </a:rPr>
                        <a:t>Company loyalty, teamwork, duty</a:t>
                      </a:r>
                    </a:p>
                    <a:p>
                      <a:pPr marL="173038" indent="-173038" algn="l" rtl="0" eaLnBrk="1" latinLnBrk="0" hangingPunct="1">
                        <a:lnSpc>
                          <a:spcPct val="100000"/>
                        </a:lnSpc>
                        <a:spcBef>
                          <a:spcPts val="0"/>
                        </a:spcBef>
                        <a:spcAft>
                          <a:spcPts val="600"/>
                        </a:spcAft>
                        <a:buClr>
                          <a:schemeClr val="accent1"/>
                        </a:buClr>
                        <a:buFont typeface="Arial" panose="020B0604020202020204" pitchFamily="34" charset="0"/>
                        <a:buChar char="•"/>
                        <a:tabLst/>
                      </a:pPr>
                      <a:r>
                        <a:rPr lang="en-US" sz="1050" b="1" kern="1200">
                          <a:solidFill>
                            <a:schemeClr val="bg2"/>
                          </a:solidFill>
                          <a:latin typeface="+mn-lt"/>
                          <a:ea typeface="+mn-ea"/>
                          <a:cs typeface="+mn-cs"/>
                        </a:rPr>
                        <a:t>Communication Style: </a:t>
                      </a:r>
                      <a:r>
                        <a:rPr lang="en-US" sz="1050" kern="1200">
                          <a:solidFill>
                            <a:schemeClr val="bg2"/>
                          </a:solidFill>
                          <a:latin typeface="+mn-lt"/>
                          <a:ea typeface="+mn-ea"/>
                          <a:cs typeface="+mn-cs"/>
                        </a:rPr>
                        <a:t>phone, </a:t>
                      </a:r>
                      <a:br>
                        <a:rPr lang="en-US" sz="1050" kern="1200">
                          <a:solidFill>
                            <a:schemeClr val="bg2"/>
                          </a:solidFill>
                          <a:latin typeface="+mn-lt"/>
                          <a:ea typeface="+mn-ea"/>
                          <a:cs typeface="+mn-cs"/>
                        </a:rPr>
                      </a:br>
                      <a:r>
                        <a:rPr lang="en-US" sz="1050" kern="1200">
                          <a:solidFill>
                            <a:schemeClr val="bg2"/>
                          </a:solidFill>
                          <a:latin typeface="+mn-lt"/>
                          <a:ea typeface="+mn-ea"/>
                          <a:cs typeface="+mn-cs"/>
                        </a:rPr>
                        <a:t>face-to-face, meetings, fairs</a:t>
                      </a:r>
                    </a:p>
                  </a:txBody>
                  <a:tcPr marT="91440" marB="9144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graphicFrame>
        <p:nvGraphicFramePr>
          <p:cNvPr id="6" name="Table 5">
            <a:extLst>
              <a:ext uri="{FF2B5EF4-FFF2-40B4-BE49-F238E27FC236}">
                <a16:creationId xmlns:a16="http://schemas.microsoft.com/office/drawing/2014/main" id="{F2675DED-72D4-92F7-DC08-3DB9ADF0D6B1}"/>
              </a:ext>
            </a:extLst>
          </p:cNvPr>
          <p:cNvGraphicFramePr>
            <a:graphicFrameLocks noGrp="1"/>
          </p:cNvGraphicFramePr>
          <p:nvPr/>
        </p:nvGraphicFramePr>
        <p:xfrm>
          <a:off x="3362961" y="1415285"/>
          <a:ext cx="2651760" cy="2148840"/>
        </p:xfrm>
        <a:graphic>
          <a:graphicData uri="http://schemas.openxmlformats.org/drawingml/2006/table">
            <a:tbl>
              <a:tblPr firstRow="1" bandRow="1">
                <a:tableStyleId>{2D5ABB26-0587-4C30-8999-92F81FD0307C}</a:tableStyleId>
              </a:tblPr>
              <a:tblGrid>
                <a:gridCol w="2651760">
                  <a:extLst>
                    <a:ext uri="{9D8B030D-6E8A-4147-A177-3AD203B41FA5}">
                      <a16:colId xmlns:a16="http://schemas.microsoft.com/office/drawing/2014/main" val="1426136475"/>
                    </a:ext>
                  </a:extLst>
                </a:gridCol>
              </a:tblGrid>
              <a:tr h="548640">
                <a:tc>
                  <a:txBody>
                    <a:bodyPr/>
                    <a:lstStyle/>
                    <a:p>
                      <a:pPr algn="ctr"/>
                      <a:r>
                        <a:rPr lang="en-US" sz="1200" b="1">
                          <a:solidFill>
                            <a:schemeClr val="bg1"/>
                          </a:solidFill>
                        </a:rPr>
                        <a:t>GENERATION X</a:t>
                      </a:r>
                    </a:p>
                    <a:p>
                      <a:pPr algn="ctr"/>
                      <a:r>
                        <a:rPr lang="en-US" sz="1200" b="1">
                          <a:solidFill>
                            <a:schemeClr val="bg1"/>
                          </a:solidFill>
                        </a:rPr>
                        <a:t>1965 - 1980</a:t>
                      </a:r>
                    </a:p>
                  </a:txBody>
                  <a:tcPr marT="91440" marB="9144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1747382501"/>
                  </a:ext>
                </a:extLst>
              </a:tr>
              <a:tr h="1600200">
                <a:tc>
                  <a:txBody>
                    <a:bodyPr/>
                    <a:lstStyle/>
                    <a:p>
                      <a:pPr marL="0" indent="0" algn="ctr" rtl="0" eaLnBrk="1" latinLnBrk="0" hangingPunct="1">
                        <a:lnSpc>
                          <a:spcPct val="100000"/>
                        </a:lnSpc>
                        <a:spcBef>
                          <a:spcPts val="0"/>
                        </a:spcBef>
                        <a:spcAft>
                          <a:spcPts val="1000"/>
                        </a:spcAft>
                        <a:buClr>
                          <a:schemeClr val="accent1"/>
                        </a:buClr>
                        <a:buFont typeface="Arial" panose="020B0604020202020204" pitchFamily="34" charset="0"/>
                        <a:buNone/>
                        <a:tabLst/>
                      </a:pPr>
                      <a:r>
                        <a:rPr lang="en-US" sz="1050" b="1" kern="1200">
                          <a:solidFill>
                            <a:schemeClr val="accent2"/>
                          </a:solidFill>
                          <a:latin typeface="+mn-lt"/>
                          <a:ea typeface="+mn-ea"/>
                          <a:cs typeface="+mn-cs"/>
                        </a:rPr>
                        <a:t>Flexible | Informal | </a:t>
                      </a:r>
                      <a:br>
                        <a:rPr lang="en-US" sz="1050" b="1" kern="1200">
                          <a:solidFill>
                            <a:schemeClr val="accent2"/>
                          </a:solidFill>
                          <a:latin typeface="+mn-lt"/>
                          <a:ea typeface="+mn-ea"/>
                          <a:cs typeface="+mn-cs"/>
                        </a:rPr>
                      </a:br>
                      <a:r>
                        <a:rPr lang="en-US" sz="1050" b="1" kern="1200">
                          <a:solidFill>
                            <a:schemeClr val="accent2"/>
                          </a:solidFill>
                          <a:latin typeface="+mn-lt"/>
                          <a:ea typeface="+mn-ea"/>
                          <a:cs typeface="+mn-cs"/>
                        </a:rPr>
                        <a:t>Skeptical | Independent</a:t>
                      </a:r>
                    </a:p>
                    <a:p>
                      <a:pPr marL="173038" indent="-173038" algn="l" rtl="0" eaLnBrk="1" latinLnBrk="0" hangingPunct="1">
                        <a:lnSpc>
                          <a:spcPct val="100000"/>
                        </a:lnSpc>
                        <a:spcBef>
                          <a:spcPts val="0"/>
                        </a:spcBef>
                        <a:spcAft>
                          <a:spcPts val="600"/>
                        </a:spcAft>
                        <a:buClr>
                          <a:schemeClr val="accent1"/>
                        </a:buClr>
                        <a:buFont typeface="Arial" panose="020B0604020202020204" pitchFamily="34" charset="0"/>
                        <a:buChar char="•"/>
                        <a:tabLst/>
                      </a:pPr>
                      <a:r>
                        <a:rPr lang="en-US" sz="1050" b="1" kern="1200">
                          <a:solidFill>
                            <a:schemeClr val="bg2"/>
                          </a:solidFill>
                          <a:latin typeface="+mn-lt"/>
                          <a:ea typeface="+mn-ea"/>
                          <a:cs typeface="+mn-cs"/>
                        </a:rPr>
                        <a:t>Motivated by: </a:t>
                      </a:r>
                      <a:r>
                        <a:rPr lang="en-US" sz="1050" b="0" kern="1200">
                          <a:solidFill>
                            <a:schemeClr val="bg2"/>
                          </a:solidFill>
                          <a:latin typeface="+mn-lt"/>
                          <a:ea typeface="+mn-ea"/>
                          <a:cs typeface="+mn-cs"/>
                        </a:rPr>
                        <a:t>L</a:t>
                      </a:r>
                      <a:r>
                        <a:rPr lang="en-US" sz="1050" kern="1200">
                          <a:solidFill>
                            <a:schemeClr val="bg2"/>
                          </a:solidFill>
                          <a:latin typeface="+mn-lt"/>
                          <a:ea typeface="+mn-ea"/>
                          <a:cs typeface="+mn-cs"/>
                        </a:rPr>
                        <a:t>ife balance, personal/professional interests</a:t>
                      </a:r>
                    </a:p>
                    <a:p>
                      <a:pPr marL="173038" indent="-173038" algn="l" rtl="0" eaLnBrk="1" latinLnBrk="0" hangingPunct="1">
                        <a:lnSpc>
                          <a:spcPct val="100000"/>
                        </a:lnSpc>
                        <a:spcBef>
                          <a:spcPts val="0"/>
                        </a:spcBef>
                        <a:spcAft>
                          <a:spcPts val="600"/>
                        </a:spcAft>
                        <a:buClr>
                          <a:schemeClr val="accent1"/>
                        </a:buClr>
                        <a:buFont typeface="Arial" panose="020B0604020202020204" pitchFamily="34" charset="0"/>
                        <a:buChar char="•"/>
                        <a:tabLst/>
                      </a:pPr>
                      <a:r>
                        <a:rPr lang="en-US" sz="1050" b="1" kern="1200">
                          <a:solidFill>
                            <a:schemeClr val="bg2"/>
                          </a:solidFill>
                          <a:latin typeface="+mn-lt"/>
                          <a:ea typeface="+mn-ea"/>
                          <a:cs typeface="+mn-cs"/>
                        </a:rPr>
                        <a:t>Communication Style: </a:t>
                      </a:r>
                      <a:r>
                        <a:rPr lang="en-US" sz="1050" kern="1200">
                          <a:solidFill>
                            <a:schemeClr val="bg2"/>
                          </a:solidFill>
                          <a:latin typeface="+mn-lt"/>
                          <a:ea typeface="+mn-ea"/>
                          <a:cs typeface="+mn-cs"/>
                        </a:rPr>
                        <a:t>phone, </a:t>
                      </a:r>
                      <a:br>
                        <a:rPr lang="en-US" sz="1050" kern="1200">
                          <a:solidFill>
                            <a:schemeClr val="bg2"/>
                          </a:solidFill>
                          <a:latin typeface="+mn-lt"/>
                          <a:ea typeface="+mn-ea"/>
                          <a:cs typeface="+mn-cs"/>
                        </a:rPr>
                      </a:br>
                      <a:r>
                        <a:rPr lang="en-US" sz="1050" kern="1200">
                          <a:solidFill>
                            <a:schemeClr val="bg2"/>
                          </a:solidFill>
                          <a:latin typeface="+mn-lt"/>
                          <a:ea typeface="+mn-ea"/>
                          <a:cs typeface="+mn-cs"/>
                        </a:rPr>
                        <a:t>face-to-face</a:t>
                      </a:r>
                    </a:p>
                  </a:txBody>
                  <a:tcPr marT="91440" marB="9144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863481284"/>
                  </a:ext>
                </a:extLst>
              </a:tr>
            </a:tbl>
          </a:graphicData>
        </a:graphic>
      </p:graphicFrame>
      <p:graphicFrame>
        <p:nvGraphicFramePr>
          <p:cNvPr id="7" name="Table 6">
            <a:extLst>
              <a:ext uri="{FF2B5EF4-FFF2-40B4-BE49-F238E27FC236}">
                <a16:creationId xmlns:a16="http://schemas.microsoft.com/office/drawing/2014/main" id="{26003ACB-9D11-B4C3-63DD-F9948111F9F7}"/>
              </a:ext>
            </a:extLst>
          </p:cNvPr>
          <p:cNvGraphicFramePr>
            <a:graphicFrameLocks noGrp="1"/>
          </p:cNvGraphicFramePr>
          <p:nvPr/>
        </p:nvGraphicFramePr>
        <p:xfrm>
          <a:off x="6177282" y="1415285"/>
          <a:ext cx="2651760" cy="2148840"/>
        </p:xfrm>
        <a:graphic>
          <a:graphicData uri="http://schemas.openxmlformats.org/drawingml/2006/table">
            <a:tbl>
              <a:tblPr firstRow="1" bandRow="1">
                <a:tableStyleId>{2D5ABB26-0587-4C30-8999-92F81FD0307C}</a:tableStyleId>
              </a:tblPr>
              <a:tblGrid>
                <a:gridCol w="2651760">
                  <a:extLst>
                    <a:ext uri="{9D8B030D-6E8A-4147-A177-3AD203B41FA5}">
                      <a16:colId xmlns:a16="http://schemas.microsoft.com/office/drawing/2014/main" val="1426136475"/>
                    </a:ext>
                  </a:extLst>
                </a:gridCol>
              </a:tblGrid>
              <a:tr h="548640">
                <a:tc>
                  <a:txBody>
                    <a:bodyPr/>
                    <a:lstStyle/>
                    <a:p>
                      <a:pPr algn="ctr"/>
                      <a:r>
                        <a:rPr lang="en-US" sz="1200" b="1">
                          <a:solidFill>
                            <a:schemeClr val="bg1"/>
                          </a:solidFill>
                        </a:rPr>
                        <a:t>MILLENIALS</a:t>
                      </a:r>
                    </a:p>
                    <a:p>
                      <a:pPr algn="ctr"/>
                      <a:r>
                        <a:rPr lang="en-US" sz="1200" b="1">
                          <a:solidFill>
                            <a:schemeClr val="bg1"/>
                          </a:solidFill>
                        </a:rPr>
                        <a:t>1981-2000</a:t>
                      </a:r>
                    </a:p>
                  </a:txBody>
                  <a:tcPr marT="91440" marB="91440"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1747382501"/>
                  </a:ext>
                </a:extLst>
              </a:tr>
              <a:tr h="1600200">
                <a:tc>
                  <a:txBody>
                    <a:bodyPr/>
                    <a:lstStyle/>
                    <a:p>
                      <a:pPr marL="0" indent="0" algn="ctr" rtl="0" eaLnBrk="1" latinLnBrk="0" hangingPunct="1">
                        <a:lnSpc>
                          <a:spcPct val="100000"/>
                        </a:lnSpc>
                        <a:spcBef>
                          <a:spcPts val="0"/>
                        </a:spcBef>
                        <a:spcAft>
                          <a:spcPts val="1000"/>
                        </a:spcAft>
                        <a:buClr>
                          <a:schemeClr val="accent1"/>
                        </a:buClr>
                        <a:buFont typeface="Arial" panose="020B0604020202020204" pitchFamily="34" charset="0"/>
                        <a:buNone/>
                        <a:tabLst/>
                      </a:pPr>
                      <a:r>
                        <a:rPr lang="en-US" sz="1050" b="1" kern="1200">
                          <a:solidFill>
                            <a:schemeClr val="accent3"/>
                          </a:solidFill>
                          <a:latin typeface="+mn-lt"/>
                          <a:ea typeface="+mn-ea"/>
                          <a:cs typeface="+mn-cs"/>
                        </a:rPr>
                        <a:t>Competitive | Civic- and Open-Minded | Achievement Oriented</a:t>
                      </a:r>
                    </a:p>
                    <a:p>
                      <a:pPr marL="173038" indent="-173038" algn="l" rtl="0" eaLnBrk="1" latinLnBrk="0" hangingPunct="1">
                        <a:lnSpc>
                          <a:spcPct val="100000"/>
                        </a:lnSpc>
                        <a:spcBef>
                          <a:spcPts val="0"/>
                        </a:spcBef>
                        <a:spcAft>
                          <a:spcPts val="600"/>
                        </a:spcAft>
                        <a:buClr>
                          <a:schemeClr val="accent1"/>
                        </a:buClr>
                        <a:buFont typeface="Arial" panose="020B0604020202020204" pitchFamily="34" charset="0"/>
                        <a:buChar char="•"/>
                        <a:tabLst/>
                      </a:pPr>
                      <a:r>
                        <a:rPr lang="en-US" sz="1050" b="1" kern="1200">
                          <a:solidFill>
                            <a:schemeClr val="bg2"/>
                          </a:solidFill>
                          <a:latin typeface="+mn-lt"/>
                          <a:ea typeface="+mn-ea"/>
                          <a:cs typeface="+mn-cs"/>
                        </a:rPr>
                        <a:t>Motivated by: </a:t>
                      </a:r>
                      <a:r>
                        <a:rPr lang="en-US" sz="1050" kern="1200">
                          <a:solidFill>
                            <a:schemeClr val="bg2"/>
                          </a:solidFill>
                          <a:latin typeface="+mn-lt"/>
                          <a:ea typeface="+mn-ea"/>
                          <a:cs typeface="+mn-cs"/>
                        </a:rPr>
                        <a:t>Responsibility, their manager, unique work experiences</a:t>
                      </a:r>
                    </a:p>
                    <a:p>
                      <a:pPr marL="173038" indent="-173038" algn="l" rtl="0" eaLnBrk="1" latinLnBrk="0" hangingPunct="1">
                        <a:lnSpc>
                          <a:spcPct val="100000"/>
                        </a:lnSpc>
                        <a:spcBef>
                          <a:spcPts val="0"/>
                        </a:spcBef>
                        <a:spcAft>
                          <a:spcPts val="600"/>
                        </a:spcAft>
                        <a:buClr>
                          <a:schemeClr val="accent1"/>
                        </a:buClr>
                        <a:buFont typeface="Arial" panose="020B0604020202020204" pitchFamily="34" charset="0"/>
                        <a:buChar char="•"/>
                        <a:tabLst/>
                      </a:pPr>
                      <a:r>
                        <a:rPr lang="en-US" sz="1050" b="1" kern="1200">
                          <a:solidFill>
                            <a:schemeClr val="bg2"/>
                          </a:solidFill>
                          <a:latin typeface="+mn-lt"/>
                          <a:ea typeface="+mn-ea"/>
                          <a:cs typeface="+mn-cs"/>
                        </a:rPr>
                        <a:t>Communication Style: </a:t>
                      </a:r>
                      <a:r>
                        <a:rPr lang="en-US" sz="1050" kern="1200">
                          <a:solidFill>
                            <a:schemeClr val="bg2"/>
                          </a:solidFill>
                          <a:latin typeface="+mn-lt"/>
                          <a:ea typeface="+mn-ea"/>
                          <a:cs typeface="+mn-cs"/>
                        </a:rPr>
                        <a:t>IM, texts, </a:t>
                      </a:r>
                      <a:br>
                        <a:rPr lang="en-US" sz="1050" kern="1200">
                          <a:solidFill>
                            <a:schemeClr val="bg2"/>
                          </a:solidFill>
                          <a:latin typeface="+mn-lt"/>
                          <a:ea typeface="+mn-ea"/>
                          <a:cs typeface="+mn-cs"/>
                        </a:rPr>
                      </a:br>
                      <a:r>
                        <a:rPr lang="en-US" sz="1050" kern="1200">
                          <a:solidFill>
                            <a:schemeClr val="bg2"/>
                          </a:solidFill>
                          <a:latin typeface="+mn-lt"/>
                          <a:ea typeface="+mn-ea"/>
                          <a:cs typeface="+mn-cs"/>
                        </a:rPr>
                        <a:t>and email</a:t>
                      </a:r>
                    </a:p>
                  </a:txBody>
                  <a:tcPr marT="91440" marB="91440">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863481284"/>
                  </a:ext>
                </a:extLst>
              </a:tr>
            </a:tbl>
          </a:graphicData>
        </a:graphic>
      </p:graphicFrame>
      <p:graphicFrame>
        <p:nvGraphicFramePr>
          <p:cNvPr id="8" name="Table 7">
            <a:extLst>
              <a:ext uri="{FF2B5EF4-FFF2-40B4-BE49-F238E27FC236}">
                <a16:creationId xmlns:a16="http://schemas.microsoft.com/office/drawing/2014/main" id="{4CA39E52-2510-21FA-4A1C-E51D60F20EEB}"/>
              </a:ext>
            </a:extLst>
          </p:cNvPr>
          <p:cNvGraphicFramePr>
            <a:graphicFrameLocks noGrp="1"/>
          </p:cNvGraphicFramePr>
          <p:nvPr/>
        </p:nvGraphicFramePr>
        <p:xfrm>
          <a:off x="8991602" y="1415285"/>
          <a:ext cx="2651760" cy="2148840"/>
        </p:xfrm>
        <a:graphic>
          <a:graphicData uri="http://schemas.openxmlformats.org/drawingml/2006/table">
            <a:tbl>
              <a:tblPr firstRow="1" bandRow="1">
                <a:tableStyleId>{2D5ABB26-0587-4C30-8999-92F81FD0307C}</a:tableStyleId>
              </a:tblPr>
              <a:tblGrid>
                <a:gridCol w="2651760">
                  <a:extLst>
                    <a:ext uri="{9D8B030D-6E8A-4147-A177-3AD203B41FA5}">
                      <a16:colId xmlns:a16="http://schemas.microsoft.com/office/drawing/2014/main" val="1426136475"/>
                    </a:ext>
                  </a:extLst>
                </a:gridCol>
              </a:tblGrid>
              <a:tr h="457200">
                <a:tc>
                  <a:txBody>
                    <a:bodyPr/>
                    <a:lstStyle/>
                    <a:p>
                      <a:pPr algn="ctr"/>
                      <a:r>
                        <a:rPr lang="en-US" sz="1200" b="1" i="0">
                          <a:solidFill>
                            <a:schemeClr val="bg1"/>
                          </a:solidFill>
                        </a:rPr>
                        <a:t>GENERATION Z</a:t>
                      </a:r>
                    </a:p>
                    <a:p>
                      <a:pPr algn="ctr"/>
                      <a:r>
                        <a:rPr lang="en-US" sz="1200" b="1" i="0">
                          <a:solidFill>
                            <a:schemeClr val="bg1"/>
                          </a:solidFill>
                        </a:rPr>
                        <a:t>2001 - 2020</a:t>
                      </a:r>
                    </a:p>
                  </a:txBody>
                  <a:tcPr marT="91440" marB="91440"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4"/>
                    </a:solidFill>
                  </a:tcPr>
                </a:tc>
                <a:extLst>
                  <a:ext uri="{0D108BD9-81ED-4DB2-BD59-A6C34878D82A}">
                    <a16:rowId xmlns:a16="http://schemas.microsoft.com/office/drawing/2014/main" val="1747382501"/>
                  </a:ext>
                </a:extLst>
              </a:tr>
              <a:tr h="1600200">
                <a:tc>
                  <a:txBody>
                    <a:bodyPr/>
                    <a:lstStyle/>
                    <a:p>
                      <a:pPr marL="0" indent="0" algn="ctr" rtl="0" eaLnBrk="1" latinLnBrk="0" hangingPunct="1">
                        <a:lnSpc>
                          <a:spcPct val="100000"/>
                        </a:lnSpc>
                        <a:spcBef>
                          <a:spcPts val="0"/>
                        </a:spcBef>
                        <a:spcAft>
                          <a:spcPts val="1000"/>
                        </a:spcAft>
                        <a:buClr>
                          <a:schemeClr val="accent1"/>
                        </a:buClr>
                        <a:buFont typeface="Arial" panose="020B0604020202020204" pitchFamily="34" charset="0"/>
                        <a:buNone/>
                        <a:tabLst/>
                      </a:pPr>
                      <a:r>
                        <a:rPr lang="en-US" sz="1050" b="1" kern="1200">
                          <a:solidFill>
                            <a:schemeClr val="accent4"/>
                          </a:solidFill>
                          <a:latin typeface="+mn-lt"/>
                          <a:ea typeface="+mn-ea"/>
                          <a:cs typeface="+mn-cs"/>
                        </a:rPr>
                        <a:t>Global | Entrepreneurial | </a:t>
                      </a:r>
                      <a:br>
                        <a:rPr lang="en-US" sz="1050" b="1" kern="1200">
                          <a:solidFill>
                            <a:schemeClr val="accent4"/>
                          </a:solidFill>
                          <a:latin typeface="+mn-lt"/>
                          <a:ea typeface="+mn-ea"/>
                          <a:cs typeface="+mn-cs"/>
                        </a:rPr>
                      </a:br>
                      <a:r>
                        <a:rPr lang="en-US" sz="1050" b="1" kern="1200">
                          <a:solidFill>
                            <a:schemeClr val="accent4"/>
                          </a:solidFill>
                          <a:latin typeface="+mn-lt"/>
                          <a:ea typeface="+mn-ea"/>
                          <a:cs typeface="+mn-cs"/>
                        </a:rPr>
                        <a:t>Progressive | Less Focused</a:t>
                      </a:r>
                    </a:p>
                    <a:p>
                      <a:pPr marL="173038" indent="-173038" algn="l" rtl="0" eaLnBrk="1" latinLnBrk="0" hangingPunct="1">
                        <a:lnSpc>
                          <a:spcPct val="100000"/>
                        </a:lnSpc>
                        <a:spcBef>
                          <a:spcPts val="0"/>
                        </a:spcBef>
                        <a:spcAft>
                          <a:spcPts val="600"/>
                        </a:spcAft>
                        <a:buClr>
                          <a:schemeClr val="accent1"/>
                        </a:buClr>
                        <a:buFont typeface="Arial" panose="020B0604020202020204" pitchFamily="34" charset="0"/>
                        <a:buChar char="•"/>
                        <a:tabLst/>
                      </a:pPr>
                      <a:r>
                        <a:rPr lang="en-US" sz="1050" b="1" kern="1200">
                          <a:solidFill>
                            <a:schemeClr val="bg2"/>
                          </a:solidFill>
                          <a:latin typeface="+mn-lt"/>
                          <a:ea typeface="+mn-ea"/>
                          <a:cs typeface="+mn-cs"/>
                        </a:rPr>
                        <a:t>Motivated by: </a:t>
                      </a:r>
                      <a:r>
                        <a:rPr lang="en-US" sz="1050" kern="1200">
                          <a:solidFill>
                            <a:schemeClr val="bg2"/>
                          </a:solidFill>
                          <a:latin typeface="+mn-lt"/>
                          <a:ea typeface="+mn-ea"/>
                          <a:cs typeface="+mn-cs"/>
                        </a:rPr>
                        <a:t>Diversity, personalization, creativity</a:t>
                      </a:r>
                    </a:p>
                    <a:p>
                      <a:pPr marL="173038" indent="-173038" algn="l" rtl="0" eaLnBrk="1" latinLnBrk="0" hangingPunct="1">
                        <a:lnSpc>
                          <a:spcPct val="100000"/>
                        </a:lnSpc>
                        <a:spcBef>
                          <a:spcPts val="0"/>
                        </a:spcBef>
                        <a:spcAft>
                          <a:spcPts val="600"/>
                        </a:spcAft>
                        <a:buClr>
                          <a:schemeClr val="accent1"/>
                        </a:buClr>
                        <a:buFont typeface="Arial" panose="020B0604020202020204" pitchFamily="34" charset="0"/>
                        <a:buChar char="•"/>
                        <a:tabLst/>
                      </a:pPr>
                      <a:r>
                        <a:rPr lang="en-US" sz="1050" b="1" kern="1200">
                          <a:solidFill>
                            <a:schemeClr val="bg2"/>
                          </a:solidFill>
                          <a:latin typeface="+mn-lt"/>
                          <a:ea typeface="+mn-ea"/>
                          <a:cs typeface="+mn-cs"/>
                        </a:rPr>
                        <a:t>Communication Style: </a:t>
                      </a:r>
                      <a:r>
                        <a:rPr lang="en-US" sz="1050" kern="1200">
                          <a:solidFill>
                            <a:schemeClr val="bg2"/>
                          </a:solidFill>
                          <a:latin typeface="+mn-lt"/>
                          <a:ea typeface="+mn-ea"/>
                          <a:cs typeface="+mn-cs"/>
                        </a:rPr>
                        <a:t>social media, texts, IMs</a:t>
                      </a:r>
                    </a:p>
                  </a:txBody>
                  <a:tcPr marT="91440" marB="91440">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863481284"/>
                  </a:ext>
                </a:extLst>
              </a:tr>
            </a:tbl>
          </a:graphicData>
        </a:graphic>
      </p:graphicFrame>
      <p:sp>
        <p:nvSpPr>
          <p:cNvPr id="9" name="Rectangle 8">
            <a:extLst>
              <a:ext uri="{FF2B5EF4-FFF2-40B4-BE49-F238E27FC236}">
                <a16:creationId xmlns:a16="http://schemas.microsoft.com/office/drawing/2014/main" id="{1FEC8E57-DC12-9294-82C0-91ECB9352B85}"/>
              </a:ext>
            </a:extLst>
          </p:cNvPr>
          <p:cNvSpPr/>
          <p:nvPr/>
        </p:nvSpPr>
        <p:spPr>
          <a:xfrm>
            <a:off x="8991601" y="3657194"/>
            <a:ext cx="2651758" cy="2148840"/>
          </a:xfrm>
          <a:prstGeom prst="rect">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t"/>
          <a:lstStyle/>
          <a:p>
            <a:pPr marL="0" marR="0" lvl="0" indent="0" algn="l" defTabSz="891540" rtl="0" eaLnBrk="1" fontAlgn="auto" latinLnBrk="0" hangingPunct="1">
              <a:lnSpc>
                <a:spcPct val="100000"/>
              </a:lnSpc>
              <a:spcBef>
                <a:spcPts val="0"/>
              </a:spcBef>
              <a:spcAft>
                <a:spcPts val="600"/>
              </a:spcAft>
              <a:buClr>
                <a:srgbClr val="1F628D"/>
              </a:buClr>
              <a:buSzTx/>
              <a:buFontTx/>
              <a:buNone/>
              <a:tabLst/>
              <a:defRPr/>
            </a:pPr>
            <a:r>
              <a:rPr kumimoji="0" lang="en-US" sz="1050" b="1" i="0" u="none" strike="noStrike" kern="1200" cap="none" spc="0" normalizeH="0" baseline="0" noProof="0">
                <a:ln>
                  <a:noFill/>
                </a:ln>
                <a:solidFill>
                  <a:srgbClr val="4C4C4E"/>
                </a:solidFill>
                <a:effectLst/>
                <a:uLnTx/>
                <a:uFillTx/>
                <a:latin typeface="Avenir Next LT Pro"/>
                <a:ea typeface="+mn-ea"/>
                <a:cs typeface="+mn-cs"/>
              </a:rPr>
              <a:t>Desired Benefits: </a:t>
            </a:r>
          </a:p>
          <a:p>
            <a:pPr marL="173038" marR="0" lvl="2" indent="-173038" algn="l" defTabSz="914400" rtl="0" eaLnBrk="1" fontAlgn="auto" latinLnBrk="0" hangingPunct="1">
              <a:lnSpc>
                <a:spcPct val="107000"/>
              </a:lnSpc>
              <a:spcBef>
                <a:spcPts val="0"/>
              </a:spcBef>
              <a:spcAft>
                <a:spcPts val="0"/>
              </a:spcAft>
              <a:buClr>
                <a:srgbClr val="1F628D"/>
              </a:buClr>
              <a:buSzTx/>
              <a:buFont typeface="Arial" panose="020B0604020202020204" pitchFamily="34" charset="0"/>
              <a:buChar char="•"/>
              <a:tabLst>
                <a:tab pos="1371600" algn="l"/>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Financial planning assistance</a:t>
            </a:r>
          </a:p>
          <a:p>
            <a:pPr marL="173038" marR="0" lvl="2" indent="-173038" algn="l" defTabSz="914400" rtl="0" eaLnBrk="1" fontAlgn="auto" latinLnBrk="0" hangingPunct="1">
              <a:lnSpc>
                <a:spcPct val="107000"/>
              </a:lnSpc>
              <a:spcBef>
                <a:spcPts val="0"/>
              </a:spcBef>
              <a:spcAft>
                <a:spcPts val="0"/>
              </a:spcAft>
              <a:buClr>
                <a:srgbClr val="1F628D"/>
              </a:buClr>
              <a:buSzTx/>
              <a:buFont typeface="Arial" panose="020B0604020202020204" pitchFamily="34" charset="0"/>
              <a:buChar char="•"/>
              <a:tabLst>
                <a:tab pos="1371600" algn="l"/>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Flexible work</a:t>
            </a:r>
          </a:p>
          <a:p>
            <a:pPr marL="173038" marR="0" lvl="2" indent="-173038" algn="l" defTabSz="914400" rtl="0" eaLnBrk="1" fontAlgn="auto" latinLnBrk="0" hangingPunct="1">
              <a:lnSpc>
                <a:spcPct val="107000"/>
              </a:lnSpc>
              <a:spcBef>
                <a:spcPts val="0"/>
              </a:spcBef>
              <a:spcAft>
                <a:spcPts val="0"/>
              </a:spcAft>
              <a:buClr>
                <a:srgbClr val="1F628D"/>
              </a:buClr>
              <a:buSzTx/>
              <a:buFont typeface="Arial" panose="020B0604020202020204" pitchFamily="34" charset="0"/>
              <a:buChar char="•"/>
              <a:tabLst>
                <a:tab pos="1371600" algn="l"/>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Holistic health and </a:t>
            </a:r>
            <a:br>
              <a:rPr kumimoji="0" lang="en-US" sz="1050" b="0" i="0" u="none" strike="noStrike" kern="1200" cap="none" spc="0" normalizeH="0" baseline="0" noProof="0">
                <a:ln>
                  <a:noFill/>
                </a:ln>
                <a:solidFill>
                  <a:srgbClr val="4C4C4E"/>
                </a:solidFill>
                <a:effectLst/>
                <a:uLnTx/>
                <a:uFillTx/>
                <a:latin typeface="Avenir Next LT Pro"/>
                <a:ea typeface="+mn-ea"/>
                <a:cs typeface="+mn-cs"/>
              </a:rPr>
            </a:br>
            <a:r>
              <a:rPr kumimoji="0" lang="en-US" sz="1050" b="0" i="0" u="none" strike="noStrike" kern="1200" cap="none" spc="0" normalizeH="0" baseline="0" noProof="0">
                <a:ln>
                  <a:noFill/>
                </a:ln>
                <a:solidFill>
                  <a:srgbClr val="4C4C4E"/>
                </a:solidFill>
                <a:effectLst/>
                <a:uLnTx/>
                <a:uFillTx/>
                <a:latin typeface="Avenir Next LT Pro"/>
                <a:ea typeface="+mn-ea"/>
                <a:cs typeface="+mn-cs"/>
              </a:rPr>
              <a:t>well-being benefits</a:t>
            </a:r>
          </a:p>
          <a:p>
            <a:pPr marL="173038" marR="0" lvl="2" indent="-173038" algn="l" defTabSz="914400" rtl="0" eaLnBrk="1" fontAlgn="auto" latinLnBrk="0" hangingPunct="1">
              <a:lnSpc>
                <a:spcPct val="107000"/>
              </a:lnSpc>
              <a:spcBef>
                <a:spcPts val="0"/>
              </a:spcBef>
              <a:spcAft>
                <a:spcPts val="0"/>
              </a:spcAft>
              <a:buClr>
                <a:srgbClr val="1F628D"/>
              </a:buClr>
              <a:buSzTx/>
              <a:buFont typeface="Arial" panose="020B0604020202020204" pitchFamily="34" charset="0"/>
              <a:buChar char="•"/>
              <a:tabLst>
                <a:tab pos="1371600" algn="l"/>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Mental health benefits</a:t>
            </a:r>
          </a:p>
          <a:p>
            <a:pPr marL="173038" marR="0" lvl="2" indent="-173038" algn="l" defTabSz="914400" rtl="0" eaLnBrk="1" fontAlgn="auto" latinLnBrk="0" hangingPunct="1">
              <a:lnSpc>
                <a:spcPct val="107000"/>
              </a:lnSpc>
              <a:spcBef>
                <a:spcPts val="0"/>
              </a:spcBef>
              <a:spcAft>
                <a:spcPts val="0"/>
              </a:spcAft>
              <a:buClr>
                <a:srgbClr val="1F628D"/>
              </a:buClr>
              <a:buSzTx/>
              <a:buFont typeface="Arial" panose="020B0604020202020204" pitchFamily="34" charset="0"/>
              <a:buChar char="•"/>
              <a:tabLst>
                <a:tab pos="1371600" algn="l"/>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Mentoring opportunities and learning management tools</a:t>
            </a:r>
          </a:p>
          <a:p>
            <a:pPr marL="173038" marR="0" lvl="2" indent="-173038" algn="l" defTabSz="914400" rtl="0" eaLnBrk="1" fontAlgn="auto" latinLnBrk="0" hangingPunct="1">
              <a:lnSpc>
                <a:spcPct val="107000"/>
              </a:lnSpc>
              <a:spcBef>
                <a:spcPts val="0"/>
              </a:spcBef>
              <a:spcAft>
                <a:spcPts val="0"/>
              </a:spcAft>
              <a:buClr>
                <a:srgbClr val="1F628D"/>
              </a:buClr>
              <a:buSzTx/>
              <a:buFont typeface="Arial" panose="020B0604020202020204" pitchFamily="34" charset="0"/>
              <a:buChar char="•"/>
              <a:tabLst>
                <a:tab pos="1371600" algn="l"/>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Parental leave options</a:t>
            </a:r>
          </a:p>
          <a:p>
            <a:pPr marL="173038" marR="0" lvl="2" indent="-173038" algn="l" defTabSz="914400" rtl="0" eaLnBrk="1" fontAlgn="auto" latinLnBrk="0" hangingPunct="1">
              <a:lnSpc>
                <a:spcPct val="107000"/>
              </a:lnSpc>
              <a:spcBef>
                <a:spcPts val="0"/>
              </a:spcBef>
              <a:spcAft>
                <a:spcPts val="0"/>
              </a:spcAft>
              <a:buClr>
                <a:srgbClr val="1F628D"/>
              </a:buClr>
              <a:buSzTx/>
              <a:buFont typeface="Arial" panose="020B0604020202020204" pitchFamily="34" charset="0"/>
              <a:buChar char="•"/>
              <a:tabLst>
                <a:tab pos="1371600" algn="l"/>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Professional development resources</a:t>
            </a:r>
          </a:p>
          <a:p>
            <a:pPr marL="173038" marR="0" lvl="2" indent="-173038" algn="l" defTabSz="914400" rtl="0" eaLnBrk="1" fontAlgn="auto" latinLnBrk="0" hangingPunct="1">
              <a:lnSpc>
                <a:spcPct val="107000"/>
              </a:lnSpc>
              <a:spcBef>
                <a:spcPts val="0"/>
              </a:spcBef>
              <a:spcAft>
                <a:spcPts val="0"/>
              </a:spcAft>
              <a:buClr>
                <a:srgbClr val="1F628D"/>
              </a:buClr>
              <a:buSzTx/>
              <a:buFont typeface="Arial" panose="020B0604020202020204" pitchFamily="34" charset="0"/>
              <a:buChar char="•"/>
              <a:tabLst>
                <a:tab pos="1371600" algn="l"/>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Tuition reimbursement </a:t>
            </a:r>
          </a:p>
        </p:txBody>
      </p:sp>
      <p:sp>
        <p:nvSpPr>
          <p:cNvPr id="10" name="Rectangle 9">
            <a:extLst>
              <a:ext uri="{FF2B5EF4-FFF2-40B4-BE49-F238E27FC236}">
                <a16:creationId xmlns:a16="http://schemas.microsoft.com/office/drawing/2014/main" id="{215AA731-9FBC-ACA4-4E80-6FD3739C2768}"/>
              </a:ext>
            </a:extLst>
          </p:cNvPr>
          <p:cNvSpPr/>
          <p:nvPr/>
        </p:nvSpPr>
        <p:spPr>
          <a:xfrm>
            <a:off x="6183900" y="3657194"/>
            <a:ext cx="2645142" cy="2148840"/>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t"/>
          <a:lstStyle/>
          <a:p>
            <a:pPr marL="0" marR="0" lvl="0" indent="0" algn="l" defTabSz="891540" rtl="0" eaLnBrk="1" fontAlgn="auto" latinLnBrk="0" hangingPunct="1">
              <a:lnSpc>
                <a:spcPct val="100000"/>
              </a:lnSpc>
              <a:spcBef>
                <a:spcPts val="0"/>
              </a:spcBef>
              <a:spcAft>
                <a:spcPts val="600"/>
              </a:spcAft>
              <a:buClr>
                <a:srgbClr val="1F628D"/>
              </a:buClr>
              <a:buSzTx/>
              <a:buFontTx/>
              <a:buNone/>
              <a:tabLst/>
              <a:defRPr/>
            </a:pPr>
            <a:r>
              <a:rPr kumimoji="0" lang="en-US" sz="1050" b="1" i="0" u="none" strike="noStrike" kern="1200" cap="none" spc="0" normalizeH="0" baseline="0" noProof="0">
                <a:ln>
                  <a:noFill/>
                </a:ln>
                <a:solidFill>
                  <a:srgbClr val="4C4C4E"/>
                </a:solidFill>
                <a:effectLst/>
                <a:uLnTx/>
                <a:uFillTx/>
                <a:latin typeface="Avenir Next LT Pro"/>
                <a:ea typeface="+mn-ea"/>
                <a:cs typeface="+mn-cs"/>
              </a:rPr>
              <a:t>Desired Benefits: </a:t>
            </a:r>
          </a:p>
          <a:p>
            <a:pPr marL="173038" marR="0" lvl="2" indent="-173038" algn="l" defTabSz="914400" rtl="0" eaLnBrk="1" fontAlgn="auto" latinLnBrk="0" hangingPunct="1">
              <a:lnSpc>
                <a:spcPct val="107000"/>
              </a:lnSpc>
              <a:spcBef>
                <a:spcPts val="0"/>
              </a:spcBef>
              <a:spcAft>
                <a:spcPts val="0"/>
              </a:spcAft>
              <a:buClr>
                <a:srgbClr val="1F628D"/>
              </a:buClr>
              <a:buSzTx/>
              <a:buFont typeface="Arial" panose="020B0604020202020204" pitchFamily="34" charset="0"/>
              <a:buChar char="•"/>
              <a:tabLst>
                <a:tab pos="1371600" algn="l"/>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Community service / sabbaticals Continuous learning education</a:t>
            </a:r>
          </a:p>
          <a:p>
            <a:pPr marL="173038" marR="0" lvl="2" indent="-173038" algn="l" defTabSz="914400" rtl="0" eaLnBrk="1" fontAlgn="auto" latinLnBrk="0" hangingPunct="1">
              <a:lnSpc>
                <a:spcPct val="107000"/>
              </a:lnSpc>
              <a:spcBef>
                <a:spcPts val="0"/>
              </a:spcBef>
              <a:spcAft>
                <a:spcPts val="0"/>
              </a:spcAft>
              <a:buClr>
                <a:srgbClr val="1F628D"/>
              </a:buClr>
              <a:buSzTx/>
              <a:buFont typeface="Arial" panose="020B0604020202020204" pitchFamily="34" charset="0"/>
              <a:buChar char="•"/>
              <a:tabLst>
                <a:tab pos="1371600" algn="l"/>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Family leave and childcare benefits</a:t>
            </a:r>
          </a:p>
          <a:p>
            <a:pPr marL="173038" marR="0" lvl="2" indent="-173038" algn="l" defTabSz="914400" rtl="0" eaLnBrk="1" fontAlgn="auto" latinLnBrk="0" hangingPunct="1">
              <a:lnSpc>
                <a:spcPct val="107000"/>
              </a:lnSpc>
              <a:spcBef>
                <a:spcPts val="0"/>
              </a:spcBef>
              <a:spcAft>
                <a:spcPts val="0"/>
              </a:spcAft>
              <a:buClr>
                <a:srgbClr val="1F628D"/>
              </a:buClr>
              <a:buSzTx/>
              <a:buFont typeface="Arial" panose="020B0604020202020204" pitchFamily="34" charset="0"/>
              <a:buChar char="•"/>
              <a:tabLst>
                <a:tab pos="1371600" algn="l"/>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Fertility benefits</a:t>
            </a:r>
          </a:p>
          <a:p>
            <a:pPr marL="173038" marR="0" lvl="2" indent="-173038" algn="l" defTabSz="914400" rtl="0" eaLnBrk="1" fontAlgn="auto" latinLnBrk="0" hangingPunct="1">
              <a:lnSpc>
                <a:spcPct val="107000"/>
              </a:lnSpc>
              <a:spcBef>
                <a:spcPts val="0"/>
              </a:spcBef>
              <a:spcAft>
                <a:spcPts val="0"/>
              </a:spcAft>
              <a:buClr>
                <a:srgbClr val="1F628D"/>
              </a:buClr>
              <a:buSzTx/>
              <a:buFont typeface="Arial" panose="020B0604020202020204" pitchFamily="34" charset="0"/>
              <a:buChar char="•"/>
              <a:tabLst>
                <a:tab pos="1371600" algn="l"/>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Financial planning assistance</a:t>
            </a:r>
          </a:p>
          <a:p>
            <a:pPr marL="173038" marR="0" lvl="2" indent="-173038" algn="l" defTabSz="914400" rtl="0" eaLnBrk="1" fontAlgn="auto" latinLnBrk="0" hangingPunct="1">
              <a:lnSpc>
                <a:spcPct val="107000"/>
              </a:lnSpc>
              <a:spcBef>
                <a:spcPts val="0"/>
              </a:spcBef>
              <a:spcAft>
                <a:spcPts val="0"/>
              </a:spcAft>
              <a:buClr>
                <a:srgbClr val="1F628D"/>
              </a:buClr>
              <a:buSzTx/>
              <a:buFont typeface="Arial" panose="020B0604020202020204" pitchFamily="34" charset="0"/>
              <a:buChar char="•"/>
              <a:tabLst>
                <a:tab pos="1371600" algn="l"/>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Flexible PTO and vacation</a:t>
            </a:r>
          </a:p>
          <a:p>
            <a:pPr marL="173038" marR="0" lvl="2" indent="-173038" algn="l" defTabSz="914400" rtl="0" eaLnBrk="1" fontAlgn="auto" latinLnBrk="0" hangingPunct="1">
              <a:lnSpc>
                <a:spcPct val="107000"/>
              </a:lnSpc>
              <a:spcBef>
                <a:spcPts val="0"/>
              </a:spcBef>
              <a:spcAft>
                <a:spcPts val="0"/>
              </a:spcAft>
              <a:buClr>
                <a:srgbClr val="1F628D"/>
              </a:buClr>
              <a:buSzTx/>
              <a:buFont typeface="Arial" panose="020B0604020202020204" pitchFamily="34" charset="0"/>
              <a:buChar char="•"/>
              <a:tabLst>
                <a:tab pos="1371600" algn="l"/>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Mental health resources</a:t>
            </a:r>
          </a:p>
          <a:p>
            <a:pPr marL="173038" marR="0" lvl="2" indent="-173038" algn="l" defTabSz="914400" rtl="0" eaLnBrk="1" fontAlgn="auto" latinLnBrk="0" hangingPunct="1">
              <a:lnSpc>
                <a:spcPct val="107000"/>
              </a:lnSpc>
              <a:spcBef>
                <a:spcPts val="0"/>
              </a:spcBef>
              <a:spcAft>
                <a:spcPts val="0"/>
              </a:spcAft>
              <a:buClr>
                <a:srgbClr val="1F628D"/>
              </a:buClr>
              <a:buSzTx/>
              <a:buFont typeface="Arial" panose="020B0604020202020204" pitchFamily="34" charset="0"/>
              <a:buChar char="•"/>
              <a:tabLst>
                <a:tab pos="1371600" algn="l"/>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Remote work benefits </a:t>
            </a:r>
          </a:p>
          <a:p>
            <a:pPr marL="173038" marR="0" lvl="2" indent="-173038" algn="l" defTabSz="914400" rtl="0" eaLnBrk="1" fontAlgn="auto" latinLnBrk="0" hangingPunct="1">
              <a:lnSpc>
                <a:spcPct val="107000"/>
              </a:lnSpc>
              <a:spcBef>
                <a:spcPts val="0"/>
              </a:spcBef>
              <a:spcAft>
                <a:spcPts val="0"/>
              </a:spcAft>
              <a:buClr>
                <a:srgbClr val="1F628D"/>
              </a:buClr>
              <a:buSzTx/>
              <a:buFont typeface="Arial" panose="020B0604020202020204" pitchFamily="34" charset="0"/>
              <a:buChar char="•"/>
              <a:tabLst>
                <a:tab pos="1371600" algn="l"/>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Student loan repayment and tuition savings programs </a:t>
            </a:r>
          </a:p>
        </p:txBody>
      </p:sp>
      <p:sp>
        <p:nvSpPr>
          <p:cNvPr id="11" name="Rectangle 10">
            <a:extLst>
              <a:ext uri="{FF2B5EF4-FFF2-40B4-BE49-F238E27FC236}">
                <a16:creationId xmlns:a16="http://schemas.microsoft.com/office/drawing/2014/main" id="{7D27B45B-28CB-5E15-D2DE-C2395B62CC63}"/>
              </a:ext>
            </a:extLst>
          </p:cNvPr>
          <p:cNvSpPr/>
          <p:nvPr/>
        </p:nvSpPr>
        <p:spPr>
          <a:xfrm>
            <a:off x="3369579" y="3657194"/>
            <a:ext cx="2645142" cy="2148840"/>
          </a:xfrm>
          <a:prstGeom prst="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t"/>
          <a:lstStyle/>
          <a:p>
            <a:pPr marL="0" marR="0" lvl="0" indent="0" algn="l" defTabSz="891540" rtl="0" eaLnBrk="1" fontAlgn="auto" latinLnBrk="0" hangingPunct="1">
              <a:lnSpc>
                <a:spcPct val="100000"/>
              </a:lnSpc>
              <a:spcBef>
                <a:spcPts val="0"/>
              </a:spcBef>
              <a:spcAft>
                <a:spcPts val="600"/>
              </a:spcAft>
              <a:buClr>
                <a:srgbClr val="1F628D"/>
              </a:buClr>
              <a:buSzTx/>
              <a:buFontTx/>
              <a:buNone/>
              <a:tabLst/>
              <a:defRPr/>
            </a:pPr>
            <a:r>
              <a:rPr kumimoji="0" lang="en-US" sz="1050" b="1" i="0" u="none" strike="noStrike" kern="1200" cap="none" spc="0" normalizeH="0" baseline="0" noProof="0">
                <a:ln>
                  <a:noFill/>
                </a:ln>
                <a:solidFill>
                  <a:srgbClr val="4C4C4E"/>
                </a:solidFill>
                <a:effectLst/>
                <a:uLnTx/>
                <a:uFillTx/>
                <a:latin typeface="Avenir Next LT Pro"/>
                <a:ea typeface="+mn-ea"/>
                <a:cs typeface="+mn-cs"/>
              </a:rPr>
              <a:t>Desired Benefits:</a:t>
            </a:r>
            <a:endParaRPr kumimoji="0" lang="en-US" sz="1800" b="0" i="0" u="none" strike="noStrike" kern="1200" cap="none" spc="0" normalizeH="0" baseline="0" noProof="0">
              <a:ln>
                <a:noFill/>
              </a:ln>
              <a:solidFill>
                <a:srgbClr val="4C4C4E"/>
              </a:solidFill>
              <a:effectLst/>
              <a:uLnTx/>
              <a:uFillTx/>
              <a:latin typeface="Avenir Next LT Pro"/>
              <a:ea typeface="+mn-ea"/>
              <a:cs typeface="+mn-cs"/>
            </a:endParaRPr>
          </a:p>
          <a:p>
            <a:pPr marL="173038" marR="0" lvl="2" indent="-173038" algn="l" defTabSz="914400" rtl="0" eaLnBrk="1" fontAlgn="auto" latinLnBrk="0" hangingPunct="1">
              <a:lnSpc>
                <a:spcPct val="100000"/>
              </a:lnSpc>
              <a:spcBef>
                <a:spcPts val="0"/>
              </a:spcBef>
              <a:spcAft>
                <a:spcPts val="0"/>
              </a:spcAft>
              <a:buClr>
                <a:srgbClr val="1F628D"/>
              </a:buClr>
              <a:buSzTx/>
              <a:buFont typeface="Arial" panose="020B0604020202020204" pitchFamily="34" charset="0"/>
              <a:buChar char="•"/>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Caregiving benefits</a:t>
            </a:r>
          </a:p>
          <a:p>
            <a:pPr marL="173038" marR="0" lvl="2" indent="-173038" algn="l" defTabSz="914400" rtl="0" eaLnBrk="1" fontAlgn="auto" latinLnBrk="0" hangingPunct="1">
              <a:lnSpc>
                <a:spcPct val="100000"/>
              </a:lnSpc>
              <a:spcBef>
                <a:spcPts val="0"/>
              </a:spcBef>
              <a:spcAft>
                <a:spcPts val="0"/>
              </a:spcAft>
              <a:buClr>
                <a:srgbClr val="1F628D"/>
              </a:buClr>
              <a:buSzTx/>
              <a:buFont typeface="Arial" panose="020B0604020202020204" pitchFamily="34" charset="0"/>
              <a:buChar char="•"/>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Comprehensive traditional benefit plan options </a:t>
            </a:r>
          </a:p>
          <a:p>
            <a:pPr marL="173038" marR="0" lvl="2" indent="-173038" algn="l" defTabSz="914400" rtl="0" eaLnBrk="1" fontAlgn="auto" latinLnBrk="0" hangingPunct="1">
              <a:lnSpc>
                <a:spcPct val="100000"/>
              </a:lnSpc>
              <a:spcBef>
                <a:spcPts val="0"/>
              </a:spcBef>
              <a:spcAft>
                <a:spcPts val="0"/>
              </a:spcAft>
              <a:buClr>
                <a:srgbClr val="1F628D"/>
              </a:buClr>
              <a:buSzTx/>
              <a:buFont typeface="Arial" panose="020B0604020202020204" pitchFamily="34" charset="0"/>
              <a:buChar char="•"/>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Financial planning assistance</a:t>
            </a:r>
          </a:p>
          <a:p>
            <a:pPr marL="173038" marR="0" lvl="2" indent="-173038" algn="l" defTabSz="914400" rtl="0" eaLnBrk="1" fontAlgn="auto" latinLnBrk="0" hangingPunct="1">
              <a:lnSpc>
                <a:spcPct val="100000"/>
              </a:lnSpc>
              <a:spcBef>
                <a:spcPts val="0"/>
              </a:spcBef>
              <a:spcAft>
                <a:spcPts val="0"/>
              </a:spcAft>
              <a:buClr>
                <a:srgbClr val="1F628D"/>
              </a:buClr>
              <a:buSzTx/>
              <a:buFont typeface="Arial" panose="020B0604020202020204" pitchFamily="34" charset="0"/>
              <a:buChar char="•"/>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Flexible scheduling </a:t>
            </a:r>
          </a:p>
          <a:p>
            <a:pPr marL="173038" marR="0" lvl="2" indent="-173038" algn="l" defTabSz="914400" rtl="0" eaLnBrk="1" fontAlgn="auto" latinLnBrk="0" hangingPunct="1">
              <a:lnSpc>
                <a:spcPct val="100000"/>
              </a:lnSpc>
              <a:spcBef>
                <a:spcPts val="0"/>
              </a:spcBef>
              <a:spcAft>
                <a:spcPts val="0"/>
              </a:spcAft>
              <a:buClr>
                <a:srgbClr val="1F628D"/>
              </a:buClr>
              <a:buSzTx/>
              <a:buFont typeface="Arial" panose="020B0604020202020204" pitchFamily="34" charset="0"/>
              <a:buChar char="•"/>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Remote work benefits</a:t>
            </a:r>
          </a:p>
          <a:p>
            <a:pPr marL="173038" marR="0" lvl="2" indent="-173038" algn="l" defTabSz="914400" rtl="0" eaLnBrk="1" fontAlgn="auto" latinLnBrk="0" hangingPunct="1">
              <a:lnSpc>
                <a:spcPct val="100000"/>
              </a:lnSpc>
              <a:spcBef>
                <a:spcPts val="0"/>
              </a:spcBef>
              <a:spcAft>
                <a:spcPts val="0"/>
              </a:spcAft>
              <a:buClr>
                <a:srgbClr val="1F628D"/>
              </a:buClr>
              <a:buSzTx/>
              <a:buFont typeface="Arial" panose="020B0604020202020204" pitchFamily="34" charset="0"/>
              <a:buChar char="•"/>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Retirement benefits and </a:t>
            </a:r>
            <a:br>
              <a:rPr kumimoji="0" lang="en-US" sz="1050" b="0" i="0" u="none" strike="noStrike" kern="1200" cap="none" spc="0" normalizeH="0" baseline="0" noProof="0">
                <a:ln>
                  <a:noFill/>
                </a:ln>
                <a:solidFill>
                  <a:srgbClr val="4C4C4E"/>
                </a:solidFill>
                <a:effectLst/>
                <a:uLnTx/>
                <a:uFillTx/>
                <a:latin typeface="Avenir Next LT Pro"/>
                <a:ea typeface="+mn-ea"/>
                <a:cs typeface="+mn-cs"/>
              </a:rPr>
            </a:br>
            <a:r>
              <a:rPr kumimoji="0" lang="en-US" sz="1050" b="0" i="0" u="none" strike="noStrike" kern="1200" cap="none" spc="0" normalizeH="0" baseline="0" noProof="0">
                <a:ln>
                  <a:noFill/>
                </a:ln>
                <a:solidFill>
                  <a:srgbClr val="4C4C4E"/>
                </a:solidFill>
                <a:effectLst/>
                <a:uLnTx/>
                <a:uFillTx/>
                <a:latin typeface="Avenir Next LT Pro"/>
                <a:ea typeface="+mn-ea"/>
                <a:cs typeface="+mn-cs"/>
              </a:rPr>
              <a:t>healthcare planning </a:t>
            </a:r>
          </a:p>
          <a:p>
            <a:pPr marL="173038" marR="0" lvl="2" indent="-173038" algn="l" defTabSz="914400" rtl="0" eaLnBrk="1" fontAlgn="auto" latinLnBrk="0" hangingPunct="1">
              <a:lnSpc>
                <a:spcPct val="100000"/>
              </a:lnSpc>
              <a:spcBef>
                <a:spcPts val="0"/>
              </a:spcBef>
              <a:spcAft>
                <a:spcPts val="0"/>
              </a:spcAft>
              <a:buClr>
                <a:srgbClr val="1F628D"/>
              </a:buClr>
              <a:buSzTx/>
              <a:buFont typeface="Arial" panose="020B0604020202020204" pitchFamily="34" charset="0"/>
              <a:buChar char="•"/>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LTC planning</a:t>
            </a:r>
          </a:p>
          <a:p>
            <a:pPr marL="173038" marR="0" lvl="2" indent="-173038" algn="l" defTabSz="914400" rtl="0" eaLnBrk="1" fontAlgn="auto" latinLnBrk="0" hangingPunct="1">
              <a:lnSpc>
                <a:spcPct val="100000"/>
              </a:lnSpc>
              <a:spcBef>
                <a:spcPts val="0"/>
              </a:spcBef>
              <a:spcAft>
                <a:spcPts val="0"/>
              </a:spcAft>
              <a:buClr>
                <a:srgbClr val="1F628D"/>
              </a:buClr>
              <a:buSzTx/>
              <a:buFont typeface="Arial" panose="020B0604020202020204" pitchFamily="34" charset="0"/>
              <a:buChar char="•"/>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Lifestyle planning</a:t>
            </a:r>
          </a:p>
        </p:txBody>
      </p:sp>
      <p:sp>
        <p:nvSpPr>
          <p:cNvPr id="12" name="Rectangle 11">
            <a:extLst>
              <a:ext uri="{FF2B5EF4-FFF2-40B4-BE49-F238E27FC236}">
                <a16:creationId xmlns:a16="http://schemas.microsoft.com/office/drawing/2014/main" id="{DFB4CAC4-6EE1-B0F0-4530-F1855D7AC7C5}"/>
              </a:ext>
            </a:extLst>
          </p:cNvPr>
          <p:cNvSpPr/>
          <p:nvPr/>
        </p:nvSpPr>
        <p:spPr>
          <a:xfrm>
            <a:off x="548641" y="3657194"/>
            <a:ext cx="2651760" cy="2148840"/>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t"/>
          <a:lstStyle/>
          <a:p>
            <a:pPr marL="0" marR="0" lvl="0" indent="0" algn="l" defTabSz="891540" rtl="0" eaLnBrk="1" fontAlgn="auto" latinLnBrk="0" hangingPunct="1">
              <a:lnSpc>
                <a:spcPct val="100000"/>
              </a:lnSpc>
              <a:spcBef>
                <a:spcPts val="0"/>
              </a:spcBef>
              <a:spcAft>
                <a:spcPts val="600"/>
              </a:spcAft>
              <a:buClr>
                <a:srgbClr val="1F628D"/>
              </a:buClr>
              <a:buSzTx/>
              <a:buFontTx/>
              <a:buNone/>
              <a:tabLst/>
              <a:defRPr/>
            </a:pPr>
            <a:r>
              <a:rPr kumimoji="0" lang="en-US" sz="1050" b="1" i="0" u="none" strike="noStrike" kern="1200" cap="none" spc="0" normalizeH="0" baseline="0" noProof="0">
                <a:ln>
                  <a:noFill/>
                </a:ln>
                <a:solidFill>
                  <a:srgbClr val="4C4C4E"/>
                </a:solidFill>
                <a:effectLst/>
                <a:uLnTx/>
                <a:uFillTx/>
                <a:latin typeface="Avenir Next LT Pro"/>
                <a:ea typeface="+mn-ea"/>
                <a:cs typeface="+mn-cs"/>
              </a:rPr>
              <a:t>Desired Benefits:</a:t>
            </a:r>
            <a:endParaRPr kumimoji="0" lang="en-US" sz="1800" b="0" i="0" u="none" strike="noStrike" kern="1200" cap="none" spc="0" normalizeH="0" baseline="0" noProof="0">
              <a:ln>
                <a:noFill/>
              </a:ln>
              <a:solidFill>
                <a:srgbClr val="4C4C4E"/>
              </a:solidFill>
              <a:effectLst/>
              <a:uLnTx/>
              <a:uFillTx/>
              <a:latin typeface="Avenir Next LT Pro"/>
              <a:ea typeface="+mn-ea"/>
              <a:cs typeface="+mn-cs"/>
            </a:endParaRPr>
          </a:p>
          <a:p>
            <a:pPr marL="173038" marR="0" lvl="2" indent="-173038" algn="l" defTabSz="914400" rtl="0" eaLnBrk="1" fontAlgn="auto" latinLnBrk="0" hangingPunct="1">
              <a:lnSpc>
                <a:spcPct val="100000"/>
              </a:lnSpc>
              <a:spcBef>
                <a:spcPts val="0"/>
              </a:spcBef>
              <a:spcAft>
                <a:spcPts val="0"/>
              </a:spcAft>
              <a:buClr>
                <a:srgbClr val="1F628D"/>
              </a:buClr>
              <a:buSzTx/>
              <a:buFont typeface="Arial" panose="020B0604020202020204" pitchFamily="34" charset="0"/>
              <a:buChar char="•"/>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Caregiving benefits</a:t>
            </a:r>
          </a:p>
          <a:p>
            <a:pPr marL="173038" marR="0" lvl="2" indent="-173038" algn="l" defTabSz="914400" rtl="0" eaLnBrk="1" fontAlgn="auto" latinLnBrk="0" hangingPunct="1">
              <a:lnSpc>
                <a:spcPct val="100000"/>
              </a:lnSpc>
              <a:spcBef>
                <a:spcPts val="0"/>
              </a:spcBef>
              <a:spcAft>
                <a:spcPts val="0"/>
              </a:spcAft>
              <a:buClr>
                <a:srgbClr val="1F628D"/>
              </a:buClr>
              <a:buSzTx/>
              <a:buFont typeface="Arial" panose="020B0604020202020204" pitchFamily="34" charset="0"/>
              <a:buChar char="•"/>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Comprehensive traditional benefit plan options </a:t>
            </a:r>
          </a:p>
          <a:p>
            <a:pPr marL="173038" marR="0" lvl="2" indent="-173038" algn="l" defTabSz="914400" rtl="0" eaLnBrk="1" fontAlgn="auto" latinLnBrk="0" hangingPunct="1">
              <a:lnSpc>
                <a:spcPct val="100000"/>
              </a:lnSpc>
              <a:spcBef>
                <a:spcPts val="0"/>
              </a:spcBef>
              <a:spcAft>
                <a:spcPts val="0"/>
              </a:spcAft>
              <a:buClr>
                <a:srgbClr val="1F628D"/>
              </a:buClr>
              <a:buSzTx/>
              <a:buFont typeface="Arial" panose="020B0604020202020204" pitchFamily="34" charset="0"/>
              <a:buChar char="•"/>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Retirement benefits and </a:t>
            </a:r>
            <a:br>
              <a:rPr kumimoji="0" lang="en-US" sz="1050" b="0" i="0" u="none" strike="noStrike" kern="1200" cap="none" spc="0" normalizeH="0" baseline="0" noProof="0">
                <a:ln>
                  <a:noFill/>
                </a:ln>
                <a:solidFill>
                  <a:srgbClr val="4C4C4E"/>
                </a:solidFill>
                <a:effectLst/>
                <a:uLnTx/>
                <a:uFillTx/>
                <a:latin typeface="Avenir Next LT Pro"/>
                <a:ea typeface="+mn-ea"/>
                <a:cs typeface="+mn-cs"/>
              </a:rPr>
            </a:br>
            <a:r>
              <a:rPr kumimoji="0" lang="en-US" sz="1050" b="0" i="0" u="none" strike="noStrike" kern="1200" cap="none" spc="0" normalizeH="0" baseline="0" noProof="0">
                <a:ln>
                  <a:noFill/>
                </a:ln>
                <a:solidFill>
                  <a:srgbClr val="4C4C4E"/>
                </a:solidFill>
                <a:effectLst/>
                <a:uLnTx/>
                <a:uFillTx/>
                <a:latin typeface="Avenir Next LT Pro"/>
                <a:ea typeface="+mn-ea"/>
                <a:cs typeface="+mn-cs"/>
              </a:rPr>
              <a:t>healthcare planning</a:t>
            </a:r>
          </a:p>
          <a:p>
            <a:pPr marL="173038" marR="0" lvl="2" indent="-173038" algn="l" defTabSz="914400" rtl="0" eaLnBrk="1" fontAlgn="auto" latinLnBrk="0" hangingPunct="1">
              <a:lnSpc>
                <a:spcPct val="100000"/>
              </a:lnSpc>
              <a:spcBef>
                <a:spcPts val="0"/>
              </a:spcBef>
              <a:spcAft>
                <a:spcPts val="0"/>
              </a:spcAft>
              <a:buClr>
                <a:srgbClr val="1F628D"/>
              </a:buClr>
              <a:buSzTx/>
              <a:buFont typeface="Arial" panose="020B0604020202020204" pitchFamily="34" charset="0"/>
              <a:buChar char="•"/>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Workplace flexibility and </a:t>
            </a:r>
            <a:br>
              <a:rPr kumimoji="0" lang="en-US" sz="1050" b="0" i="0" u="none" strike="noStrike" kern="1200" cap="none" spc="0" normalizeH="0" baseline="0" noProof="0">
                <a:ln>
                  <a:noFill/>
                </a:ln>
                <a:solidFill>
                  <a:srgbClr val="4C4C4E"/>
                </a:solidFill>
                <a:effectLst/>
                <a:uLnTx/>
                <a:uFillTx/>
                <a:latin typeface="Avenir Next LT Pro"/>
                <a:ea typeface="+mn-ea"/>
                <a:cs typeface="+mn-cs"/>
              </a:rPr>
            </a:br>
            <a:r>
              <a:rPr kumimoji="0" lang="en-US" sz="1050" b="0" i="0" u="none" strike="noStrike" kern="1200" cap="none" spc="0" normalizeH="0" baseline="0" noProof="0">
                <a:ln>
                  <a:noFill/>
                </a:ln>
                <a:solidFill>
                  <a:srgbClr val="4C4C4E"/>
                </a:solidFill>
                <a:effectLst/>
                <a:uLnTx/>
                <a:uFillTx/>
                <a:latin typeface="Avenir Next LT Pro"/>
                <a:ea typeface="+mn-ea"/>
                <a:cs typeface="+mn-cs"/>
              </a:rPr>
              <a:t>transition planning </a:t>
            </a:r>
          </a:p>
          <a:p>
            <a:pPr marL="173038" marR="0" lvl="2" indent="-173038" algn="l" defTabSz="914400" rtl="0" eaLnBrk="1" fontAlgn="auto" latinLnBrk="0" hangingPunct="1">
              <a:lnSpc>
                <a:spcPct val="100000"/>
              </a:lnSpc>
              <a:spcBef>
                <a:spcPts val="0"/>
              </a:spcBef>
              <a:spcAft>
                <a:spcPts val="0"/>
              </a:spcAft>
              <a:buClr>
                <a:srgbClr val="1F628D"/>
              </a:buClr>
              <a:buSzTx/>
              <a:buFont typeface="Arial" panose="020B0604020202020204" pitchFamily="34" charset="0"/>
              <a:buChar char="•"/>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LTC Planning</a:t>
            </a:r>
          </a:p>
          <a:p>
            <a:pPr marL="173038" marR="0" lvl="2" indent="-173038" algn="l" defTabSz="914400" rtl="0" eaLnBrk="1" fontAlgn="auto" latinLnBrk="0" hangingPunct="1">
              <a:lnSpc>
                <a:spcPct val="100000"/>
              </a:lnSpc>
              <a:spcBef>
                <a:spcPts val="0"/>
              </a:spcBef>
              <a:spcAft>
                <a:spcPts val="0"/>
              </a:spcAft>
              <a:buClr>
                <a:srgbClr val="1F628D"/>
              </a:buClr>
              <a:buSzTx/>
              <a:buFont typeface="Arial" panose="020B0604020202020204" pitchFamily="34" charset="0"/>
              <a:buChar char="•"/>
              <a:tabLst/>
              <a:defRPr/>
            </a:pPr>
            <a:r>
              <a:rPr kumimoji="0" lang="en-US" sz="1050" b="0" i="0" u="none" strike="noStrike" kern="1200" cap="none" spc="0" normalizeH="0" baseline="0" noProof="0">
                <a:ln>
                  <a:noFill/>
                </a:ln>
                <a:solidFill>
                  <a:srgbClr val="4C4C4E"/>
                </a:solidFill>
                <a:effectLst/>
                <a:uLnTx/>
                <a:uFillTx/>
                <a:latin typeface="Avenir Next LT Pro"/>
                <a:ea typeface="+mn-ea"/>
                <a:cs typeface="+mn-cs"/>
              </a:rPr>
              <a:t>Lifestyle planning</a:t>
            </a:r>
          </a:p>
        </p:txBody>
      </p:sp>
      <p:sp>
        <p:nvSpPr>
          <p:cNvPr id="13" name="TextBox 12">
            <a:extLst>
              <a:ext uri="{FF2B5EF4-FFF2-40B4-BE49-F238E27FC236}">
                <a16:creationId xmlns:a16="http://schemas.microsoft.com/office/drawing/2014/main" id="{3F8275FC-0495-ECFE-D095-A21ACF1A6407}"/>
              </a:ext>
            </a:extLst>
          </p:cNvPr>
          <p:cNvSpPr txBox="1"/>
          <p:nvPr/>
        </p:nvSpPr>
        <p:spPr>
          <a:xfrm>
            <a:off x="548640" y="5766828"/>
            <a:ext cx="109728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30406"/>
                </a:solidFill>
                <a:effectLst/>
                <a:uLnTx/>
                <a:uFillTx/>
                <a:latin typeface="Avenir Next LT Pro"/>
                <a:ea typeface="+mn-ea"/>
                <a:cs typeface="+mn-cs"/>
              </a:rPr>
              <a:t>Sources:</a:t>
            </a:r>
          </a:p>
          <a:p>
            <a:pPr marL="182880" marR="0" lvl="0" indent="-182880" algn="l" defTabSz="914400" rtl="0" eaLnBrk="1" fontAlgn="auto" latinLnBrk="0" hangingPunct="1">
              <a:lnSpc>
                <a:spcPct val="100000"/>
              </a:lnSpc>
              <a:spcBef>
                <a:spcPts val="0"/>
              </a:spcBef>
              <a:spcAft>
                <a:spcPts val="0"/>
              </a:spcAft>
              <a:buClrTx/>
              <a:buSzTx/>
              <a:buFontTx/>
              <a:buAutoNum type="arabicPeriod"/>
              <a:tabLst/>
              <a:defRPr/>
            </a:pPr>
            <a:r>
              <a:rPr kumimoji="0" lang="en-US" sz="800" b="0" i="0" u="none" strike="noStrike" kern="1200" cap="none" spc="0" normalizeH="0" baseline="0" noProof="0">
                <a:ln>
                  <a:noFill/>
                </a:ln>
                <a:solidFill>
                  <a:srgbClr val="030406"/>
                </a:solidFill>
                <a:effectLst/>
                <a:uLnTx/>
                <a:uFillTx/>
                <a:latin typeface="Avenir Next LT Pro"/>
                <a:ea typeface="+mn-ea"/>
                <a:cs typeface="+mn-cs"/>
                <a:hlinkClick r:id="rId2"/>
              </a:rPr>
              <a:t>https://www.purdueglobal.edu/education-partnerships/generational-workforce-differences-infographic/</a:t>
            </a:r>
            <a:endParaRPr kumimoji="0" lang="en-US" sz="800" b="0" i="0" u="none" strike="noStrike" kern="1200" cap="none" spc="0" normalizeH="0" baseline="0" noProof="0">
              <a:ln>
                <a:noFill/>
              </a:ln>
              <a:solidFill>
                <a:srgbClr val="030406"/>
              </a:solidFill>
              <a:effectLst/>
              <a:uLnTx/>
              <a:uFillTx/>
              <a:latin typeface="Avenir Next LT Pro"/>
              <a:ea typeface="+mn-ea"/>
              <a:cs typeface="+mn-cs"/>
            </a:endParaRPr>
          </a:p>
          <a:p>
            <a:pPr marL="182880" marR="0" lvl="0" indent="-182880" algn="l" defTabSz="914400" rtl="0" eaLnBrk="1" fontAlgn="auto" latinLnBrk="0" hangingPunct="1">
              <a:lnSpc>
                <a:spcPct val="100000"/>
              </a:lnSpc>
              <a:spcBef>
                <a:spcPts val="0"/>
              </a:spcBef>
              <a:spcAft>
                <a:spcPts val="0"/>
              </a:spcAft>
              <a:buClrTx/>
              <a:buSzTx/>
              <a:buFontTx/>
              <a:buAutoNum type="arabicPeriod"/>
              <a:tabLst/>
              <a:defRPr/>
            </a:pPr>
            <a:r>
              <a:rPr kumimoji="0" lang="en-US" sz="800" b="0" i="0" u="none" strike="noStrike" kern="1200" cap="none" spc="0" normalizeH="0" baseline="0" noProof="0">
                <a:ln>
                  <a:noFill/>
                </a:ln>
                <a:solidFill>
                  <a:srgbClr val="030406"/>
                </a:solidFill>
                <a:effectLst/>
                <a:uLnTx/>
                <a:uFillTx/>
                <a:latin typeface="Avenir Next LT Pro"/>
                <a:ea typeface="+mn-ea"/>
                <a:cs typeface="+mn-cs"/>
                <a:hlinkClick r:id="rId3"/>
              </a:rPr>
              <a:t>https://dpath.com/wp-benefits-strategies-multi-generational-workforce/</a:t>
            </a:r>
            <a:endParaRPr kumimoji="0" lang="en-US" sz="800" b="0" i="0" u="none" strike="noStrike" kern="1200" cap="none" spc="0" normalizeH="0" baseline="0" noProof="0">
              <a:ln>
                <a:noFill/>
              </a:ln>
              <a:solidFill>
                <a:srgbClr val="030406"/>
              </a:solidFill>
              <a:effectLst/>
              <a:uLnTx/>
              <a:uFillTx/>
              <a:latin typeface="Avenir Next LT Pro"/>
              <a:ea typeface="+mn-ea"/>
              <a:cs typeface="+mn-cs"/>
            </a:endParaRPr>
          </a:p>
        </p:txBody>
      </p:sp>
      <p:sp>
        <p:nvSpPr>
          <p:cNvPr id="2" name="Rectangle 1">
            <a:extLst>
              <a:ext uri="{FF2B5EF4-FFF2-40B4-BE49-F238E27FC236}">
                <a16:creationId xmlns:a16="http://schemas.microsoft.com/office/drawing/2014/main" id="{7D136A83-B9A4-11D7-2DCB-00451410C70A}"/>
              </a:ext>
            </a:extLst>
          </p:cNvPr>
          <p:cNvSpPr/>
          <p:nvPr/>
        </p:nvSpPr>
        <p:spPr>
          <a:xfrm>
            <a:off x="10723418" y="5943600"/>
            <a:ext cx="932699" cy="8437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3" name="Picture 2" descr="A blue and green cube with letters on it&#10;&#10;Description automatically generated">
            <a:extLst>
              <a:ext uri="{FF2B5EF4-FFF2-40B4-BE49-F238E27FC236}">
                <a16:creationId xmlns:a16="http://schemas.microsoft.com/office/drawing/2014/main" id="{07A1ABA4-9642-0032-8548-0ADE280747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7385" y="5849404"/>
            <a:ext cx="1239053" cy="1032134"/>
          </a:xfrm>
          <a:prstGeom prst="rect">
            <a:avLst/>
          </a:prstGeom>
        </p:spPr>
      </p:pic>
    </p:spTree>
    <p:extLst>
      <p:ext uri="{BB962C8B-B14F-4D97-AF65-F5344CB8AC3E}">
        <p14:creationId xmlns:p14="http://schemas.microsoft.com/office/powerpoint/2010/main" val="371864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F80EC-9A85-9991-60C1-A9918CBE581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6D8E2D9-F3A4-7446-E804-BB29711B7B0B}"/>
              </a:ext>
            </a:extLst>
          </p:cNvPr>
          <p:cNvSpPr/>
          <p:nvPr/>
        </p:nvSpPr>
        <p:spPr>
          <a:xfrm>
            <a:off x="6102772" y="1"/>
            <a:ext cx="6096001" cy="6864772"/>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F14A8C72-211C-7DB2-1DBC-DDE5847CB12D}"/>
              </a:ext>
            </a:extLst>
          </p:cNvPr>
          <p:cNvSpPr>
            <a:spLocks noGrp="1"/>
          </p:cNvSpPr>
          <p:nvPr>
            <p:ph type="title"/>
          </p:nvPr>
        </p:nvSpPr>
        <p:spPr/>
        <p:txBody>
          <a:bodyPr/>
          <a:lstStyle/>
          <a:p>
            <a:r>
              <a:rPr lang="en-US"/>
              <a:t>Longevity</a:t>
            </a:r>
          </a:p>
        </p:txBody>
      </p:sp>
      <p:sp>
        <p:nvSpPr>
          <p:cNvPr id="4" name="Content Placeholder 3">
            <a:extLst>
              <a:ext uri="{FF2B5EF4-FFF2-40B4-BE49-F238E27FC236}">
                <a16:creationId xmlns:a16="http://schemas.microsoft.com/office/drawing/2014/main" id="{EC367DBB-6880-94A8-F5E1-CC1807CD6A54}"/>
              </a:ext>
            </a:extLst>
          </p:cNvPr>
          <p:cNvSpPr>
            <a:spLocks noGrp="1"/>
          </p:cNvSpPr>
          <p:nvPr>
            <p:ph sz="quarter" idx="10"/>
          </p:nvPr>
        </p:nvSpPr>
        <p:spPr>
          <a:xfrm>
            <a:off x="548640" y="1342370"/>
            <a:ext cx="5274040" cy="1812220"/>
          </a:xfrm>
        </p:spPr>
        <p:txBody>
          <a:bodyPr vert="horz" lIns="0" tIns="45720" rIns="0" bIns="45720" rtlCol="0" anchor="t">
            <a:noAutofit/>
          </a:bodyPr>
          <a:lstStyle/>
          <a:p>
            <a:pPr marL="0" indent="0">
              <a:buNone/>
            </a:pPr>
            <a:r>
              <a:rPr lang="en-US" sz="2000" b="1">
                <a:solidFill>
                  <a:schemeClr val="accent1"/>
                </a:solidFill>
              </a:rPr>
              <a:t>Key Trends</a:t>
            </a:r>
          </a:p>
          <a:p>
            <a:r>
              <a:rPr lang="en-US">
                <a:solidFill>
                  <a:schemeClr val="tx1"/>
                </a:solidFill>
              </a:rPr>
              <a:t>In the U.S., a notable gap persists between lifespan (77.5 years) and </a:t>
            </a:r>
            <a:r>
              <a:rPr lang="en-US" err="1">
                <a:solidFill>
                  <a:schemeClr val="tx1"/>
                </a:solidFill>
              </a:rPr>
              <a:t>healthspan</a:t>
            </a:r>
            <a:r>
              <a:rPr lang="en-US">
                <a:solidFill>
                  <a:schemeClr val="tx1"/>
                </a:solidFill>
              </a:rPr>
              <a:t> (63.9 years), highlighting the need to prioritize both quantity and quality of life.</a:t>
            </a:r>
          </a:p>
          <a:p>
            <a:r>
              <a:rPr lang="en-US">
                <a:solidFill>
                  <a:schemeClr val="tx1"/>
                </a:solidFill>
              </a:rPr>
              <a:t>Key wellbeing practices like daily movement and activity, stress management, improved nutrition, and social connection are essential to longevity. </a:t>
            </a:r>
          </a:p>
          <a:p>
            <a:r>
              <a:rPr lang="en-US">
                <a:solidFill>
                  <a:schemeClr val="tx1"/>
                </a:solidFill>
              </a:rPr>
              <a:t>The future of health is increasingly personal. Personalized care models (e.g. nutrition, biotechnology, and personalized medicine) continue to evolve. </a:t>
            </a:r>
          </a:p>
          <a:p>
            <a:pPr marL="0" indent="0">
              <a:buNone/>
            </a:pPr>
            <a:endParaRPr lang="en-US">
              <a:solidFill>
                <a:schemeClr val="tx1"/>
              </a:solidFill>
            </a:endParaRPr>
          </a:p>
        </p:txBody>
      </p:sp>
      <p:sp>
        <p:nvSpPr>
          <p:cNvPr id="5" name="TextBox 4">
            <a:extLst>
              <a:ext uri="{FF2B5EF4-FFF2-40B4-BE49-F238E27FC236}">
                <a16:creationId xmlns:a16="http://schemas.microsoft.com/office/drawing/2014/main" id="{968887BE-4A2F-29A3-C423-D7B60D41FD9A}"/>
              </a:ext>
            </a:extLst>
          </p:cNvPr>
          <p:cNvSpPr txBox="1"/>
          <p:nvPr/>
        </p:nvSpPr>
        <p:spPr>
          <a:xfrm>
            <a:off x="423437" y="5388612"/>
            <a:ext cx="5645469" cy="7848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30406"/>
                </a:solidFill>
                <a:effectLst/>
                <a:uLnTx/>
                <a:uFillTx/>
                <a:latin typeface="Avenir Next LT Pro"/>
                <a:ea typeface="+mn-ea"/>
                <a:cs typeface="+mn-cs"/>
              </a:rPr>
              <a:t>1. Arias E, Kochanek KD, Xu JQ, Tejada-Vera B. Provisional life expectancy estimates for 2022. Vital Statistics Rapid Release; no 31. Hyattsville, MD: National Center for Health Statistics. November 2023. Link: </a:t>
            </a:r>
            <a:r>
              <a:rPr kumimoji="0" lang="en-US" sz="900" b="0" i="0" u="none" strike="noStrike" kern="1200" cap="none" spc="0" normalizeH="0" baseline="0" noProof="0">
                <a:ln>
                  <a:noFill/>
                </a:ln>
                <a:solidFill>
                  <a:srgbClr val="030406"/>
                </a:solidFill>
                <a:effectLst/>
                <a:uLnTx/>
                <a:uFillTx/>
                <a:latin typeface="Avenir Next LT Pro"/>
                <a:ea typeface="+mn-ea"/>
                <a:cs typeface="+mn-cs"/>
                <a:hlinkClick r:id="rId3"/>
              </a:rPr>
              <a:t>https://dx.doi.org/10.15620/cdc:133703</a:t>
            </a:r>
            <a:r>
              <a:rPr kumimoji="0" lang="en-US" sz="900" b="0" i="0" u="none" strike="noStrike" kern="1200" cap="none" spc="0" normalizeH="0" baseline="0" noProof="0">
                <a:ln>
                  <a:noFill/>
                </a:ln>
                <a:solidFill>
                  <a:srgbClr val="030406"/>
                </a:solidFill>
                <a:effectLst/>
                <a:uLnTx/>
                <a:uFillTx/>
                <a:latin typeface="Avenir Next LT Pro"/>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30406"/>
                </a:solidFill>
                <a:effectLst/>
                <a:uLnTx/>
                <a:uFillTx/>
                <a:latin typeface="Avenir Next LT Pro"/>
                <a:ea typeface="+mn-ea"/>
                <a:cs typeface="+mn-cs"/>
              </a:rPr>
              <a:t>2. World Health Organization 2025 data.who.int, Healthy life expectancy at birth (years) [Indicator]. Link: </a:t>
            </a:r>
            <a:r>
              <a:rPr kumimoji="0" lang="en-US" sz="900" b="0" i="0" u="none" strike="noStrike" kern="1200" cap="none" spc="0" normalizeH="0" baseline="0" noProof="0">
                <a:ln>
                  <a:noFill/>
                </a:ln>
                <a:solidFill>
                  <a:srgbClr val="030406"/>
                </a:solidFill>
                <a:effectLst/>
                <a:uLnTx/>
                <a:uFillTx/>
                <a:latin typeface="Avenir Next LT Pro"/>
                <a:ea typeface="+mn-ea"/>
                <a:cs typeface="+mn-cs"/>
                <a:hlinkClick r:id="rId4"/>
              </a:rPr>
              <a:t>https://data.who.int/indicators/i/48D9B0C/C64284D</a:t>
            </a:r>
            <a:r>
              <a:rPr kumimoji="0" lang="en-US" sz="900" b="0" i="0" u="none" strike="noStrike" kern="1200" cap="none" spc="0" normalizeH="0" baseline="0" noProof="0">
                <a:ln>
                  <a:noFill/>
                </a:ln>
                <a:solidFill>
                  <a:srgbClr val="030406"/>
                </a:solidFill>
                <a:effectLst/>
                <a:uLnTx/>
                <a:uFillTx/>
                <a:latin typeface="Avenir Next LT Pro"/>
                <a:ea typeface="+mn-ea"/>
                <a:cs typeface="+mn-cs"/>
              </a:rPr>
              <a:t>  </a:t>
            </a:r>
          </a:p>
        </p:txBody>
      </p:sp>
      <p:sp>
        <p:nvSpPr>
          <p:cNvPr id="3" name="Rectangle: Rounded Corners 2">
            <a:extLst>
              <a:ext uri="{FF2B5EF4-FFF2-40B4-BE49-F238E27FC236}">
                <a16:creationId xmlns:a16="http://schemas.microsoft.com/office/drawing/2014/main" id="{AAB10CED-F51B-F855-FF8E-1DFDDEFE5562}"/>
              </a:ext>
            </a:extLst>
          </p:cNvPr>
          <p:cNvSpPr/>
          <p:nvPr/>
        </p:nvSpPr>
        <p:spPr>
          <a:xfrm>
            <a:off x="6594686" y="1032663"/>
            <a:ext cx="5112172" cy="4951564"/>
          </a:xfrm>
          <a:prstGeom prst="roundRect">
            <a:avLst/>
          </a:prstGeom>
          <a:solidFill>
            <a:schemeClr val="bg1"/>
          </a:solidFill>
          <a:ln>
            <a:solidFill>
              <a:schemeClr val="bg2">
                <a:lumMod val="60000"/>
                <a:lumOff val="4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F628D"/>
                </a:solidFill>
                <a:effectLst/>
                <a:uLnTx/>
                <a:uFillTx/>
                <a:latin typeface="Avenir Next LT Pro"/>
                <a:ea typeface="+mn-ea"/>
                <a:cs typeface="+mn-cs"/>
              </a:rPr>
              <a:t>Evolving Health Models</a:t>
            </a:r>
          </a:p>
          <a:p>
            <a:pPr marL="285750" marR="0" lvl="0" indent="-28575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30406"/>
                </a:solidFill>
                <a:effectLst/>
                <a:uLnTx/>
                <a:uFillTx/>
                <a:latin typeface="Avenir Next LT Pro"/>
                <a:ea typeface="+mn-ea"/>
                <a:cs typeface="+mn-cs"/>
              </a:rPr>
              <a:t>Alzheimer's and Dementia Screening</a:t>
            </a:r>
          </a:p>
          <a:p>
            <a:pPr marL="285750" marR="0" lvl="0" indent="-28575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30406"/>
                </a:solidFill>
                <a:effectLst/>
                <a:uLnTx/>
                <a:uFillTx/>
                <a:latin typeface="Avenir Next LT Pro"/>
                <a:ea typeface="+mn-ea"/>
                <a:cs typeface="+mn-cs"/>
              </a:rPr>
              <a:t>Functional or Lifestyle Medicine Care Models</a:t>
            </a:r>
          </a:p>
          <a:p>
            <a:pPr marL="285750" marR="0" lvl="0" indent="-28575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30406"/>
                </a:solidFill>
                <a:effectLst/>
                <a:uLnTx/>
                <a:uFillTx/>
                <a:latin typeface="Avenir Next LT Pro"/>
                <a:ea typeface="+mn-ea"/>
                <a:cs typeface="+mn-cs"/>
              </a:rPr>
              <a:t>Metabolic Health and Nutrition, paired with gut microbiome</a:t>
            </a:r>
          </a:p>
          <a:p>
            <a:pPr marL="285750" marR="0" lvl="0" indent="-28575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30406"/>
                </a:solidFill>
                <a:effectLst/>
                <a:uLnTx/>
                <a:uFillTx/>
                <a:latin typeface="Avenir Next LT Pro"/>
                <a:ea typeface="+mn-ea"/>
                <a:cs typeface="+mn-cs"/>
              </a:rPr>
              <a:t>Evolving Cancer Screening Tools (Bexa, </a:t>
            </a:r>
            <a:r>
              <a:rPr kumimoji="0" lang="en-US" sz="1600" b="0" i="0" u="none" strike="noStrike" kern="1200" cap="none" spc="0" normalizeH="0" baseline="0" noProof="0" err="1">
                <a:ln>
                  <a:noFill/>
                </a:ln>
                <a:solidFill>
                  <a:srgbClr val="030406"/>
                </a:solidFill>
                <a:effectLst/>
                <a:uLnTx/>
                <a:uFillTx/>
                <a:latin typeface="Avenir Next LT Pro"/>
                <a:ea typeface="+mn-ea"/>
                <a:cs typeface="+mn-cs"/>
              </a:rPr>
              <a:t>Prenuvo</a:t>
            </a:r>
            <a:r>
              <a:rPr kumimoji="0" lang="en-US" sz="1600" b="0" i="0" u="none" strike="noStrike" kern="1200" cap="none" spc="0" normalizeH="0" baseline="0" noProof="0">
                <a:ln>
                  <a:noFill/>
                </a:ln>
                <a:solidFill>
                  <a:srgbClr val="030406"/>
                </a:solidFill>
                <a:effectLst/>
                <a:uLnTx/>
                <a:uFillTx/>
                <a:latin typeface="Avenir Next LT Pro"/>
                <a:ea typeface="+mn-ea"/>
                <a:cs typeface="+mn-cs"/>
              </a:rPr>
              <a:t>,  Auria, etc.)</a:t>
            </a:r>
          </a:p>
          <a:p>
            <a:pPr marL="285750" marR="0" lvl="0" indent="-28575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30406"/>
                </a:solidFill>
                <a:effectLst/>
                <a:uLnTx/>
                <a:uFillTx/>
                <a:latin typeface="Avenir Next LT Pro"/>
                <a:ea typeface="+mn-ea"/>
                <a:cs typeface="+mn-cs"/>
              </a:rPr>
              <a:t>Personalized supplements</a:t>
            </a:r>
          </a:p>
          <a:p>
            <a:pPr marL="285750" marR="0" lvl="0" indent="-28575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30406"/>
                </a:solidFill>
                <a:effectLst/>
                <a:uLnTx/>
                <a:uFillTx/>
                <a:latin typeface="Avenir Next LT Pro"/>
                <a:ea typeface="+mn-ea"/>
                <a:cs typeface="+mn-cs"/>
              </a:rPr>
              <a:t>Broadening virtual care delivery models </a:t>
            </a:r>
          </a:p>
          <a:p>
            <a:pPr marL="285750" marR="0" lvl="0" indent="-28575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30406"/>
                </a:solidFill>
                <a:effectLst/>
                <a:uLnTx/>
                <a:uFillTx/>
                <a:latin typeface="Avenir Next LT Pro"/>
                <a:ea typeface="+mn-ea"/>
                <a:cs typeface="+mn-cs"/>
              </a:rPr>
              <a:t>AI-supported transformations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30406"/>
              </a:solidFill>
              <a:effectLst/>
              <a:uLnTx/>
              <a:uFillTx/>
              <a:latin typeface="Avenir Next LT Pro"/>
              <a:ea typeface="+mn-ea"/>
              <a:cs typeface="+mn-cs"/>
            </a:endParaRPr>
          </a:p>
        </p:txBody>
      </p:sp>
    </p:spTree>
    <p:extLst>
      <p:ext uri="{BB962C8B-B14F-4D97-AF65-F5344CB8AC3E}">
        <p14:creationId xmlns:p14="http://schemas.microsoft.com/office/powerpoint/2010/main" val="1803735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1A6A3-E87F-8A86-1FD0-B1BB173CAC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F7083E-193A-1F16-44B3-0E194C19E9D8}"/>
              </a:ext>
            </a:extLst>
          </p:cNvPr>
          <p:cNvSpPr>
            <a:spLocks noGrp="1"/>
          </p:cNvSpPr>
          <p:nvPr>
            <p:ph type="title"/>
          </p:nvPr>
        </p:nvSpPr>
        <p:spPr/>
        <p:txBody>
          <a:bodyPr anchor="b">
            <a:normAutofit/>
          </a:bodyPr>
          <a:lstStyle/>
          <a:p>
            <a:r>
              <a:rPr lang="en-US"/>
              <a:t>Conversation Prompts</a:t>
            </a:r>
          </a:p>
        </p:txBody>
      </p:sp>
      <p:graphicFrame>
        <p:nvGraphicFramePr>
          <p:cNvPr id="8" name="Content Placeholder 3">
            <a:extLst>
              <a:ext uri="{FF2B5EF4-FFF2-40B4-BE49-F238E27FC236}">
                <a16:creationId xmlns:a16="http://schemas.microsoft.com/office/drawing/2014/main" id="{48EDC7F6-A0E5-0205-64E7-EC217B95399E}"/>
              </a:ext>
            </a:extLst>
          </p:cNvPr>
          <p:cNvGraphicFramePr/>
          <p:nvPr/>
        </p:nvGraphicFramePr>
        <p:xfrm>
          <a:off x="603727" y="1"/>
          <a:ext cx="10984549"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53226B7E-F54F-28A1-1BFC-634BF4D41BF1}"/>
              </a:ext>
            </a:extLst>
          </p:cNvPr>
          <p:cNvSpPr/>
          <p:nvPr/>
        </p:nvSpPr>
        <p:spPr>
          <a:xfrm>
            <a:off x="10723418" y="5943600"/>
            <a:ext cx="932699" cy="8437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4" name="Picture 3" descr="A blue and green cube with letters on it&#10;&#10;Description automatically generated">
            <a:extLst>
              <a:ext uri="{FF2B5EF4-FFF2-40B4-BE49-F238E27FC236}">
                <a16:creationId xmlns:a16="http://schemas.microsoft.com/office/drawing/2014/main" id="{08D91CBD-40BE-9818-F8D0-9488F4D7F62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87385" y="5849404"/>
            <a:ext cx="1239053" cy="1032134"/>
          </a:xfrm>
          <a:prstGeom prst="rect">
            <a:avLst/>
          </a:prstGeom>
        </p:spPr>
      </p:pic>
    </p:spTree>
    <p:extLst>
      <p:ext uri="{BB962C8B-B14F-4D97-AF65-F5344CB8AC3E}">
        <p14:creationId xmlns:p14="http://schemas.microsoft.com/office/powerpoint/2010/main" val="1518159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D3B07EA-3FCF-37AA-50F7-7DCEA56F6696}"/>
              </a:ext>
            </a:extLst>
          </p:cNvPr>
          <p:cNvSpPr/>
          <p:nvPr/>
        </p:nvSpPr>
        <p:spPr>
          <a:xfrm>
            <a:off x="438208" y="1559366"/>
            <a:ext cx="3566160" cy="1780344"/>
          </a:xfrm>
          <a:prstGeom prst="rect">
            <a:avLst/>
          </a:prstGeom>
          <a:solidFill>
            <a:schemeClr val="tx2">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2" name="Rectangle 21">
            <a:extLst>
              <a:ext uri="{FF2B5EF4-FFF2-40B4-BE49-F238E27FC236}">
                <a16:creationId xmlns:a16="http://schemas.microsoft.com/office/drawing/2014/main" id="{223F19C3-B7FB-DFFD-CDC1-22675EA6FFB5}"/>
              </a:ext>
            </a:extLst>
          </p:cNvPr>
          <p:cNvSpPr/>
          <p:nvPr/>
        </p:nvSpPr>
        <p:spPr>
          <a:xfrm>
            <a:off x="4294758" y="1585961"/>
            <a:ext cx="3566160" cy="1780344"/>
          </a:xfrm>
          <a:prstGeom prst="rect">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4" name="Rectangle 23">
            <a:extLst>
              <a:ext uri="{FF2B5EF4-FFF2-40B4-BE49-F238E27FC236}">
                <a16:creationId xmlns:a16="http://schemas.microsoft.com/office/drawing/2014/main" id="{3AD9127B-E4A0-BE90-0D8D-3A747304DE5C}"/>
              </a:ext>
            </a:extLst>
          </p:cNvPr>
          <p:cNvSpPr/>
          <p:nvPr/>
        </p:nvSpPr>
        <p:spPr>
          <a:xfrm>
            <a:off x="8121828" y="1573311"/>
            <a:ext cx="3566160" cy="1780344"/>
          </a:xfrm>
          <a:prstGeom prst="rect">
            <a:avLst/>
          </a:prstGeom>
          <a:solidFill>
            <a:schemeClr val="tx2">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9" name="TextBox 28">
            <a:extLst>
              <a:ext uri="{FF2B5EF4-FFF2-40B4-BE49-F238E27FC236}">
                <a16:creationId xmlns:a16="http://schemas.microsoft.com/office/drawing/2014/main" id="{7BECE8C1-855B-AE42-69DE-6D6C3A49E0E7}"/>
              </a:ext>
            </a:extLst>
          </p:cNvPr>
          <p:cNvSpPr txBox="1"/>
          <p:nvPr/>
        </p:nvSpPr>
        <p:spPr>
          <a:xfrm>
            <a:off x="410493" y="5467822"/>
            <a:ext cx="10323924"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000"/>
                </a:solidFill>
                <a:effectLst/>
                <a:uLnTx/>
                <a:uFillTx/>
                <a:latin typeface="Avenir Next LT Pro"/>
                <a:ea typeface="+mn-ea"/>
                <a:cs typeface="+mn-cs"/>
              </a:rPr>
              <a:t>1. https://www.mentalhealth.gov/basics/mental-health-myths-facts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000"/>
                </a:solidFill>
                <a:effectLst/>
                <a:uLnTx/>
                <a:uFillTx/>
                <a:latin typeface="Avenir Next LT Pro"/>
                <a:ea typeface="+mn-ea"/>
                <a:cs typeface="+mn-cs"/>
              </a:rPr>
              <a:t>2. 2024-State-of-Mental-Health-in-America-Report.pdf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30406"/>
                </a:solidFill>
                <a:effectLst/>
                <a:uLnTx/>
                <a:uFillTx/>
                <a:latin typeface="Avenir Next LT Pro"/>
                <a:ea typeface="+mn-ea"/>
                <a:cs typeface="+mn-cs"/>
              </a:rPr>
              <a:t>3. </a:t>
            </a:r>
            <a:r>
              <a:rPr kumimoji="0" lang="en-US" sz="700" b="0" i="0" u="none" strike="noStrike" kern="1200" cap="none" spc="0" normalizeH="0" baseline="0" noProof="0">
                <a:ln>
                  <a:noFill/>
                </a:ln>
                <a:solidFill>
                  <a:srgbClr val="000000"/>
                </a:solidFill>
                <a:effectLst/>
                <a:uLnTx/>
                <a:uFillTx/>
                <a:latin typeface="Avenir Next LT Pro"/>
                <a:ea typeface="+mn-ea"/>
                <a:cs typeface="+mn-cs"/>
              </a:rPr>
              <a:t>Frone MR, Casey Chosewood L, Osborne JC, Howard JJ. Workplace Supported Recovery from Substance Use Disorders: Defining the Construct, Developing a Model, and Proposing an Agenda for Future Research. </a:t>
            </a:r>
            <a:r>
              <a:rPr kumimoji="0" lang="en-US" sz="700" b="0" i="0" u="none" strike="noStrike" kern="1200" cap="none" spc="0" normalizeH="0" baseline="0" noProof="0" err="1">
                <a:ln>
                  <a:noFill/>
                </a:ln>
                <a:solidFill>
                  <a:srgbClr val="000000"/>
                </a:solidFill>
                <a:effectLst/>
                <a:uLnTx/>
                <a:uFillTx/>
                <a:latin typeface="Avenir Next LT Pro"/>
                <a:ea typeface="+mn-ea"/>
                <a:cs typeface="+mn-cs"/>
              </a:rPr>
              <a:t>Ocup</a:t>
            </a:r>
            <a:r>
              <a:rPr kumimoji="0" lang="en-US" sz="700" b="0" i="0" u="none" strike="noStrike" kern="1200" cap="none" spc="0" normalizeH="0" baseline="0" noProof="0">
                <a:ln>
                  <a:noFill/>
                </a:ln>
                <a:solidFill>
                  <a:srgbClr val="000000"/>
                </a:solidFill>
                <a:effectLst/>
                <a:uLnTx/>
                <a:uFillTx/>
                <a:latin typeface="Avenir Next LT Pro"/>
                <a:ea typeface="+mn-ea"/>
                <a:cs typeface="+mn-cs"/>
              </a:rPr>
              <a:t> Health Sci. 2022 Dec 5;6(4):475-511. </a:t>
            </a:r>
            <a:r>
              <a:rPr kumimoji="0" lang="en-US" sz="700" b="0" i="0" u="none" strike="noStrike" kern="1200" cap="none" spc="0" normalizeH="0" baseline="0" noProof="0" err="1">
                <a:ln>
                  <a:noFill/>
                </a:ln>
                <a:solidFill>
                  <a:srgbClr val="000000"/>
                </a:solidFill>
                <a:effectLst/>
                <a:uLnTx/>
                <a:uFillTx/>
                <a:latin typeface="Avenir Next LT Pro"/>
                <a:ea typeface="+mn-ea"/>
                <a:cs typeface="+mn-cs"/>
              </a:rPr>
              <a:t>doi</a:t>
            </a:r>
            <a:r>
              <a:rPr kumimoji="0" lang="en-US" sz="700" b="0" i="0" u="none" strike="noStrike" kern="1200" cap="none" spc="0" normalizeH="0" baseline="0" noProof="0">
                <a:ln>
                  <a:noFill/>
                </a:ln>
                <a:solidFill>
                  <a:srgbClr val="000000"/>
                </a:solidFill>
                <a:effectLst/>
                <a:uLnTx/>
                <a:uFillTx/>
                <a:latin typeface="Avenir Next LT Pro"/>
                <a:ea typeface="+mn-ea"/>
                <a:cs typeface="+mn-cs"/>
              </a:rPr>
              <a:t>: 10.1007/s41542-022-00123-x. PMID: 37206918; PMCID: PMC10193449. Link:  https://pmc.ncbi.nlm.nih.gov/articles/PMC10193449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000"/>
                </a:solidFill>
                <a:effectLst/>
                <a:uLnTx/>
                <a:uFillTx/>
                <a:latin typeface="Avenir Next LT Pro"/>
                <a:ea typeface="+mn-ea"/>
                <a:cs typeface="+mn-cs"/>
              </a:rPr>
              <a:t>4. https://www.mhanational.org/mind-workplace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000"/>
                </a:solidFill>
                <a:effectLst/>
                <a:uLnTx/>
                <a:uFillTx/>
                <a:latin typeface="Avenir Next LT Pro"/>
                <a:ea typeface="+mn-ea"/>
                <a:cs typeface="+mn-cs"/>
              </a:rPr>
              <a:t>5. U.S. workers adjust to the changing nature of employment. Highlights from the 2024 Work in </a:t>
            </a:r>
            <a:r>
              <a:rPr kumimoji="0" lang="en-US" sz="700" b="0" i="0" u="none" strike="noStrike" kern="1200" cap="none" spc="0" normalizeH="0" baseline="0" noProof="0" err="1">
                <a:ln>
                  <a:noFill/>
                </a:ln>
                <a:solidFill>
                  <a:srgbClr val="000000"/>
                </a:solidFill>
                <a:effectLst/>
                <a:uLnTx/>
                <a:uFillTx/>
                <a:latin typeface="Avenir Next LT Pro"/>
                <a:ea typeface="+mn-ea"/>
                <a:cs typeface="+mn-cs"/>
              </a:rPr>
              <a:t>AmericaTM</a:t>
            </a:r>
            <a:r>
              <a:rPr kumimoji="0" lang="en-US" sz="700" b="0" i="0" u="none" strike="noStrike" kern="1200" cap="none" spc="0" normalizeH="0" baseline="0" noProof="0">
                <a:ln>
                  <a:noFill/>
                </a:ln>
                <a:solidFill>
                  <a:srgbClr val="000000"/>
                </a:solidFill>
                <a:effectLst/>
                <a:uLnTx/>
                <a:uFillTx/>
                <a:latin typeface="Avenir Next LT Pro"/>
                <a:ea typeface="+mn-ea"/>
                <a:cs typeface="+mn-cs"/>
              </a:rPr>
              <a:t> Survey, https://www.apa.org/pubs/reports/work-in-america/2024</a:t>
            </a:r>
            <a:endParaRPr kumimoji="0" lang="en-US" sz="700" b="0" i="0" u="none" strike="noStrike" kern="1200" cap="none" spc="0" normalizeH="0" baseline="0" noProof="0">
              <a:ln>
                <a:noFill/>
              </a:ln>
              <a:solidFill>
                <a:srgbClr val="030406"/>
              </a:solidFill>
              <a:effectLst/>
              <a:uLnTx/>
              <a:uFillTx/>
              <a:latin typeface="Avenir Next LT Pro"/>
              <a:ea typeface="+mn-ea"/>
              <a:cs typeface="+mn-cs"/>
            </a:endParaRPr>
          </a:p>
        </p:txBody>
      </p:sp>
      <p:sp>
        <p:nvSpPr>
          <p:cNvPr id="6" name="Title 5">
            <a:extLst>
              <a:ext uri="{FF2B5EF4-FFF2-40B4-BE49-F238E27FC236}">
                <a16:creationId xmlns:a16="http://schemas.microsoft.com/office/drawing/2014/main" id="{3A640DD1-98A1-76D1-CD38-2B2B43C0B109}"/>
              </a:ext>
            </a:extLst>
          </p:cNvPr>
          <p:cNvSpPr>
            <a:spLocks noGrp="1"/>
          </p:cNvSpPr>
          <p:nvPr>
            <p:ph type="title"/>
          </p:nvPr>
        </p:nvSpPr>
        <p:spPr/>
        <p:txBody>
          <a:bodyPr/>
          <a:lstStyle/>
          <a:p>
            <a:r>
              <a:rPr lang="en-US" b="0"/>
              <a:t>Substance Use and Mental Health</a:t>
            </a:r>
          </a:p>
        </p:txBody>
      </p:sp>
      <p:sp>
        <p:nvSpPr>
          <p:cNvPr id="7" name="Rectangle 6">
            <a:extLst>
              <a:ext uri="{FF2B5EF4-FFF2-40B4-BE49-F238E27FC236}">
                <a16:creationId xmlns:a16="http://schemas.microsoft.com/office/drawing/2014/main" id="{8A696FFE-E37F-C8A7-4322-58F0C338ED6A}"/>
              </a:ext>
            </a:extLst>
          </p:cNvPr>
          <p:cNvSpPr/>
          <p:nvPr/>
        </p:nvSpPr>
        <p:spPr>
          <a:xfrm>
            <a:off x="410493" y="3559288"/>
            <a:ext cx="3566160" cy="1780344"/>
          </a:xfrm>
          <a:prstGeom prst="rect">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15" name="Graphic 14" descr="Brain in head outline">
            <a:extLst>
              <a:ext uri="{FF2B5EF4-FFF2-40B4-BE49-F238E27FC236}">
                <a16:creationId xmlns:a16="http://schemas.microsoft.com/office/drawing/2014/main" id="{6C0FCD3D-AE7B-BF2A-8E94-D4EA0CDBAF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4779733" y="1855040"/>
            <a:ext cx="849143" cy="849143"/>
          </a:xfrm>
          <a:prstGeom prst="rect">
            <a:avLst/>
          </a:prstGeom>
        </p:spPr>
      </p:pic>
      <p:sp>
        <p:nvSpPr>
          <p:cNvPr id="19" name="Title 1">
            <a:extLst>
              <a:ext uri="{FF2B5EF4-FFF2-40B4-BE49-F238E27FC236}">
                <a16:creationId xmlns:a16="http://schemas.microsoft.com/office/drawing/2014/main" id="{4A3D9818-A6F9-9A9F-3BEA-34F29E8B61F8}"/>
              </a:ext>
            </a:extLst>
          </p:cNvPr>
          <p:cNvSpPr txBox="1">
            <a:spLocks/>
          </p:cNvSpPr>
          <p:nvPr/>
        </p:nvSpPr>
        <p:spPr>
          <a:xfrm>
            <a:off x="6114688" y="1921653"/>
            <a:ext cx="1814293" cy="70810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Garamond"/>
                <a:ea typeface="+mj-ea"/>
                <a:cs typeface="+mj-cs"/>
              </a:rPr>
              <a:t>59%</a:t>
            </a:r>
          </a:p>
        </p:txBody>
      </p:sp>
      <p:sp>
        <p:nvSpPr>
          <p:cNvPr id="21" name="TextBox 20">
            <a:extLst>
              <a:ext uri="{FF2B5EF4-FFF2-40B4-BE49-F238E27FC236}">
                <a16:creationId xmlns:a16="http://schemas.microsoft.com/office/drawing/2014/main" id="{C29500FC-36EE-68BB-C74D-4ABC3CFE989A}"/>
              </a:ext>
            </a:extLst>
          </p:cNvPr>
          <p:cNvSpPr txBox="1"/>
          <p:nvPr/>
        </p:nvSpPr>
        <p:spPr>
          <a:xfrm>
            <a:off x="4465939" y="2809997"/>
            <a:ext cx="322918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Nova Light" panose="020B0304020202020204" pitchFamily="34" charset="0"/>
                <a:ea typeface="+mn-ea"/>
                <a:cs typeface="+mn-cs"/>
              </a:rPr>
              <a:t>OF THOSE WITH A MENTAL ILLNESS DID NOT SEEK CARE BECAUSE OF COST</a:t>
            </a:r>
            <a:r>
              <a:rPr kumimoji="0" lang="en-US" sz="1200" b="0" i="0" u="none" strike="noStrike" kern="1200" cap="none" spc="0" normalizeH="0" baseline="30000" noProof="0">
                <a:ln>
                  <a:noFill/>
                </a:ln>
                <a:solidFill>
                  <a:srgbClr val="FFFFFF"/>
                </a:solidFill>
                <a:effectLst/>
                <a:uLnTx/>
                <a:uFillTx/>
                <a:latin typeface="Arial Nova Light" panose="020B0304020202020204" pitchFamily="34" charset="0"/>
                <a:ea typeface="+mn-ea"/>
                <a:cs typeface="+mn-cs"/>
              </a:rPr>
              <a:t>2</a:t>
            </a:r>
          </a:p>
        </p:txBody>
      </p:sp>
      <p:grpSp>
        <p:nvGrpSpPr>
          <p:cNvPr id="26" name="Group 25">
            <a:extLst>
              <a:ext uri="{FF2B5EF4-FFF2-40B4-BE49-F238E27FC236}">
                <a16:creationId xmlns:a16="http://schemas.microsoft.com/office/drawing/2014/main" id="{EF3B387B-FF32-93C4-0EC8-28BAE6A4B3C0}"/>
              </a:ext>
            </a:extLst>
          </p:cNvPr>
          <p:cNvGrpSpPr/>
          <p:nvPr/>
        </p:nvGrpSpPr>
        <p:grpSpPr>
          <a:xfrm>
            <a:off x="647856" y="3691608"/>
            <a:ext cx="811252" cy="1290437"/>
            <a:chOff x="903929" y="2544189"/>
            <a:chExt cx="811252" cy="1290437"/>
          </a:xfrm>
        </p:grpSpPr>
        <p:pic>
          <p:nvPicPr>
            <p:cNvPr id="27" name="Graphic 26" descr="Cloud outline">
              <a:extLst>
                <a:ext uri="{FF2B5EF4-FFF2-40B4-BE49-F238E27FC236}">
                  <a16:creationId xmlns:a16="http://schemas.microsoft.com/office/drawing/2014/main" id="{3D53701D-8B3D-7917-E4F4-1451C2A3628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8216" y="2544189"/>
              <a:ext cx="708104" cy="708104"/>
            </a:xfrm>
            <a:prstGeom prst="rect">
              <a:avLst/>
            </a:prstGeom>
          </p:spPr>
        </p:pic>
        <p:pic>
          <p:nvPicPr>
            <p:cNvPr id="28" name="Graphic 27" descr="User outline">
              <a:extLst>
                <a:ext uri="{FF2B5EF4-FFF2-40B4-BE49-F238E27FC236}">
                  <a16:creationId xmlns:a16="http://schemas.microsoft.com/office/drawing/2014/main" id="{41576866-C5A3-ACD0-1321-BD0C0F29216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03929" y="3023374"/>
              <a:ext cx="811252" cy="811252"/>
            </a:xfrm>
            <a:prstGeom prst="rect">
              <a:avLst/>
            </a:prstGeom>
          </p:spPr>
        </p:pic>
      </p:grpSp>
      <p:sp>
        <p:nvSpPr>
          <p:cNvPr id="31" name="Title 1">
            <a:extLst>
              <a:ext uri="{FF2B5EF4-FFF2-40B4-BE49-F238E27FC236}">
                <a16:creationId xmlns:a16="http://schemas.microsoft.com/office/drawing/2014/main" id="{0DF62E5A-C664-A16E-9D1C-65DCC6806F63}"/>
              </a:ext>
            </a:extLst>
          </p:cNvPr>
          <p:cNvSpPr txBox="1">
            <a:spLocks/>
          </p:cNvSpPr>
          <p:nvPr/>
        </p:nvSpPr>
        <p:spPr>
          <a:xfrm>
            <a:off x="1731032" y="3676797"/>
            <a:ext cx="2861045" cy="70810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Garamond"/>
                <a:ea typeface="+mj-ea"/>
                <a:cs typeface="+mj-cs"/>
              </a:rPr>
              <a:t>8.7%</a:t>
            </a:r>
          </a:p>
        </p:txBody>
      </p:sp>
      <p:sp>
        <p:nvSpPr>
          <p:cNvPr id="32" name="TextBox 31">
            <a:extLst>
              <a:ext uri="{FF2B5EF4-FFF2-40B4-BE49-F238E27FC236}">
                <a16:creationId xmlns:a16="http://schemas.microsoft.com/office/drawing/2014/main" id="{872BD0DD-D844-E93C-D9D9-CB28A1AB69E8}"/>
              </a:ext>
            </a:extLst>
          </p:cNvPr>
          <p:cNvSpPr txBox="1"/>
          <p:nvPr/>
        </p:nvSpPr>
        <p:spPr>
          <a:xfrm>
            <a:off x="1730437" y="4319255"/>
            <a:ext cx="216529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Nova Light" panose="020B0304020202020204" pitchFamily="34" charset="0"/>
                <a:ea typeface="+mn-ea"/>
                <a:cs typeface="+mn-cs"/>
              </a:rPr>
              <a:t>OF WORKING ADULTS IN THE U.S. HAVE A CURRENT ALCOHOL OR ILLICIT DRUG USE DISORDER.</a:t>
            </a:r>
            <a:r>
              <a:rPr kumimoji="0" lang="en-US" sz="1200" b="0" i="0" u="none" strike="noStrike" kern="1200" cap="none" spc="0" normalizeH="0" baseline="30000" noProof="0">
                <a:ln>
                  <a:noFill/>
                </a:ln>
                <a:solidFill>
                  <a:srgbClr val="FFFFFF"/>
                </a:solidFill>
                <a:effectLst/>
                <a:uLnTx/>
                <a:uFillTx/>
                <a:latin typeface="Arial Nova Light" panose="020B0304020202020204" pitchFamily="34" charset="0"/>
                <a:ea typeface="+mn-ea"/>
                <a:cs typeface="+mn-cs"/>
              </a:rPr>
              <a:t>3</a:t>
            </a:r>
          </a:p>
        </p:txBody>
      </p:sp>
      <p:pic>
        <p:nvPicPr>
          <p:cNvPr id="34" name="Graphic 33" descr="Woman outline">
            <a:extLst>
              <a:ext uri="{FF2B5EF4-FFF2-40B4-BE49-F238E27FC236}">
                <a16:creationId xmlns:a16="http://schemas.microsoft.com/office/drawing/2014/main" id="{50A49469-0549-B5BB-C227-3CF6037E1B8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39852" y="1739489"/>
            <a:ext cx="914400" cy="914400"/>
          </a:xfrm>
          <a:prstGeom prst="rect">
            <a:avLst/>
          </a:prstGeom>
        </p:spPr>
      </p:pic>
      <p:sp>
        <p:nvSpPr>
          <p:cNvPr id="35" name="Title 1">
            <a:extLst>
              <a:ext uri="{FF2B5EF4-FFF2-40B4-BE49-F238E27FC236}">
                <a16:creationId xmlns:a16="http://schemas.microsoft.com/office/drawing/2014/main" id="{2C91DD9A-63D8-683B-145C-8E3FF9754C80}"/>
              </a:ext>
            </a:extLst>
          </p:cNvPr>
          <p:cNvSpPr txBox="1">
            <a:spLocks/>
          </p:cNvSpPr>
          <p:nvPr/>
        </p:nvSpPr>
        <p:spPr bwMode="gray">
          <a:xfrm>
            <a:off x="2652794" y="1896189"/>
            <a:ext cx="1814293" cy="708104"/>
          </a:xfrm>
          <a:prstGeom prst="rect">
            <a:avLst/>
          </a:prstGeom>
        </p:spPr>
        <p:txBody>
          <a:bodyPr vert="horz" lIns="0" tIns="45720" rIns="0" bIns="45720" rtlCol="0" anchor="b">
            <a:noAutofit/>
          </a:bodyPr>
          <a:lstStyle>
            <a:lvl1pPr algn="l" defTabSz="685800" rtl="0" eaLnBrk="1" latinLnBrk="0" hangingPunct="1">
              <a:lnSpc>
                <a:spcPct val="100000"/>
              </a:lnSpc>
              <a:spcBef>
                <a:spcPct val="0"/>
              </a:spcBef>
              <a:buNone/>
              <a:defRPr sz="4000" b="1" kern="1200">
                <a:solidFill>
                  <a:schemeClr val="tx1"/>
                </a:solidFill>
                <a:latin typeface="+mj-lt"/>
                <a:ea typeface="+mj-ea"/>
                <a:cs typeface="+mj-cs"/>
              </a:defRPr>
            </a:lvl1pPr>
          </a:lstStyle>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Garamond"/>
                <a:ea typeface="+mj-ea"/>
                <a:cs typeface="+mj-cs"/>
              </a:rPr>
              <a:t>1 IN 4 </a:t>
            </a:r>
          </a:p>
        </p:txBody>
      </p:sp>
      <p:pic>
        <p:nvPicPr>
          <p:cNvPr id="37" name="Graphic 36" descr="Man outline">
            <a:extLst>
              <a:ext uri="{FF2B5EF4-FFF2-40B4-BE49-F238E27FC236}">
                <a16:creationId xmlns:a16="http://schemas.microsoft.com/office/drawing/2014/main" id="{EA2A4355-F727-9DFC-8D35-BC0078529BE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93150" y="1739489"/>
            <a:ext cx="914400" cy="914400"/>
          </a:xfrm>
          <a:prstGeom prst="rect">
            <a:avLst/>
          </a:prstGeom>
        </p:spPr>
      </p:pic>
      <p:pic>
        <p:nvPicPr>
          <p:cNvPr id="38" name="Graphic 37" descr="Woman outline">
            <a:extLst>
              <a:ext uri="{FF2B5EF4-FFF2-40B4-BE49-F238E27FC236}">
                <a16:creationId xmlns:a16="http://schemas.microsoft.com/office/drawing/2014/main" id="{119A250F-6791-951F-4EC5-F5E938CD0F8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25452" y="1739489"/>
            <a:ext cx="914400" cy="914400"/>
          </a:xfrm>
          <a:prstGeom prst="rect">
            <a:avLst/>
          </a:prstGeom>
        </p:spPr>
      </p:pic>
      <p:pic>
        <p:nvPicPr>
          <p:cNvPr id="39" name="Graphic 38" descr="Man outline">
            <a:extLst>
              <a:ext uri="{FF2B5EF4-FFF2-40B4-BE49-F238E27FC236}">
                <a16:creationId xmlns:a16="http://schemas.microsoft.com/office/drawing/2014/main" id="{5FBB12D9-BC76-2068-516A-AAC57E3B76D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477484" y="1739489"/>
            <a:ext cx="914400" cy="914400"/>
          </a:xfrm>
          <a:prstGeom prst="rect">
            <a:avLst/>
          </a:prstGeom>
        </p:spPr>
      </p:pic>
      <p:sp>
        <p:nvSpPr>
          <p:cNvPr id="40" name="TextBox 39">
            <a:extLst>
              <a:ext uri="{FF2B5EF4-FFF2-40B4-BE49-F238E27FC236}">
                <a16:creationId xmlns:a16="http://schemas.microsoft.com/office/drawing/2014/main" id="{7FCD4ED2-00A4-5405-AF76-B8B5F2E3F4EB}"/>
              </a:ext>
            </a:extLst>
          </p:cNvPr>
          <p:cNvSpPr txBox="1"/>
          <p:nvPr/>
        </p:nvSpPr>
        <p:spPr>
          <a:xfrm>
            <a:off x="581545" y="2783403"/>
            <a:ext cx="330933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Nova Light" panose="020B0304020202020204" pitchFamily="34" charset="0"/>
                <a:ea typeface="+mn-ea"/>
                <a:cs typeface="+mn-cs"/>
              </a:rPr>
              <a:t>ALMOST ONE IN FOUR ADULTS  CURRENTLY LIVE WITH A MENTAL ILLNESS</a:t>
            </a:r>
            <a:r>
              <a:rPr kumimoji="0" lang="en-US" sz="1200" b="0" i="0" u="none" strike="noStrike" kern="1200" cap="none" spc="0" normalizeH="0" baseline="30000" noProof="0">
                <a:ln>
                  <a:noFill/>
                </a:ln>
                <a:solidFill>
                  <a:srgbClr val="FFFFFF"/>
                </a:solidFill>
                <a:effectLst/>
                <a:uLnTx/>
                <a:uFillTx/>
                <a:latin typeface="Arial Nova Light" panose="020B0304020202020204" pitchFamily="34" charset="0"/>
                <a:ea typeface="+mn-ea"/>
                <a:cs typeface="+mn-cs"/>
              </a:rPr>
              <a:t>1</a:t>
            </a:r>
          </a:p>
        </p:txBody>
      </p:sp>
      <p:sp>
        <p:nvSpPr>
          <p:cNvPr id="41" name="Rectangle 40">
            <a:extLst>
              <a:ext uri="{FF2B5EF4-FFF2-40B4-BE49-F238E27FC236}">
                <a16:creationId xmlns:a16="http://schemas.microsoft.com/office/drawing/2014/main" id="{67034AD2-675A-8266-8E85-1922666EBC1A}"/>
              </a:ext>
            </a:extLst>
          </p:cNvPr>
          <p:cNvSpPr/>
          <p:nvPr/>
        </p:nvSpPr>
        <p:spPr>
          <a:xfrm>
            <a:off x="4280964" y="3586109"/>
            <a:ext cx="3566160" cy="1780344"/>
          </a:xfrm>
          <a:prstGeom prst="rect">
            <a:avLst/>
          </a:prstGeom>
          <a:solidFill>
            <a:schemeClr val="tx2">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42" name="Title 1">
            <a:extLst>
              <a:ext uri="{FF2B5EF4-FFF2-40B4-BE49-F238E27FC236}">
                <a16:creationId xmlns:a16="http://schemas.microsoft.com/office/drawing/2014/main" id="{6F493869-1612-6ACA-B4A7-F584362E874A}"/>
              </a:ext>
            </a:extLst>
          </p:cNvPr>
          <p:cNvSpPr txBox="1">
            <a:spLocks/>
          </p:cNvSpPr>
          <p:nvPr/>
        </p:nvSpPr>
        <p:spPr>
          <a:xfrm>
            <a:off x="4372760" y="3703392"/>
            <a:ext cx="1526586" cy="70810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Garamond"/>
                <a:ea typeface="+mj-ea"/>
                <a:cs typeface="+mj-cs"/>
              </a:rPr>
              <a:t>47%</a:t>
            </a:r>
          </a:p>
        </p:txBody>
      </p:sp>
      <p:sp>
        <p:nvSpPr>
          <p:cNvPr id="43" name="TextBox 42">
            <a:extLst>
              <a:ext uri="{FF2B5EF4-FFF2-40B4-BE49-F238E27FC236}">
                <a16:creationId xmlns:a16="http://schemas.microsoft.com/office/drawing/2014/main" id="{8E78E3EE-A1F5-D2A4-DE20-5240A8F68146}"/>
              </a:ext>
            </a:extLst>
          </p:cNvPr>
          <p:cNvSpPr txBox="1"/>
          <p:nvPr/>
        </p:nvSpPr>
        <p:spPr>
          <a:xfrm>
            <a:off x="5873869" y="3675836"/>
            <a:ext cx="1892091"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Nova Light" panose="020B0304020202020204" pitchFamily="34" charset="0"/>
                <a:ea typeface="+mn-ea"/>
                <a:cs typeface="+mn-cs"/>
              </a:rPr>
              <a:t>47% OF EMPLOYEES KNOW ABOUT THEIR COMPANY’S MENTAL HEALTH SERVICES, BUT ONLY 38% WOULD BE COMFORTABLE USING THEIR COMPANY’S SERVICES.</a:t>
            </a:r>
            <a:r>
              <a:rPr kumimoji="0" lang="en-US" sz="1200" b="0" i="0" u="none" strike="noStrike" kern="1200" cap="none" spc="0" normalizeH="0" baseline="30000" noProof="0">
                <a:ln>
                  <a:noFill/>
                </a:ln>
                <a:solidFill>
                  <a:srgbClr val="FFFFFF"/>
                </a:solidFill>
                <a:effectLst/>
                <a:uLnTx/>
                <a:uFillTx/>
                <a:latin typeface="Arial Nova Light" panose="020B0304020202020204" pitchFamily="34" charset="0"/>
                <a:ea typeface="+mn-ea"/>
                <a:cs typeface="+mn-cs"/>
              </a:rPr>
              <a:t>4</a:t>
            </a:r>
            <a:r>
              <a:rPr kumimoji="0" lang="en-US" sz="1200" b="0" i="0" u="none" strike="noStrike" kern="1200" cap="none" spc="0" normalizeH="0" baseline="0" noProof="0">
                <a:ln>
                  <a:noFill/>
                </a:ln>
                <a:solidFill>
                  <a:srgbClr val="FFFFFF"/>
                </a:solidFill>
                <a:effectLst/>
                <a:uLnTx/>
                <a:uFillTx/>
                <a:latin typeface="Arial Nova Light" panose="020B0304020202020204" pitchFamily="34" charset="0"/>
                <a:ea typeface="+mn-ea"/>
                <a:cs typeface="+mn-cs"/>
              </a:rPr>
              <a:t> </a:t>
            </a:r>
            <a:endParaRPr kumimoji="0" lang="en-US" sz="1200" b="0" i="0" u="none" strike="noStrike" kern="1200" cap="none" spc="0" normalizeH="0" baseline="30000" noProof="0">
              <a:ln>
                <a:noFill/>
              </a:ln>
              <a:solidFill>
                <a:srgbClr val="FFFFFF"/>
              </a:solidFill>
              <a:effectLst/>
              <a:uLnTx/>
              <a:uFillTx/>
              <a:latin typeface="Arial Nova Light" panose="020B0304020202020204" pitchFamily="34" charset="0"/>
              <a:ea typeface="+mn-ea"/>
              <a:cs typeface="+mn-cs"/>
            </a:endParaRPr>
          </a:p>
        </p:txBody>
      </p:sp>
      <p:sp>
        <p:nvSpPr>
          <p:cNvPr id="44" name="Title 1">
            <a:extLst>
              <a:ext uri="{FF2B5EF4-FFF2-40B4-BE49-F238E27FC236}">
                <a16:creationId xmlns:a16="http://schemas.microsoft.com/office/drawing/2014/main" id="{EACA4DE3-D521-0B8B-0299-AFCED7465A84}"/>
              </a:ext>
            </a:extLst>
          </p:cNvPr>
          <p:cNvSpPr txBox="1">
            <a:spLocks/>
          </p:cNvSpPr>
          <p:nvPr/>
        </p:nvSpPr>
        <p:spPr>
          <a:xfrm>
            <a:off x="4347280" y="4498118"/>
            <a:ext cx="1526586" cy="70810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Garamond"/>
                <a:ea typeface="+mj-ea"/>
                <a:cs typeface="+mj-cs"/>
              </a:rPr>
              <a:t>38%</a:t>
            </a:r>
          </a:p>
        </p:txBody>
      </p:sp>
      <p:cxnSp>
        <p:nvCxnSpPr>
          <p:cNvPr id="45" name="Straight Connector 44">
            <a:extLst>
              <a:ext uri="{FF2B5EF4-FFF2-40B4-BE49-F238E27FC236}">
                <a16:creationId xmlns:a16="http://schemas.microsoft.com/office/drawing/2014/main" id="{FFA0171D-8671-FCF4-5218-0DEE3A5D6A30}"/>
              </a:ext>
            </a:extLst>
          </p:cNvPr>
          <p:cNvCxnSpPr>
            <a:cxnSpLocks/>
          </p:cNvCxnSpPr>
          <p:nvPr/>
        </p:nvCxnSpPr>
        <p:spPr>
          <a:xfrm flipV="1">
            <a:off x="4445348" y="4476055"/>
            <a:ext cx="1183528" cy="22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66C9D4F7-DF79-D326-3201-DE8EC09163DB}"/>
              </a:ext>
            </a:extLst>
          </p:cNvPr>
          <p:cNvSpPr/>
          <p:nvPr/>
        </p:nvSpPr>
        <p:spPr>
          <a:xfrm>
            <a:off x="8094113" y="3573233"/>
            <a:ext cx="3566160" cy="1780344"/>
          </a:xfrm>
          <a:prstGeom prst="rect">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0" name="Title 1">
            <a:extLst>
              <a:ext uri="{FF2B5EF4-FFF2-40B4-BE49-F238E27FC236}">
                <a16:creationId xmlns:a16="http://schemas.microsoft.com/office/drawing/2014/main" id="{2A14969E-356D-0FF3-E3F8-F0126F8367C9}"/>
              </a:ext>
            </a:extLst>
          </p:cNvPr>
          <p:cNvSpPr txBox="1">
            <a:spLocks/>
          </p:cNvSpPr>
          <p:nvPr/>
        </p:nvSpPr>
        <p:spPr>
          <a:xfrm>
            <a:off x="9330955" y="3777939"/>
            <a:ext cx="2861045" cy="70810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Garamond"/>
                <a:ea typeface="+mj-ea"/>
                <a:cs typeface="+mj-cs"/>
              </a:rPr>
              <a:t>43%</a:t>
            </a:r>
          </a:p>
        </p:txBody>
      </p:sp>
      <p:sp>
        <p:nvSpPr>
          <p:cNvPr id="11" name="TextBox 10">
            <a:extLst>
              <a:ext uri="{FF2B5EF4-FFF2-40B4-BE49-F238E27FC236}">
                <a16:creationId xmlns:a16="http://schemas.microsoft.com/office/drawing/2014/main" id="{369D7628-D4D2-4C7D-98B7-8297AA01E77A}"/>
              </a:ext>
            </a:extLst>
          </p:cNvPr>
          <p:cNvSpPr txBox="1"/>
          <p:nvPr/>
        </p:nvSpPr>
        <p:spPr>
          <a:xfrm>
            <a:off x="9380091" y="4319254"/>
            <a:ext cx="210679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Nova Light" panose="020B0304020202020204" pitchFamily="34" charset="0"/>
                <a:ea typeface="+mn-ea"/>
                <a:cs typeface="+mn-cs"/>
              </a:rPr>
              <a:t>OF WORKERS TYPICALLY FEEL TENSE OR STRESSED OUT DURING THE WORKDAY.</a:t>
            </a:r>
            <a:r>
              <a:rPr kumimoji="0" lang="en-US" sz="1200" b="0" i="0" u="none" strike="noStrike" kern="1200" cap="none" spc="0" normalizeH="0" baseline="30000" noProof="0">
                <a:ln>
                  <a:noFill/>
                </a:ln>
                <a:solidFill>
                  <a:srgbClr val="FFFFFF"/>
                </a:solidFill>
                <a:effectLst/>
                <a:uLnTx/>
                <a:uFillTx/>
                <a:latin typeface="Arial Nova Light" panose="020B0304020202020204" pitchFamily="34" charset="0"/>
                <a:ea typeface="+mn-ea"/>
                <a:cs typeface="+mn-cs"/>
              </a:rPr>
              <a:t>5</a:t>
            </a:r>
          </a:p>
        </p:txBody>
      </p:sp>
      <p:sp>
        <p:nvSpPr>
          <p:cNvPr id="20" name="TextBox 19">
            <a:extLst>
              <a:ext uri="{FF2B5EF4-FFF2-40B4-BE49-F238E27FC236}">
                <a16:creationId xmlns:a16="http://schemas.microsoft.com/office/drawing/2014/main" id="{1E4788A9-BEB9-D0C6-0CB0-0B78E0DCE5A6}"/>
              </a:ext>
            </a:extLst>
          </p:cNvPr>
          <p:cNvSpPr txBox="1"/>
          <p:nvPr/>
        </p:nvSpPr>
        <p:spPr>
          <a:xfrm>
            <a:off x="9744474" y="1732415"/>
            <a:ext cx="1776966"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Nova Light" panose="020B0304020202020204" pitchFamily="34" charset="0"/>
                <a:ea typeface="+mn-ea"/>
                <a:cs typeface="+mn-cs"/>
              </a:rPr>
              <a:t>5% OF ADULTS AND 13% OF YOUTH REPORTED EXPERIENCING THOUGHTS OF SUICIDE IN THE PAST YEAR.</a:t>
            </a:r>
            <a:r>
              <a:rPr kumimoji="0" lang="en-US" sz="1200" b="0" i="0" u="none" strike="noStrike" kern="1200" cap="none" spc="0" normalizeH="0" baseline="30000" noProof="0">
                <a:ln>
                  <a:noFill/>
                </a:ln>
                <a:solidFill>
                  <a:srgbClr val="FFFFFF"/>
                </a:solidFill>
                <a:effectLst/>
                <a:uLnTx/>
                <a:uFillTx/>
                <a:latin typeface="Arial Nova Light" panose="020B0304020202020204" pitchFamily="34" charset="0"/>
                <a:ea typeface="+mn-ea"/>
                <a:cs typeface="+mn-cs"/>
              </a:rPr>
              <a:t>1</a:t>
            </a:r>
          </a:p>
        </p:txBody>
      </p:sp>
      <p:pic>
        <p:nvPicPr>
          <p:cNvPr id="30" name="Graphic 29" descr="Polaroid Pictures outline">
            <a:extLst>
              <a:ext uri="{FF2B5EF4-FFF2-40B4-BE49-F238E27FC236}">
                <a16:creationId xmlns:a16="http://schemas.microsoft.com/office/drawing/2014/main" id="{0F47BE30-0186-7656-082E-D7151451E3C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1165982" y="2857355"/>
            <a:ext cx="499863" cy="499863"/>
          </a:xfrm>
          <a:prstGeom prst="rect">
            <a:avLst/>
          </a:prstGeom>
        </p:spPr>
      </p:pic>
      <p:sp>
        <p:nvSpPr>
          <p:cNvPr id="46" name="Title 1">
            <a:extLst>
              <a:ext uri="{FF2B5EF4-FFF2-40B4-BE49-F238E27FC236}">
                <a16:creationId xmlns:a16="http://schemas.microsoft.com/office/drawing/2014/main" id="{462542EB-5519-DA80-DA49-F57FC28035C2}"/>
              </a:ext>
            </a:extLst>
          </p:cNvPr>
          <p:cNvSpPr txBox="1">
            <a:spLocks/>
          </p:cNvSpPr>
          <p:nvPr/>
        </p:nvSpPr>
        <p:spPr>
          <a:xfrm>
            <a:off x="8182598" y="1768832"/>
            <a:ext cx="1526586" cy="70810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Garamond"/>
                <a:ea typeface="+mj-ea"/>
                <a:cs typeface="+mj-cs"/>
              </a:rPr>
              <a:t>5%</a:t>
            </a:r>
          </a:p>
        </p:txBody>
      </p:sp>
      <p:sp>
        <p:nvSpPr>
          <p:cNvPr id="47" name="Title 1">
            <a:extLst>
              <a:ext uri="{FF2B5EF4-FFF2-40B4-BE49-F238E27FC236}">
                <a16:creationId xmlns:a16="http://schemas.microsoft.com/office/drawing/2014/main" id="{20D72AC7-8EE1-6ABD-E0DB-961F851EB017}"/>
              </a:ext>
            </a:extLst>
          </p:cNvPr>
          <p:cNvSpPr txBox="1">
            <a:spLocks/>
          </p:cNvSpPr>
          <p:nvPr/>
        </p:nvSpPr>
        <p:spPr>
          <a:xfrm>
            <a:off x="8157118" y="2563558"/>
            <a:ext cx="1526586" cy="70810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Garamond"/>
                <a:ea typeface="+mj-ea"/>
                <a:cs typeface="+mj-cs"/>
              </a:rPr>
              <a:t>13%</a:t>
            </a:r>
          </a:p>
        </p:txBody>
      </p:sp>
      <p:cxnSp>
        <p:nvCxnSpPr>
          <p:cNvPr id="48" name="Straight Connector 47">
            <a:extLst>
              <a:ext uri="{FF2B5EF4-FFF2-40B4-BE49-F238E27FC236}">
                <a16:creationId xmlns:a16="http://schemas.microsoft.com/office/drawing/2014/main" id="{A54EE86E-D726-B90E-FDBB-914A4E78B0ED}"/>
              </a:ext>
            </a:extLst>
          </p:cNvPr>
          <p:cNvCxnSpPr>
            <a:cxnSpLocks/>
          </p:cNvCxnSpPr>
          <p:nvPr/>
        </p:nvCxnSpPr>
        <p:spPr>
          <a:xfrm flipV="1">
            <a:off x="8255186" y="2541495"/>
            <a:ext cx="1183528" cy="22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52" name="Graphic 51" descr="Spinning Plates with solid fill">
            <a:extLst>
              <a:ext uri="{FF2B5EF4-FFF2-40B4-BE49-F238E27FC236}">
                <a16:creationId xmlns:a16="http://schemas.microsoft.com/office/drawing/2014/main" id="{279DA5A9-1316-82A3-5C1C-DB396EEF598D}"/>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300531" y="4027242"/>
            <a:ext cx="914400" cy="914400"/>
          </a:xfrm>
          <a:prstGeom prst="rect">
            <a:avLst/>
          </a:prstGeom>
        </p:spPr>
      </p:pic>
      <p:sp>
        <p:nvSpPr>
          <p:cNvPr id="2" name="Rectangle 1">
            <a:extLst>
              <a:ext uri="{FF2B5EF4-FFF2-40B4-BE49-F238E27FC236}">
                <a16:creationId xmlns:a16="http://schemas.microsoft.com/office/drawing/2014/main" id="{52EF0C93-2C0A-CA88-018A-56F55BEF1705}"/>
              </a:ext>
            </a:extLst>
          </p:cNvPr>
          <p:cNvSpPr/>
          <p:nvPr/>
        </p:nvSpPr>
        <p:spPr>
          <a:xfrm>
            <a:off x="10723418" y="5943600"/>
            <a:ext cx="932699" cy="8437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4" name="Picture 3" descr="A blue and green cube with letters on it&#10;&#10;Description automatically generated">
            <a:extLst>
              <a:ext uri="{FF2B5EF4-FFF2-40B4-BE49-F238E27FC236}">
                <a16:creationId xmlns:a16="http://schemas.microsoft.com/office/drawing/2014/main" id="{51331DD0-4B6E-9762-52A6-CDBC94C9CB3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487385" y="5849404"/>
            <a:ext cx="1239053" cy="1032134"/>
          </a:xfrm>
          <a:prstGeom prst="rect">
            <a:avLst/>
          </a:prstGeom>
        </p:spPr>
      </p:pic>
    </p:spTree>
    <p:extLst>
      <p:ext uri="{BB962C8B-B14F-4D97-AF65-F5344CB8AC3E}">
        <p14:creationId xmlns:p14="http://schemas.microsoft.com/office/powerpoint/2010/main" val="642792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15F1F-BFA2-E8C2-064C-DBDC22A802D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2AAD0AB-9AA6-C4C3-A656-115A13796F0B}"/>
              </a:ext>
            </a:extLst>
          </p:cNvPr>
          <p:cNvSpPr/>
          <p:nvPr/>
        </p:nvSpPr>
        <p:spPr>
          <a:xfrm>
            <a:off x="6102772" y="1"/>
            <a:ext cx="6096001" cy="6864772"/>
          </a:xfrm>
          <a:prstGeom prst="rect">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7" name="Title 6">
            <a:extLst>
              <a:ext uri="{FF2B5EF4-FFF2-40B4-BE49-F238E27FC236}">
                <a16:creationId xmlns:a16="http://schemas.microsoft.com/office/drawing/2014/main" id="{67E4FADF-90F3-6A7A-D571-D59C50515B04}"/>
              </a:ext>
            </a:extLst>
          </p:cNvPr>
          <p:cNvSpPr>
            <a:spLocks noGrp="1"/>
          </p:cNvSpPr>
          <p:nvPr>
            <p:ph type="title"/>
          </p:nvPr>
        </p:nvSpPr>
        <p:spPr/>
        <p:txBody>
          <a:bodyPr/>
          <a:lstStyle/>
          <a:p>
            <a:r>
              <a:rPr lang="en-US"/>
              <a:t>Conversation Prompts</a:t>
            </a:r>
          </a:p>
        </p:txBody>
      </p:sp>
      <p:sp>
        <p:nvSpPr>
          <p:cNvPr id="11" name="Content Placeholder 10">
            <a:extLst>
              <a:ext uri="{FF2B5EF4-FFF2-40B4-BE49-F238E27FC236}">
                <a16:creationId xmlns:a16="http://schemas.microsoft.com/office/drawing/2014/main" id="{A606CEE0-C11B-B899-12DA-10549D151954}"/>
              </a:ext>
            </a:extLst>
          </p:cNvPr>
          <p:cNvSpPr>
            <a:spLocks noGrp="1"/>
          </p:cNvSpPr>
          <p:nvPr>
            <p:ph sz="quarter" idx="10"/>
          </p:nvPr>
        </p:nvSpPr>
        <p:spPr/>
        <p:txBody>
          <a:bodyPr vert="horz" lIns="0" tIns="45720" rIns="0" bIns="45720" rtlCol="0" anchor="t">
            <a:noAutofit/>
          </a:bodyPr>
          <a:lstStyle/>
          <a:p>
            <a:r>
              <a:rPr lang="en-US"/>
              <a:t>As you look at your benefit offerings, do you feel that there are gaps where additional mental health resources would be valuable to your employees?</a:t>
            </a:r>
          </a:p>
          <a:p>
            <a:r>
              <a:rPr lang="en-US"/>
              <a:t>Do your leaders and managers receive training to recognize and address employee wellbeing concerns? Are they equipped and confident in providing appropriate resources to employees who need support?</a:t>
            </a:r>
          </a:p>
          <a:p>
            <a:r>
              <a:rPr lang="en-US"/>
              <a:t>Are employees well-informed about the mental health and substance use resources your organization provides? Do they understand how to access these resources, and do they feel safe in doing so?</a:t>
            </a:r>
          </a:p>
        </p:txBody>
      </p:sp>
      <p:pic>
        <p:nvPicPr>
          <p:cNvPr id="3" name="Picture 2">
            <a:extLst>
              <a:ext uri="{FF2B5EF4-FFF2-40B4-BE49-F238E27FC236}">
                <a16:creationId xmlns:a16="http://schemas.microsoft.com/office/drawing/2014/main" id="{79CEFEA6-CF37-A6E3-D414-0995B60BF3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2426" y="411753"/>
            <a:ext cx="1825504" cy="2359934"/>
          </a:xfrm>
          <a:prstGeom prst="rect">
            <a:avLst/>
          </a:prstGeom>
          <a:effectLst>
            <a:outerShdw blurRad="63500" sx="102000" sy="102000" algn="ctr" rotWithShape="0">
              <a:prstClr val="black">
                <a:alpha val="20000"/>
              </a:prstClr>
            </a:outerShdw>
          </a:effectLst>
        </p:spPr>
      </p:pic>
      <p:pic>
        <p:nvPicPr>
          <p:cNvPr id="5" name="Picture 4">
            <a:extLst>
              <a:ext uri="{FF2B5EF4-FFF2-40B4-BE49-F238E27FC236}">
                <a16:creationId xmlns:a16="http://schemas.microsoft.com/office/drawing/2014/main" id="{0790D315-D15D-D6E5-76A4-902474521E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7558" y="4265886"/>
            <a:ext cx="2543503" cy="1971460"/>
          </a:xfrm>
          <a:prstGeom prst="rect">
            <a:avLst/>
          </a:prstGeom>
          <a:effectLst>
            <a:outerShdw blurRad="63500" sx="102000" sy="102000" algn="ctr" rotWithShape="0">
              <a:prstClr val="black">
                <a:alpha val="20000"/>
              </a:prstClr>
            </a:outerShdw>
          </a:effectLst>
        </p:spPr>
      </p:pic>
      <p:pic>
        <p:nvPicPr>
          <p:cNvPr id="8" name="Picture 7">
            <a:extLst>
              <a:ext uri="{FF2B5EF4-FFF2-40B4-BE49-F238E27FC236}">
                <a16:creationId xmlns:a16="http://schemas.microsoft.com/office/drawing/2014/main" id="{4C501021-84FF-C31F-ECC6-11088F59EB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92154" y="797261"/>
            <a:ext cx="1812092" cy="2359934"/>
          </a:xfrm>
          <a:prstGeom prst="rect">
            <a:avLst/>
          </a:prstGeom>
          <a:effectLst>
            <a:outerShdw blurRad="63500" sx="102000" sy="102000" algn="ctr" rotWithShape="0">
              <a:prstClr val="black">
                <a:alpha val="20000"/>
              </a:prstClr>
            </a:outerShdw>
          </a:effectLst>
        </p:spPr>
      </p:pic>
      <p:pic>
        <p:nvPicPr>
          <p:cNvPr id="10" name="Picture 9">
            <a:extLst>
              <a:ext uri="{FF2B5EF4-FFF2-40B4-BE49-F238E27FC236}">
                <a16:creationId xmlns:a16="http://schemas.microsoft.com/office/drawing/2014/main" id="{A5B55AF0-65AB-45CA-09A0-03FD740B85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39629" y="494440"/>
            <a:ext cx="2521432" cy="3263030"/>
          </a:xfrm>
          <a:prstGeom prst="rect">
            <a:avLst/>
          </a:prstGeom>
          <a:effectLst>
            <a:outerShdw blurRad="63500" sx="102000" sy="102000" algn="ctr" rotWithShape="0">
              <a:prstClr val="black">
                <a:alpha val="20000"/>
              </a:prstClr>
            </a:outerShdw>
          </a:effectLst>
        </p:spPr>
      </p:pic>
      <p:pic>
        <p:nvPicPr>
          <p:cNvPr id="16" name="Picture 15">
            <a:extLst>
              <a:ext uri="{FF2B5EF4-FFF2-40B4-BE49-F238E27FC236}">
                <a16:creationId xmlns:a16="http://schemas.microsoft.com/office/drawing/2014/main" id="{264589C4-DF7C-BC3F-4992-A7DBB2CAC97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042516" y="1186381"/>
            <a:ext cx="1817111" cy="2352710"/>
          </a:xfrm>
          <a:prstGeom prst="rect">
            <a:avLst/>
          </a:prstGeom>
          <a:effectLst>
            <a:outerShdw blurRad="63500" sx="102000" sy="102000" algn="ctr" rotWithShape="0">
              <a:prstClr val="black">
                <a:alpha val="20000"/>
              </a:prstClr>
            </a:outerShdw>
          </a:effectLst>
        </p:spPr>
      </p:pic>
      <p:pic>
        <p:nvPicPr>
          <p:cNvPr id="13" name="Picture 12">
            <a:extLst>
              <a:ext uri="{FF2B5EF4-FFF2-40B4-BE49-F238E27FC236}">
                <a16:creationId xmlns:a16="http://schemas.microsoft.com/office/drawing/2014/main" id="{0085F22D-5449-C8E6-670E-F89988074AA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38509" y="1591720"/>
            <a:ext cx="1817111" cy="2359934"/>
          </a:xfrm>
          <a:prstGeom prst="rect">
            <a:avLst/>
          </a:prstGeom>
          <a:effectLst>
            <a:outerShdw blurRad="63500" sx="102000" sy="102000" algn="ctr" rotWithShape="0">
              <a:prstClr val="black">
                <a:alpha val="20000"/>
              </a:prstClr>
            </a:outerShdw>
          </a:effectLst>
        </p:spPr>
      </p:pic>
      <p:sp>
        <p:nvSpPr>
          <p:cNvPr id="14" name="TextBox 13">
            <a:extLst>
              <a:ext uri="{FF2B5EF4-FFF2-40B4-BE49-F238E27FC236}">
                <a16:creationId xmlns:a16="http://schemas.microsoft.com/office/drawing/2014/main" id="{CBB8BBF0-590B-4704-F9B4-3970F40D4317}"/>
              </a:ext>
            </a:extLst>
          </p:cNvPr>
          <p:cNvSpPr txBox="1"/>
          <p:nvPr/>
        </p:nvSpPr>
        <p:spPr>
          <a:xfrm>
            <a:off x="548640" y="5591388"/>
            <a:ext cx="438847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30406"/>
                </a:solidFill>
                <a:effectLst/>
                <a:uLnTx/>
                <a:uFillTx/>
                <a:latin typeface="Avenir Next LT Pro"/>
                <a:ea typeface="+mn-ea"/>
                <a:cs typeface="+mn-cs"/>
              </a:rPr>
              <a:t>2025 Mental Health Awareness Toolkit: </a:t>
            </a:r>
            <a:r>
              <a:rPr kumimoji="0" lang="en-US" sz="1400" b="1" i="0" u="none" strike="noStrike" kern="1200" cap="none" spc="0" normalizeH="0" baseline="0" noProof="0">
                <a:ln>
                  <a:noFill/>
                </a:ln>
                <a:solidFill>
                  <a:srgbClr val="030406"/>
                </a:solidFill>
                <a:effectLst/>
                <a:uLnTx/>
                <a:uFillTx/>
                <a:latin typeface="Avenir Next LT Pro"/>
                <a:ea typeface="+mn-ea"/>
                <a:cs typeface="+mn-cs"/>
                <a:hlinkClick r:id="rId9"/>
              </a:rPr>
              <a:t>https://bit.ly/mhatoolkit25</a:t>
            </a:r>
            <a:endParaRPr kumimoji="0" lang="en-US" sz="1400" b="1" i="0" u="none" strike="noStrike" kern="1200" cap="none" spc="0" normalizeH="0" baseline="0" noProof="0">
              <a:ln>
                <a:noFill/>
              </a:ln>
              <a:solidFill>
                <a:srgbClr val="030406"/>
              </a:solidFill>
              <a:effectLst/>
              <a:uLnTx/>
              <a:uFillTx/>
              <a:latin typeface="Avenir Next LT Pro"/>
              <a:ea typeface="+mn-ea"/>
              <a:cs typeface="+mn-cs"/>
            </a:endParaRPr>
          </a:p>
        </p:txBody>
      </p:sp>
      <p:pic>
        <p:nvPicPr>
          <p:cNvPr id="4" name="Picture 3">
            <a:extLst>
              <a:ext uri="{FF2B5EF4-FFF2-40B4-BE49-F238E27FC236}">
                <a16:creationId xmlns:a16="http://schemas.microsoft.com/office/drawing/2014/main" id="{919197C2-8EAB-7480-BDA7-C9E954A529C7}"/>
              </a:ext>
            </a:extLst>
          </p:cNvPr>
          <p:cNvPicPr>
            <a:picLocks noChangeAspect="1"/>
          </p:cNvPicPr>
          <p:nvPr/>
        </p:nvPicPr>
        <p:blipFill>
          <a:blip r:embed="rId10"/>
          <a:stretch>
            <a:fillRect/>
          </a:stretch>
        </p:blipFill>
        <p:spPr>
          <a:xfrm>
            <a:off x="9595391" y="4164286"/>
            <a:ext cx="1903346" cy="2387940"/>
          </a:xfrm>
          <a:prstGeom prst="rect">
            <a:avLst/>
          </a:prstGeom>
          <a:effectLst>
            <a:outerShdw blurRad="63500" sx="102000" sy="102000" algn="ctr" rotWithShape="0">
              <a:prstClr val="black">
                <a:alpha val="20000"/>
              </a:prstClr>
            </a:outerShdw>
          </a:effectLst>
        </p:spPr>
      </p:pic>
    </p:spTree>
    <p:extLst>
      <p:ext uri="{BB962C8B-B14F-4D97-AF65-F5344CB8AC3E}">
        <p14:creationId xmlns:p14="http://schemas.microsoft.com/office/powerpoint/2010/main" val="2354741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08982-5CE5-C7C4-556C-2F66DFB5C44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1E1F1B9-FBD2-2668-2C4A-131412128C57}"/>
              </a:ext>
            </a:extLst>
          </p:cNvPr>
          <p:cNvSpPr/>
          <p:nvPr/>
        </p:nvSpPr>
        <p:spPr>
          <a:xfrm>
            <a:off x="0" y="-9896"/>
            <a:ext cx="8081493" cy="6964488"/>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7" name="Title 6">
            <a:extLst>
              <a:ext uri="{FF2B5EF4-FFF2-40B4-BE49-F238E27FC236}">
                <a16:creationId xmlns:a16="http://schemas.microsoft.com/office/drawing/2014/main" id="{1961637B-0703-8C85-2C08-22FDA46ADF60}"/>
              </a:ext>
            </a:extLst>
          </p:cNvPr>
          <p:cNvSpPr>
            <a:spLocks noGrp="1"/>
          </p:cNvSpPr>
          <p:nvPr>
            <p:ph type="title"/>
          </p:nvPr>
        </p:nvSpPr>
        <p:spPr>
          <a:xfrm>
            <a:off x="548640" y="228599"/>
            <a:ext cx="11094719" cy="1085045"/>
          </a:xfrm>
        </p:spPr>
        <p:txBody>
          <a:bodyPr/>
          <a:lstStyle/>
          <a:p>
            <a:r>
              <a:rPr lang="en-US" sz="3200"/>
              <a:t>Supporting Mental Health &amp; Substance Use</a:t>
            </a:r>
            <a:br>
              <a:rPr lang="en-US" sz="3200"/>
            </a:br>
            <a:r>
              <a:rPr lang="en-US" sz="3200" i="1"/>
              <a:t>Employer Strategies </a:t>
            </a:r>
          </a:p>
        </p:txBody>
      </p:sp>
      <p:sp>
        <p:nvSpPr>
          <p:cNvPr id="9" name="Text Placeholder 8">
            <a:extLst>
              <a:ext uri="{FF2B5EF4-FFF2-40B4-BE49-F238E27FC236}">
                <a16:creationId xmlns:a16="http://schemas.microsoft.com/office/drawing/2014/main" id="{D27778EF-BA46-DBF6-1EA1-4A8A1AD2CD6A}"/>
              </a:ext>
            </a:extLst>
          </p:cNvPr>
          <p:cNvSpPr>
            <a:spLocks noGrp="1"/>
          </p:cNvSpPr>
          <p:nvPr>
            <p:ph type="body" sz="quarter" idx="11"/>
          </p:nvPr>
        </p:nvSpPr>
        <p:spPr/>
        <p:txBody>
          <a:bodyPr vert="horz" lIns="0" tIns="45720" rIns="0" bIns="45720" rtlCol="0" anchor="t">
            <a:noAutofit/>
          </a:bodyPr>
          <a:lstStyle/>
          <a:p>
            <a:r>
              <a:rPr lang="en-US"/>
              <a:t>Growing Carrier partnerships </a:t>
            </a:r>
          </a:p>
          <a:p>
            <a:r>
              <a:rPr lang="en-US"/>
              <a:t>3</a:t>
            </a:r>
            <a:r>
              <a:rPr lang="en-US" baseline="30000"/>
              <a:t>rd</a:t>
            </a:r>
            <a:r>
              <a:rPr lang="en-US"/>
              <a:t> Party Solutions</a:t>
            </a:r>
          </a:p>
          <a:p>
            <a:pPr marL="461645" lvl="1"/>
            <a:r>
              <a:rPr lang="en-US"/>
              <a:t>Enhanced EAPs</a:t>
            </a:r>
          </a:p>
          <a:p>
            <a:pPr marL="461645" lvl="1"/>
            <a:r>
              <a:rPr lang="en-US"/>
              <a:t>Mental Health &amp; Substance Use Platforms</a:t>
            </a:r>
          </a:p>
          <a:p>
            <a:pPr marL="461645" lvl="1"/>
            <a:r>
              <a:rPr lang="en-US"/>
              <a:t>Navigation Support</a:t>
            </a:r>
          </a:p>
          <a:p>
            <a:r>
              <a:rPr lang="en-US"/>
              <a:t>Training and Education</a:t>
            </a:r>
          </a:p>
          <a:p>
            <a:r>
              <a:rPr lang="en-US"/>
              <a:t>Employee Resource Groups and Peer Networks</a:t>
            </a:r>
            <a:endParaRPr lang="en-US">
              <a:solidFill>
                <a:srgbClr val="030406"/>
              </a:solidFill>
            </a:endParaRPr>
          </a:p>
          <a:p>
            <a:r>
              <a:rPr lang="en-US"/>
              <a:t>Supportive policies</a:t>
            </a:r>
          </a:p>
          <a:p>
            <a:r>
              <a:rPr lang="en-US"/>
              <a:t>Non-stigmatizing language</a:t>
            </a:r>
          </a:p>
          <a:p>
            <a:endParaRPr lang="en-US"/>
          </a:p>
          <a:p>
            <a:endParaRPr lang="en-US"/>
          </a:p>
          <a:p>
            <a:endParaRPr lang="en-US">
              <a:solidFill>
                <a:schemeClr val="bg2"/>
              </a:solidFill>
            </a:endParaRPr>
          </a:p>
          <a:p>
            <a:endParaRPr lang="en-US"/>
          </a:p>
        </p:txBody>
      </p:sp>
      <p:grpSp>
        <p:nvGrpSpPr>
          <p:cNvPr id="33" name="Group 5">
            <a:extLst>
              <a:ext uri="{FF2B5EF4-FFF2-40B4-BE49-F238E27FC236}">
                <a16:creationId xmlns:a16="http://schemas.microsoft.com/office/drawing/2014/main" id="{842DCEAC-9D3B-B10B-2E38-F12E6B3A0A0A}"/>
              </a:ext>
            </a:extLst>
          </p:cNvPr>
          <p:cNvGrpSpPr/>
          <p:nvPr/>
        </p:nvGrpSpPr>
        <p:grpSpPr>
          <a:xfrm>
            <a:off x="1756758" y="1821686"/>
            <a:ext cx="4187261" cy="4187262"/>
            <a:chOff x="-1" y="-2"/>
            <a:chExt cx="8374519" cy="8374522"/>
          </a:xfrm>
        </p:grpSpPr>
        <p:grpSp>
          <p:nvGrpSpPr>
            <p:cNvPr id="3" name="Group 22">
              <a:extLst>
                <a:ext uri="{FF2B5EF4-FFF2-40B4-BE49-F238E27FC236}">
                  <a16:creationId xmlns:a16="http://schemas.microsoft.com/office/drawing/2014/main" id="{6FAE9C92-020B-A601-A2F8-8B00CFCD767A}"/>
                </a:ext>
              </a:extLst>
            </p:cNvPr>
            <p:cNvGrpSpPr/>
            <p:nvPr/>
          </p:nvGrpSpPr>
          <p:grpSpPr>
            <a:xfrm>
              <a:off x="-1" y="-2"/>
              <a:ext cx="8374519" cy="8374522"/>
              <a:chOff x="-1" y="-1"/>
              <a:chExt cx="8374519" cy="8374519"/>
            </a:xfrm>
          </p:grpSpPr>
          <p:sp>
            <p:nvSpPr>
              <p:cNvPr id="16" name="Freeform 23">
                <a:extLst>
                  <a:ext uri="{FF2B5EF4-FFF2-40B4-BE49-F238E27FC236}">
                    <a16:creationId xmlns:a16="http://schemas.microsoft.com/office/drawing/2014/main" id="{FC36FFBA-90B7-1993-D8CA-83AD2046D0F4}"/>
                  </a:ext>
                </a:extLst>
              </p:cNvPr>
              <p:cNvSpPr/>
              <p:nvPr/>
            </p:nvSpPr>
            <p:spPr>
              <a:xfrm>
                <a:off x="4275382" y="5892305"/>
                <a:ext cx="2812706" cy="248221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8376" y="21413"/>
                      <a:pt x="15961" y="17601"/>
                      <a:pt x="21600" y="11473"/>
                    </a:cubicBezTo>
                    <a:cubicBezTo>
                      <a:pt x="21600" y="11473"/>
                      <a:pt x="17148" y="6390"/>
                      <a:pt x="11509" y="0"/>
                    </a:cubicBezTo>
                    <a:cubicBezTo>
                      <a:pt x="8442" y="3214"/>
                      <a:pt x="4419" y="5232"/>
                      <a:pt x="0" y="5419"/>
                    </a:cubicBezTo>
                    <a:lnTo>
                      <a:pt x="0" y="21600"/>
                    </a:lnTo>
                    <a:close/>
                  </a:path>
                </a:pathLst>
              </a:custGeom>
              <a:solidFill>
                <a:schemeClr val="accent4"/>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17" name="Freeform 24">
                <a:extLst>
                  <a:ext uri="{FF2B5EF4-FFF2-40B4-BE49-F238E27FC236}">
                    <a16:creationId xmlns:a16="http://schemas.microsoft.com/office/drawing/2014/main" id="{1D346FF6-ACDA-CEE2-9039-A203B07C07A7}"/>
                  </a:ext>
                </a:extLst>
              </p:cNvPr>
              <p:cNvSpPr/>
              <p:nvPr/>
            </p:nvSpPr>
            <p:spPr>
              <a:xfrm>
                <a:off x="1288246" y="-1"/>
                <a:ext cx="2816339" cy="248221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3237" y="187"/>
                      <a:pt x="5630" y="3999"/>
                      <a:pt x="0" y="10127"/>
                    </a:cubicBezTo>
                    <a:cubicBezTo>
                      <a:pt x="0" y="10127"/>
                      <a:pt x="4478" y="15210"/>
                      <a:pt x="10109" y="21600"/>
                    </a:cubicBezTo>
                    <a:cubicBezTo>
                      <a:pt x="13138" y="18386"/>
                      <a:pt x="17155" y="16368"/>
                      <a:pt x="21600" y="16181"/>
                    </a:cubicBezTo>
                    <a:lnTo>
                      <a:pt x="21600" y="0"/>
                    </a:lnTo>
                    <a:close/>
                  </a:path>
                </a:pathLst>
              </a:custGeom>
              <a:solidFill>
                <a:schemeClr val="accent1"/>
              </a:solidFill>
              <a:ln w="12700" cap="flat">
                <a:solidFill>
                  <a:schemeClr val="accent1"/>
                </a:solid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18" name="Freeform 51">
                <a:extLst>
                  <a:ext uri="{FF2B5EF4-FFF2-40B4-BE49-F238E27FC236}">
                    <a16:creationId xmlns:a16="http://schemas.microsoft.com/office/drawing/2014/main" id="{26A9D299-866E-4043-4BF5-39D8D3155197}"/>
                  </a:ext>
                </a:extLst>
              </p:cNvPr>
              <p:cNvSpPr/>
              <p:nvPr/>
            </p:nvSpPr>
            <p:spPr>
              <a:xfrm>
                <a:off x="4275382" y="-1"/>
                <a:ext cx="2812706" cy="2482214"/>
              </a:xfrm>
              <a:custGeom>
                <a:avLst/>
                <a:gdLst/>
                <a:ahLst/>
                <a:cxnLst>
                  <a:cxn ang="0">
                    <a:pos x="wd2" y="hd2"/>
                  </a:cxn>
                  <a:cxn ang="5400000">
                    <a:pos x="wd2" y="hd2"/>
                  </a:cxn>
                  <a:cxn ang="10800000">
                    <a:pos x="wd2" y="hd2"/>
                  </a:cxn>
                  <a:cxn ang="16200000">
                    <a:pos x="wd2" y="hd2"/>
                  </a:cxn>
                </a:cxnLst>
                <a:rect l="0" t="0" r="r" b="b"/>
                <a:pathLst>
                  <a:path w="21600" h="21600" extrusionOk="0">
                    <a:moveTo>
                      <a:pt x="21600" y="10127"/>
                    </a:moveTo>
                    <a:cubicBezTo>
                      <a:pt x="15961" y="3999"/>
                      <a:pt x="8376" y="187"/>
                      <a:pt x="0" y="0"/>
                    </a:cubicBezTo>
                    <a:cubicBezTo>
                      <a:pt x="0" y="0"/>
                      <a:pt x="0" y="7138"/>
                      <a:pt x="0" y="16181"/>
                    </a:cubicBezTo>
                    <a:cubicBezTo>
                      <a:pt x="4419" y="16368"/>
                      <a:pt x="8442" y="18386"/>
                      <a:pt x="11509" y="21600"/>
                    </a:cubicBezTo>
                    <a:lnTo>
                      <a:pt x="21600" y="10127"/>
                    </a:lnTo>
                    <a:close/>
                  </a:path>
                </a:pathLst>
              </a:custGeom>
              <a:solidFill>
                <a:srgbClr val="FFCC00"/>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19" name="Freeform 52">
                <a:extLst>
                  <a:ext uri="{FF2B5EF4-FFF2-40B4-BE49-F238E27FC236}">
                    <a16:creationId xmlns:a16="http://schemas.microsoft.com/office/drawing/2014/main" id="{8D79F11B-311C-6C97-34F9-0A23E53B57EF}"/>
                  </a:ext>
                </a:extLst>
              </p:cNvPr>
              <p:cNvSpPr/>
              <p:nvPr/>
            </p:nvSpPr>
            <p:spPr>
              <a:xfrm>
                <a:off x="5894323" y="1287410"/>
                <a:ext cx="2480195" cy="281269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413" y="13224"/>
                      <a:pt x="17564" y="5639"/>
                      <a:pt x="11435" y="0"/>
                    </a:cubicBezTo>
                    <a:cubicBezTo>
                      <a:pt x="11435" y="0"/>
                      <a:pt x="6390" y="4452"/>
                      <a:pt x="0" y="10091"/>
                    </a:cubicBezTo>
                    <a:cubicBezTo>
                      <a:pt x="3214" y="13125"/>
                      <a:pt x="5232" y="17148"/>
                      <a:pt x="5381" y="21600"/>
                    </a:cubicBezTo>
                    <a:lnTo>
                      <a:pt x="21600" y="21600"/>
                    </a:lnTo>
                    <a:close/>
                  </a:path>
                </a:pathLst>
              </a:custGeom>
              <a:solidFill>
                <a:srgbClr val="E68400"/>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20" name="Freeform 53">
                <a:extLst>
                  <a:ext uri="{FF2B5EF4-FFF2-40B4-BE49-F238E27FC236}">
                    <a16:creationId xmlns:a16="http://schemas.microsoft.com/office/drawing/2014/main" id="{ACF7A81F-CBE7-5B0B-4F52-C1CFA87FB900}"/>
                  </a:ext>
                </a:extLst>
              </p:cNvPr>
              <p:cNvSpPr/>
              <p:nvPr/>
            </p:nvSpPr>
            <p:spPr>
              <a:xfrm>
                <a:off x="-1" y="1287410"/>
                <a:ext cx="2482012" cy="2812691"/>
              </a:xfrm>
              <a:custGeom>
                <a:avLst/>
                <a:gdLst/>
                <a:ahLst/>
                <a:cxnLst>
                  <a:cxn ang="0">
                    <a:pos x="wd2" y="hd2"/>
                  </a:cxn>
                  <a:cxn ang="5400000">
                    <a:pos x="wd2" y="hd2"/>
                  </a:cxn>
                  <a:cxn ang="10800000">
                    <a:pos x="wd2" y="hd2"/>
                  </a:cxn>
                  <a:cxn ang="16200000">
                    <a:pos x="wd2" y="hd2"/>
                  </a:cxn>
                </a:cxnLst>
                <a:rect l="0" t="0" r="r" b="b"/>
                <a:pathLst>
                  <a:path w="21600" h="21600" extrusionOk="0">
                    <a:moveTo>
                      <a:pt x="10165" y="0"/>
                    </a:moveTo>
                    <a:cubicBezTo>
                      <a:pt x="4036" y="5639"/>
                      <a:pt x="187" y="13224"/>
                      <a:pt x="0" y="21600"/>
                    </a:cubicBezTo>
                    <a:cubicBezTo>
                      <a:pt x="0" y="21600"/>
                      <a:pt x="7175" y="21600"/>
                      <a:pt x="16219" y="21600"/>
                    </a:cubicBezTo>
                    <a:cubicBezTo>
                      <a:pt x="16406" y="17148"/>
                      <a:pt x="18424" y="13125"/>
                      <a:pt x="21600" y="10091"/>
                    </a:cubicBezTo>
                    <a:lnTo>
                      <a:pt x="10165" y="0"/>
                    </a:lnTo>
                    <a:close/>
                  </a:path>
                </a:pathLst>
              </a:custGeom>
              <a:solidFill>
                <a:schemeClr val="accent3"/>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21" name="Freeform 54">
                <a:extLst>
                  <a:ext uri="{FF2B5EF4-FFF2-40B4-BE49-F238E27FC236}">
                    <a16:creationId xmlns:a16="http://schemas.microsoft.com/office/drawing/2014/main" id="{8A955F0D-BFF6-EA0F-70A6-B82C719DB66E}"/>
                  </a:ext>
                </a:extLst>
              </p:cNvPr>
              <p:cNvSpPr/>
              <p:nvPr/>
            </p:nvSpPr>
            <p:spPr>
              <a:xfrm>
                <a:off x="1288246" y="5892305"/>
                <a:ext cx="2816339" cy="2482213"/>
              </a:xfrm>
              <a:custGeom>
                <a:avLst/>
                <a:gdLst/>
                <a:ahLst/>
                <a:cxnLst>
                  <a:cxn ang="0">
                    <a:pos x="wd2" y="hd2"/>
                  </a:cxn>
                  <a:cxn ang="5400000">
                    <a:pos x="wd2" y="hd2"/>
                  </a:cxn>
                  <a:cxn ang="10800000">
                    <a:pos x="wd2" y="hd2"/>
                  </a:cxn>
                  <a:cxn ang="16200000">
                    <a:pos x="wd2" y="hd2"/>
                  </a:cxn>
                </a:cxnLst>
                <a:rect l="0" t="0" r="r" b="b"/>
                <a:pathLst>
                  <a:path w="21600" h="21600" extrusionOk="0">
                    <a:moveTo>
                      <a:pt x="0" y="11473"/>
                    </a:moveTo>
                    <a:cubicBezTo>
                      <a:pt x="5630" y="17601"/>
                      <a:pt x="13237" y="21413"/>
                      <a:pt x="21600" y="21600"/>
                    </a:cubicBezTo>
                    <a:cubicBezTo>
                      <a:pt x="21600" y="21600"/>
                      <a:pt x="21600" y="14462"/>
                      <a:pt x="21600" y="5419"/>
                    </a:cubicBezTo>
                    <a:cubicBezTo>
                      <a:pt x="17155" y="5232"/>
                      <a:pt x="13138" y="3214"/>
                      <a:pt x="10109" y="0"/>
                    </a:cubicBezTo>
                    <a:lnTo>
                      <a:pt x="0" y="11473"/>
                    </a:lnTo>
                    <a:close/>
                  </a:path>
                </a:pathLst>
              </a:custGeom>
              <a:solidFill>
                <a:schemeClr val="accent5"/>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22" name="Freeform 55">
                <a:extLst>
                  <a:ext uri="{FF2B5EF4-FFF2-40B4-BE49-F238E27FC236}">
                    <a16:creationId xmlns:a16="http://schemas.microsoft.com/office/drawing/2014/main" id="{FBCD84E9-F9A2-4CD7-9DCD-62623B732255}"/>
                  </a:ext>
                </a:extLst>
              </p:cNvPr>
              <p:cNvSpPr/>
              <p:nvPr/>
            </p:nvSpPr>
            <p:spPr>
              <a:xfrm>
                <a:off x="5894323" y="4272602"/>
                <a:ext cx="2480195" cy="2812692"/>
              </a:xfrm>
              <a:custGeom>
                <a:avLst/>
                <a:gdLst/>
                <a:ahLst/>
                <a:cxnLst>
                  <a:cxn ang="0">
                    <a:pos x="wd2" y="hd2"/>
                  </a:cxn>
                  <a:cxn ang="5400000">
                    <a:pos x="wd2" y="hd2"/>
                  </a:cxn>
                  <a:cxn ang="10800000">
                    <a:pos x="wd2" y="hd2"/>
                  </a:cxn>
                  <a:cxn ang="16200000">
                    <a:pos x="wd2" y="hd2"/>
                  </a:cxn>
                </a:cxnLst>
                <a:rect l="0" t="0" r="r" b="b"/>
                <a:pathLst>
                  <a:path w="21600" h="21600" extrusionOk="0">
                    <a:moveTo>
                      <a:pt x="0" y="11509"/>
                    </a:moveTo>
                    <a:cubicBezTo>
                      <a:pt x="11435" y="21600"/>
                      <a:pt x="11435" y="21600"/>
                      <a:pt x="11435" y="21600"/>
                    </a:cubicBezTo>
                    <a:cubicBezTo>
                      <a:pt x="17564" y="15961"/>
                      <a:pt x="21413" y="8376"/>
                      <a:pt x="21600" y="0"/>
                    </a:cubicBezTo>
                    <a:cubicBezTo>
                      <a:pt x="21600" y="0"/>
                      <a:pt x="14462" y="0"/>
                      <a:pt x="5381" y="0"/>
                    </a:cubicBezTo>
                    <a:cubicBezTo>
                      <a:pt x="5232" y="4452"/>
                      <a:pt x="3214" y="8475"/>
                      <a:pt x="0" y="11509"/>
                    </a:cubicBezTo>
                    <a:close/>
                  </a:path>
                </a:pathLst>
              </a:custGeom>
              <a:solidFill>
                <a:schemeClr val="accent6"/>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23" name="Freeform 56">
                <a:extLst>
                  <a:ext uri="{FF2B5EF4-FFF2-40B4-BE49-F238E27FC236}">
                    <a16:creationId xmlns:a16="http://schemas.microsoft.com/office/drawing/2014/main" id="{49ECE016-7284-C8BE-F255-A59D80A2BF30}"/>
                  </a:ext>
                </a:extLst>
              </p:cNvPr>
              <p:cNvSpPr/>
              <p:nvPr/>
            </p:nvSpPr>
            <p:spPr>
              <a:xfrm>
                <a:off x="-1" y="4272602"/>
                <a:ext cx="2482012" cy="281269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87" y="8376"/>
                      <a:pt x="4036" y="15961"/>
                      <a:pt x="10165" y="21600"/>
                    </a:cubicBezTo>
                    <a:cubicBezTo>
                      <a:pt x="10165" y="21600"/>
                      <a:pt x="15210" y="17148"/>
                      <a:pt x="21600" y="11509"/>
                    </a:cubicBezTo>
                    <a:cubicBezTo>
                      <a:pt x="18424" y="8475"/>
                      <a:pt x="16406" y="4452"/>
                      <a:pt x="16219" y="0"/>
                    </a:cubicBezTo>
                    <a:lnTo>
                      <a:pt x="0" y="0"/>
                    </a:lnTo>
                    <a:close/>
                  </a:path>
                </a:pathLst>
              </a:custGeom>
              <a:solidFill>
                <a:schemeClr val="accent2"/>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24" name="Freeform 57">
                <a:extLst>
                  <a:ext uri="{FF2B5EF4-FFF2-40B4-BE49-F238E27FC236}">
                    <a16:creationId xmlns:a16="http://schemas.microsoft.com/office/drawing/2014/main" id="{19B0D0EE-7C94-B729-3CC6-21A215DB4710}"/>
                  </a:ext>
                </a:extLst>
              </p:cNvPr>
              <p:cNvSpPr/>
              <p:nvPr/>
            </p:nvSpPr>
            <p:spPr>
              <a:xfrm>
                <a:off x="4275382" y="5354575"/>
                <a:ext cx="1499020" cy="1160553"/>
              </a:xfrm>
              <a:custGeom>
                <a:avLst/>
                <a:gdLst/>
                <a:ahLst/>
                <a:cxnLst>
                  <a:cxn ang="0">
                    <a:pos x="wd2" y="hd2"/>
                  </a:cxn>
                  <a:cxn ang="5400000">
                    <a:pos x="wd2" y="hd2"/>
                  </a:cxn>
                  <a:cxn ang="10800000">
                    <a:pos x="wd2" y="hd2"/>
                  </a:cxn>
                  <a:cxn ang="16200000">
                    <a:pos x="wd2" y="hd2"/>
                  </a:cxn>
                </a:cxnLst>
                <a:rect l="0" t="0" r="r" b="b"/>
                <a:pathLst>
                  <a:path w="21600" h="16815" extrusionOk="0">
                    <a:moveTo>
                      <a:pt x="0" y="14948"/>
                    </a:moveTo>
                    <a:cubicBezTo>
                      <a:pt x="0" y="16815"/>
                      <a:pt x="0" y="16815"/>
                      <a:pt x="0" y="16815"/>
                    </a:cubicBezTo>
                    <a:cubicBezTo>
                      <a:pt x="8293" y="16504"/>
                      <a:pt x="15844" y="13142"/>
                      <a:pt x="21600" y="7789"/>
                    </a:cubicBezTo>
                    <a:cubicBezTo>
                      <a:pt x="21167" y="7353"/>
                      <a:pt x="20672" y="6918"/>
                      <a:pt x="20238" y="6482"/>
                    </a:cubicBezTo>
                    <a:cubicBezTo>
                      <a:pt x="9036" y="-4785"/>
                      <a:pt x="0" y="-988"/>
                      <a:pt x="0" y="14948"/>
                    </a:cubicBezTo>
                    <a:close/>
                  </a:path>
                </a:pathLst>
              </a:custGeom>
              <a:solidFill>
                <a:srgbClr val="E34857"/>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25" name="Freeform 58">
                <a:extLst>
                  <a:ext uri="{FF2B5EF4-FFF2-40B4-BE49-F238E27FC236}">
                    <a16:creationId xmlns:a16="http://schemas.microsoft.com/office/drawing/2014/main" id="{9D590553-5126-F36C-7BB7-BF3066596002}"/>
                  </a:ext>
                </a:extLst>
              </p:cNvPr>
              <p:cNvSpPr/>
              <p:nvPr/>
            </p:nvSpPr>
            <p:spPr>
              <a:xfrm>
                <a:off x="2605566" y="1859390"/>
                <a:ext cx="1499019" cy="1160552"/>
              </a:xfrm>
              <a:custGeom>
                <a:avLst/>
                <a:gdLst/>
                <a:ahLst/>
                <a:cxnLst>
                  <a:cxn ang="0">
                    <a:pos x="wd2" y="hd2"/>
                  </a:cxn>
                  <a:cxn ang="5400000">
                    <a:pos x="wd2" y="hd2"/>
                  </a:cxn>
                  <a:cxn ang="10800000">
                    <a:pos x="wd2" y="hd2"/>
                  </a:cxn>
                  <a:cxn ang="16200000">
                    <a:pos x="wd2" y="hd2"/>
                  </a:cxn>
                </a:cxnLst>
                <a:rect l="0" t="0" r="r" b="b"/>
                <a:pathLst>
                  <a:path w="21600" h="16815" extrusionOk="0">
                    <a:moveTo>
                      <a:pt x="21600" y="1867"/>
                    </a:moveTo>
                    <a:cubicBezTo>
                      <a:pt x="21600" y="0"/>
                      <a:pt x="21600" y="0"/>
                      <a:pt x="21600" y="0"/>
                    </a:cubicBezTo>
                    <a:cubicBezTo>
                      <a:pt x="13245" y="311"/>
                      <a:pt x="5694" y="3673"/>
                      <a:pt x="0" y="9026"/>
                    </a:cubicBezTo>
                    <a:cubicBezTo>
                      <a:pt x="433" y="9462"/>
                      <a:pt x="866" y="9897"/>
                      <a:pt x="1300" y="10333"/>
                    </a:cubicBezTo>
                    <a:cubicBezTo>
                      <a:pt x="12502" y="21600"/>
                      <a:pt x="21600" y="17803"/>
                      <a:pt x="21600" y="1867"/>
                    </a:cubicBezTo>
                    <a:close/>
                  </a:path>
                </a:pathLst>
              </a:custGeom>
              <a:solidFill>
                <a:srgbClr val="0CAAE9"/>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26" name="Freeform 59">
                <a:extLst>
                  <a:ext uri="{FF2B5EF4-FFF2-40B4-BE49-F238E27FC236}">
                    <a16:creationId xmlns:a16="http://schemas.microsoft.com/office/drawing/2014/main" id="{5B4053A0-6F1A-DE26-DBE6-A63ACABA9635}"/>
                  </a:ext>
                </a:extLst>
              </p:cNvPr>
              <p:cNvSpPr/>
              <p:nvPr/>
            </p:nvSpPr>
            <p:spPr>
              <a:xfrm>
                <a:off x="4275382" y="1859390"/>
                <a:ext cx="1499020" cy="1160552"/>
              </a:xfrm>
              <a:custGeom>
                <a:avLst/>
                <a:gdLst/>
                <a:ahLst/>
                <a:cxnLst>
                  <a:cxn ang="0">
                    <a:pos x="wd2" y="hd2"/>
                  </a:cxn>
                  <a:cxn ang="5400000">
                    <a:pos x="wd2" y="hd2"/>
                  </a:cxn>
                  <a:cxn ang="10800000">
                    <a:pos x="wd2" y="hd2"/>
                  </a:cxn>
                  <a:cxn ang="16200000">
                    <a:pos x="wd2" y="hd2"/>
                  </a:cxn>
                </a:cxnLst>
                <a:rect l="0" t="0" r="r" b="b"/>
                <a:pathLst>
                  <a:path w="21600" h="16815" extrusionOk="0">
                    <a:moveTo>
                      <a:pt x="20238" y="10333"/>
                    </a:moveTo>
                    <a:cubicBezTo>
                      <a:pt x="21600" y="9026"/>
                      <a:pt x="21600" y="9026"/>
                      <a:pt x="21600" y="9026"/>
                    </a:cubicBezTo>
                    <a:cubicBezTo>
                      <a:pt x="15844" y="3673"/>
                      <a:pt x="8293" y="311"/>
                      <a:pt x="0" y="0"/>
                    </a:cubicBezTo>
                    <a:cubicBezTo>
                      <a:pt x="0" y="622"/>
                      <a:pt x="0" y="1245"/>
                      <a:pt x="0" y="1867"/>
                    </a:cubicBezTo>
                    <a:cubicBezTo>
                      <a:pt x="0" y="17803"/>
                      <a:pt x="9036" y="21600"/>
                      <a:pt x="20238" y="10333"/>
                    </a:cubicBezTo>
                    <a:close/>
                  </a:path>
                </a:pathLst>
              </a:custGeom>
              <a:solidFill>
                <a:srgbClr val="4BFF9E"/>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27" name="Freeform 60">
                <a:extLst>
                  <a:ext uri="{FF2B5EF4-FFF2-40B4-BE49-F238E27FC236}">
                    <a16:creationId xmlns:a16="http://schemas.microsoft.com/office/drawing/2014/main" id="{5A165E82-B5C4-0C86-43D4-DF2F80DC712C}"/>
                  </a:ext>
                </a:extLst>
              </p:cNvPr>
              <p:cNvSpPr/>
              <p:nvPr/>
            </p:nvSpPr>
            <p:spPr>
              <a:xfrm>
                <a:off x="5357400" y="2602056"/>
                <a:ext cx="1154699" cy="1498045"/>
              </a:xfrm>
              <a:custGeom>
                <a:avLst/>
                <a:gdLst/>
                <a:ahLst/>
                <a:cxnLst>
                  <a:cxn ang="0">
                    <a:pos x="wd2" y="hd2"/>
                  </a:cxn>
                  <a:cxn ang="5400000">
                    <a:pos x="wd2" y="hd2"/>
                  </a:cxn>
                  <a:cxn ang="10800000">
                    <a:pos x="wd2" y="hd2"/>
                  </a:cxn>
                  <a:cxn ang="16200000">
                    <a:pos x="wd2" y="hd2"/>
                  </a:cxn>
                </a:cxnLst>
                <a:rect l="0" t="0" r="r" b="b"/>
                <a:pathLst>
                  <a:path w="16801" h="21600" extrusionOk="0">
                    <a:moveTo>
                      <a:pt x="14991" y="21600"/>
                    </a:moveTo>
                    <a:cubicBezTo>
                      <a:pt x="16801" y="21600"/>
                      <a:pt x="16801" y="21600"/>
                      <a:pt x="16801" y="21600"/>
                    </a:cubicBezTo>
                    <a:cubicBezTo>
                      <a:pt x="16551" y="13245"/>
                      <a:pt x="13180" y="5694"/>
                      <a:pt x="7811" y="0"/>
                    </a:cubicBezTo>
                    <a:cubicBezTo>
                      <a:pt x="7374" y="433"/>
                      <a:pt x="6937" y="866"/>
                      <a:pt x="6500" y="1300"/>
                    </a:cubicBezTo>
                    <a:cubicBezTo>
                      <a:pt x="-4799" y="12502"/>
                      <a:pt x="-991" y="21600"/>
                      <a:pt x="14991" y="21600"/>
                    </a:cubicBezTo>
                    <a:close/>
                  </a:path>
                </a:pathLst>
              </a:custGeom>
              <a:solidFill>
                <a:srgbClr val="FBB321"/>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29" name="Freeform 61">
                <a:extLst>
                  <a:ext uri="{FF2B5EF4-FFF2-40B4-BE49-F238E27FC236}">
                    <a16:creationId xmlns:a16="http://schemas.microsoft.com/office/drawing/2014/main" id="{15B38BAA-A930-2E55-A319-6387E4BFC2A6}"/>
                  </a:ext>
                </a:extLst>
              </p:cNvPr>
              <p:cNvSpPr/>
              <p:nvPr/>
            </p:nvSpPr>
            <p:spPr>
              <a:xfrm>
                <a:off x="1862416" y="2602056"/>
                <a:ext cx="1159894" cy="1498045"/>
              </a:xfrm>
              <a:custGeom>
                <a:avLst/>
                <a:gdLst/>
                <a:ahLst/>
                <a:cxnLst>
                  <a:cxn ang="0">
                    <a:pos x="wd2" y="hd2"/>
                  </a:cxn>
                  <a:cxn ang="5400000">
                    <a:pos x="wd2" y="hd2"/>
                  </a:cxn>
                  <a:cxn ang="10800000">
                    <a:pos x="wd2" y="hd2"/>
                  </a:cxn>
                  <a:cxn ang="16200000">
                    <a:pos x="wd2" y="hd2"/>
                  </a:cxn>
                </a:cxnLst>
                <a:rect l="0" t="0" r="r" b="b"/>
                <a:pathLst>
                  <a:path w="16815" h="21600" extrusionOk="0">
                    <a:moveTo>
                      <a:pt x="10333" y="1300"/>
                    </a:moveTo>
                    <a:cubicBezTo>
                      <a:pt x="8964" y="0"/>
                      <a:pt x="8964" y="0"/>
                      <a:pt x="8964" y="0"/>
                    </a:cubicBezTo>
                    <a:cubicBezTo>
                      <a:pt x="3673" y="5694"/>
                      <a:pt x="311" y="13245"/>
                      <a:pt x="0" y="21600"/>
                    </a:cubicBezTo>
                    <a:cubicBezTo>
                      <a:pt x="622" y="21600"/>
                      <a:pt x="1245" y="21600"/>
                      <a:pt x="1867" y="21600"/>
                    </a:cubicBezTo>
                    <a:cubicBezTo>
                      <a:pt x="17803" y="21600"/>
                      <a:pt x="21600" y="12502"/>
                      <a:pt x="10333" y="1300"/>
                    </a:cubicBezTo>
                    <a:close/>
                  </a:path>
                </a:pathLst>
              </a:custGeom>
              <a:solidFill>
                <a:srgbClr val="F87604"/>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30" name="Freeform 62">
                <a:extLst>
                  <a:ext uri="{FF2B5EF4-FFF2-40B4-BE49-F238E27FC236}">
                    <a16:creationId xmlns:a16="http://schemas.microsoft.com/office/drawing/2014/main" id="{80679FC0-9E0F-FA5E-AE6F-46FB56EB6A03}"/>
                  </a:ext>
                </a:extLst>
              </p:cNvPr>
              <p:cNvSpPr/>
              <p:nvPr/>
            </p:nvSpPr>
            <p:spPr>
              <a:xfrm>
                <a:off x="2605566" y="5354575"/>
                <a:ext cx="1499019" cy="1160553"/>
              </a:xfrm>
              <a:custGeom>
                <a:avLst/>
                <a:gdLst/>
                <a:ahLst/>
                <a:cxnLst>
                  <a:cxn ang="0">
                    <a:pos x="wd2" y="hd2"/>
                  </a:cxn>
                  <a:cxn ang="5400000">
                    <a:pos x="wd2" y="hd2"/>
                  </a:cxn>
                  <a:cxn ang="10800000">
                    <a:pos x="wd2" y="hd2"/>
                  </a:cxn>
                  <a:cxn ang="16200000">
                    <a:pos x="wd2" y="hd2"/>
                  </a:cxn>
                </a:cxnLst>
                <a:rect l="0" t="0" r="r" b="b"/>
                <a:pathLst>
                  <a:path w="21600" h="16815" extrusionOk="0">
                    <a:moveTo>
                      <a:pt x="1300" y="6482"/>
                    </a:moveTo>
                    <a:cubicBezTo>
                      <a:pt x="0" y="7789"/>
                      <a:pt x="0" y="7789"/>
                      <a:pt x="0" y="7789"/>
                    </a:cubicBezTo>
                    <a:cubicBezTo>
                      <a:pt x="5694" y="13142"/>
                      <a:pt x="13245" y="16504"/>
                      <a:pt x="21600" y="16815"/>
                    </a:cubicBezTo>
                    <a:cubicBezTo>
                      <a:pt x="21600" y="16193"/>
                      <a:pt x="21600" y="15570"/>
                      <a:pt x="21600" y="14948"/>
                    </a:cubicBezTo>
                    <a:cubicBezTo>
                      <a:pt x="21600" y="-988"/>
                      <a:pt x="12502" y="-4785"/>
                      <a:pt x="1300" y="6482"/>
                    </a:cubicBezTo>
                    <a:close/>
                  </a:path>
                </a:pathLst>
              </a:custGeom>
              <a:solidFill>
                <a:srgbClr val="5C5C5C"/>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31" name="Freeform 63">
                <a:extLst>
                  <a:ext uri="{FF2B5EF4-FFF2-40B4-BE49-F238E27FC236}">
                    <a16:creationId xmlns:a16="http://schemas.microsoft.com/office/drawing/2014/main" id="{E7A9DEA5-8C68-13BC-4CDF-74C46AFB72FC}"/>
                  </a:ext>
                </a:extLst>
              </p:cNvPr>
              <p:cNvSpPr/>
              <p:nvPr/>
            </p:nvSpPr>
            <p:spPr>
              <a:xfrm>
                <a:off x="5357400" y="4272602"/>
                <a:ext cx="1154699" cy="1499860"/>
              </a:xfrm>
              <a:custGeom>
                <a:avLst/>
                <a:gdLst/>
                <a:ahLst/>
                <a:cxnLst>
                  <a:cxn ang="0">
                    <a:pos x="wd2" y="hd2"/>
                  </a:cxn>
                  <a:cxn ang="5400000">
                    <a:pos x="wd2" y="hd2"/>
                  </a:cxn>
                  <a:cxn ang="10800000">
                    <a:pos x="wd2" y="hd2"/>
                  </a:cxn>
                  <a:cxn ang="16200000">
                    <a:pos x="wd2" y="hd2"/>
                  </a:cxn>
                </a:cxnLst>
                <a:rect l="0" t="0" r="r" b="b"/>
                <a:pathLst>
                  <a:path w="16801" h="21600" extrusionOk="0">
                    <a:moveTo>
                      <a:pt x="14991" y="0"/>
                    </a:moveTo>
                    <a:cubicBezTo>
                      <a:pt x="-991" y="0"/>
                      <a:pt x="-4799" y="9098"/>
                      <a:pt x="6500" y="20300"/>
                    </a:cubicBezTo>
                    <a:cubicBezTo>
                      <a:pt x="7811" y="21600"/>
                      <a:pt x="7811" y="21600"/>
                      <a:pt x="7811" y="21600"/>
                    </a:cubicBezTo>
                    <a:cubicBezTo>
                      <a:pt x="13180" y="15906"/>
                      <a:pt x="16551" y="8355"/>
                      <a:pt x="16801" y="0"/>
                    </a:cubicBezTo>
                    <a:cubicBezTo>
                      <a:pt x="16239" y="0"/>
                      <a:pt x="15615" y="0"/>
                      <a:pt x="14991" y="0"/>
                    </a:cubicBezTo>
                    <a:close/>
                  </a:path>
                </a:pathLst>
              </a:custGeom>
              <a:solidFill>
                <a:srgbClr val="F87604"/>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32" name="Freeform 64">
                <a:extLst>
                  <a:ext uri="{FF2B5EF4-FFF2-40B4-BE49-F238E27FC236}">
                    <a16:creationId xmlns:a16="http://schemas.microsoft.com/office/drawing/2014/main" id="{E00F4193-2893-ED9B-DA42-DEC50C8119F5}"/>
                  </a:ext>
                </a:extLst>
              </p:cNvPr>
              <p:cNvSpPr/>
              <p:nvPr/>
            </p:nvSpPr>
            <p:spPr>
              <a:xfrm>
                <a:off x="1862416" y="4272602"/>
                <a:ext cx="1159894" cy="1499860"/>
              </a:xfrm>
              <a:custGeom>
                <a:avLst/>
                <a:gdLst/>
                <a:ahLst/>
                <a:cxnLst>
                  <a:cxn ang="0">
                    <a:pos x="wd2" y="hd2"/>
                  </a:cxn>
                  <a:cxn ang="5400000">
                    <a:pos x="wd2" y="hd2"/>
                  </a:cxn>
                  <a:cxn ang="10800000">
                    <a:pos x="wd2" y="hd2"/>
                  </a:cxn>
                  <a:cxn ang="16200000">
                    <a:pos x="wd2" y="hd2"/>
                  </a:cxn>
                </a:cxnLst>
                <a:rect l="0" t="0" r="r" b="b"/>
                <a:pathLst>
                  <a:path w="16815" h="21600" extrusionOk="0">
                    <a:moveTo>
                      <a:pt x="1867" y="0"/>
                    </a:moveTo>
                    <a:cubicBezTo>
                      <a:pt x="0" y="0"/>
                      <a:pt x="0" y="0"/>
                      <a:pt x="0" y="0"/>
                    </a:cubicBezTo>
                    <a:cubicBezTo>
                      <a:pt x="311" y="8355"/>
                      <a:pt x="3673" y="15906"/>
                      <a:pt x="8964" y="21600"/>
                    </a:cubicBezTo>
                    <a:cubicBezTo>
                      <a:pt x="9462" y="21167"/>
                      <a:pt x="9897" y="20734"/>
                      <a:pt x="10333" y="20300"/>
                    </a:cubicBezTo>
                    <a:cubicBezTo>
                      <a:pt x="21600" y="9098"/>
                      <a:pt x="17803" y="0"/>
                      <a:pt x="1867" y="0"/>
                    </a:cubicBezTo>
                    <a:close/>
                  </a:path>
                </a:pathLst>
              </a:custGeom>
              <a:solidFill>
                <a:srgbClr val="FBB321"/>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grpSp>
        <p:grpSp>
          <p:nvGrpSpPr>
            <p:cNvPr id="4" name="Group 3">
              <a:extLst>
                <a:ext uri="{FF2B5EF4-FFF2-40B4-BE49-F238E27FC236}">
                  <a16:creationId xmlns:a16="http://schemas.microsoft.com/office/drawing/2014/main" id="{2F2F5EC4-04DA-5918-8C46-F53E2C2F90D4}"/>
                </a:ext>
              </a:extLst>
            </p:cNvPr>
            <p:cNvGrpSpPr/>
            <p:nvPr/>
          </p:nvGrpSpPr>
          <p:grpSpPr>
            <a:xfrm>
              <a:off x="1862419" y="1859388"/>
              <a:ext cx="4649686" cy="4655740"/>
              <a:chOff x="-1" y="-1"/>
              <a:chExt cx="4649684" cy="4655740"/>
            </a:xfrm>
          </p:grpSpPr>
          <p:sp>
            <p:nvSpPr>
              <p:cNvPr id="5" name="Freeform 57">
                <a:extLst>
                  <a:ext uri="{FF2B5EF4-FFF2-40B4-BE49-F238E27FC236}">
                    <a16:creationId xmlns:a16="http://schemas.microsoft.com/office/drawing/2014/main" id="{E796C2B0-5111-E31F-55EF-B7FDD119ED5B}"/>
                  </a:ext>
                </a:extLst>
              </p:cNvPr>
              <p:cNvSpPr/>
              <p:nvPr/>
            </p:nvSpPr>
            <p:spPr>
              <a:xfrm>
                <a:off x="2412968" y="3495186"/>
                <a:ext cx="1499019" cy="1160553"/>
              </a:xfrm>
              <a:custGeom>
                <a:avLst/>
                <a:gdLst/>
                <a:ahLst/>
                <a:cxnLst>
                  <a:cxn ang="0">
                    <a:pos x="wd2" y="hd2"/>
                  </a:cxn>
                  <a:cxn ang="5400000">
                    <a:pos x="wd2" y="hd2"/>
                  </a:cxn>
                  <a:cxn ang="10800000">
                    <a:pos x="wd2" y="hd2"/>
                  </a:cxn>
                  <a:cxn ang="16200000">
                    <a:pos x="wd2" y="hd2"/>
                  </a:cxn>
                </a:cxnLst>
                <a:rect l="0" t="0" r="r" b="b"/>
                <a:pathLst>
                  <a:path w="21600" h="16815" extrusionOk="0">
                    <a:moveTo>
                      <a:pt x="0" y="14948"/>
                    </a:moveTo>
                    <a:cubicBezTo>
                      <a:pt x="0" y="16815"/>
                      <a:pt x="0" y="16815"/>
                      <a:pt x="0" y="16815"/>
                    </a:cubicBezTo>
                    <a:cubicBezTo>
                      <a:pt x="8293" y="16504"/>
                      <a:pt x="15844" y="13142"/>
                      <a:pt x="21600" y="7789"/>
                    </a:cubicBezTo>
                    <a:cubicBezTo>
                      <a:pt x="21167" y="7353"/>
                      <a:pt x="20672" y="6918"/>
                      <a:pt x="20238" y="6482"/>
                    </a:cubicBezTo>
                    <a:cubicBezTo>
                      <a:pt x="9036" y="-4785"/>
                      <a:pt x="0" y="-988"/>
                      <a:pt x="0" y="14948"/>
                    </a:cubicBezTo>
                    <a:close/>
                  </a:path>
                </a:pathLst>
              </a:custGeom>
              <a:solidFill>
                <a:schemeClr val="accent4">
                  <a:lumMod val="75000"/>
                </a:schemeClr>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6" name="Freeform 58">
                <a:extLst>
                  <a:ext uri="{FF2B5EF4-FFF2-40B4-BE49-F238E27FC236}">
                    <a16:creationId xmlns:a16="http://schemas.microsoft.com/office/drawing/2014/main" id="{BB5C9FFD-559C-2353-8356-D1B6629218CC}"/>
                  </a:ext>
                </a:extLst>
              </p:cNvPr>
              <p:cNvSpPr/>
              <p:nvPr/>
            </p:nvSpPr>
            <p:spPr>
              <a:xfrm>
                <a:off x="743149" y="-1"/>
                <a:ext cx="1499020" cy="1160554"/>
              </a:xfrm>
              <a:custGeom>
                <a:avLst/>
                <a:gdLst/>
                <a:ahLst/>
                <a:cxnLst>
                  <a:cxn ang="0">
                    <a:pos x="wd2" y="hd2"/>
                  </a:cxn>
                  <a:cxn ang="5400000">
                    <a:pos x="wd2" y="hd2"/>
                  </a:cxn>
                  <a:cxn ang="10800000">
                    <a:pos x="wd2" y="hd2"/>
                  </a:cxn>
                  <a:cxn ang="16200000">
                    <a:pos x="wd2" y="hd2"/>
                  </a:cxn>
                </a:cxnLst>
                <a:rect l="0" t="0" r="r" b="b"/>
                <a:pathLst>
                  <a:path w="21600" h="16815" extrusionOk="0">
                    <a:moveTo>
                      <a:pt x="21600" y="1867"/>
                    </a:moveTo>
                    <a:cubicBezTo>
                      <a:pt x="21600" y="0"/>
                      <a:pt x="21600" y="0"/>
                      <a:pt x="21600" y="0"/>
                    </a:cubicBezTo>
                    <a:cubicBezTo>
                      <a:pt x="13245" y="311"/>
                      <a:pt x="5694" y="3673"/>
                      <a:pt x="0" y="9026"/>
                    </a:cubicBezTo>
                    <a:cubicBezTo>
                      <a:pt x="433" y="9462"/>
                      <a:pt x="866" y="9897"/>
                      <a:pt x="1300" y="10333"/>
                    </a:cubicBezTo>
                    <a:cubicBezTo>
                      <a:pt x="12502" y="21600"/>
                      <a:pt x="21600" y="17803"/>
                      <a:pt x="21600" y="1867"/>
                    </a:cubicBezTo>
                    <a:close/>
                  </a:path>
                </a:pathLst>
              </a:custGeom>
              <a:solidFill>
                <a:schemeClr val="accent1">
                  <a:lumMod val="75000"/>
                </a:schemeClr>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8" name="Freeform 59">
                <a:extLst>
                  <a:ext uri="{FF2B5EF4-FFF2-40B4-BE49-F238E27FC236}">
                    <a16:creationId xmlns:a16="http://schemas.microsoft.com/office/drawing/2014/main" id="{917D53D0-8BF7-69FE-CC48-1F54E98A0C54}"/>
                  </a:ext>
                </a:extLst>
              </p:cNvPr>
              <p:cNvSpPr/>
              <p:nvPr/>
            </p:nvSpPr>
            <p:spPr>
              <a:xfrm>
                <a:off x="2412968" y="-1"/>
                <a:ext cx="1499019" cy="1160554"/>
              </a:xfrm>
              <a:custGeom>
                <a:avLst/>
                <a:gdLst/>
                <a:ahLst/>
                <a:cxnLst>
                  <a:cxn ang="0">
                    <a:pos x="wd2" y="hd2"/>
                  </a:cxn>
                  <a:cxn ang="5400000">
                    <a:pos x="wd2" y="hd2"/>
                  </a:cxn>
                  <a:cxn ang="10800000">
                    <a:pos x="wd2" y="hd2"/>
                  </a:cxn>
                  <a:cxn ang="16200000">
                    <a:pos x="wd2" y="hd2"/>
                  </a:cxn>
                </a:cxnLst>
                <a:rect l="0" t="0" r="r" b="b"/>
                <a:pathLst>
                  <a:path w="21600" h="16815" extrusionOk="0">
                    <a:moveTo>
                      <a:pt x="20238" y="10333"/>
                    </a:moveTo>
                    <a:cubicBezTo>
                      <a:pt x="21600" y="9026"/>
                      <a:pt x="21600" y="9026"/>
                      <a:pt x="21600" y="9026"/>
                    </a:cubicBezTo>
                    <a:cubicBezTo>
                      <a:pt x="15844" y="3673"/>
                      <a:pt x="8293" y="311"/>
                      <a:pt x="0" y="0"/>
                    </a:cubicBezTo>
                    <a:cubicBezTo>
                      <a:pt x="0" y="622"/>
                      <a:pt x="0" y="1245"/>
                      <a:pt x="0" y="1867"/>
                    </a:cubicBezTo>
                    <a:cubicBezTo>
                      <a:pt x="0" y="17803"/>
                      <a:pt x="9036" y="21600"/>
                      <a:pt x="20238" y="10333"/>
                    </a:cubicBezTo>
                    <a:close/>
                  </a:path>
                </a:pathLst>
              </a:custGeom>
              <a:solidFill>
                <a:srgbClr val="CFA500"/>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11" name="Freeform 60">
                <a:extLst>
                  <a:ext uri="{FF2B5EF4-FFF2-40B4-BE49-F238E27FC236}">
                    <a16:creationId xmlns:a16="http://schemas.microsoft.com/office/drawing/2014/main" id="{7C7DB62E-9BF0-0A4B-7EC7-06F9F2DB145B}"/>
                  </a:ext>
                </a:extLst>
              </p:cNvPr>
              <p:cNvSpPr/>
              <p:nvPr/>
            </p:nvSpPr>
            <p:spPr>
              <a:xfrm>
                <a:off x="3494984" y="742666"/>
                <a:ext cx="1154699" cy="1498047"/>
              </a:xfrm>
              <a:custGeom>
                <a:avLst/>
                <a:gdLst/>
                <a:ahLst/>
                <a:cxnLst>
                  <a:cxn ang="0">
                    <a:pos x="wd2" y="hd2"/>
                  </a:cxn>
                  <a:cxn ang="5400000">
                    <a:pos x="wd2" y="hd2"/>
                  </a:cxn>
                  <a:cxn ang="10800000">
                    <a:pos x="wd2" y="hd2"/>
                  </a:cxn>
                  <a:cxn ang="16200000">
                    <a:pos x="wd2" y="hd2"/>
                  </a:cxn>
                </a:cxnLst>
                <a:rect l="0" t="0" r="r" b="b"/>
                <a:pathLst>
                  <a:path w="16801" h="21600" extrusionOk="0">
                    <a:moveTo>
                      <a:pt x="14991" y="21600"/>
                    </a:moveTo>
                    <a:cubicBezTo>
                      <a:pt x="16801" y="21600"/>
                      <a:pt x="16801" y="21600"/>
                      <a:pt x="16801" y="21600"/>
                    </a:cubicBezTo>
                    <a:cubicBezTo>
                      <a:pt x="16551" y="13245"/>
                      <a:pt x="13180" y="5694"/>
                      <a:pt x="7811" y="0"/>
                    </a:cubicBezTo>
                    <a:cubicBezTo>
                      <a:pt x="7374" y="433"/>
                      <a:pt x="6937" y="866"/>
                      <a:pt x="6500" y="1300"/>
                    </a:cubicBezTo>
                    <a:cubicBezTo>
                      <a:pt x="-4799" y="12502"/>
                      <a:pt x="-991" y="21600"/>
                      <a:pt x="14991" y="21600"/>
                    </a:cubicBezTo>
                    <a:close/>
                  </a:path>
                </a:pathLst>
              </a:custGeom>
              <a:solidFill>
                <a:srgbClr val="C26E00">
                  <a:alpha val="96000"/>
                </a:srgbClr>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12" name="Freeform 61">
                <a:extLst>
                  <a:ext uri="{FF2B5EF4-FFF2-40B4-BE49-F238E27FC236}">
                    <a16:creationId xmlns:a16="http://schemas.microsoft.com/office/drawing/2014/main" id="{DD440364-7937-CF77-9FD2-91BB7D35F7DE}"/>
                  </a:ext>
                </a:extLst>
              </p:cNvPr>
              <p:cNvSpPr/>
              <p:nvPr/>
            </p:nvSpPr>
            <p:spPr>
              <a:xfrm>
                <a:off x="-1" y="742666"/>
                <a:ext cx="1159894" cy="1498047"/>
              </a:xfrm>
              <a:custGeom>
                <a:avLst/>
                <a:gdLst/>
                <a:ahLst/>
                <a:cxnLst>
                  <a:cxn ang="0">
                    <a:pos x="wd2" y="hd2"/>
                  </a:cxn>
                  <a:cxn ang="5400000">
                    <a:pos x="wd2" y="hd2"/>
                  </a:cxn>
                  <a:cxn ang="10800000">
                    <a:pos x="wd2" y="hd2"/>
                  </a:cxn>
                  <a:cxn ang="16200000">
                    <a:pos x="wd2" y="hd2"/>
                  </a:cxn>
                </a:cxnLst>
                <a:rect l="0" t="0" r="r" b="b"/>
                <a:pathLst>
                  <a:path w="16815" h="21600" extrusionOk="0">
                    <a:moveTo>
                      <a:pt x="10333" y="1300"/>
                    </a:moveTo>
                    <a:cubicBezTo>
                      <a:pt x="8964" y="0"/>
                      <a:pt x="8964" y="0"/>
                      <a:pt x="8964" y="0"/>
                    </a:cubicBezTo>
                    <a:cubicBezTo>
                      <a:pt x="3673" y="5694"/>
                      <a:pt x="311" y="13245"/>
                      <a:pt x="0" y="21600"/>
                    </a:cubicBezTo>
                    <a:cubicBezTo>
                      <a:pt x="622" y="21600"/>
                      <a:pt x="1245" y="21600"/>
                      <a:pt x="1867" y="21600"/>
                    </a:cubicBezTo>
                    <a:cubicBezTo>
                      <a:pt x="17803" y="21600"/>
                      <a:pt x="21600" y="12502"/>
                      <a:pt x="10333" y="1300"/>
                    </a:cubicBezTo>
                    <a:close/>
                  </a:path>
                </a:pathLst>
              </a:custGeom>
              <a:solidFill>
                <a:schemeClr val="accent3">
                  <a:lumMod val="75000"/>
                </a:schemeClr>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13" name="Freeform 62">
                <a:extLst>
                  <a:ext uri="{FF2B5EF4-FFF2-40B4-BE49-F238E27FC236}">
                    <a16:creationId xmlns:a16="http://schemas.microsoft.com/office/drawing/2014/main" id="{45EF49D4-1D8E-44F6-AA2A-418154BEE6FF}"/>
                  </a:ext>
                </a:extLst>
              </p:cNvPr>
              <p:cNvSpPr/>
              <p:nvPr/>
            </p:nvSpPr>
            <p:spPr>
              <a:xfrm>
                <a:off x="743149" y="3495186"/>
                <a:ext cx="1499020" cy="1160553"/>
              </a:xfrm>
              <a:custGeom>
                <a:avLst/>
                <a:gdLst/>
                <a:ahLst/>
                <a:cxnLst>
                  <a:cxn ang="0">
                    <a:pos x="wd2" y="hd2"/>
                  </a:cxn>
                  <a:cxn ang="5400000">
                    <a:pos x="wd2" y="hd2"/>
                  </a:cxn>
                  <a:cxn ang="10800000">
                    <a:pos x="wd2" y="hd2"/>
                  </a:cxn>
                  <a:cxn ang="16200000">
                    <a:pos x="wd2" y="hd2"/>
                  </a:cxn>
                </a:cxnLst>
                <a:rect l="0" t="0" r="r" b="b"/>
                <a:pathLst>
                  <a:path w="21600" h="16815" extrusionOk="0">
                    <a:moveTo>
                      <a:pt x="1300" y="6482"/>
                    </a:moveTo>
                    <a:cubicBezTo>
                      <a:pt x="0" y="7789"/>
                      <a:pt x="0" y="7789"/>
                      <a:pt x="0" y="7789"/>
                    </a:cubicBezTo>
                    <a:cubicBezTo>
                      <a:pt x="5694" y="13142"/>
                      <a:pt x="13245" y="16504"/>
                      <a:pt x="21600" y="16815"/>
                    </a:cubicBezTo>
                    <a:cubicBezTo>
                      <a:pt x="21600" y="16193"/>
                      <a:pt x="21600" y="15570"/>
                      <a:pt x="21600" y="14948"/>
                    </a:cubicBezTo>
                    <a:cubicBezTo>
                      <a:pt x="21600" y="-988"/>
                      <a:pt x="12502" y="-4785"/>
                      <a:pt x="1300" y="6482"/>
                    </a:cubicBezTo>
                    <a:close/>
                  </a:path>
                </a:pathLst>
              </a:custGeom>
              <a:solidFill>
                <a:schemeClr val="accent5">
                  <a:lumMod val="75000"/>
                </a:schemeClr>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14" name="Freeform 63">
                <a:extLst>
                  <a:ext uri="{FF2B5EF4-FFF2-40B4-BE49-F238E27FC236}">
                    <a16:creationId xmlns:a16="http://schemas.microsoft.com/office/drawing/2014/main" id="{4FF31BF0-383C-04BC-DE28-DFD28D1DA242}"/>
                  </a:ext>
                </a:extLst>
              </p:cNvPr>
              <p:cNvSpPr/>
              <p:nvPr/>
            </p:nvSpPr>
            <p:spPr>
              <a:xfrm>
                <a:off x="3494984" y="2413213"/>
                <a:ext cx="1154699" cy="1499859"/>
              </a:xfrm>
              <a:custGeom>
                <a:avLst/>
                <a:gdLst/>
                <a:ahLst/>
                <a:cxnLst>
                  <a:cxn ang="0">
                    <a:pos x="wd2" y="hd2"/>
                  </a:cxn>
                  <a:cxn ang="5400000">
                    <a:pos x="wd2" y="hd2"/>
                  </a:cxn>
                  <a:cxn ang="10800000">
                    <a:pos x="wd2" y="hd2"/>
                  </a:cxn>
                  <a:cxn ang="16200000">
                    <a:pos x="wd2" y="hd2"/>
                  </a:cxn>
                </a:cxnLst>
                <a:rect l="0" t="0" r="r" b="b"/>
                <a:pathLst>
                  <a:path w="16801" h="21600" extrusionOk="0">
                    <a:moveTo>
                      <a:pt x="14991" y="0"/>
                    </a:moveTo>
                    <a:cubicBezTo>
                      <a:pt x="-991" y="0"/>
                      <a:pt x="-4799" y="9098"/>
                      <a:pt x="6500" y="20300"/>
                    </a:cubicBezTo>
                    <a:cubicBezTo>
                      <a:pt x="7811" y="21600"/>
                      <a:pt x="7811" y="21600"/>
                      <a:pt x="7811" y="21600"/>
                    </a:cubicBezTo>
                    <a:cubicBezTo>
                      <a:pt x="13180" y="15906"/>
                      <a:pt x="16551" y="8355"/>
                      <a:pt x="16801" y="0"/>
                    </a:cubicBezTo>
                    <a:cubicBezTo>
                      <a:pt x="16239" y="0"/>
                      <a:pt x="15615" y="0"/>
                      <a:pt x="14991" y="0"/>
                    </a:cubicBezTo>
                    <a:close/>
                  </a:path>
                </a:pathLst>
              </a:custGeom>
              <a:solidFill>
                <a:schemeClr val="accent6">
                  <a:lumMod val="75000"/>
                </a:schemeClr>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sp>
            <p:nvSpPr>
              <p:cNvPr id="15" name="Freeform 64">
                <a:extLst>
                  <a:ext uri="{FF2B5EF4-FFF2-40B4-BE49-F238E27FC236}">
                    <a16:creationId xmlns:a16="http://schemas.microsoft.com/office/drawing/2014/main" id="{A6A9B57C-16C7-25F5-5D23-04D0E72E6988}"/>
                  </a:ext>
                </a:extLst>
              </p:cNvPr>
              <p:cNvSpPr/>
              <p:nvPr/>
            </p:nvSpPr>
            <p:spPr>
              <a:xfrm>
                <a:off x="-1" y="2413213"/>
                <a:ext cx="1159894" cy="1499859"/>
              </a:xfrm>
              <a:custGeom>
                <a:avLst/>
                <a:gdLst/>
                <a:ahLst/>
                <a:cxnLst>
                  <a:cxn ang="0">
                    <a:pos x="wd2" y="hd2"/>
                  </a:cxn>
                  <a:cxn ang="5400000">
                    <a:pos x="wd2" y="hd2"/>
                  </a:cxn>
                  <a:cxn ang="10800000">
                    <a:pos x="wd2" y="hd2"/>
                  </a:cxn>
                  <a:cxn ang="16200000">
                    <a:pos x="wd2" y="hd2"/>
                  </a:cxn>
                </a:cxnLst>
                <a:rect l="0" t="0" r="r" b="b"/>
                <a:pathLst>
                  <a:path w="16815" h="21600" extrusionOk="0">
                    <a:moveTo>
                      <a:pt x="1867" y="0"/>
                    </a:moveTo>
                    <a:cubicBezTo>
                      <a:pt x="0" y="0"/>
                      <a:pt x="0" y="0"/>
                      <a:pt x="0" y="0"/>
                    </a:cubicBezTo>
                    <a:cubicBezTo>
                      <a:pt x="311" y="8355"/>
                      <a:pt x="3673" y="15906"/>
                      <a:pt x="8964" y="21600"/>
                    </a:cubicBezTo>
                    <a:cubicBezTo>
                      <a:pt x="9462" y="21167"/>
                      <a:pt x="9897" y="20734"/>
                      <a:pt x="10333" y="20300"/>
                    </a:cubicBezTo>
                    <a:cubicBezTo>
                      <a:pt x="21600" y="9098"/>
                      <a:pt x="17803" y="0"/>
                      <a:pt x="1867" y="0"/>
                    </a:cubicBezTo>
                    <a:close/>
                  </a:path>
                </a:pathLst>
              </a:custGeom>
              <a:solidFill>
                <a:schemeClr val="accent2">
                  <a:lumMod val="75000"/>
                </a:schemeClr>
              </a:solidFill>
              <a:ln w="12700" cap="flat">
                <a:noFill/>
                <a:miter lim="400000"/>
              </a:ln>
              <a:effectLst/>
            </p:spPr>
            <p:txBody>
              <a:bodyPr wrap="square" lIns="60960" tIns="60960" rIns="60960" bIns="60960" numCol="1"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00000"/>
                  </a:lnSpc>
                  <a:spcBef>
                    <a:spcPts val="0"/>
                  </a:spcBef>
                  <a:spcAft>
                    <a:spcPts val="0"/>
                  </a:spcAft>
                  <a:buClrTx/>
                  <a:buSzTx/>
                  <a:buFontTx/>
                  <a:buNone/>
                  <a:tabLst/>
                  <a:defRPr sz="3400">
                    <a:latin typeface="Roboto"/>
                    <a:ea typeface="Roboto"/>
                    <a:cs typeface="Roboto"/>
                    <a:sym typeface="Roboto"/>
                  </a:defRPr>
                </a:pPr>
                <a:endParaRPr kumimoji="0" sz="1700" b="0" i="0" u="none" strike="noStrike" kern="1200" cap="none" spc="0" normalizeH="0" baseline="0" noProof="0">
                  <a:ln>
                    <a:noFill/>
                  </a:ln>
                  <a:solidFill>
                    <a:srgbClr val="000000"/>
                  </a:solidFill>
                  <a:effectLst/>
                  <a:uLnTx/>
                  <a:uFillTx/>
                  <a:latin typeface="Roboto"/>
                  <a:ea typeface="Roboto"/>
                  <a:cs typeface="Roboto"/>
                  <a:sym typeface="Roboto"/>
                </a:endParaRPr>
              </a:p>
            </p:txBody>
          </p:sp>
        </p:grpSp>
      </p:grpSp>
      <p:sp>
        <p:nvSpPr>
          <p:cNvPr id="35" name="Rectangle 46">
            <a:extLst>
              <a:ext uri="{FF2B5EF4-FFF2-40B4-BE49-F238E27FC236}">
                <a16:creationId xmlns:a16="http://schemas.microsoft.com/office/drawing/2014/main" id="{5567E522-2126-4ABA-74CD-B9A1768C9C31}"/>
              </a:ext>
            </a:extLst>
          </p:cNvPr>
          <p:cNvSpPr txBox="1"/>
          <p:nvPr/>
        </p:nvSpPr>
        <p:spPr>
          <a:xfrm>
            <a:off x="4929699" y="1692648"/>
            <a:ext cx="1012128" cy="5615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50000"/>
              </a:lnSpc>
              <a:spcBef>
                <a:spcPts val="0"/>
              </a:spcBef>
              <a:spcAft>
                <a:spcPts val="0"/>
              </a:spcAft>
              <a:buClrTx/>
              <a:buSzTx/>
              <a:buFontTx/>
              <a:buNone/>
              <a:tabLst/>
              <a:defRPr sz="2800" b="1">
                <a:solidFill>
                  <a:srgbClr val="4BFF9E"/>
                </a:solidFill>
                <a:latin typeface="Roboto"/>
                <a:ea typeface="Roboto"/>
                <a:cs typeface="Roboto"/>
                <a:sym typeface="Roboto"/>
              </a:defRPr>
            </a:pPr>
            <a:r>
              <a:rPr kumimoji="0" lang="en-US" sz="1400" b="1" i="0" u="none" strike="noStrike" kern="1200" cap="none" spc="0" normalizeH="0" baseline="0" noProof="0">
                <a:ln>
                  <a:noFill/>
                </a:ln>
                <a:solidFill>
                  <a:srgbClr val="FFCC00"/>
                </a:solidFill>
                <a:effectLst/>
                <a:uLnTx/>
                <a:uFillTx/>
                <a:latin typeface="Avenir Next LT Pro"/>
                <a:ea typeface="Roboto"/>
                <a:cs typeface="Roboto"/>
                <a:sym typeface="Roboto"/>
              </a:rPr>
              <a:t>Stigma</a:t>
            </a:r>
          </a:p>
          <a:p>
            <a:pPr marL="0" marR="0" lvl="0" indent="0" algn="l" defTabSz="1219200" rtl="0" eaLnBrk="1" fontAlgn="auto" latinLnBrk="0" hangingPunct="0">
              <a:lnSpc>
                <a:spcPct val="120000"/>
              </a:lnSpc>
              <a:spcBef>
                <a:spcPts val="0"/>
              </a:spcBef>
              <a:spcAft>
                <a:spcPts val="0"/>
              </a:spcAft>
              <a:buClrTx/>
              <a:buSzTx/>
              <a:buFontTx/>
              <a:buNone/>
              <a:tabLst/>
              <a:defRPr sz="2400">
                <a:solidFill>
                  <a:srgbClr val="A6A6A6"/>
                </a:solidFill>
                <a:latin typeface="Roboto"/>
                <a:ea typeface="Roboto"/>
                <a:cs typeface="Roboto"/>
                <a:sym typeface="Roboto"/>
              </a:defRPr>
            </a:pPr>
            <a:endParaRPr kumimoji="0" sz="1400" b="0" i="0" u="none" strike="noStrike" kern="1200" cap="none" spc="0" normalizeH="0" baseline="0" noProof="0">
              <a:ln>
                <a:noFill/>
              </a:ln>
              <a:solidFill>
                <a:srgbClr val="A6A6A6"/>
              </a:solidFill>
              <a:effectLst/>
              <a:uLnTx/>
              <a:uFillTx/>
              <a:latin typeface="Avenir Next LT Pro"/>
              <a:ea typeface="Roboto"/>
              <a:cs typeface="Roboto"/>
              <a:sym typeface="Roboto"/>
            </a:endParaRPr>
          </a:p>
        </p:txBody>
      </p:sp>
      <p:sp>
        <p:nvSpPr>
          <p:cNvPr id="37" name="Rectangle 47">
            <a:extLst>
              <a:ext uri="{FF2B5EF4-FFF2-40B4-BE49-F238E27FC236}">
                <a16:creationId xmlns:a16="http://schemas.microsoft.com/office/drawing/2014/main" id="{0BC0EC9F-1697-F1FA-2165-317BF39DD019}"/>
              </a:ext>
            </a:extLst>
          </p:cNvPr>
          <p:cNvSpPr txBox="1"/>
          <p:nvPr/>
        </p:nvSpPr>
        <p:spPr>
          <a:xfrm>
            <a:off x="5944258" y="2683680"/>
            <a:ext cx="2308379" cy="8846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50000"/>
              </a:lnSpc>
              <a:spcBef>
                <a:spcPts val="0"/>
              </a:spcBef>
              <a:spcAft>
                <a:spcPts val="0"/>
              </a:spcAft>
              <a:buClrTx/>
              <a:buSzTx/>
              <a:buFontTx/>
              <a:buNone/>
              <a:tabLst/>
              <a:defRPr sz="2800" b="1">
                <a:solidFill>
                  <a:srgbClr val="FBB321"/>
                </a:solidFill>
                <a:latin typeface="Roboto"/>
                <a:ea typeface="Roboto"/>
                <a:cs typeface="Roboto"/>
                <a:sym typeface="Roboto"/>
              </a:defRPr>
            </a:pPr>
            <a:r>
              <a:rPr kumimoji="0" lang="en-US" sz="1400" b="1" i="0" u="none" strike="noStrike" kern="1200" cap="none" spc="0" normalizeH="0" baseline="0" noProof="0">
                <a:ln>
                  <a:noFill/>
                </a:ln>
                <a:solidFill>
                  <a:srgbClr val="E68400"/>
                </a:solidFill>
                <a:effectLst/>
                <a:uLnTx/>
                <a:uFillTx/>
                <a:latin typeface="Avenir Next LT Pro"/>
                <a:ea typeface="Roboto"/>
                <a:cs typeface="Roboto"/>
                <a:sym typeface="Roboto"/>
              </a:rPr>
              <a:t>Engagement and Community</a:t>
            </a:r>
            <a:endParaRPr kumimoji="0" lang="en-US" sz="3200" b="1" i="0" u="none" strike="noStrike" kern="1200" cap="none" spc="0" normalizeH="0" baseline="0" noProof="0">
              <a:ln>
                <a:noFill/>
              </a:ln>
              <a:solidFill>
                <a:srgbClr val="E68400"/>
              </a:solidFill>
              <a:effectLst/>
              <a:uLnTx/>
              <a:uFillTx/>
              <a:latin typeface="Roboto"/>
              <a:ea typeface="Roboto"/>
              <a:cs typeface="Roboto"/>
              <a:sym typeface="Roboto"/>
            </a:endParaRPr>
          </a:p>
          <a:p>
            <a:pPr marL="0" marR="0" lvl="0" indent="0" algn="l" defTabSz="1219200" rtl="0" eaLnBrk="1" fontAlgn="auto" latinLnBrk="0" hangingPunct="0">
              <a:lnSpc>
                <a:spcPct val="120000"/>
              </a:lnSpc>
              <a:spcBef>
                <a:spcPts val="0"/>
              </a:spcBef>
              <a:spcAft>
                <a:spcPts val="0"/>
              </a:spcAft>
              <a:buClrTx/>
              <a:buSzTx/>
              <a:buFontTx/>
              <a:buNone/>
              <a:tabLst/>
              <a:defRPr sz="2400">
                <a:solidFill>
                  <a:srgbClr val="A6A6A6"/>
                </a:solidFill>
                <a:latin typeface="Roboto"/>
                <a:ea typeface="Roboto"/>
                <a:cs typeface="Roboto"/>
                <a:sym typeface="Roboto"/>
              </a:defRPr>
            </a:pPr>
            <a:endParaRPr kumimoji="0" sz="1400" b="0" i="0" u="none" strike="noStrike" kern="1200" cap="none" spc="0" normalizeH="0" baseline="0" noProof="0">
              <a:ln>
                <a:noFill/>
              </a:ln>
              <a:solidFill>
                <a:srgbClr val="A6A6A6"/>
              </a:solidFill>
              <a:effectLst/>
              <a:uLnTx/>
              <a:uFillTx/>
              <a:latin typeface="Avenir Next LT Pro"/>
              <a:ea typeface="Roboto"/>
              <a:cs typeface="Roboto"/>
              <a:sym typeface="Roboto"/>
            </a:endParaRPr>
          </a:p>
        </p:txBody>
      </p:sp>
      <p:sp>
        <p:nvSpPr>
          <p:cNvPr id="39" name="Rectangle 48">
            <a:extLst>
              <a:ext uri="{FF2B5EF4-FFF2-40B4-BE49-F238E27FC236}">
                <a16:creationId xmlns:a16="http://schemas.microsoft.com/office/drawing/2014/main" id="{54853430-507D-7601-7EB7-53A31A54DFB9}"/>
              </a:ext>
            </a:extLst>
          </p:cNvPr>
          <p:cNvSpPr txBox="1"/>
          <p:nvPr/>
        </p:nvSpPr>
        <p:spPr>
          <a:xfrm>
            <a:off x="5874985" y="4588696"/>
            <a:ext cx="1644364" cy="2868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50000"/>
              </a:lnSpc>
              <a:spcBef>
                <a:spcPts val="0"/>
              </a:spcBef>
              <a:spcAft>
                <a:spcPts val="0"/>
              </a:spcAft>
              <a:buClrTx/>
              <a:buSzTx/>
              <a:buFontTx/>
              <a:buNone/>
              <a:tabLst/>
              <a:defRPr sz="2800" b="1">
                <a:solidFill>
                  <a:srgbClr val="F87604"/>
                </a:solidFill>
                <a:latin typeface="Roboto"/>
                <a:ea typeface="Roboto"/>
                <a:cs typeface="Roboto"/>
                <a:sym typeface="Roboto"/>
              </a:defRPr>
            </a:pPr>
            <a:r>
              <a:rPr kumimoji="0" lang="en-US" sz="1400" b="1" i="0" u="none" strike="noStrike" kern="1200" cap="none" spc="0" normalizeH="0" baseline="0" noProof="0">
                <a:ln>
                  <a:noFill/>
                </a:ln>
                <a:solidFill>
                  <a:srgbClr val="54C0AA"/>
                </a:solidFill>
                <a:effectLst/>
                <a:uLnTx/>
                <a:uFillTx/>
                <a:latin typeface="Avenir Next LT Pro"/>
                <a:ea typeface="Roboto"/>
                <a:cs typeface="Roboto"/>
                <a:sym typeface="Roboto"/>
              </a:rPr>
              <a:t>Policies</a:t>
            </a:r>
          </a:p>
        </p:txBody>
      </p:sp>
      <p:sp>
        <p:nvSpPr>
          <p:cNvPr id="41" name="Rectangle 49">
            <a:extLst>
              <a:ext uri="{FF2B5EF4-FFF2-40B4-BE49-F238E27FC236}">
                <a16:creationId xmlns:a16="http://schemas.microsoft.com/office/drawing/2014/main" id="{66CDA681-94DE-77C8-ADC0-5F961807492A}"/>
              </a:ext>
            </a:extLst>
          </p:cNvPr>
          <p:cNvSpPr txBox="1"/>
          <p:nvPr/>
        </p:nvSpPr>
        <p:spPr>
          <a:xfrm>
            <a:off x="4707246" y="5859153"/>
            <a:ext cx="3029818" cy="2868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l" defTabSz="1219200" rtl="0" eaLnBrk="1" fontAlgn="auto" latinLnBrk="0" hangingPunct="0">
              <a:lnSpc>
                <a:spcPct val="150000"/>
              </a:lnSpc>
              <a:spcBef>
                <a:spcPts val="0"/>
              </a:spcBef>
              <a:spcAft>
                <a:spcPts val="0"/>
              </a:spcAft>
              <a:buClrTx/>
              <a:buSzTx/>
              <a:buFontTx/>
              <a:buNone/>
              <a:tabLst/>
              <a:defRPr sz="2800" b="1">
                <a:solidFill>
                  <a:srgbClr val="E34857"/>
                </a:solidFill>
                <a:latin typeface="Roboto"/>
                <a:ea typeface="Roboto"/>
                <a:cs typeface="Roboto"/>
                <a:sym typeface="Roboto"/>
              </a:defRPr>
            </a:pPr>
            <a:r>
              <a:rPr kumimoji="0" lang="en-US" sz="1400" b="1" i="0" u="none" strike="noStrike" kern="1200" cap="none" spc="0" normalizeH="0" baseline="0" noProof="0">
                <a:ln>
                  <a:noFill/>
                </a:ln>
                <a:solidFill>
                  <a:srgbClr val="188B75"/>
                </a:solidFill>
                <a:effectLst/>
                <a:uLnTx/>
                <a:uFillTx/>
                <a:latin typeface="Avenir Next LT Pro"/>
                <a:ea typeface="Roboto"/>
                <a:cs typeface="Roboto"/>
                <a:sym typeface="Roboto"/>
              </a:rPr>
              <a:t>Communications</a:t>
            </a:r>
          </a:p>
        </p:txBody>
      </p:sp>
      <p:sp>
        <p:nvSpPr>
          <p:cNvPr id="43" name="Rectangle 50">
            <a:extLst>
              <a:ext uri="{FF2B5EF4-FFF2-40B4-BE49-F238E27FC236}">
                <a16:creationId xmlns:a16="http://schemas.microsoft.com/office/drawing/2014/main" id="{2F503F5B-9145-3469-7B6D-4CD284549B34}"/>
              </a:ext>
            </a:extLst>
          </p:cNvPr>
          <p:cNvSpPr txBox="1"/>
          <p:nvPr/>
        </p:nvSpPr>
        <p:spPr>
          <a:xfrm>
            <a:off x="1042768" y="1418467"/>
            <a:ext cx="1595582" cy="8846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r" defTabSz="1219200" rtl="0" eaLnBrk="1" fontAlgn="auto" latinLnBrk="0" hangingPunct="0">
              <a:lnSpc>
                <a:spcPct val="150000"/>
              </a:lnSpc>
              <a:spcBef>
                <a:spcPts val="0"/>
              </a:spcBef>
              <a:spcAft>
                <a:spcPts val="0"/>
              </a:spcAft>
              <a:buClrTx/>
              <a:buSzTx/>
              <a:buFontTx/>
              <a:buNone/>
              <a:tabLst/>
              <a:defRPr sz="2800" b="1">
                <a:solidFill>
                  <a:srgbClr val="0CAAE9"/>
                </a:solidFill>
                <a:latin typeface="Roboto"/>
                <a:ea typeface="Roboto"/>
                <a:cs typeface="Roboto"/>
                <a:sym typeface="Roboto"/>
              </a:defRPr>
            </a:pPr>
            <a:r>
              <a:rPr kumimoji="0" lang="en-US" sz="1400" b="1" i="0" u="none" strike="noStrike" kern="1200" cap="none" spc="0" normalizeH="0" baseline="0" noProof="0">
                <a:ln>
                  <a:noFill/>
                </a:ln>
                <a:solidFill>
                  <a:srgbClr val="1F628D"/>
                </a:solidFill>
                <a:effectLst/>
                <a:uLnTx/>
                <a:uFillTx/>
                <a:latin typeface="Avenir Next LT Pro"/>
                <a:ea typeface="Roboto"/>
                <a:cs typeface="Roboto"/>
                <a:sym typeface="Roboto"/>
              </a:rPr>
              <a:t>Access and Timeliness</a:t>
            </a:r>
            <a:endParaRPr kumimoji="0" lang="en-US" sz="3200" b="1" i="0" u="none" strike="noStrike" kern="1200" cap="none" spc="0" normalizeH="0" baseline="0" noProof="0">
              <a:ln>
                <a:noFill/>
              </a:ln>
              <a:solidFill>
                <a:srgbClr val="1F628D"/>
              </a:solidFill>
              <a:effectLst/>
              <a:uLnTx/>
              <a:uFillTx/>
              <a:latin typeface="Roboto"/>
              <a:ea typeface="Roboto"/>
              <a:cs typeface="Roboto"/>
              <a:sym typeface="Roboto"/>
            </a:endParaRPr>
          </a:p>
          <a:p>
            <a:pPr marL="0" marR="0" lvl="0" indent="0" algn="l" defTabSz="1219200" rtl="0" eaLnBrk="1" fontAlgn="auto" latinLnBrk="0" hangingPunct="0">
              <a:lnSpc>
                <a:spcPct val="120000"/>
              </a:lnSpc>
              <a:spcBef>
                <a:spcPts val="0"/>
              </a:spcBef>
              <a:spcAft>
                <a:spcPts val="0"/>
              </a:spcAft>
              <a:buClrTx/>
              <a:buSzTx/>
              <a:buFontTx/>
              <a:buNone/>
              <a:tabLst/>
              <a:defRPr sz="2400">
                <a:solidFill>
                  <a:srgbClr val="A6A6A6"/>
                </a:solidFill>
                <a:latin typeface="Roboto"/>
                <a:ea typeface="Roboto"/>
                <a:cs typeface="Roboto"/>
                <a:sym typeface="Roboto"/>
              </a:defRPr>
            </a:pPr>
            <a:endParaRPr kumimoji="0" sz="1400" b="0" i="0" u="none" strike="noStrike" kern="1200" cap="none" spc="0" normalizeH="0" baseline="0" noProof="0">
              <a:ln>
                <a:noFill/>
              </a:ln>
              <a:solidFill>
                <a:srgbClr val="A6A6A6"/>
              </a:solidFill>
              <a:effectLst/>
              <a:uLnTx/>
              <a:uFillTx/>
              <a:latin typeface="Avenir Next LT Pro"/>
              <a:ea typeface="Roboto"/>
              <a:cs typeface="Roboto"/>
              <a:sym typeface="Roboto"/>
            </a:endParaRPr>
          </a:p>
        </p:txBody>
      </p:sp>
      <p:sp>
        <p:nvSpPr>
          <p:cNvPr id="45" name="Rectangle 51">
            <a:extLst>
              <a:ext uri="{FF2B5EF4-FFF2-40B4-BE49-F238E27FC236}">
                <a16:creationId xmlns:a16="http://schemas.microsoft.com/office/drawing/2014/main" id="{FE9A81C5-D2A6-FFE2-7C1A-1D3AA2366EAE}"/>
              </a:ext>
            </a:extLst>
          </p:cNvPr>
          <p:cNvSpPr txBox="1"/>
          <p:nvPr/>
        </p:nvSpPr>
        <p:spPr>
          <a:xfrm>
            <a:off x="1012701" y="2888957"/>
            <a:ext cx="753715" cy="5615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r" defTabSz="1219200" rtl="0" eaLnBrk="1" fontAlgn="auto" latinLnBrk="0" hangingPunct="0">
              <a:lnSpc>
                <a:spcPct val="150000"/>
              </a:lnSpc>
              <a:spcBef>
                <a:spcPts val="0"/>
              </a:spcBef>
              <a:spcAft>
                <a:spcPts val="0"/>
              </a:spcAft>
              <a:buClrTx/>
              <a:buSzTx/>
              <a:buFontTx/>
              <a:buNone/>
              <a:tabLst/>
              <a:defRPr sz="2800" b="1">
                <a:solidFill>
                  <a:srgbClr val="F87604"/>
                </a:solidFill>
                <a:latin typeface="Roboto"/>
                <a:ea typeface="Roboto"/>
                <a:cs typeface="Roboto"/>
                <a:sym typeface="Roboto"/>
              </a:defRPr>
            </a:pPr>
            <a:r>
              <a:rPr kumimoji="0" lang="en-US" sz="1400" b="1" i="0" u="none" strike="noStrike" kern="1200" cap="none" spc="0" normalizeH="0" baseline="0" noProof="0">
                <a:ln>
                  <a:noFill/>
                </a:ln>
                <a:solidFill>
                  <a:srgbClr val="76B243"/>
                </a:solidFill>
                <a:effectLst/>
                <a:uLnTx/>
                <a:uFillTx/>
                <a:latin typeface="Avenir Next LT Pro"/>
                <a:ea typeface="Roboto"/>
                <a:cs typeface="Roboto"/>
                <a:sym typeface="Roboto"/>
              </a:rPr>
              <a:t>Cost</a:t>
            </a:r>
          </a:p>
          <a:p>
            <a:pPr marL="0" marR="0" lvl="0" indent="0" algn="r" defTabSz="1219200" rtl="0" eaLnBrk="1" fontAlgn="auto" latinLnBrk="0" hangingPunct="0">
              <a:lnSpc>
                <a:spcPct val="120000"/>
              </a:lnSpc>
              <a:spcBef>
                <a:spcPts val="0"/>
              </a:spcBef>
              <a:spcAft>
                <a:spcPts val="0"/>
              </a:spcAft>
              <a:buClrTx/>
              <a:buSzTx/>
              <a:buFontTx/>
              <a:buNone/>
              <a:tabLst/>
              <a:defRPr sz="2400">
                <a:solidFill>
                  <a:srgbClr val="A6A6A6"/>
                </a:solidFill>
                <a:latin typeface="Roboto"/>
                <a:ea typeface="Roboto"/>
                <a:cs typeface="Roboto"/>
                <a:sym typeface="Roboto"/>
              </a:defRPr>
            </a:pPr>
            <a:endParaRPr kumimoji="0" lang="en-US" sz="1400" b="0" i="0" u="none" strike="noStrike" kern="1200" cap="none" spc="0" normalizeH="0" baseline="0" noProof="0">
              <a:ln>
                <a:noFill/>
              </a:ln>
              <a:solidFill>
                <a:srgbClr val="A6A6A6"/>
              </a:solidFill>
              <a:effectLst/>
              <a:uLnTx/>
              <a:uFillTx/>
              <a:latin typeface="Avenir Next LT Pro"/>
              <a:ea typeface="Roboto"/>
              <a:cs typeface="Roboto"/>
              <a:sym typeface="Roboto"/>
            </a:endParaRPr>
          </a:p>
        </p:txBody>
      </p:sp>
      <p:sp>
        <p:nvSpPr>
          <p:cNvPr id="47" name="Rectangle 52">
            <a:extLst>
              <a:ext uri="{FF2B5EF4-FFF2-40B4-BE49-F238E27FC236}">
                <a16:creationId xmlns:a16="http://schemas.microsoft.com/office/drawing/2014/main" id="{B9AACA0B-D6EB-A375-B9A8-4BAC0EF459DB}"/>
              </a:ext>
            </a:extLst>
          </p:cNvPr>
          <p:cNvSpPr txBox="1"/>
          <p:nvPr/>
        </p:nvSpPr>
        <p:spPr>
          <a:xfrm>
            <a:off x="52779" y="4613244"/>
            <a:ext cx="1713637" cy="2871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r" defTabSz="1219200" rtl="0" eaLnBrk="1" fontAlgn="auto" latinLnBrk="0" hangingPunct="0">
              <a:lnSpc>
                <a:spcPct val="150000"/>
              </a:lnSpc>
              <a:spcBef>
                <a:spcPts val="0"/>
              </a:spcBef>
              <a:spcAft>
                <a:spcPts val="0"/>
              </a:spcAft>
              <a:buClrTx/>
              <a:buSzTx/>
              <a:buFontTx/>
              <a:buNone/>
              <a:tabLst/>
              <a:defRPr sz="2800" b="1">
                <a:solidFill>
                  <a:srgbClr val="FBB321"/>
                </a:solidFill>
                <a:latin typeface="Roboto"/>
                <a:ea typeface="Roboto"/>
                <a:cs typeface="Roboto"/>
                <a:sym typeface="Roboto"/>
              </a:defRPr>
            </a:pPr>
            <a:r>
              <a:rPr kumimoji="0" lang="en-US" sz="1400" b="1" i="0" u="none" strike="noStrike" kern="1200" cap="none" spc="0" normalizeH="0" baseline="0" noProof="0">
                <a:ln>
                  <a:noFill/>
                </a:ln>
                <a:solidFill>
                  <a:srgbClr val="01949F"/>
                </a:solidFill>
                <a:effectLst/>
                <a:uLnTx/>
                <a:uFillTx/>
                <a:latin typeface="Avenir Next LT Pro"/>
                <a:ea typeface="Roboto"/>
                <a:cs typeface="Roboto"/>
                <a:sym typeface="Roboto"/>
              </a:rPr>
              <a:t>Training</a:t>
            </a:r>
            <a:endParaRPr kumimoji="0" lang="en-US" sz="3200" b="1" i="0" u="none" strike="noStrike" kern="1200" cap="none" spc="0" normalizeH="0" baseline="0" noProof="0">
              <a:ln>
                <a:noFill/>
              </a:ln>
              <a:solidFill>
                <a:srgbClr val="01949F"/>
              </a:solidFill>
              <a:effectLst/>
              <a:uLnTx/>
              <a:uFillTx/>
              <a:latin typeface="Roboto"/>
              <a:ea typeface="Roboto"/>
              <a:cs typeface="Roboto"/>
              <a:sym typeface="Roboto"/>
            </a:endParaRPr>
          </a:p>
        </p:txBody>
      </p:sp>
      <p:sp>
        <p:nvSpPr>
          <p:cNvPr id="49" name="Rectangle 53">
            <a:extLst>
              <a:ext uri="{FF2B5EF4-FFF2-40B4-BE49-F238E27FC236}">
                <a16:creationId xmlns:a16="http://schemas.microsoft.com/office/drawing/2014/main" id="{1B5B7905-83EF-9D58-97F1-C3DA11A2B1A0}"/>
              </a:ext>
            </a:extLst>
          </p:cNvPr>
          <p:cNvSpPr txBox="1"/>
          <p:nvPr/>
        </p:nvSpPr>
        <p:spPr>
          <a:xfrm>
            <a:off x="1240311" y="5814621"/>
            <a:ext cx="1713637" cy="2868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1pPr>
            <a:lvl2pPr marL="0" marR="0" indent="228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2pPr>
            <a:lvl3pPr marL="0" marR="0" indent="457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3pPr>
            <a:lvl4pPr marL="0" marR="0" indent="685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4pPr>
            <a:lvl5pPr marL="0" marR="0" indent="9144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5pPr>
            <a:lvl6pPr marL="0" marR="0" indent="11430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6pPr>
            <a:lvl7pPr marL="0" marR="0" indent="13716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7pPr>
            <a:lvl8pPr marL="0" marR="0" indent="16002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8pPr>
            <a:lvl9pPr marL="0" marR="0" indent="1828800" algn="l" defTabSz="1219169" rtl="0" fontAlgn="auto" latinLnBrk="0" hangingPunct="0">
              <a:lnSpc>
                <a:spcPct val="9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r" defTabSz="1219200" rtl="0" eaLnBrk="1" fontAlgn="auto" latinLnBrk="0" hangingPunct="0">
              <a:lnSpc>
                <a:spcPct val="150000"/>
              </a:lnSpc>
              <a:spcBef>
                <a:spcPts val="0"/>
              </a:spcBef>
              <a:spcAft>
                <a:spcPts val="0"/>
              </a:spcAft>
              <a:buClrTx/>
              <a:buSzTx/>
              <a:buFontTx/>
              <a:buNone/>
              <a:tabLst/>
              <a:defRPr sz="2800" b="1">
                <a:solidFill>
                  <a:srgbClr val="5C5C5C"/>
                </a:solidFill>
                <a:latin typeface="Roboto"/>
                <a:ea typeface="Roboto"/>
                <a:cs typeface="Roboto"/>
                <a:sym typeface="Roboto"/>
              </a:defRPr>
            </a:pPr>
            <a:r>
              <a:rPr kumimoji="0" lang="en-US" sz="1400" b="1" i="0" u="none" strike="noStrike" kern="1200" cap="none" spc="0" normalizeH="0" baseline="0" noProof="0">
                <a:ln>
                  <a:noFill/>
                </a:ln>
                <a:solidFill>
                  <a:srgbClr val="9A7DAF"/>
                </a:solidFill>
                <a:effectLst/>
                <a:uLnTx/>
                <a:uFillTx/>
                <a:latin typeface="Avenir Next LT Pro"/>
                <a:ea typeface="Roboto"/>
                <a:cs typeface="Roboto"/>
                <a:sym typeface="Roboto"/>
              </a:rPr>
              <a:t>Culture</a:t>
            </a:r>
          </a:p>
        </p:txBody>
      </p:sp>
      <p:pic>
        <p:nvPicPr>
          <p:cNvPr id="36" name="Graphic 35" descr="Stopwatch 33% with solid fill">
            <a:extLst>
              <a:ext uri="{FF2B5EF4-FFF2-40B4-BE49-F238E27FC236}">
                <a16:creationId xmlns:a16="http://schemas.microsoft.com/office/drawing/2014/main" id="{1CD2DAF9-4331-E398-576C-A3D7BD0E49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50332" y="2070277"/>
            <a:ext cx="613896" cy="613896"/>
          </a:xfrm>
          <a:prstGeom prst="rect">
            <a:avLst/>
          </a:prstGeom>
        </p:spPr>
      </p:pic>
      <p:pic>
        <p:nvPicPr>
          <p:cNvPr id="38" name="Graphic 37" descr="Money outline">
            <a:extLst>
              <a:ext uri="{FF2B5EF4-FFF2-40B4-BE49-F238E27FC236}">
                <a16:creationId xmlns:a16="http://schemas.microsoft.com/office/drawing/2014/main" id="{6C1E2762-4526-1902-370A-CC979E6E5E8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79053" y="2928871"/>
            <a:ext cx="678288" cy="764146"/>
          </a:xfrm>
          <a:prstGeom prst="rect">
            <a:avLst/>
          </a:prstGeom>
        </p:spPr>
      </p:pic>
      <p:pic>
        <p:nvPicPr>
          <p:cNvPr id="40" name="Graphic 39" descr="Teacher outline">
            <a:extLst>
              <a:ext uri="{FF2B5EF4-FFF2-40B4-BE49-F238E27FC236}">
                <a16:creationId xmlns:a16="http://schemas.microsoft.com/office/drawing/2014/main" id="{6A67972C-08D7-A91F-BABD-8D426BB481C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9053" y="4163096"/>
            <a:ext cx="678288" cy="699753"/>
          </a:xfrm>
          <a:prstGeom prst="rect">
            <a:avLst/>
          </a:prstGeom>
        </p:spPr>
      </p:pic>
      <p:pic>
        <p:nvPicPr>
          <p:cNvPr id="42" name="Graphic 41" descr="Meeting outline">
            <a:extLst>
              <a:ext uri="{FF2B5EF4-FFF2-40B4-BE49-F238E27FC236}">
                <a16:creationId xmlns:a16="http://schemas.microsoft.com/office/drawing/2014/main" id="{07E937DE-4CD2-8F25-4746-A03D8124929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44967" y="5021688"/>
            <a:ext cx="689021" cy="689020"/>
          </a:xfrm>
          <a:prstGeom prst="rect">
            <a:avLst/>
          </a:prstGeom>
        </p:spPr>
      </p:pic>
      <p:pic>
        <p:nvPicPr>
          <p:cNvPr id="44" name="Graphic 43" descr="Open envelope outline">
            <a:extLst>
              <a:ext uri="{FF2B5EF4-FFF2-40B4-BE49-F238E27FC236}">
                <a16:creationId xmlns:a16="http://schemas.microsoft.com/office/drawing/2014/main" id="{F8FD5774-02B9-18D1-0710-1185B2CEEB5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179194" y="5086082"/>
            <a:ext cx="603161" cy="570963"/>
          </a:xfrm>
          <a:prstGeom prst="rect">
            <a:avLst/>
          </a:prstGeom>
        </p:spPr>
      </p:pic>
      <p:pic>
        <p:nvPicPr>
          <p:cNvPr id="46" name="Graphic 45" descr="List outline">
            <a:extLst>
              <a:ext uri="{FF2B5EF4-FFF2-40B4-BE49-F238E27FC236}">
                <a16:creationId xmlns:a16="http://schemas.microsoft.com/office/drawing/2014/main" id="{5A9329A2-7343-23FD-A827-4F1FD0489EE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080715" y="4313350"/>
            <a:ext cx="603161" cy="570963"/>
          </a:xfrm>
          <a:prstGeom prst="rect">
            <a:avLst/>
          </a:prstGeom>
        </p:spPr>
      </p:pic>
      <p:pic>
        <p:nvPicPr>
          <p:cNvPr id="50" name="Graphic 49" descr="Group outline">
            <a:extLst>
              <a:ext uri="{FF2B5EF4-FFF2-40B4-BE49-F238E27FC236}">
                <a16:creationId xmlns:a16="http://schemas.microsoft.com/office/drawing/2014/main" id="{AB26CB23-CAAC-6EC1-9FE6-411D25C8E255}"/>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048518" y="2928871"/>
            <a:ext cx="678288" cy="646090"/>
          </a:xfrm>
          <a:prstGeom prst="rect">
            <a:avLst/>
          </a:prstGeom>
        </p:spPr>
      </p:pic>
      <p:pic>
        <p:nvPicPr>
          <p:cNvPr id="76" name="Graphic 75" descr="Confused face outline outline">
            <a:extLst>
              <a:ext uri="{FF2B5EF4-FFF2-40B4-BE49-F238E27FC236}">
                <a16:creationId xmlns:a16="http://schemas.microsoft.com/office/drawing/2014/main" id="{0AD8F4E3-D388-8422-046A-4F278F00A4BA}"/>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179194" y="2113209"/>
            <a:ext cx="463640" cy="517301"/>
          </a:xfrm>
          <a:prstGeom prst="rect">
            <a:avLst/>
          </a:prstGeom>
        </p:spPr>
      </p:pic>
      <p:sp>
        <p:nvSpPr>
          <p:cNvPr id="2" name="Rectangle 1">
            <a:extLst>
              <a:ext uri="{FF2B5EF4-FFF2-40B4-BE49-F238E27FC236}">
                <a16:creationId xmlns:a16="http://schemas.microsoft.com/office/drawing/2014/main" id="{02DD70A3-32FE-CB9A-A9CF-2EE41A6B8E68}"/>
              </a:ext>
            </a:extLst>
          </p:cNvPr>
          <p:cNvSpPr/>
          <p:nvPr/>
        </p:nvSpPr>
        <p:spPr>
          <a:xfrm>
            <a:off x="10723418" y="5943600"/>
            <a:ext cx="932699" cy="8437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28" name="Picture 27" descr="A blue and green cube with letters on it&#10;&#10;Description automatically generated">
            <a:extLst>
              <a:ext uri="{FF2B5EF4-FFF2-40B4-BE49-F238E27FC236}">
                <a16:creationId xmlns:a16="http://schemas.microsoft.com/office/drawing/2014/main" id="{77B8C18E-F018-68B4-67DB-A963F42152D6}"/>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487385" y="5849404"/>
            <a:ext cx="1239053" cy="1032134"/>
          </a:xfrm>
          <a:prstGeom prst="rect">
            <a:avLst/>
          </a:prstGeom>
        </p:spPr>
      </p:pic>
    </p:spTree>
    <p:extLst>
      <p:ext uri="{BB962C8B-B14F-4D97-AF65-F5344CB8AC3E}">
        <p14:creationId xmlns:p14="http://schemas.microsoft.com/office/powerpoint/2010/main" val="3366702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5A5A4"/>
            </a:gs>
            <a:gs pos="40000">
              <a:srgbClr val="F4A3A0"/>
            </a:gs>
            <a:gs pos="86000">
              <a:srgbClr val="F29897"/>
            </a:gs>
            <a:gs pos="72000">
              <a:srgbClr val="F39998"/>
            </a:gs>
            <a:gs pos="100000">
              <a:srgbClr val="F29794"/>
            </a:gs>
          </a:gsLst>
          <a:lin ang="5400000" scaled="1"/>
        </a:gradFill>
        <a:effectLst/>
      </p:bgPr>
    </p:bg>
    <p:spTree>
      <p:nvGrpSpPr>
        <p:cNvPr id="1" name=""/>
        <p:cNvGrpSpPr/>
        <p:nvPr/>
      </p:nvGrpSpPr>
      <p:grpSpPr>
        <a:xfrm>
          <a:off x="0" y="0"/>
          <a:ext cx="0" cy="0"/>
          <a:chOff x="0" y="0"/>
          <a:chExt cx="0" cy="0"/>
        </a:xfrm>
      </p:grpSpPr>
      <p:pic>
        <p:nvPicPr>
          <p:cNvPr id="8" name="Content Placeholder 7" descr="Blue megaphone with sound wave ribbons">
            <a:extLst>
              <a:ext uri="{FF2B5EF4-FFF2-40B4-BE49-F238E27FC236}">
                <a16:creationId xmlns:a16="http://schemas.microsoft.com/office/drawing/2014/main" id="{4FE1F736-66D1-FD35-D063-3231CD1EB5D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532612" y="0"/>
            <a:ext cx="9659388" cy="6858000"/>
          </a:xfrm>
        </p:spPr>
      </p:pic>
      <p:sp>
        <p:nvSpPr>
          <p:cNvPr id="6" name="Content Placeholder 5">
            <a:extLst>
              <a:ext uri="{FF2B5EF4-FFF2-40B4-BE49-F238E27FC236}">
                <a16:creationId xmlns:a16="http://schemas.microsoft.com/office/drawing/2014/main" id="{377688E8-BB78-AE9F-3EEB-79C8A5F51280}"/>
              </a:ext>
            </a:extLst>
          </p:cNvPr>
          <p:cNvSpPr>
            <a:spLocks noGrp="1"/>
          </p:cNvSpPr>
          <p:nvPr>
            <p:ph sz="quarter" idx="4"/>
          </p:nvPr>
        </p:nvSpPr>
        <p:spPr>
          <a:xfrm>
            <a:off x="453435" y="690138"/>
            <a:ext cx="4652521" cy="2293341"/>
          </a:xfrm>
        </p:spPr>
        <p:txBody>
          <a:bodyPr/>
          <a:lstStyle/>
          <a:p>
            <a:pPr marL="0" indent="0">
              <a:buNone/>
            </a:pPr>
            <a:r>
              <a:rPr lang="en-US" sz="2800" b="1">
                <a:solidFill>
                  <a:schemeClr val="bg1"/>
                </a:solidFill>
              </a:rPr>
              <a:t>Your ideas and insights help to drive future wellbeing conversations, toolkits and resource development!</a:t>
            </a:r>
          </a:p>
        </p:txBody>
      </p:sp>
    </p:spTree>
    <p:extLst>
      <p:ext uri="{BB962C8B-B14F-4D97-AF65-F5344CB8AC3E}">
        <p14:creationId xmlns:p14="http://schemas.microsoft.com/office/powerpoint/2010/main" val="4185630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B8BADE-D903-45DF-B9F0-BC93C06D2EDD}"/>
              </a:ext>
            </a:extLst>
          </p:cNvPr>
          <p:cNvSpPr>
            <a:spLocks noGrp="1"/>
          </p:cNvSpPr>
          <p:nvPr>
            <p:ph type="title"/>
          </p:nvPr>
        </p:nvSpPr>
        <p:spPr/>
        <p:txBody>
          <a:bodyPr/>
          <a:lstStyle/>
          <a:p>
            <a:r>
              <a:rPr lang="en-US"/>
              <a:t>Contact</a:t>
            </a:r>
          </a:p>
        </p:txBody>
      </p:sp>
      <p:sp>
        <p:nvSpPr>
          <p:cNvPr id="10" name="Content Placeholder 9">
            <a:extLst>
              <a:ext uri="{FF2B5EF4-FFF2-40B4-BE49-F238E27FC236}">
                <a16:creationId xmlns:a16="http://schemas.microsoft.com/office/drawing/2014/main" id="{E0B90737-F67D-4482-B6C1-9B3AA1BF67EF}"/>
              </a:ext>
            </a:extLst>
          </p:cNvPr>
          <p:cNvSpPr>
            <a:spLocks noGrp="1"/>
          </p:cNvSpPr>
          <p:nvPr>
            <p:ph sz="quarter" idx="10"/>
          </p:nvPr>
        </p:nvSpPr>
        <p:spPr/>
        <p:txBody>
          <a:bodyPr/>
          <a:lstStyle/>
          <a:p>
            <a:r>
              <a:rPr lang="en-US" b="1"/>
              <a:t>Andrea Davis</a:t>
            </a:r>
            <a:br>
              <a:rPr lang="en-US"/>
            </a:br>
            <a:r>
              <a:rPr lang="en-US"/>
              <a:t>andrea.davis@aleragroup.com</a:t>
            </a:r>
            <a:br>
              <a:rPr lang="en-US"/>
            </a:br>
            <a:r>
              <a:rPr lang="en-US"/>
              <a:t>646.732.8754</a:t>
            </a:r>
          </a:p>
        </p:txBody>
      </p:sp>
      <p:sp>
        <p:nvSpPr>
          <p:cNvPr id="6" name="Content Placeholder 5">
            <a:extLst>
              <a:ext uri="{FF2B5EF4-FFF2-40B4-BE49-F238E27FC236}">
                <a16:creationId xmlns:a16="http://schemas.microsoft.com/office/drawing/2014/main" id="{3C2DB3AE-37B9-4DA4-8D1C-0BFA0B4C0803}"/>
              </a:ext>
            </a:extLst>
          </p:cNvPr>
          <p:cNvSpPr>
            <a:spLocks noGrp="1"/>
          </p:cNvSpPr>
          <p:nvPr>
            <p:ph sz="quarter" idx="11"/>
          </p:nvPr>
        </p:nvSpPr>
        <p:spPr/>
        <p:txBody>
          <a:bodyPr/>
          <a:lstStyle/>
          <a:p>
            <a:r>
              <a:rPr lang="en-US" b="1"/>
              <a:t>Gretchen Day</a:t>
            </a:r>
            <a:br>
              <a:rPr lang="en-US"/>
            </a:br>
            <a:r>
              <a:rPr lang="en-US"/>
              <a:t>gretchen.day@aleragroup.com</a:t>
            </a:r>
            <a:br>
              <a:rPr lang="en-US"/>
            </a:br>
            <a:r>
              <a:rPr lang="en-US"/>
              <a:t>302.228.8892</a:t>
            </a:r>
          </a:p>
          <a:p>
            <a:endParaRPr lang="en-US"/>
          </a:p>
        </p:txBody>
      </p:sp>
      <p:sp>
        <p:nvSpPr>
          <p:cNvPr id="8" name="Content Placeholder 9">
            <a:extLst>
              <a:ext uri="{FF2B5EF4-FFF2-40B4-BE49-F238E27FC236}">
                <a16:creationId xmlns:a16="http://schemas.microsoft.com/office/drawing/2014/main" id="{4C8BEEE6-17C9-1E37-7C70-DC1F19AA0608}"/>
              </a:ext>
            </a:extLst>
          </p:cNvPr>
          <p:cNvSpPr txBox="1">
            <a:spLocks/>
          </p:cNvSpPr>
          <p:nvPr/>
        </p:nvSpPr>
        <p:spPr bwMode="gray">
          <a:xfrm>
            <a:off x="553188" y="3186752"/>
            <a:ext cx="3222237" cy="1737270"/>
          </a:xfrm>
          <a:prstGeom prst="rect">
            <a:avLst/>
          </a:prstGeom>
        </p:spPr>
        <p:txBody>
          <a:bodyPr vert="horz" lIns="0" tIns="45720" rIns="0" bIns="45720" rtlCol="0" anchor="t">
            <a:noAutofit/>
          </a:bodyPr>
          <a:lstStyle>
            <a:lvl1pPr marL="0" indent="0" algn="l" defTabSz="914400" rtl="0" eaLnBrk="1" latinLnBrk="0" hangingPunct="1">
              <a:lnSpc>
                <a:spcPct val="110000"/>
              </a:lnSpc>
              <a:spcBef>
                <a:spcPts val="1000"/>
              </a:spcBef>
              <a:spcAft>
                <a:spcPts val="600"/>
              </a:spcAft>
              <a:buFont typeface="Arial" panose="020B0604020202020204" pitchFamily="34" charset="0"/>
              <a:buNone/>
              <a:defRPr sz="1600" b="0" kern="1200">
                <a:solidFill>
                  <a:schemeClr val="tx1"/>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b="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b="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b="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b="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60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30406"/>
                </a:solidFill>
                <a:effectLst/>
                <a:uLnTx/>
                <a:uFillTx/>
                <a:latin typeface="Avenir Next LT Pro"/>
                <a:ea typeface="+mn-ea"/>
                <a:cs typeface="+mn-cs"/>
              </a:rPr>
              <a:t>Wellbeing Inbox</a:t>
            </a:r>
            <a:br>
              <a:rPr kumimoji="0" lang="en-US" sz="1600" b="0" i="0" u="none" strike="noStrike" kern="1200" cap="none" spc="0" normalizeH="0" baseline="0" noProof="0">
                <a:ln>
                  <a:noFill/>
                </a:ln>
                <a:solidFill>
                  <a:srgbClr val="030406"/>
                </a:solidFill>
                <a:effectLst/>
                <a:uLnTx/>
                <a:uFillTx/>
                <a:latin typeface="Avenir Next LT Pro"/>
                <a:ea typeface="+mn-ea"/>
                <a:cs typeface="+mn-cs"/>
              </a:rPr>
            </a:br>
            <a:r>
              <a:rPr kumimoji="0" lang="en-US" sz="1600" b="0" i="0" u="none" strike="noStrike" kern="1200" cap="none" spc="0" normalizeH="0" baseline="0" noProof="0">
                <a:ln>
                  <a:noFill/>
                </a:ln>
                <a:solidFill>
                  <a:srgbClr val="030406"/>
                </a:solidFill>
                <a:effectLst/>
                <a:uLnTx/>
                <a:uFillTx/>
                <a:latin typeface="Avenir Next LT Pro"/>
                <a:ea typeface="+mn-ea"/>
                <a:cs typeface="+mn-cs"/>
              </a:rPr>
              <a:t>wellbeing@aleragroup.com</a:t>
            </a:r>
            <a:br>
              <a:rPr kumimoji="0" lang="en-US" sz="1600" b="0" i="0" u="none" strike="noStrike" kern="1200" cap="none" spc="0" normalizeH="0" baseline="0" noProof="0">
                <a:ln>
                  <a:noFill/>
                </a:ln>
                <a:solidFill>
                  <a:srgbClr val="030406"/>
                </a:solidFill>
                <a:effectLst/>
                <a:uLnTx/>
                <a:uFillTx/>
                <a:latin typeface="Avenir Next LT Pro"/>
                <a:ea typeface="+mn-ea"/>
                <a:cs typeface="+mn-cs"/>
              </a:rPr>
            </a:br>
            <a:endParaRPr kumimoji="0" lang="en-US" sz="1600" b="0" i="0" u="none" strike="noStrike" kern="1200" cap="none" spc="0" normalizeH="0" baseline="0" noProof="0">
              <a:ln>
                <a:noFill/>
              </a:ln>
              <a:solidFill>
                <a:srgbClr val="030406"/>
              </a:solidFill>
              <a:effectLst/>
              <a:uLnTx/>
              <a:uFillTx/>
              <a:latin typeface="Avenir Next LT Pro"/>
              <a:ea typeface="+mn-ea"/>
              <a:cs typeface="+mn-cs"/>
            </a:endParaRPr>
          </a:p>
        </p:txBody>
      </p:sp>
      <p:sp>
        <p:nvSpPr>
          <p:cNvPr id="2" name="Rectangle 1">
            <a:extLst>
              <a:ext uri="{FF2B5EF4-FFF2-40B4-BE49-F238E27FC236}">
                <a16:creationId xmlns:a16="http://schemas.microsoft.com/office/drawing/2014/main" id="{DC50211E-65BE-E5D8-1A32-5506FC1CC4B8}"/>
              </a:ext>
            </a:extLst>
          </p:cNvPr>
          <p:cNvSpPr/>
          <p:nvPr/>
        </p:nvSpPr>
        <p:spPr>
          <a:xfrm>
            <a:off x="10723418" y="6039196"/>
            <a:ext cx="932699" cy="7481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3" name="Picture 2" descr="A blue and green cube with letters on it&#10;&#10;Description automatically generated">
            <a:extLst>
              <a:ext uri="{FF2B5EF4-FFF2-40B4-BE49-F238E27FC236}">
                <a16:creationId xmlns:a16="http://schemas.microsoft.com/office/drawing/2014/main" id="{07BEF890-7A98-651B-6FA0-F61EBFD7C4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7385" y="5849404"/>
            <a:ext cx="1239053" cy="1032134"/>
          </a:xfrm>
          <a:prstGeom prst="rect">
            <a:avLst/>
          </a:prstGeom>
        </p:spPr>
      </p:pic>
      <p:pic>
        <p:nvPicPr>
          <p:cNvPr id="5" name="Picture 4" descr="A qr code on a white background&#10;&#10;AI-generated content may be incorrect.">
            <a:extLst>
              <a:ext uri="{FF2B5EF4-FFF2-40B4-BE49-F238E27FC236}">
                <a16:creationId xmlns:a16="http://schemas.microsoft.com/office/drawing/2014/main" id="{64A82EAE-B111-A795-EC7D-F9593CBD0F57}"/>
              </a:ext>
            </a:extLst>
          </p:cNvPr>
          <p:cNvPicPr>
            <a:picLocks noChangeAspect="1"/>
          </p:cNvPicPr>
          <p:nvPr/>
        </p:nvPicPr>
        <p:blipFill>
          <a:blip r:embed="rId3"/>
          <a:stretch>
            <a:fillRect/>
          </a:stretch>
        </p:blipFill>
        <p:spPr>
          <a:xfrm>
            <a:off x="6096505" y="2882084"/>
            <a:ext cx="2336073" cy="2375184"/>
          </a:xfrm>
          <a:prstGeom prst="rect">
            <a:avLst/>
          </a:prstGeom>
        </p:spPr>
      </p:pic>
    </p:spTree>
    <p:extLst>
      <p:ext uri="{BB962C8B-B14F-4D97-AF65-F5344CB8AC3E}">
        <p14:creationId xmlns:p14="http://schemas.microsoft.com/office/powerpoint/2010/main" val="2269377040"/>
      </p:ext>
    </p:extLst>
  </p:cSld>
  <p:clrMapOvr>
    <a:masterClrMapping/>
  </p:clrMapOvr>
</p:sld>
</file>

<file path=ppt/theme/theme1.xml><?xml version="1.0" encoding="utf-8"?>
<a:theme xmlns:a="http://schemas.openxmlformats.org/drawingml/2006/main" name="Alera Theme2">
  <a:themeElements>
    <a:clrScheme name="Alera Group">
      <a:dk1>
        <a:srgbClr val="030406"/>
      </a:dk1>
      <a:lt1>
        <a:srgbClr val="FFFFFF"/>
      </a:lt1>
      <a:dk2>
        <a:srgbClr val="ABA299"/>
      </a:dk2>
      <a:lt2>
        <a:srgbClr val="4C4C4E"/>
      </a:lt2>
      <a:accent1>
        <a:srgbClr val="1F628D"/>
      </a:accent1>
      <a:accent2>
        <a:srgbClr val="01949F"/>
      </a:accent2>
      <a:accent3>
        <a:srgbClr val="76B243"/>
      </a:accent3>
      <a:accent4>
        <a:srgbClr val="188B75"/>
      </a:accent4>
      <a:accent5>
        <a:srgbClr val="9A7DAF"/>
      </a:accent5>
      <a:accent6>
        <a:srgbClr val="54C0AA"/>
      </a:accent6>
      <a:hlink>
        <a:srgbClr val="01949F"/>
      </a:hlink>
      <a:folHlink>
        <a:srgbClr val="00ACF8"/>
      </a:folHlink>
    </a:clrScheme>
    <a:fontScheme name="AleraGroup">
      <a:majorFont>
        <a:latin typeface="Garamon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era Theme2" id="{81B5E95B-4553-4CB6-BBBB-520B1F81CCDE}" vid="{279C9786-3B2B-4354-AA2B-A8A4AF0940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3118</Words>
  <Application>Microsoft Office PowerPoint</Application>
  <PresentationFormat>Widescreen</PresentationFormat>
  <Paragraphs>312</Paragraphs>
  <Slides>22</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Aptos</vt:lpstr>
      <vt:lpstr>Arial</vt:lpstr>
      <vt:lpstr>Arial Nova Light</vt:lpstr>
      <vt:lpstr>Avenir Next LT Pro</vt:lpstr>
      <vt:lpstr>Calibri</vt:lpstr>
      <vt:lpstr>Calibri,Sans-Serif</vt:lpstr>
      <vt:lpstr>Garamond</vt:lpstr>
      <vt:lpstr>Montserrat</vt:lpstr>
      <vt:lpstr>Roboto</vt:lpstr>
      <vt:lpstr>Symbol</vt:lpstr>
      <vt:lpstr>Alera Theme2</vt:lpstr>
      <vt:lpstr>Wellbeing Trends: Reshaping the Business Imperative</vt:lpstr>
      <vt:lpstr>PowerPoint Presentation</vt:lpstr>
      <vt:lpstr>Wellbeing is an Imperative Function of Employee Benefits</vt:lpstr>
      <vt:lpstr>In RFPs Wellbeing is Top of Mind</vt:lpstr>
      <vt:lpstr>Making the Business Case</vt:lpstr>
      <vt:lpstr>PowerPoint Presentation</vt:lpstr>
      <vt:lpstr>Belonging</vt:lpstr>
      <vt:lpstr>Conversation Prompts</vt:lpstr>
      <vt:lpstr>Women's Health</vt:lpstr>
      <vt:lpstr>Conversation Prompts</vt:lpstr>
      <vt:lpstr>Empowering Women’s Health Employer Strategies </vt:lpstr>
      <vt:lpstr>Aging &amp; Inclusion</vt:lpstr>
      <vt:lpstr>Conversation Prompts</vt:lpstr>
      <vt:lpstr>Supporting a Multigenerational Workforce</vt:lpstr>
      <vt:lpstr>Align Benefit Strategies to What Generations Need Most</vt:lpstr>
      <vt:lpstr>Longevity</vt:lpstr>
      <vt:lpstr>Conversation Prompts</vt:lpstr>
      <vt:lpstr>Substance Use and Mental Health</vt:lpstr>
      <vt:lpstr>Conversation Prompts</vt:lpstr>
      <vt:lpstr>Supporting Mental Health &amp; Substance Use Employer Strategies </vt:lpstr>
      <vt:lpstr>PowerPoint Presentation</vt:lpstr>
      <vt:lpstr>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Madison Seeley</dc:creator>
  <cp:lastModifiedBy>Madison Seeley</cp:lastModifiedBy>
  <cp:revision>1</cp:revision>
  <dcterms:created xsi:type="dcterms:W3CDTF">2025-05-19T14:40:02Z</dcterms:created>
  <dcterms:modified xsi:type="dcterms:W3CDTF">2025-05-19T14:41:00Z</dcterms:modified>
</cp:coreProperties>
</file>