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94_3B92E053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modernComment_1A3_39371E2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7" r:id="rId3"/>
  </p:sldMasterIdLst>
  <p:notesMasterIdLst>
    <p:notesMasterId r:id="rId15"/>
  </p:notesMasterIdLst>
  <p:sldIdLst>
    <p:sldId id="2146847410" r:id="rId4"/>
    <p:sldId id="404" r:id="rId5"/>
    <p:sldId id="405" r:id="rId6"/>
    <p:sldId id="416" r:id="rId7"/>
    <p:sldId id="417" r:id="rId8"/>
    <p:sldId id="418" r:id="rId9"/>
    <p:sldId id="420" r:id="rId10"/>
    <p:sldId id="415" r:id="rId11"/>
    <p:sldId id="414" r:id="rId12"/>
    <p:sldId id="419" r:id="rId13"/>
    <p:sldId id="3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274AA3-5CD4-0B75-F34B-64E16D167B09}" name="Lee Williams" initials="LW" userId="S::lwilliams@vitalincite.com::f8eb78e7-9272-4a7f-bb2b-a2405dacc2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italincite.sharepoint.com/Shared%20Documents/Research/2024%20Yearend%20Research/2024%20Yearend%20Resear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italincite.sharepoint.com/Shared%20Documents/Research/2024%20Yearend%20Research/2024%20Yearend%20Researc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italincite.sharepoint.com/Shared%20Documents/Research/2024%20Yearend%20Research/2024%20Yearend%20Researc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italincite.sharepoint.com/Shared%20Documents/Research/2024%20Yearend%20Research/2024%20Yearend%20Researc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vitalincite.sharepoint.com/Shared%20Documents/Research/2024%20Yearend%20Research/2024%20Yearend%20Resear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>
                <a:solidFill>
                  <a:schemeClr val="tx1"/>
                </a:solidFill>
                <a:latin typeface="+mn-lt"/>
              </a:rPr>
              <a:t>Total Mental Health Prevalence Year over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'[2024 Yearend Research.xlsx]13. Mental Health - Overall'!$A$28</c:f>
              <c:strCache>
                <c:ptCount val="1"/>
                <c:pt idx="0">
                  <c:v>Psychosocial</c:v>
                </c:pt>
              </c:strCache>
            </c:strRef>
          </c:tx>
          <c:spPr>
            <a:ln w="28575" cap="rnd">
              <a:solidFill>
                <a:srgbClr val="006CB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CB0"/>
              </a:solidFill>
              <a:ln w="9525">
                <a:solidFill>
                  <a:srgbClr val="006CB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Overall'!$B$27:$E$27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'[2024 Yearend Research.xlsx]13. Mental Health - Overall'!$B$28:$E$28</c:f>
              <c:numCache>
                <c:formatCode>#,##0;\-#,##0</c:formatCode>
                <c:ptCount val="4"/>
                <c:pt idx="0">
                  <c:v>156.86128273434767</c:v>
                </c:pt>
                <c:pt idx="1">
                  <c:v>175.02642444241411</c:v>
                </c:pt>
                <c:pt idx="2">
                  <c:v>187.20558119838896</c:v>
                </c:pt>
                <c:pt idx="3">
                  <c:v>197.43258434056619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8B-4801-A819-C04FFA2B5F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5187744"/>
        <c:axId val="1635180544"/>
      </c:lineChart>
      <c:catAx>
        <c:axId val="1635187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Paid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180544"/>
        <c:crosses val="autoZero"/>
        <c:auto val="1"/>
        <c:lblAlgn val="ctr"/>
        <c:lblOffset val="100"/>
        <c:noMultiLvlLbl val="0"/>
      </c:catAx>
      <c:valAx>
        <c:axId val="163518054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Members Per 1,000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1877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</a:rPr>
              <a:t>Mental Health Prevalence of Top 5 Conditions Year over Year</a:t>
            </a:r>
          </a:p>
        </c:rich>
      </c:tx>
      <c:layout>
        <c:manualLayout>
          <c:xMode val="edge"/>
          <c:yMode val="edge"/>
          <c:x val="0.13249227585694401"/>
          <c:y val="7.3447588350364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054457483780386E-2"/>
          <c:y val="0.1597485046620423"/>
          <c:w val="0.88393063848152353"/>
          <c:h val="0.697106290323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'[2024 Yearend Research.xlsx]13. Mental Health - Overall'!$B$6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Overall'!$A$7:$A$13</c:f>
              <c:strCache>
                <c:ptCount val="5"/>
                <c:pt idx="0">
                  <c:v>Anxiety</c:v>
                </c:pt>
                <c:pt idx="1">
                  <c:v>Major Depression</c:v>
                </c:pt>
                <c:pt idx="2">
                  <c:v>Attention Deficit Disorder</c:v>
                </c:pt>
                <c:pt idx="3">
                  <c:v>Adjustment Disorder</c:v>
                </c:pt>
                <c:pt idx="4">
                  <c:v>Depression</c:v>
                </c:pt>
              </c:strCache>
              <c:extLst/>
            </c:strRef>
          </c:cat>
          <c:val>
            <c:numRef>
              <c:f>'[2024 Yearend Research.xlsx]13. Mental Health - Overall'!$B$7:$B$13</c:f>
              <c:numCache>
                <c:formatCode>#,##0;\-#,##0</c:formatCode>
                <c:ptCount val="5"/>
                <c:pt idx="0">
                  <c:v>66.966180786313956</c:v>
                </c:pt>
                <c:pt idx="1">
                  <c:v>38.646005470942953</c:v>
                </c:pt>
                <c:pt idx="2">
                  <c:v>24.461398180949779</c:v>
                </c:pt>
                <c:pt idx="3">
                  <c:v>28.614410903063167</c:v>
                </c:pt>
                <c:pt idx="4">
                  <c:v>8.6768848828804437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C9-45A2-BBA2-4D1B96215F5B}"/>
            </c:ext>
          </c:extLst>
        </c:ser>
        <c:ser>
          <c:idx val="1"/>
          <c:order val="1"/>
          <c:tx>
            <c:strRef>
              <c:f>'[2024 Yearend Research.xlsx]13. Mental Health - Overall'!$C$6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Overall'!$A$7:$A$13</c:f>
              <c:strCache>
                <c:ptCount val="5"/>
                <c:pt idx="0">
                  <c:v>Anxiety</c:v>
                </c:pt>
                <c:pt idx="1">
                  <c:v>Major Depression</c:v>
                </c:pt>
                <c:pt idx="2">
                  <c:v>Attention Deficit Disorder</c:v>
                </c:pt>
                <c:pt idx="3">
                  <c:v>Adjustment Disorder</c:v>
                </c:pt>
                <c:pt idx="4">
                  <c:v>Depression</c:v>
                </c:pt>
              </c:strCache>
              <c:extLst/>
            </c:strRef>
          </c:cat>
          <c:val>
            <c:numRef>
              <c:f>'[2024 Yearend Research.xlsx]13. Mental Health - Overall'!$C$7:$C$13</c:f>
              <c:numCache>
                <c:formatCode>#,##0;\-#,##0</c:formatCode>
                <c:ptCount val="5"/>
                <c:pt idx="0">
                  <c:v>75.236755672119799</c:v>
                </c:pt>
                <c:pt idx="1">
                  <c:v>39.044552709696781</c:v>
                </c:pt>
                <c:pt idx="2">
                  <c:v>29.519691265069149</c:v>
                </c:pt>
                <c:pt idx="3">
                  <c:v>30.867816767511972</c:v>
                </c:pt>
                <c:pt idx="4">
                  <c:v>13.555047157193563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0C9-45A2-BBA2-4D1B96215F5B}"/>
            </c:ext>
          </c:extLst>
        </c:ser>
        <c:ser>
          <c:idx val="2"/>
          <c:order val="2"/>
          <c:tx>
            <c:strRef>
              <c:f>'[2024 Yearend Research.xlsx]13. Mental Health - Overall'!$D$6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Overall'!$A$7:$A$13</c:f>
              <c:strCache>
                <c:ptCount val="5"/>
                <c:pt idx="0">
                  <c:v>Anxiety</c:v>
                </c:pt>
                <c:pt idx="1">
                  <c:v>Major Depression</c:v>
                </c:pt>
                <c:pt idx="2">
                  <c:v>Attention Deficit Disorder</c:v>
                </c:pt>
                <c:pt idx="3">
                  <c:v>Adjustment Disorder</c:v>
                </c:pt>
                <c:pt idx="4">
                  <c:v>Depression</c:v>
                </c:pt>
              </c:strCache>
              <c:extLst/>
            </c:strRef>
          </c:cat>
          <c:val>
            <c:numRef>
              <c:f>'[2024 Yearend Research.xlsx]13. Mental Health - Overall'!$D$7:$D$13</c:f>
              <c:numCache>
                <c:formatCode>#,##0;\-#,##0</c:formatCode>
                <c:ptCount val="5"/>
                <c:pt idx="0">
                  <c:v>82.159948989046981</c:v>
                </c:pt>
                <c:pt idx="1">
                  <c:v>40.455432109424088</c:v>
                </c:pt>
                <c:pt idx="2">
                  <c:v>33.645389982775143</c:v>
                </c:pt>
                <c:pt idx="3">
                  <c:v>32.148618893539044</c:v>
                </c:pt>
                <c:pt idx="4">
                  <c:v>14.882485492262132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0C9-45A2-BBA2-4D1B96215F5B}"/>
            </c:ext>
          </c:extLst>
        </c:ser>
        <c:ser>
          <c:idx val="3"/>
          <c:order val="3"/>
          <c:tx>
            <c:strRef>
              <c:f>'[2024 Yearend Research.xlsx]13. Mental Health - Overall'!$E$6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Overall'!$A$7:$A$13</c:f>
              <c:strCache>
                <c:ptCount val="5"/>
                <c:pt idx="0">
                  <c:v>Anxiety</c:v>
                </c:pt>
                <c:pt idx="1">
                  <c:v>Major Depression</c:v>
                </c:pt>
                <c:pt idx="2">
                  <c:v>Attention Deficit Disorder</c:v>
                </c:pt>
                <c:pt idx="3">
                  <c:v>Adjustment Disorder</c:v>
                </c:pt>
                <c:pt idx="4">
                  <c:v>Depression</c:v>
                </c:pt>
              </c:strCache>
              <c:extLst/>
            </c:strRef>
          </c:cat>
          <c:val>
            <c:numRef>
              <c:f>'[2024 Yearend Research.xlsx]13. Mental Health - Overall'!$E$7:$E$13</c:f>
              <c:numCache>
                <c:formatCode>#,##0;\-#,##0</c:formatCode>
                <c:ptCount val="5"/>
                <c:pt idx="0">
                  <c:v>87.430699926930004</c:v>
                </c:pt>
                <c:pt idx="1">
                  <c:v>42.653898494949722</c:v>
                </c:pt>
                <c:pt idx="2">
                  <c:v>37.898909259608224</c:v>
                </c:pt>
                <c:pt idx="3">
                  <c:v>33.624380221577447</c:v>
                </c:pt>
                <c:pt idx="4">
                  <c:v>15.398227084463946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0C9-45A2-BBA2-4D1B96215F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8634624"/>
        <c:axId val="728627424"/>
      </c:barChart>
      <c:catAx>
        <c:axId val="72863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Mental</a:t>
                </a:r>
                <a:r>
                  <a:rPr lang="en-US" baseline="0"/>
                  <a:t> Health Condition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3543197060380467"/>
              <c:y val="0.9402852793008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8627424"/>
        <c:crosses val="autoZero"/>
        <c:auto val="1"/>
        <c:lblAlgn val="ctr"/>
        <c:lblOffset val="100"/>
        <c:noMultiLvlLbl val="0"/>
      </c:catAx>
      <c:valAx>
        <c:axId val="7286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Members per</a:t>
                </a:r>
                <a:r>
                  <a:rPr lang="en-US" baseline="0"/>
                  <a:t> 1,000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863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59933739120038"/>
          <c:y val="0.27485952666788432"/>
          <c:w val="0.26653186240036536"/>
          <c:h val="4.8810597272511275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chemeClr val="tx2"/>
                </a:solidFill>
              </a:rPr>
              <a:t>Total Mental Health Prevalence</a:t>
            </a:r>
            <a:r>
              <a:rPr lang="en-US" b="1" baseline="0">
                <a:solidFill>
                  <a:schemeClr val="tx2"/>
                </a:solidFill>
              </a:rPr>
              <a:t> Year over Year by Dependent Type</a:t>
            </a:r>
            <a:endParaRPr lang="en-US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'[2024 Yearend Research.xlsx]13. Mental Health - Dep Type'!$E$20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B2279"/>
            </a:solidFill>
            <a:ln>
              <a:solidFill>
                <a:srgbClr val="AB22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Type'!$A$21:$A$24</c:f>
              <c:strCache>
                <c:ptCount val="3"/>
                <c:pt idx="0">
                  <c:v>Employee</c:v>
                </c:pt>
                <c:pt idx="1">
                  <c:v>Spouse</c:v>
                </c:pt>
                <c:pt idx="2">
                  <c:v>Child</c:v>
                </c:pt>
              </c:strCache>
              <c:extLst/>
            </c:strRef>
          </c:cat>
          <c:val>
            <c:numRef>
              <c:f>'[2024 Yearend Research.xlsx]13. Mental Health - Dep Type'!$E$21:$E$24</c:f>
              <c:numCache>
                <c:formatCode>#,##0;\-#,##0</c:formatCode>
                <c:ptCount val="3"/>
                <c:pt idx="0">
                  <c:v>205.26085147785798</c:v>
                </c:pt>
                <c:pt idx="1">
                  <c:v>200.67729301109503</c:v>
                </c:pt>
                <c:pt idx="2">
                  <c:v>183.13011235863894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6E8-4201-93C3-F3DF629225E2}"/>
            </c:ext>
          </c:extLst>
        </c:ser>
        <c:ser>
          <c:idx val="1"/>
          <c:order val="1"/>
          <c:tx>
            <c:strRef>
              <c:f>'[2024 Yearend Research.xlsx]13. Mental Health - Dep Type'!$D$20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6CB0"/>
            </a:solidFill>
            <a:ln>
              <a:solidFill>
                <a:srgbClr val="006CB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Type'!$A$21:$A$24</c:f>
              <c:strCache>
                <c:ptCount val="3"/>
                <c:pt idx="0">
                  <c:v>Employee</c:v>
                </c:pt>
                <c:pt idx="1">
                  <c:v>Spouse</c:v>
                </c:pt>
                <c:pt idx="2">
                  <c:v>Child</c:v>
                </c:pt>
              </c:strCache>
              <c:extLst/>
            </c:strRef>
          </c:cat>
          <c:val>
            <c:numRef>
              <c:f>'[2024 Yearend Research.xlsx]13. Mental Health - Dep Type'!$D$21:$D$24</c:f>
              <c:numCache>
                <c:formatCode>#,##0;\-#,##0</c:formatCode>
                <c:ptCount val="3"/>
                <c:pt idx="0">
                  <c:v>192.05999280044352</c:v>
                </c:pt>
                <c:pt idx="1">
                  <c:v>188.92530419641122</c:v>
                </c:pt>
                <c:pt idx="2">
                  <c:v>178.51512071854313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6E8-4201-93C3-F3DF629225E2}"/>
            </c:ext>
          </c:extLst>
        </c:ser>
        <c:ser>
          <c:idx val="2"/>
          <c:order val="2"/>
          <c:tx>
            <c:strRef>
              <c:f>'[2024 Yearend Research.xlsx]13. Mental Health - Dep Type'!$C$20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9C742"/>
            </a:solidFill>
            <a:ln>
              <a:solidFill>
                <a:srgbClr val="C9C74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Type'!$A$21:$A$24</c:f>
              <c:strCache>
                <c:ptCount val="3"/>
                <c:pt idx="0">
                  <c:v>Employee</c:v>
                </c:pt>
                <c:pt idx="1">
                  <c:v>Spouse</c:v>
                </c:pt>
                <c:pt idx="2">
                  <c:v>Child</c:v>
                </c:pt>
              </c:strCache>
              <c:extLst/>
            </c:strRef>
          </c:cat>
          <c:val>
            <c:numRef>
              <c:f>'[2024 Yearend Research.xlsx]13. Mental Health - Dep Type'!$C$21:$C$24</c:f>
              <c:numCache>
                <c:formatCode>#,##0;\-#,##0</c:formatCode>
                <c:ptCount val="3"/>
                <c:pt idx="0">
                  <c:v>177.88580436280571</c:v>
                </c:pt>
                <c:pt idx="1">
                  <c:v>175.94059091492809</c:v>
                </c:pt>
                <c:pt idx="2">
                  <c:v>169.83535570037955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6E8-4201-93C3-F3DF629225E2}"/>
            </c:ext>
          </c:extLst>
        </c:ser>
        <c:ser>
          <c:idx val="3"/>
          <c:order val="3"/>
          <c:tx>
            <c:strRef>
              <c:f>'[2024 Yearend Research.xlsx]13. Mental Health - Dep Type'!$B$20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159"/>
            </a:solidFill>
            <a:ln>
              <a:solidFill>
                <a:srgbClr val="F7915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Type'!$A$21:$A$24</c:f>
              <c:strCache>
                <c:ptCount val="3"/>
                <c:pt idx="0">
                  <c:v>Employee</c:v>
                </c:pt>
                <c:pt idx="1">
                  <c:v>Spouse</c:v>
                </c:pt>
                <c:pt idx="2">
                  <c:v>Child</c:v>
                </c:pt>
              </c:strCache>
              <c:extLst/>
            </c:strRef>
          </c:cat>
          <c:val>
            <c:numRef>
              <c:f>'[2024 Yearend Research.xlsx]13. Mental Health - Dep Type'!$B$21:$B$24</c:f>
              <c:numCache>
                <c:formatCode>#,##0;\-#,##0</c:formatCode>
                <c:ptCount val="3"/>
                <c:pt idx="0">
                  <c:v>157.42931923391168</c:v>
                </c:pt>
                <c:pt idx="1">
                  <c:v>161.09130531061052</c:v>
                </c:pt>
                <c:pt idx="2">
                  <c:v>153.60270528049944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6E8-4201-93C3-F3DF629225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89353824"/>
        <c:axId val="1689356224"/>
      </c:barChart>
      <c:catAx>
        <c:axId val="1689353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Dependent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9356224"/>
        <c:crosses val="autoZero"/>
        <c:auto val="1"/>
        <c:lblAlgn val="ctr"/>
        <c:lblOffset val="100"/>
        <c:noMultiLvlLbl val="0"/>
      </c:catAx>
      <c:valAx>
        <c:axId val="168935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Members</a:t>
                </a:r>
                <a:r>
                  <a:rPr lang="en-US" baseline="0"/>
                  <a:t> Per 1,000</a:t>
                </a:r>
              </a:p>
            </c:rich>
          </c:tx>
          <c:layout>
            <c:manualLayout>
              <c:xMode val="edge"/>
              <c:yMode val="edge"/>
              <c:x val="0.42920525401194493"/>
              <c:y val="0.89323290044774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93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chemeClr val="tx2"/>
                </a:solidFill>
              </a:rPr>
              <a:t>Total Mental Health Prevalence</a:t>
            </a:r>
            <a:r>
              <a:rPr lang="en-US" b="1" baseline="0">
                <a:solidFill>
                  <a:schemeClr val="tx2"/>
                </a:solidFill>
              </a:rPr>
              <a:t> Year over Year by Age Group</a:t>
            </a:r>
            <a:endParaRPr lang="en-US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03347925271419"/>
          <c:y val="0.15743567378979503"/>
          <c:w val="0.75350591635169395"/>
          <c:h val="0.657304840819886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'[2024 Yearend Research.xlsx]13. Mental Health - Dep Type'!$E$32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B2279"/>
            </a:solidFill>
            <a:ln>
              <a:solidFill>
                <a:srgbClr val="AB22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Type'!$A$33:$A$34</c:f>
              <c:strCache>
                <c:ptCount val="2"/>
                <c:pt idx="0">
                  <c:v>Members under 18</c:v>
                </c:pt>
                <c:pt idx="1">
                  <c:v>Members 18+</c:v>
                </c:pt>
              </c:strCache>
            </c:strRef>
          </c:cat>
          <c:val>
            <c:numRef>
              <c:f>'[2024 Yearend Research.xlsx]13. Mental Health - Dep Type'!$E$33:$E$34</c:f>
              <c:numCache>
                <c:formatCode>#,##0;\-#,##0</c:formatCode>
                <c:ptCount val="2"/>
                <c:pt idx="0">
                  <c:v>145.5166779332053</c:v>
                </c:pt>
                <c:pt idx="1">
                  <c:v>211.2252924366378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7-416B-A40F-709C0AE05486}"/>
            </c:ext>
          </c:extLst>
        </c:ser>
        <c:ser>
          <c:idx val="2"/>
          <c:order val="1"/>
          <c:tx>
            <c:strRef>
              <c:f>'[2024 Yearend Research.xlsx]13. Mental Health - Dep Type'!$D$32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6CB0"/>
            </a:solidFill>
            <a:ln>
              <a:solidFill>
                <a:srgbClr val="006CB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Type'!$A$33:$A$34</c:f>
              <c:strCache>
                <c:ptCount val="2"/>
                <c:pt idx="0">
                  <c:v>Members under 18</c:v>
                </c:pt>
                <c:pt idx="1">
                  <c:v>Members 18+</c:v>
                </c:pt>
              </c:strCache>
            </c:strRef>
          </c:cat>
          <c:val>
            <c:numRef>
              <c:f>'[2024 Yearend Research.xlsx]13. Mental Health - Dep Type'!$D$33:$D$34</c:f>
              <c:numCache>
                <c:formatCode>#,##0;\-#,##0</c:formatCode>
                <c:ptCount val="2"/>
                <c:pt idx="0">
                  <c:v>132.19826333381775</c:v>
                </c:pt>
                <c:pt idx="1">
                  <c:v>200.55413281525963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7-416B-A40F-709C0AE05486}"/>
            </c:ext>
          </c:extLst>
        </c:ser>
        <c:ser>
          <c:idx val="1"/>
          <c:order val="2"/>
          <c:tx>
            <c:strRef>
              <c:f>'[2024 Yearend Research.xlsx]13. Mental Health - Dep Type'!$C$32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9C742"/>
            </a:solidFill>
            <a:ln>
              <a:solidFill>
                <a:srgbClr val="C9C74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Type'!$A$33:$A$34</c:f>
              <c:strCache>
                <c:ptCount val="2"/>
                <c:pt idx="0">
                  <c:v>Members under 18</c:v>
                </c:pt>
                <c:pt idx="1">
                  <c:v>Members 18+</c:v>
                </c:pt>
              </c:strCache>
            </c:strRef>
          </c:cat>
          <c:val>
            <c:numRef>
              <c:f>'[2024 Yearend Research.xlsx]13. Mental Health - Dep Type'!$C$33:$C$34</c:f>
              <c:numCache>
                <c:formatCode>#,##0;\-#,##0</c:formatCode>
                <c:ptCount val="2"/>
                <c:pt idx="0">
                  <c:v>116.17127198404243</c:v>
                </c:pt>
                <c:pt idx="1">
                  <c:v>188.05434396978109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7-416B-A40F-709C0AE05486}"/>
            </c:ext>
          </c:extLst>
        </c:ser>
        <c:ser>
          <c:idx val="0"/>
          <c:order val="3"/>
          <c:tx>
            <c:strRef>
              <c:f>'[2024 Yearend Research.xlsx]13. Mental Health - Dep Type'!$B$32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159"/>
            </a:solidFill>
            <a:ln>
              <a:solidFill>
                <a:srgbClr val="F7915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Dep Type'!$A$33:$A$34</c:f>
              <c:strCache>
                <c:ptCount val="2"/>
                <c:pt idx="0">
                  <c:v>Members under 18</c:v>
                </c:pt>
                <c:pt idx="1">
                  <c:v>Members 18+</c:v>
                </c:pt>
              </c:strCache>
            </c:strRef>
          </c:cat>
          <c:val>
            <c:numRef>
              <c:f>'[2024 Yearend Research.xlsx]13. Mental Health - Dep Type'!$B$33:$B$34</c:f>
              <c:numCache>
                <c:formatCode>#,##0;\-#,##0</c:formatCode>
                <c:ptCount val="2"/>
                <c:pt idx="0">
                  <c:v>95.704088606850107</c:v>
                </c:pt>
                <c:pt idx="1">
                  <c:v>170.55972040409569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D7-416B-A40F-709C0AE054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65469760"/>
        <c:axId val="2065474560"/>
      </c:barChart>
      <c:catAx>
        <c:axId val="2065469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5474560"/>
        <c:crosses val="autoZero"/>
        <c:auto val="1"/>
        <c:lblAlgn val="ctr"/>
        <c:lblOffset val="100"/>
        <c:noMultiLvlLbl val="0"/>
      </c:catAx>
      <c:valAx>
        <c:axId val="206547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Members</a:t>
                </a:r>
                <a:r>
                  <a:rPr lang="en-US" baseline="0"/>
                  <a:t> Per 1,000</a:t>
                </a:r>
              </a:p>
            </c:rich>
          </c:tx>
          <c:layout>
            <c:manualLayout>
              <c:xMode val="edge"/>
              <c:yMode val="edge"/>
              <c:x val="0.43320034274636376"/>
              <c:y val="0.90313173359356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546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Out</a:t>
            </a:r>
            <a:r>
              <a:rPr lang="en-US" baseline="0"/>
              <a:t> of Network Cost and Utilization - Top 10 Conditions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87653337805905E-2"/>
          <c:y val="0.10604238648089086"/>
          <c:w val="0.82374261173217556"/>
          <c:h val="0.580672115770810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'[2024 Yearend Research.xlsx]13. Mental Health - OON'!$K$5</c:f>
              <c:strCache>
                <c:ptCount val="1"/>
                <c:pt idx="0">
                  <c:v>Mbrs per 1000</c:v>
                </c:pt>
              </c:strCache>
            </c:strRef>
          </c:tx>
          <c:spPr>
            <a:solidFill>
              <a:srgbClr val="006CB0"/>
            </a:solidFill>
            <a:ln>
              <a:noFill/>
            </a:ln>
            <a:effectLst/>
          </c:spPr>
          <c:invertIfNegative val="0"/>
          <c:cat>
            <c:strRef>
              <c:f>'[2024 Yearend Research.xlsx]13. Mental Health - OON'!$I$6:$I$15</c:f>
              <c:strCache>
                <c:ptCount val="10"/>
                <c:pt idx="0">
                  <c:v>Anxiety</c:v>
                </c:pt>
                <c:pt idx="1">
                  <c:v>Major depression</c:v>
                </c:pt>
                <c:pt idx="2">
                  <c:v>Adjustment disorder</c:v>
                </c:pt>
                <c:pt idx="3">
                  <c:v>Attention deficit disorder</c:v>
                </c:pt>
                <c:pt idx="4">
                  <c:v>Substance use</c:v>
                </c:pt>
                <c:pt idx="5">
                  <c:v>Depression</c:v>
                </c:pt>
                <c:pt idx="6">
                  <c:v>Post traumatic stress disorder</c:v>
                </c:pt>
                <c:pt idx="7">
                  <c:v>Bipolar disorder</c:v>
                </c:pt>
                <c:pt idx="8">
                  <c:v>Psychologic signs and symptoms</c:v>
                </c:pt>
                <c:pt idx="9">
                  <c:v>Psychological disorders of childhood</c:v>
                </c:pt>
              </c:strCache>
            </c:strRef>
          </c:cat>
          <c:val>
            <c:numRef>
              <c:f>'[2024 Yearend Research.xlsx]13. Mental Health - OON'!$K$6:$K$15</c:f>
              <c:numCache>
                <c:formatCode>#,##0.00;\-#,##0.00</c:formatCode>
                <c:ptCount val="10"/>
                <c:pt idx="0">
                  <c:v>5.6406028203014102</c:v>
                </c:pt>
                <c:pt idx="1">
                  <c:v>3.1773015886507943</c:v>
                </c:pt>
                <c:pt idx="2">
                  <c:v>2.4276012138006067</c:v>
                </c:pt>
                <c:pt idx="3">
                  <c:v>2.3256011628005813</c:v>
                </c:pt>
                <c:pt idx="4">
                  <c:v>1.716150858075429</c:v>
                </c:pt>
                <c:pt idx="5">
                  <c:v>1.0888505444252721</c:v>
                </c:pt>
                <c:pt idx="6">
                  <c:v>0.8160004080002039</c:v>
                </c:pt>
                <c:pt idx="7">
                  <c:v>0.72165036082518041</c:v>
                </c:pt>
                <c:pt idx="8">
                  <c:v>0.46410023205011602</c:v>
                </c:pt>
                <c:pt idx="9">
                  <c:v>0.37740018870009434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9-45A5-AE48-7F776F0A6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073366064"/>
        <c:axId val="20733713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'[2024 Yearend Research.xlsx]13. Mental Health - OON'!$I$6:$I$15</c15:sqref>
                        </c15:formulaRef>
                      </c:ext>
                    </c:extLst>
                    <c:strCache>
                      <c:ptCount val="10"/>
                      <c:pt idx="0">
                        <c:v>Anxiety</c:v>
                      </c:pt>
                      <c:pt idx="1">
                        <c:v>Major depression</c:v>
                      </c:pt>
                      <c:pt idx="2">
                        <c:v>Adjustment disorder</c:v>
                      </c:pt>
                      <c:pt idx="3">
                        <c:v>Attention deficit disorder</c:v>
                      </c:pt>
                      <c:pt idx="4">
                        <c:v>Substance use</c:v>
                      </c:pt>
                      <c:pt idx="5">
                        <c:v>Depression</c:v>
                      </c:pt>
                      <c:pt idx="6">
                        <c:v>Post traumatic stress disorder</c:v>
                      </c:pt>
                      <c:pt idx="7">
                        <c:v>Bipolar disorder</c:v>
                      </c:pt>
                      <c:pt idx="8">
                        <c:v>Psychologic signs and symptoms</c:v>
                      </c:pt>
                      <c:pt idx="9">
                        <c:v>Psychological disorders of childhood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6A9-45A5-AE48-7F776F0A648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OON'!$I$6:$I$15</c15:sqref>
                        </c15:formulaRef>
                      </c:ext>
                    </c:extLst>
                    <c:strCache>
                      <c:ptCount val="10"/>
                      <c:pt idx="0">
                        <c:v>Anxiety</c:v>
                      </c:pt>
                      <c:pt idx="1">
                        <c:v>Major depression</c:v>
                      </c:pt>
                      <c:pt idx="2">
                        <c:v>Adjustment disorder</c:v>
                      </c:pt>
                      <c:pt idx="3">
                        <c:v>Attention deficit disorder</c:v>
                      </c:pt>
                      <c:pt idx="4">
                        <c:v>Substance use</c:v>
                      </c:pt>
                      <c:pt idx="5">
                        <c:v>Depression</c:v>
                      </c:pt>
                      <c:pt idx="6">
                        <c:v>Post traumatic stress disorder</c:v>
                      </c:pt>
                      <c:pt idx="7">
                        <c:v>Bipolar disorder</c:v>
                      </c:pt>
                      <c:pt idx="8">
                        <c:v>Psychologic signs and symptoms</c:v>
                      </c:pt>
                      <c:pt idx="9">
                        <c:v>Psychological disorders of childhood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6A9-45A5-AE48-7F776F0A648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'[2024 Yearend Research.xlsx]13. Mental Health - OON'!$J$5</c:f>
              <c:strCache>
                <c:ptCount val="1"/>
                <c:pt idx="0">
                  <c:v>Paid PMPM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'[2024 Yearend Research.xlsx]13. Mental Health - OON'!$I$6:$I$15</c:f>
              <c:strCache>
                <c:ptCount val="10"/>
                <c:pt idx="0">
                  <c:v>Anxiety</c:v>
                </c:pt>
                <c:pt idx="1">
                  <c:v>Major depression</c:v>
                </c:pt>
                <c:pt idx="2">
                  <c:v>Adjustment disorder</c:v>
                </c:pt>
                <c:pt idx="3">
                  <c:v>Attention deficit disorder</c:v>
                </c:pt>
                <c:pt idx="4">
                  <c:v>Substance use</c:v>
                </c:pt>
                <c:pt idx="5">
                  <c:v>Depression</c:v>
                </c:pt>
                <c:pt idx="6">
                  <c:v>Post traumatic stress disorder</c:v>
                </c:pt>
                <c:pt idx="7">
                  <c:v>Bipolar disorder</c:v>
                </c:pt>
                <c:pt idx="8">
                  <c:v>Psychologic signs and symptoms</c:v>
                </c:pt>
                <c:pt idx="9">
                  <c:v>Psychological disorders of childhood</c:v>
                </c:pt>
              </c:strCache>
            </c:strRef>
          </c:cat>
          <c:val>
            <c:numRef>
              <c:f>'[2024 Yearend Research.xlsx]13. Mental Health - OON'!$J$6:$J$15</c:f>
              <c:numCache>
                <c:formatCode>"$"#,##0.00;"($"#,##0.00")"</c:formatCode>
                <c:ptCount val="10"/>
                <c:pt idx="0">
                  <c:v>0.27710448417724237</c:v>
                </c:pt>
                <c:pt idx="1">
                  <c:v>0.39252041063520415</c:v>
                </c:pt>
                <c:pt idx="2">
                  <c:v>0.10315123207561611</c:v>
                </c:pt>
                <c:pt idx="3">
                  <c:v>4.0825592662796312E-2</c:v>
                </c:pt>
                <c:pt idx="4">
                  <c:v>1.8074240715870351</c:v>
                </c:pt>
                <c:pt idx="5">
                  <c:v>6.2350444550222241E-2</c:v>
                </c:pt>
                <c:pt idx="6">
                  <c:v>6.8781607265803638E-2</c:v>
                </c:pt>
                <c:pt idx="7">
                  <c:v>0.20198727549363843</c:v>
                </c:pt>
                <c:pt idx="8">
                  <c:v>1.4686515593257799E-2</c:v>
                </c:pt>
                <c:pt idx="9">
                  <c:v>4.8229916614958308E-3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A9-45A5-AE48-7F776F0A6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411968"/>
        <c:axId val="667894208"/>
      </c:lineChart>
      <c:catAx>
        <c:axId val="2073366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Mental Health Condition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371344"/>
        <c:crosses val="autoZero"/>
        <c:auto val="1"/>
        <c:lblAlgn val="ctr"/>
        <c:lblOffset val="100"/>
        <c:noMultiLvlLbl val="0"/>
      </c:catAx>
      <c:valAx>
        <c:axId val="20733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Members Per 1,000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366064"/>
        <c:crosses val="autoZero"/>
        <c:crossBetween val="between"/>
        <c:majorUnit val="0.5"/>
      </c:valAx>
      <c:valAx>
        <c:axId val="6678942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PMPM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;&quot;($&quot;#,##0.00&quot;)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1411968"/>
        <c:crosses val="max"/>
        <c:crossBetween val="between"/>
      </c:valAx>
      <c:catAx>
        <c:axId val="69141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7894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846593737795222"/>
          <c:y val="0.15643532454593681"/>
          <c:w val="0.34108410086063717"/>
          <c:h val="4.115148334805213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Out</a:t>
            </a:r>
            <a:r>
              <a:rPr lang="en-US" baseline="0" dirty="0"/>
              <a:t> of Network Cost and Utilization - By Service Location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89573407684977"/>
          <c:y val="0.13863118279412492"/>
          <c:w val="0.68110007219697644"/>
          <c:h val="0.5999626519304204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'[2024 Yearend Research.xlsx]13. Mental Health - OON'!$P$5</c:f>
              <c:strCache>
                <c:ptCount val="1"/>
                <c:pt idx="0">
                  <c:v>Mbrs per 1000</c:v>
                </c:pt>
              </c:strCache>
            </c:strRef>
          </c:tx>
          <c:spPr>
            <a:solidFill>
              <a:srgbClr val="006C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OON'!$M$6:$M$12</c:f>
              <c:strCache>
                <c:ptCount val="5"/>
                <c:pt idx="0">
                  <c:v>Office</c:v>
                </c:pt>
                <c:pt idx="1">
                  <c:v>Other</c:v>
                </c:pt>
                <c:pt idx="2">
                  <c:v>Inpatient</c:v>
                </c:pt>
                <c:pt idx="3">
                  <c:v>Outpatient</c:v>
                </c:pt>
                <c:pt idx="4">
                  <c:v>Laboratory</c:v>
                </c:pt>
              </c:strCache>
              <c:extLst/>
            </c:strRef>
          </c:cat>
          <c:val>
            <c:numRef>
              <c:f>'[2024 Yearend Research.xlsx]13. Mental Health - OON'!$P$6:$P$12</c:f>
              <c:numCache>
                <c:formatCode>#,##0.00;\-#,##0.00</c:formatCode>
                <c:ptCount val="5"/>
                <c:pt idx="0">
                  <c:v>10.447355223677611</c:v>
                </c:pt>
                <c:pt idx="1">
                  <c:v>6.4285532142766071</c:v>
                </c:pt>
                <c:pt idx="2">
                  <c:v>1.4841007420503709</c:v>
                </c:pt>
                <c:pt idx="3">
                  <c:v>1.4535007267503635</c:v>
                </c:pt>
                <c:pt idx="4">
                  <c:v>0.91800045900022942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64C-4469-A0EB-96484E4AD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073366064"/>
        <c:axId val="20733713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'[2024 Yearend Research.xlsx]13. Mental Health - OON'!$M$6:$M$12</c15:sqref>
                        </c15:formulaRef>
                      </c:ext>
                    </c:extLst>
                    <c:strCache>
                      <c:ptCount val="7"/>
                      <c:pt idx="0">
                        <c:v>Office</c:v>
                      </c:pt>
                      <c:pt idx="1">
                        <c:v>Other</c:v>
                      </c:pt>
                      <c:pt idx="2">
                        <c:v>Inpatient</c:v>
                      </c:pt>
                      <c:pt idx="3">
                        <c:v>Outpatient</c:v>
                      </c:pt>
                      <c:pt idx="4">
                        <c:v>Laboratory</c:v>
                      </c:pt>
                      <c:pt idx="5">
                        <c:v>Emergency Room</c:v>
                      </c:pt>
                      <c:pt idx="6">
                        <c:v>Urgent Care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64C-4469-A0EB-96484E4AD60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OON'!$M$6:$M$12</c15:sqref>
                        </c15:formulaRef>
                      </c:ext>
                    </c:extLst>
                    <c:strCache>
                      <c:ptCount val="7"/>
                      <c:pt idx="0">
                        <c:v>Office</c:v>
                      </c:pt>
                      <c:pt idx="1">
                        <c:v>Other</c:v>
                      </c:pt>
                      <c:pt idx="2">
                        <c:v>Inpatient</c:v>
                      </c:pt>
                      <c:pt idx="3">
                        <c:v>Outpatient</c:v>
                      </c:pt>
                      <c:pt idx="4">
                        <c:v>Laboratory</c:v>
                      </c:pt>
                      <c:pt idx="5">
                        <c:v>Emergency Room</c:v>
                      </c:pt>
                      <c:pt idx="6">
                        <c:v>Urgent Care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'13. Mental Health - OON'!#REF!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64C-4469-A0EB-96484E4AD60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'[2024 Yearend Research.xlsx]13. Mental Health - OON'!$N$5</c:f>
              <c:strCache>
                <c:ptCount val="1"/>
                <c:pt idx="0">
                  <c:v>Paid PMPM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'[2024 Yearend Research.xlsx]13. Mental Health - OON'!$M$6:$M$12</c:f>
              <c:strCache>
                <c:ptCount val="5"/>
                <c:pt idx="0">
                  <c:v>Office</c:v>
                </c:pt>
                <c:pt idx="1">
                  <c:v>Other</c:v>
                </c:pt>
                <c:pt idx="2">
                  <c:v>Inpatient</c:v>
                </c:pt>
                <c:pt idx="3">
                  <c:v>Outpatient</c:v>
                </c:pt>
                <c:pt idx="4">
                  <c:v>Laboratory</c:v>
                </c:pt>
              </c:strCache>
              <c:extLst/>
            </c:strRef>
          </c:cat>
          <c:val>
            <c:numRef>
              <c:f>'[2024 Yearend Research.xlsx]13. Mental Health - OON'!$N$6:$N$12</c:f>
              <c:numCache>
                <c:formatCode>"$"#,##0.00;"($"#,##0.00")"</c:formatCode>
                <c:ptCount val="5"/>
                <c:pt idx="0">
                  <c:v>0.3752277087388548</c:v>
                </c:pt>
                <c:pt idx="1">
                  <c:v>0.3062149799824897</c:v>
                </c:pt>
                <c:pt idx="2">
                  <c:v>1.5592095144797562</c:v>
                </c:pt>
                <c:pt idx="3">
                  <c:v>0.85306384565692195</c:v>
                </c:pt>
                <c:pt idx="4">
                  <c:v>1.7990513995257005E-2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64C-4469-A0EB-96484E4AD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411968"/>
        <c:axId val="667894208"/>
      </c:lineChart>
      <c:catAx>
        <c:axId val="2073366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Site of Care</a:t>
                </a:r>
              </a:p>
            </c:rich>
          </c:tx>
          <c:layout>
            <c:manualLayout>
              <c:xMode val="edge"/>
              <c:yMode val="edge"/>
              <c:x val="0.38853665615014615"/>
              <c:y val="0.83414843160064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371344"/>
        <c:crosses val="autoZero"/>
        <c:auto val="1"/>
        <c:lblAlgn val="ctr"/>
        <c:lblOffset val="100"/>
        <c:noMultiLvlLbl val="0"/>
      </c:catAx>
      <c:valAx>
        <c:axId val="20733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Members Per 1,000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366064"/>
        <c:crosses val="autoZero"/>
        <c:crossBetween val="between"/>
        <c:majorUnit val="1"/>
      </c:valAx>
      <c:valAx>
        <c:axId val="6678942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PMPM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.00;&quot;($&quot;#,##0.00&quot;)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1411968"/>
        <c:crosses val="max"/>
        <c:crossBetween val="between"/>
      </c:valAx>
      <c:catAx>
        <c:axId val="69141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7894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</a:rPr>
              <a:t>PMPM Out</a:t>
            </a:r>
            <a:r>
              <a:rPr lang="en-US" baseline="0" dirty="0">
                <a:solidFill>
                  <a:schemeClr val="tx1"/>
                </a:solidFill>
              </a:rPr>
              <a:t> of Network Mental Health Costs By Carrier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 Yearend Research.xlsx]13. Mental Health - OON'!$B$5</c:f>
              <c:strCache>
                <c:ptCount val="1"/>
                <c:pt idx="0">
                  <c:v>Paid PMPM</c:v>
                </c:pt>
              </c:strCache>
            </c:strRef>
          </c:tx>
          <c:spPr>
            <a:solidFill>
              <a:srgbClr val="006C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OON'!$A$6:$A$16</c:f>
              <c:strCache>
                <c:ptCount val="11"/>
                <c:pt idx="0">
                  <c:v>MERITAIN</c:v>
                </c:pt>
                <c:pt idx="1">
                  <c:v>CIGNA</c:v>
                </c:pt>
                <c:pt idx="2">
                  <c:v>ANTHEM</c:v>
                </c:pt>
                <c:pt idx="3">
                  <c:v>AETNA</c:v>
                </c:pt>
                <c:pt idx="4">
                  <c:v>BCBSTX</c:v>
                </c:pt>
                <c:pt idx="5">
                  <c:v>UHC</c:v>
                </c:pt>
                <c:pt idx="6">
                  <c:v>EXCELLUS BLUE CROSS</c:v>
                </c:pt>
                <c:pt idx="7">
                  <c:v>BCBSFL</c:v>
                </c:pt>
                <c:pt idx="8">
                  <c:v>CAPITAL BLUE CROSS</c:v>
                </c:pt>
                <c:pt idx="9">
                  <c:v>CAREFIRST ADMINISTRATORS</c:v>
                </c:pt>
                <c:pt idx="10">
                  <c:v>EMPIRE</c:v>
                </c:pt>
              </c:strCache>
            </c:strRef>
          </c:cat>
          <c:val>
            <c:numRef>
              <c:f>'[2024 Yearend Research.xlsx]13. Mental Health - OON'!$B$6:$B$16</c:f>
              <c:numCache>
                <c:formatCode>"$"#,##0.00;"($"#,##0.00")"</c:formatCode>
                <c:ptCount val="11"/>
                <c:pt idx="0">
                  <c:v>7.2937055415750747</c:v>
                </c:pt>
                <c:pt idx="1">
                  <c:v>5.6936350958072159</c:v>
                </c:pt>
                <c:pt idx="2">
                  <c:v>5.5783379725741078</c:v>
                </c:pt>
                <c:pt idx="3">
                  <c:v>4.6004288240495139</c:v>
                </c:pt>
                <c:pt idx="4">
                  <c:v>3.4823084181118538</c:v>
                </c:pt>
                <c:pt idx="5">
                  <c:v>3.0691688338581291</c:v>
                </c:pt>
                <c:pt idx="6">
                  <c:v>3.0505294126027551</c:v>
                </c:pt>
                <c:pt idx="7">
                  <c:v>2.7590804738963728</c:v>
                </c:pt>
                <c:pt idx="8">
                  <c:v>2.7360660871307974</c:v>
                </c:pt>
                <c:pt idx="9">
                  <c:v>2.3487002955149068</c:v>
                </c:pt>
                <c:pt idx="10">
                  <c:v>2.118679555853141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6-48A3-863D-906D34AAC3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68210752"/>
        <c:axId val="2068211232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'[2024 Yearend Research.xlsx]13. Mental Health - OON'!$D$5</c15:sqref>
                        </c15:formulaRef>
                      </c:ext>
                    </c:extLst>
                    <c:strCache>
                      <c:ptCount val="1"/>
                      <c:pt idx="0">
                        <c:v>Mbrs per 1000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'[2024 Yearend Research.xlsx]13. Mental Health - OON'!$D$6:$D$16</c15:sqref>
                        </c15:formulaRef>
                      </c:ext>
                    </c:extLst>
                    <c:numCache>
                      <c:formatCode>#,##0.00;\-#,##0.00</c:formatCode>
                      <c:ptCount val="11"/>
                      <c:pt idx="0">
                        <c:v>21.711328905416632</c:v>
                      </c:pt>
                      <c:pt idx="1">
                        <c:v>33.470689464626851</c:v>
                      </c:pt>
                      <c:pt idx="2">
                        <c:v>19.163133432103447</c:v>
                      </c:pt>
                      <c:pt idx="3">
                        <c:v>25.86720950794728</c:v>
                      </c:pt>
                      <c:pt idx="4">
                        <c:v>9.6779294712982971</c:v>
                      </c:pt>
                      <c:pt idx="5">
                        <c:v>27.991790049393693</c:v>
                      </c:pt>
                      <c:pt idx="6">
                        <c:v>9.91580117109031</c:v>
                      </c:pt>
                      <c:pt idx="7">
                        <c:v>5.3092124668174225</c:v>
                      </c:pt>
                      <c:pt idx="8">
                        <c:v>25.85364631610592</c:v>
                      </c:pt>
                      <c:pt idx="9">
                        <c:v>0.44888340253619124</c:v>
                      </c:pt>
                      <c:pt idx="10">
                        <c:v>29.795781720790092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676-48A3-863D-906D34AAC37C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OON'!$E$5</c15:sqref>
                        </c15:formulaRef>
                      </c:ext>
                    </c:extLst>
                    <c:strCache>
                      <c:ptCount val="1"/>
                      <c:pt idx="0">
                        <c:v>Mbrs per 1000 % Change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OON'!$E$6:$E$16</c15:sqref>
                        </c15:formulaRef>
                      </c:ext>
                    </c:extLst>
                    <c:numCache>
                      <c:formatCode>0%;\-0%;0%</c:formatCode>
                      <c:ptCount val="11"/>
                      <c:pt idx="0">
                        <c:v>-0.10968351596281684</c:v>
                      </c:pt>
                      <c:pt idx="1">
                        <c:v>0.29665017006198269</c:v>
                      </c:pt>
                      <c:pt idx="2">
                        <c:v>0.17057393530499931</c:v>
                      </c:pt>
                      <c:pt idx="3">
                        <c:v>-6.4150851285469088E-2</c:v>
                      </c:pt>
                      <c:pt idx="4">
                        <c:v>1.1401851101227098</c:v>
                      </c:pt>
                      <c:pt idx="5">
                        <c:v>-4.3854932577908172E-2</c:v>
                      </c:pt>
                      <c:pt idx="6">
                        <c:v>-7.1377350643923351E-2</c:v>
                      </c:pt>
                      <c:pt idx="7">
                        <c:v>0.26222504267927521</c:v>
                      </c:pt>
                      <c:pt idx="8">
                        <c:v>0.14676590288484981</c:v>
                      </c:pt>
                      <c:pt idx="9">
                        <c:v>0.94482474843825981</c:v>
                      </c:pt>
                      <c:pt idx="10">
                        <c:v>9.4231810669708413E-2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676-48A3-863D-906D34AAC37C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OON'!$G$5</c15:sqref>
                        </c15:formulaRef>
                      </c:ext>
                    </c:extLst>
                    <c:strCache>
                      <c:ptCount val="1"/>
                      <c:pt idx="0">
                        <c:v>Mbrs per 1000 Benchmark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OON'!$G$6:$G$16</c15:sqref>
                        </c15:formulaRef>
                      </c:ext>
                    </c:extLst>
                    <c:numCache>
                      <c:formatCode>0.00</c:formatCode>
                      <c:ptCount val="11"/>
                      <c:pt idx="0">
                        <c:v>16.739999999999998</c:v>
                      </c:pt>
                      <c:pt idx="1">
                        <c:v>16.739999999999998</c:v>
                      </c:pt>
                      <c:pt idx="2">
                        <c:v>16.739999999999998</c:v>
                      </c:pt>
                      <c:pt idx="3">
                        <c:v>16.739999999999998</c:v>
                      </c:pt>
                      <c:pt idx="4">
                        <c:v>16.739999999999998</c:v>
                      </c:pt>
                      <c:pt idx="5">
                        <c:v>16.739999999999998</c:v>
                      </c:pt>
                      <c:pt idx="6">
                        <c:v>16.739999999999998</c:v>
                      </c:pt>
                      <c:pt idx="7">
                        <c:v>16.739999999999998</c:v>
                      </c:pt>
                      <c:pt idx="8">
                        <c:v>16.739999999999998</c:v>
                      </c:pt>
                      <c:pt idx="9">
                        <c:v>16.739999999999998</c:v>
                      </c:pt>
                      <c:pt idx="10">
                        <c:v>16.739999999999998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676-48A3-863D-906D34AAC37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3"/>
          <c:tx>
            <c:strRef>
              <c:f>'[2024 Yearend Research.xlsx]13. Mental Health - OON'!$F$5</c:f>
              <c:strCache>
                <c:ptCount val="1"/>
                <c:pt idx="0">
                  <c:v>PMPM Benchmark</c:v>
                </c:pt>
              </c:strCache>
            </c:strRef>
          </c:tx>
          <c:spPr>
            <a:ln w="28575" cap="rnd">
              <a:solidFill>
                <a:srgbClr val="89D2D9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'[2024 Yearend Research.xlsx]13. Mental Health - OON'!$A$6:$A$16</c:f>
              <c:strCache>
                <c:ptCount val="11"/>
                <c:pt idx="0">
                  <c:v>MERITAIN</c:v>
                </c:pt>
                <c:pt idx="1">
                  <c:v>CIGNA</c:v>
                </c:pt>
                <c:pt idx="2">
                  <c:v>ANTHEM</c:v>
                </c:pt>
                <c:pt idx="3">
                  <c:v>AETNA</c:v>
                </c:pt>
                <c:pt idx="4">
                  <c:v>BCBSTX</c:v>
                </c:pt>
                <c:pt idx="5">
                  <c:v>UHC</c:v>
                </c:pt>
                <c:pt idx="6">
                  <c:v>EXCELLUS BLUE CROSS</c:v>
                </c:pt>
                <c:pt idx="7">
                  <c:v>BCBSFL</c:v>
                </c:pt>
                <c:pt idx="8">
                  <c:v>CAPITAL BLUE CROSS</c:v>
                </c:pt>
                <c:pt idx="9">
                  <c:v>CAREFIRST ADMINISTRATORS</c:v>
                </c:pt>
                <c:pt idx="10">
                  <c:v>EMPIRE</c:v>
                </c:pt>
              </c:strCache>
            </c:strRef>
          </c:cat>
          <c:val>
            <c:numRef>
              <c:f>'[2024 Yearend Research.xlsx]13. Mental Health - OON'!$F$6:$F$16</c:f>
              <c:numCache>
                <c:formatCode>"$"#,##0.00</c:formatCode>
                <c:ptCount val="11"/>
                <c:pt idx="0">
                  <c:v>3.12</c:v>
                </c:pt>
                <c:pt idx="1">
                  <c:v>3.12</c:v>
                </c:pt>
                <c:pt idx="2">
                  <c:v>3.12</c:v>
                </c:pt>
                <c:pt idx="3">
                  <c:v>3.12</c:v>
                </c:pt>
                <c:pt idx="4">
                  <c:v>3.12</c:v>
                </c:pt>
                <c:pt idx="5">
                  <c:v>3.12</c:v>
                </c:pt>
                <c:pt idx="6">
                  <c:v>3.12</c:v>
                </c:pt>
                <c:pt idx="7">
                  <c:v>3.12</c:v>
                </c:pt>
                <c:pt idx="8">
                  <c:v>3.12</c:v>
                </c:pt>
                <c:pt idx="9">
                  <c:v>3.12</c:v>
                </c:pt>
                <c:pt idx="10">
                  <c:v>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76-48A3-863D-906D34AAC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210752"/>
        <c:axId val="2068211232"/>
      </c:lineChart>
      <c:catAx>
        <c:axId val="206821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Carriers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8211232"/>
        <c:crosses val="autoZero"/>
        <c:auto val="1"/>
        <c:lblAlgn val="ctr"/>
        <c:lblOffset val="100"/>
        <c:noMultiLvlLbl val="0"/>
      </c:catAx>
      <c:valAx>
        <c:axId val="20682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PMPM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82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8716543806901"/>
          <c:y val="0.10331811410551565"/>
          <c:w val="0.54130816215766064"/>
          <c:h val="3.9188028400626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</a:rPr>
              <a:t>Out</a:t>
            </a:r>
            <a:r>
              <a:rPr lang="en-US" baseline="0" dirty="0">
                <a:solidFill>
                  <a:schemeClr val="tx1"/>
                </a:solidFill>
              </a:rPr>
              <a:t> of Network Mental Health Utilization By Carrier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'[2024 Yearend Research.xlsx]13. Mental Health - OON'!$D$5</c:f>
              <c:strCache>
                <c:ptCount val="1"/>
                <c:pt idx="0">
                  <c:v>Mbrs per 1000</c:v>
                </c:pt>
              </c:strCache>
            </c:strRef>
          </c:tx>
          <c:spPr>
            <a:solidFill>
              <a:srgbClr val="006C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Yearend Research.xlsx]13. Mental Health - OON'!$A$6:$A$16</c:f>
              <c:strCache>
                <c:ptCount val="11"/>
                <c:pt idx="0">
                  <c:v>MERITAIN</c:v>
                </c:pt>
                <c:pt idx="1">
                  <c:v>CIGNA</c:v>
                </c:pt>
                <c:pt idx="2">
                  <c:v>ANTHEM</c:v>
                </c:pt>
                <c:pt idx="3">
                  <c:v>AETNA</c:v>
                </c:pt>
                <c:pt idx="4">
                  <c:v>BCBSTX</c:v>
                </c:pt>
                <c:pt idx="5">
                  <c:v>UHC</c:v>
                </c:pt>
                <c:pt idx="6">
                  <c:v>EXCELLUS BLUE CROSS</c:v>
                </c:pt>
                <c:pt idx="7">
                  <c:v>BCBSFL</c:v>
                </c:pt>
                <c:pt idx="8">
                  <c:v>CAPITAL BLUE CROSS</c:v>
                </c:pt>
                <c:pt idx="9">
                  <c:v>CAREFIRST ADMINISTRATORS</c:v>
                </c:pt>
                <c:pt idx="10">
                  <c:v>EMPIRE</c:v>
                </c:pt>
              </c:strCache>
            </c:strRef>
          </c:cat>
          <c:val>
            <c:numRef>
              <c:f>'[2024 Yearend Research.xlsx]13. Mental Health - OON'!$D$6:$D$16</c:f>
              <c:numCache>
                <c:formatCode>#,##0.00;\-#,##0.00</c:formatCode>
                <c:ptCount val="11"/>
                <c:pt idx="0">
                  <c:v>21.711328905416632</c:v>
                </c:pt>
                <c:pt idx="1">
                  <c:v>33.470689464626851</c:v>
                </c:pt>
                <c:pt idx="2">
                  <c:v>19.163133432103447</c:v>
                </c:pt>
                <c:pt idx="3">
                  <c:v>25.86720950794728</c:v>
                </c:pt>
                <c:pt idx="4">
                  <c:v>9.6779294712982971</c:v>
                </c:pt>
                <c:pt idx="5">
                  <c:v>27.991790049393693</c:v>
                </c:pt>
                <c:pt idx="6">
                  <c:v>9.91580117109031</c:v>
                </c:pt>
                <c:pt idx="7">
                  <c:v>5.3092124668174225</c:v>
                </c:pt>
                <c:pt idx="8">
                  <c:v>25.85364631610592</c:v>
                </c:pt>
                <c:pt idx="9">
                  <c:v>0.44888340253619124</c:v>
                </c:pt>
                <c:pt idx="10">
                  <c:v>29.795781720790092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7-472F-87BD-BB05496459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68210752"/>
        <c:axId val="20682112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'[2024 Yearend Research.xlsx]13. Mental Health - OON'!$B$5</c15:sqref>
                        </c15:formulaRef>
                      </c:ext>
                    </c:extLst>
                    <c:strCache>
                      <c:ptCount val="1"/>
                      <c:pt idx="0">
                        <c:v>Paid PMPM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'[2024 Yearend Research.xlsx]13. Mental Health - OON'!$B$6:$B$16</c15:sqref>
                        </c15:formulaRef>
                      </c:ext>
                    </c:extLst>
                    <c:numCache>
                      <c:formatCode>"$"#,##0.00;"($"#,##0.00")"</c:formatCode>
                      <c:ptCount val="11"/>
                      <c:pt idx="0">
                        <c:v>7.2937055415750747</c:v>
                      </c:pt>
                      <c:pt idx="1">
                        <c:v>5.6936350958072159</c:v>
                      </c:pt>
                      <c:pt idx="2">
                        <c:v>5.5783379725741078</c:v>
                      </c:pt>
                      <c:pt idx="3">
                        <c:v>4.6004288240495139</c:v>
                      </c:pt>
                      <c:pt idx="4">
                        <c:v>3.4823084181118538</c:v>
                      </c:pt>
                      <c:pt idx="5">
                        <c:v>3.0691688338581291</c:v>
                      </c:pt>
                      <c:pt idx="6">
                        <c:v>3.0505294126027551</c:v>
                      </c:pt>
                      <c:pt idx="7">
                        <c:v>2.7590804738963728</c:v>
                      </c:pt>
                      <c:pt idx="8">
                        <c:v>2.7360660871307974</c:v>
                      </c:pt>
                      <c:pt idx="9">
                        <c:v>2.3487002955149068</c:v>
                      </c:pt>
                      <c:pt idx="10">
                        <c:v>2.118679555853141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C67-472F-87BD-BB054964599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OON'!$C$5</c15:sqref>
                        </c15:formulaRef>
                      </c:ext>
                    </c:extLst>
                    <c:strCache>
                      <c:ptCount val="1"/>
                      <c:pt idx="0">
                        <c:v>PMPM % Change Compared to 2023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OON'!$C$6:$C$16</c15:sqref>
                        </c15:formulaRef>
                      </c:ext>
                    </c:extLst>
                    <c:numCache>
                      <c:formatCode>0.0%;\-0.0%;0.0%</c:formatCode>
                      <c:ptCount val="11"/>
                      <c:pt idx="0">
                        <c:v>-8.5058487832762139E-2</c:v>
                      </c:pt>
                      <c:pt idx="1">
                        <c:v>0.31022282101287224</c:v>
                      </c:pt>
                      <c:pt idx="2">
                        <c:v>0.62101974291983197</c:v>
                      </c:pt>
                      <c:pt idx="3">
                        <c:v>-0.26826950798360244</c:v>
                      </c:pt>
                      <c:pt idx="4">
                        <c:v>3.1255486637571099</c:v>
                      </c:pt>
                      <c:pt idx="5">
                        <c:v>0.37678613207591755</c:v>
                      </c:pt>
                      <c:pt idx="6">
                        <c:v>1.0030449681535984</c:v>
                      </c:pt>
                      <c:pt idx="7">
                        <c:v>0.74533369250676584</c:v>
                      </c:pt>
                      <c:pt idx="8">
                        <c:v>-0.48262241477925844</c:v>
                      </c:pt>
                      <c:pt idx="10">
                        <c:v>0.51502701351678071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C67-472F-87BD-BB054964599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OON'!$E$5</c15:sqref>
                        </c15:formulaRef>
                      </c:ext>
                    </c:extLst>
                    <c:strCache>
                      <c:ptCount val="1"/>
                      <c:pt idx="0">
                        <c:v>Mbrs per 1000 % Change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OON'!$E$6:$E$16</c15:sqref>
                        </c15:formulaRef>
                      </c:ext>
                    </c:extLst>
                    <c:numCache>
                      <c:formatCode>0%;\-0%;0%</c:formatCode>
                      <c:ptCount val="11"/>
                      <c:pt idx="0">
                        <c:v>-0.10968351596281684</c:v>
                      </c:pt>
                      <c:pt idx="1">
                        <c:v>0.29665017006198269</c:v>
                      </c:pt>
                      <c:pt idx="2">
                        <c:v>0.17057393530499931</c:v>
                      </c:pt>
                      <c:pt idx="3">
                        <c:v>-6.4150851285469088E-2</c:v>
                      </c:pt>
                      <c:pt idx="4">
                        <c:v>1.1401851101227098</c:v>
                      </c:pt>
                      <c:pt idx="5">
                        <c:v>-4.3854932577908172E-2</c:v>
                      </c:pt>
                      <c:pt idx="6">
                        <c:v>-7.1377350643923351E-2</c:v>
                      </c:pt>
                      <c:pt idx="7">
                        <c:v>0.26222504267927521</c:v>
                      </c:pt>
                      <c:pt idx="8">
                        <c:v>0.14676590288484981</c:v>
                      </c:pt>
                      <c:pt idx="9">
                        <c:v>0.94482474843825981</c:v>
                      </c:pt>
                      <c:pt idx="10">
                        <c:v>9.4231810669708413E-2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C67-472F-87BD-BB054964599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OON'!$F$5</c15:sqref>
                        </c15:formulaRef>
                      </c:ext>
                    </c:extLst>
                    <c:strCache>
                      <c:ptCount val="1"/>
                      <c:pt idx="0">
                        <c:v>PMPM Benchmark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OON'!$A$6:$A$16</c15:sqref>
                        </c15:formulaRef>
                      </c:ext>
                    </c:extLst>
                    <c:strCache>
                      <c:ptCount val="11"/>
                      <c:pt idx="0">
                        <c:v>MERITAIN</c:v>
                      </c:pt>
                      <c:pt idx="1">
                        <c:v>CIGNA</c:v>
                      </c:pt>
                      <c:pt idx="2">
                        <c:v>ANTHEM</c:v>
                      </c:pt>
                      <c:pt idx="3">
                        <c:v>AETNA</c:v>
                      </c:pt>
                      <c:pt idx="4">
                        <c:v>BCBSTX</c:v>
                      </c:pt>
                      <c:pt idx="5">
                        <c:v>UHC</c:v>
                      </c:pt>
                      <c:pt idx="6">
                        <c:v>EXCELLUS BLUE CROSS</c:v>
                      </c:pt>
                      <c:pt idx="7">
                        <c:v>BCBSFL</c:v>
                      </c:pt>
                      <c:pt idx="8">
                        <c:v>CAPITAL BLUE CROSS</c:v>
                      </c:pt>
                      <c:pt idx="9">
                        <c:v>CAREFIRST ADMINISTRATORS</c:v>
                      </c:pt>
                      <c:pt idx="10">
                        <c:v>EMPIRE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'[2024 Yearend Research.xlsx]13. Mental Health - OON'!$F$6:$F$16</c15:sqref>
                        </c15:formulaRef>
                      </c:ext>
                    </c:extLst>
                    <c:numCache>
                      <c:formatCode>"$"#,##0.00</c:formatCode>
                      <c:ptCount val="11"/>
                      <c:pt idx="0">
                        <c:v>3.12</c:v>
                      </c:pt>
                      <c:pt idx="1">
                        <c:v>3.12</c:v>
                      </c:pt>
                      <c:pt idx="2">
                        <c:v>3.12</c:v>
                      </c:pt>
                      <c:pt idx="3">
                        <c:v>3.12</c:v>
                      </c:pt>
                      <c:pt idx="4">
                        <c:v>3.12</c:v>
                      </c:pt>
                      <c:pt idx="5">
                        <c:v>3.12</c:v>
                      </c:pt>
                      <c:pt idx="6">
                        <c:v>3.12</c:v>
                      </c:pt>
                      <c:pt idx="7">
                        <c:v>3.12</c:v>
                      </c:pt>
                      <c:pt idx="8">
                        <c:v>3.12</c:v>
                      </c:pt>
                      <c:pt idx="9">
                        <c:v>3.12</c:v>
                      </c:pt>
                      <c:pt idx="10">
                        <c:v>3.12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C67-472F-87BD-BB054964599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'[2024 Yearend Research.xlsx]13. Mental Health - OON'!$G$5</c:f>
              <c:strCache>
                <c:ptCount val="1"/>
                <c:pt idx="0">
                  <c:v>Mbrs per 1000 Benchmark</c:v>
                </c:pt>
              </c:strCache>
            </c:strRef>
          </c:tx>
          <c:spPr>
            <a:ln w="28575" cap="rnd">
              <a:solidFill>
                <a:srgbClr val="89D2D9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'[2024 Yearend Research.xlsx]13. Mental Health - OON'!$A$6:$A$16</c:f>
              <c:strCache>
                <c:ptCount val="11"/>
                <c:pt idx="0">
                  <c:v>MERITAIN</c:v>
                </c:pt>
                <c:pt idx="1">
                  <c:v>CIGNA</c:v>
                </c:pt>
                <c:pt idx="2">
                  <c:v>ANTHEM</c:v>
                </c:pt>
                <c:pt idx="3">
                  <c:v>AETNA</c:v>
                </c:pt>
                <c:pt idx="4">
                  <c:v>BCBSTX</c:v>
                </c:pt>
                <c:pt idx="5">
                  <c:v>UHC</c:v>
                </c:pt>
                <c:pt idx="6">
                  <c:v>EXCELLUS BLUE CROSS</c:v>
                </c:pt>
                <c:pt idx="7">
                  <c:v>BCBSFL</c:v>
                </c:pt>
                <c:pt idx="8">
                  <c:v>CAPITAL BLUE CROSS</c:v>
                </c:pt>
                <c:pt idx="9">
                  <c:v>CAREFIRST ADMINISTRATORS</c:v>
                </c:pt>
                <c:pt idx="10">
                  <c:v>EMPIRE</c:v>
                </c:pt>
              </c:strCache>
            </c:strRef>
          </c:cat>
          <c:val>
            <c:numRef>
              <c:f>'[2024 Yearend Research.xlsx]13. Mental Health - OON'!$G$6:$G$16</c:f>
              <c:numCache>
                <c:formatCode>0.00</c:formatCode>
                <c:ptCount val="11"/>
                <c:pt idx="0">
                  <c:v>16.739999999999998</c:v>
                </c:pt>
                <c:pt idx="1">
                  <c:v>16.739999999999998</c:v>
                </c:pt>
                <c:pt idx="2">
                  <c:v>16.739999999999998</c:v>
                </c:pt>
                <c:pt idx="3">
                  <c:v>16.739999999999998</c:v>
                </c:pt>
                <c:pt idx="4">
                  <c:v>16.739999999999998</c:v>
                </c:pt>
                <c:pt idx="5">
                  <c:v>16.739999999999998</c:v>
                </c:pt>
                <c:pt idx="6">
                  <c:v>16.739999999999998</c:v>
                </c:pt>
                <c:pt idx="7">
                  <c:v>16.739999999999998</c:v>
                </c:pt>
                <c:pt idx="8">
                  <c:v>16.739999999999998</c:v>
                </c:pt>
                <c:pt idx="9">
                  <c:v>16.739999999999998</c:v>
                </c:pt>
                <c:pt idx="10">
                  <c:v>16.739999999999998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67-472F-87BD-BB0549645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210752"/>
        <c:axId val="2068211232"/>
      </c:lineChart>
      <c:catAx>
        <c:axId val="206821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Carriers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8211232"/>
        <c:crosses val="autoZero"/>
        <c:auto val="1"/>
        <c:lblAlgn val="ctr"/>
        <c:lblOffset val="100"/>
        <c:noMultiLvlLbl val="0"/>
      </c:catAx>
      <c:valAx>
        <c:axId val="20682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Mbrs Per 1,000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82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71500693896048"/>
          <c:y val="0.10331811410551565"/>
          <c:w val="0.54348394238495434"/>
          <c:h val="3.9188028400626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94_3B92E0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53B6A6-D9C0-4322-85F3-20496B8AA8D7}" authorId="{AA274AA3-5CD4-0B75-F34B-64E16D167B09}" status="resolved" created="2025-05-07T20:35:26.4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99481427" sldId="404"/>
      <ac:graphicFrameMk id="3" creationId="{5EB2ABB3-53C8-34E1-BDFE-51B7CDD8370D}"/>
    </ac:deMkLst>
    <p188:txBody>
      <a:bodyPr/>
      <a:lstStyle/>
      <a:p>
        <a:r>
          <a:rPr lang="en-US"/>
          <a:t>Updated to reflect only top 5 conditions</a:t>
        </a:r>
      </a:p>
    </p188:txBody>
  </p188:cm>
</p188:cmLst>
</file>

<file path=ppt/comments/modernComment_1A3_39371E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91CCD0-CAEE-4727-A7C0-C3681210EB3E}" authorId="{AA274AA3-5CD4-0B75-F34B-64E16D167B09}" status="resolved" created="2025-05-07T21:00:30.0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9913514" sldId="419"/>
      <ac:spMk id="8" creationId="{3B5E4F7C-2435-5FBC-E2BF-5636C2137E67}"/>
    </ac:deMkLst>
    <p188:txBody>
      <a:bodyPr/>
      <a:lstStyle/>
      <a:p>
        <a:r>
          <a:rPr lang="en-US"/>
          <a:t>Note: This is a Big Business export because I wanted to have a difference in the prevalence and the benchmark.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3942D-B526-4365-B18C-7FE324F372E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338A-6380-485F-902F-0B7986E9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6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D5940-1BB0-B34C-AE1F-6D535D0BD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7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D5940-1BB0-B34C-AE1F-6D535D0BD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8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AA6A6-F0CB-497A-8EC9-FCF7C5F754B2}"/>
              </a:ext>
            </a:extLst>
          </p:cNvPr>
          <p:cNvSpPr/>
          <p:nvPr userDrawn="1"/>
        </p:nvSpPr>
        <p:spPr bwMode="gray">
          <a:xfrm>
            <a:off x="1524" y="1097280"/>
            <a:ext cx="12188952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4411D-C2A2-48CE-8D28-29A12F0A36AC}"/>
              </a:ext>
            </a:extLst>
          </p:cNvPr>
          <p:cNvSpPr/>
          <p:nvPr userDrawn="1"/>
        </p:nvSpPr>
        <p:spPr bwMode="gray">
          <a:xfrm>
            <a:off x="0" y="1097280"/>
            <a:ext cx="12188952" cy="3657600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84000">
                <a:schemeClr val="tx1">
                  <a:alpha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AA1CD-2D04-45C2-B83A-0DA8A426DA30}"/>
              </a:ext>
            </a:extLst>
          </p:cNvPr>
          <p:cNvSpPr/>
          <p:nvPr userDrawn="1"/>
        </p:nvSpPr>
        <p:spPr bwMode="gray">
          <a:xfrm>
            <a:off x="3048" y="1097280"/>
            <a:ext cx="12188952" cy="3657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  <a:gs pos="50000">
                <a:schemeClr val="accent2"/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B41D8-19F8-49BC-9785-43C2B02B131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4400" y="2468880"/>
            <a:ext cx="10058400" cy="2194560"/>
          </a:xfrm>
        </p:spPr>
        <p:txBody>
          <a:bodyPr t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12944-CC51-41C9-AE61-B6B4E78EAA8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914400" y="4846320"/>
            <a:ext cx="10058400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182D0-46C2-4931-A870-93245E35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5760" y="365760"/>
            <a:ext cx="2743200" cy="3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Sub-titl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E419-EFE5-49E0-9A84-0EC6DD590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500932"/>
            <a:ext cx="10972800" cy="8249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AD0FF-A216-436F-B051-B1BE8ADE1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2057400"/>
            <a:ext cx="10972799" cy="1737270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E053B-7AB7-4879-9C1E-CC724EEF94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39" y="1417320"/>
            <a:ext cx="10972799" cy="5486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84BF77-45AD-491E-AE63-A8F054890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8639" y="182880"/>
            <a:ext cx="5486400" cy="27432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small" baseline="0">
                <a:solidFill>
                  <a:schemeClr val="tx2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88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Case Study w/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E88D6E-7B11-45B8-A194-654C73036A8C}"/>
              </a:ext>
            </a:extLst>
          </p:cNvPr>
          <p:cNvSpPr/>
          <p:nvPr userDrawn="1"/>
        </p:nvSpPr>
        <p:spPr bwMode="gray">
          <a:xfrm>
            <a:off x="8488680" y="0"/>
            <a:ext cx="370332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3C874-B3F9-48CA-AFAC-4A9DF9583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502920"/>
            <a:ext cx="7772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DAC86-8D10-440C-A9DD-09F343CE2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548640" y="182880"/>
            <a:ext cx="5486400" cy="27432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cap="all" baseline="0">
                <a:solidFill>
                  <a:schemeClr val="tx2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CED11C-7442-4305-845D-652263882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40" y="1417320"/>
            <a:ext cx="7772400" cy="1737270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2B9C-CDF1-4F94-A687-0C9FC6725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717280" y="777240"/>
            <a:ext cx="3291840" cy="548640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A2EB62-007D-4BC4-B728-5B4F01EBA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17281" y="1417320"/>
            <a:ext cx="3291839" cy="173727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9FE11-2ACD-4DB9-9774-2412EE78853C}"/>
              </a:ext>
            </a:extLst>
          </p:cNvPr>
          <p:cNvSpPr txBox="1"/>
          <p:nvPr userDrawn="1"/>
        </p:nvSpPr>
        <p:spPr bwMode="gray">
          <a:xfrm>
            <a:off x="11551920" y="6537960"/>
            <a:ext cx="365760" cy="228600"/>
          </a:xfrm>
          <a:prstGeom prst="rect">
            <a:avLst/>
          </a:prstGeom>
          <a:noFill/>
        </p:spPr>
        <p:txBody>
          <a:bodyPr wrap="none" lIns="91440" tIns="0" rIns="0" bIns="0" rtlCol="0" anchor="ctr">
            <a:noAutofit/>
          </a:bodyPr>
          <a:lstStyle/>
          <a:p>
            <a:pPr algn="r"/>
            <a:fld id="{67BB12AA-7393-4011-84FB-B3A64C0C3AF3}" type="slidenum">
              <a:rPr lang="en-US" sz="800" smtClean="0">
                <a:solidFill>
                  <a:schemeClr val="bg2">
                    <a:lumMod val="7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CE1313-EC6D-4C13-9E35-FAB5139E933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536680" y="6537960"/>
            <a:ext cx="0" cy="228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8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5844-8726-46AE-B94F-EE24EFB57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F9C4-813B-4FC4-9AD1-8B1B6855C5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548640" y="1417320"/>
            <a:ext cx="5394960" cy="1737270"/>
          </a:xfrm>
        </p:spPr>
        <p:txBody>
          <a:bodyPr rIns="9144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3F9F6-7A97-4E7C-A59F-3B955F124D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126480" y="1417320"/>
            <a:ext cx="5394960" cy="1737270"/>
          </a:xfrm>
        </p:spPr>
        <p:txBody>
          <a:bodyPr rIns="9144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29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64D7-A925-43C5-83BD-DA42D0BA9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EE22-1750-4CF8-A82E-B5D5CCF815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548640" y="1417320"/>
            <a:ext cx="5394960" cy="548640"/>
          </a:xfrm>
        </p:spPr>
        <p:txBody>
          <a:bodyPr anchor="b"/>
          <a:lstStyle>
            <a:lvl1pPr marL="0" indent="0">
              <a:buNone/>
              <a:defRPr sz="1600" b="1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F404B-E29E-4EF7-940D-9A12B66921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548640" y="2011680"/>
            <a:ext cx="539496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5E6D0-B790-4474-A70B-5D4BC2579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6126480" y="1417320"/>
            <a:ext cx="5394960" cy="548640"/>
          </a:xfrm>
        </p:spPr>
        <p:txBody>
          <a:bodyPr anchor="b"/>
          <a:lstStyle>
            <a:lvl1pPr marL="0" indent="0">
              <a:buNone/>
              <a:defRPr sz="1600" b="1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6359D-C70A-41C2-A8DB-91A130AFFB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 bwMode="gray">
          <a:xfrm>
            <a:off x="6126480" y="2011680"/>
            <a:ext cx="539496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08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0/50 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9F9E-709E-4D36-A982-0CB675FAA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13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07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 1/3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D032-04FA-4151-B54E-78A80CBA6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240" y="228600"/>
            <a:ext cx="7315200" cy="10972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CF24-8E97-47C3-94FE-A2C4E786389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206240" y="1417320"/>
            <a:ext cx="7315193" cy="48736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A6E5E4-D4D6-4737-9338-C6161818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FCB1BB-1145-4993-A17B-25DC984F6787}"/>
              </a:ext>
            </a:extLst>
          </p:cNvPr>
          <p:cNvSpPr/>
          <p:nvPr userDrawn="1"/>
        </p:nvSpPr>
        <p:spPr bwMode="ltGray">
          <a:xfrm>
            <a:off x="0" y="0"/>
            <a:ext cx="402336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C676-E27A-4CE7-AA31-80F414EC62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0" y="0"/>
            <a:ext cx="4023360" cy="6290945"/>
          </a:xfrm>
        </p:spPr>
        <p:txBody>
          <a:bodyPr lIns="91440" rIns="9144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A952D-F7E9-43C1-8699-7431369FD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2/3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E920-2126-47A3-ADC5-1ADCCCB7C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252694" y="228600"/>
            <a:ext cx="3390665" cy="10972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DF547-40DB-49AE-8AC3-96AB6388B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9AECD6-4623-4512-9EF5-8032BB801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252694" y="1417320"/>
            <a:ext cx="3390665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7C140-D8A5-4568-93F7-B91A49DFEDD9}"/>
              </a:ext>
            </a:extLst>
          </p:cNvPr>
          <p:cNvSpPr/>
          <p:nvPr userDrawn="1"/>
        </p:nvSpPr>
        <p:spPr bwMode="ltGray">
          <a:xfrm>
            <a:off x="0" y="0"/>
            <a:ext cx="804672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6554B-ECE3-4970-B504-22DBAB459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74352"/>
            <a:ext cx="1828800" cy="20590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D48BE8-EA6C-45EC-A925-170EDAB999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548640" y="228600"/>
            <a:ext cx="7275442" cy="61264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15832-AE7D-4BDA-9F1B-29A564F369D9}"/>
              </a:ext>
            </a:extLst>
          </p:cNvPr>
          <p:cNvSpPr txBox="1"/>
          <p:nvPr userDrawn="1"/>
        </p:nvSpPr>
        <p:spPr bwMode="gray">
          <a:xfrm>
            <a:off x="4873711" y="6504402"/>
            <a:ext cx="2444579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7537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pl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6877D-B0E1-41CC-90AD-DC84E1739705}"/>
              </a:ext>
            </a:extLst>
          </p:cNvPr>
          <p:cNvSpPr/>
          <p:nvPr userDrawn="1"/>
        </p:nvSpPr>
        <p:spPr bwMode="ltGray">
          <a:xfrm>
            <a:off x="6111240" y="0"/>
            <a:ext cx="608076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59778-229D-4DAC-A927-F65DC6617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5486400" cy="10972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1C532-3EC7-40FF-BE62-836D7A1E79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548640" y="1417320"/>
            <a:ext cx="54864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5AA40-B5E6-43C7-A010-D4FFCD9BF1ED}"/>
              </a:ext>
            </a:extLst>
          </p:cNvPr>
          <p:cNvSpPr txBox="1"/>
          <p:nvPr userDrawn="1"/>
        </p:nvSpPr>
        <p:spPr bwMode="gray">
          <a:xfrm>
            <a:off x="11551920" y="6537960"/>
            <a:ext cx="365760" cy="228600"/>
          </a:xfrm>
          <a:prstGeom prst="rect">
            <a:avLst/>
          </a:prstGeom>
          <a:noFill/>
        </p:spPr>
        <p:txBody>
          <a:bodyPr wrap="none" lIns="91440" tIns="0" rIns="0" bIns="0" rtlCol="0" anchor="ctr">
            <a:noAutofit/>
          </a:bodyPr>
          <a:lstStyle/>
          <a:p>
            <a:pPr algn="r"/>
            <a:fld id="{67BB12AA-7393-4011-84FB-B3A64C0C3AF3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5D7311-155D-4D0B-B3BF-F4C0EF98CCF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536680" y="653796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8A3B8A-0B33-4487-B69B-F0CDCCF6A5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gray">
          <a:xfrm>
            <a:off x="6431280" y="1417320"/>
            <a:ext cx="5486400" cy="17372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03CE24-481A-442F-86A7-2F1F815972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431280" y="228600"/>
            <a:ext cx="5486400" cy="1097280"/>
          </a:xfrm>
        </p:spPr>
        <p:txBody>
          <a:bodyPr anchor="b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230188" indent="0">
              <a:buNone/>
              <a:defRPr sz="1100">
                <a:latin typeface="+mj-lt"/>
              </a:defRPr>
            </a:lvl2pPr>
            <a:lvl3pPr marL="461963" indent="0">
              <a:buNone/>
              <a:defRPr sz="1100">
                <a:latin typeface="+mj-lt"/>
              </a:defRPr>
            </a:lvl3pPr>
            <a:lvl4pPr marL="684212" indent="0">
              <a:buNone/>
              <a:defRPr sz="1100">
                <a:latin typeface="+mj-lt"/>
              </a:defRPr>
            </a:lvl4pPr>
            <a:lvl5pPr marL="914400" indent="0">
              <a:buNone/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BB34-97D8-420E-8BDB-7D59C3BC8B9F}"/>
              </a:ext>
            </a:extLst>
          </p:cNvPr>
          <p:cNvSpPr txBox="1"/>
          <p:nvPr userDrawn="1"/>
        </p:nvSpPr>
        <p:spPr bwMode="gray">
          <a:xfrm>
            <a:off x="4873711" y="6504402"/>
            <a:ext cx="2444579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>
                <a:solidFill>
                  <a:schemeClr val="tx2">
                    <a:lumMod val="60000"/>
                    <a:lumOff val="40000"/>
                  </a:schemeClr>
                </a:solidFill>
              </a:rPr>
              <a:t>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346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10B7B8-37AA-40E1-AB4E-AFB649DB9764}"/>
              </a:ext>
            </a:extLst>
          </p:cNvPr>
          <p:cNvSpPr/>
          <p:nvPr userDrawn="1"/>
        </p:nvSpPr>
        <p:spPr bwMode="gray">
          <a:xfrm>
            <a:off x="1524" y="1371600"/>
            <a:ext cx="12188952" cy="4937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0F9EC-0EAB-4727-9799-29ED998A3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9AEA91-0E64-414D-AB9C-BFADC08C1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1417320"/>
            <a:ext cx="329184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3F9836-81FE-412A-B3B8-FB616DCF9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89120" y="1463040"/>
            <a:ext cx="7132320" cy="365760"/>
          </a:xfrm>
          <a:solidFill>
            <a:schemeClr val="bg1"/>
          </a:solidFill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cap="all" baseline="0">
                <a:solidFill>
                  <a:schemeClr val="accent1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48653B-8945-46CA-A1C3-B4E4C060CE3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 bwMode="gray">
          <a:xfrm>
            <a:off x="4389120" y="1874520"/>
            <a:ext cx="7132320" cy="4297680"/>
          </a:xfrm>
          <a:solidFill>
            <a:schemeClr val="bg1"/>
          </a:solidFill>
        </p:spPr>
        <p:txBody>
          <a:bodyPr wrap="none" lIns="0" tIns="0" rIns="0" bIns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B0FA-047F-4407-821B-C22BF03B1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34DD49-2F27-4A07-83C6-CA25A04EC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1417320"/>
            <a:ext cx="109728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33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able, Video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E158-87A9-49B9-8665-06169502C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83D87-15DF-4870-9314-FB061E93E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548640" y="1371600"/>
            <a:ext cx="10972800" cy="365760"/>
          </a:xfrm>
        </p:spPr>
        <p:txBody>
          <a:bodyPr anchor="ctr"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E72A9-6195-42CA-9CFB-21A9BC70B486}"/>
              </a:ext>
            </a:extLst>
          </p:cNvPr>
          <p:cNvSpPr>
            <a:spLocks noGrp="1"/>
          </p:cNvSpPr>
          <p:nvPr>
            <p:ph sz="quarter" idx="11"/>
          </p:nvPr>
        </p:nvSpPr>
        <p:spPr bwMode="gray">
          <a:xfrm>
            <a:off x="548640" y="1783080"/>
            <a:ext cx="10972800" cy="4480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275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DB8C-1020-4056-B923-F94F28728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98054E-4F18-4B5D-8169-EB6F5B85092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548640" y="1463564"/>
            <a:ext cx="1188720" cy="1188720"/>
          </a:xfrm>
          <a:solidFill>
            <a:schemeClr val="tx2">
              <a:lumMod val="20000"/>
              <a:lumOff val="80000"/>
            </a:schemeClr>
          </a:solidFill>
        </p:spPr>
        <p:txBody>
          <a:bodyPr tIns="0" b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EADCA0-1709-4CF8-82EA-67DEA0A2DA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971675" y="1463674"/>
            <a:ext cx="9601200" cy="38875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231775" indent="-231775">
              <a:buFont typeface="Arial" panose="020B0604020202020204" pitchFamily="34" charset="0"/>
              <a:buChar char="•"/>
              <a:defRPr sz="1400"/>
            </a:lvl2pPr>
            <a:lvl3pPr marL="461963" indent="-231775">
              <a:buFont typeface="Montserrat" pitchFamily="2" charset="0"/>
              <a:buChar char="–"/>
              <a:defRPr sz="1400"/>
            </a:lvl3pPr>
            <a:lvl4pPr marL="684213" indent="-222250">
              <a:buFont typeface="Arial" panose="020B0604020202020204" pitchFamily="34" charset="0"/>
              <a:buChar char="•"/>
              <a:defRPr sz="1400"/>
            </a:lvl4pPr>
            <a:lvl5pPr marL="914400" indent="-230188">
              <a:buFont typeface="Montserrat" pitchFamily="2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9915E-15C2-40D3-A464-3F45356D9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971675" y="5493964"/>
            <a:ext cx="3657600" cy="914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15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BFCA46-3FC8-4333-B32A-2787D1B2405E}"/>
              </a:ext>
            </a:extLst>
          </p:cNvPr>
          <p:cNvSpPr/>
          <p:nvPr userDrawn="1"/>
        </p:nvSpPr>
        <p:spPr bwMode="gray">
          <a:xfrm>
            <a:off x="3048" y="1467853"/>
            <a:ext cx="12188952" cy="4802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AFCE8-5382-4D35-ACF3-41C4DD47D71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FA2B5B-9938-4C3D-9CEB-1CAA9A3B0613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548638" y="1828800"/>
            <a:ext cx="5303520" cy="1737270"/>
          </a:xfrm>
        </p:spPr>
        <p:txBody>
          <a:bodyPr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2"/>
                </a:solidFill>
              </a:defRPr>
            </a:lvl2pPr>
            <a:lvl3pPr>
              <a:defRPr b="0">
                <a:solidFill>
                  <a:schemeClr val="bg2"/>
                </a:solidFill>
              </a:defRPr>
            </a:lvl3pPr>
            <a:lvl4pPr>
              <a:defRPr b="0">
                <a:solidFill>
                  <a:schemeClr val="bg2"/>
                </a:solidFill>
              </a:defRPr>
            </a:lvl4pPr>
            <a:lvl5pPr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52CF6E-AAD1-4716-AFBC-CF518D0E7A36}"/>
              </a:ext>
            </a:extLst>
          </p:cNvPr>
          <p:cNvSpPr>
            <a:spLocks noGrp="1"/>
          </p:cNvSpPr>
          <p:nvPr>
            <p:ph sz="quarter" idx="11"/>
          </p:nvPr>
        </p:nvSpPr>
        <p:spPr bwMode="gray">
          <a:xfrm>
            <a:off x="6156960" y="1828800"/>
            <a:ext cx="5303520" cy="1737270"/>
          </a:xfrm>
        </p:spPr>
        <p:txBody>
          <a:bodyPr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bg2"/>
                </a:solidFill>
              </a:defRPr>
            </a:lvl2pPr>
            <a:lvl3pPr>
              <a:defRPr b="0">
                <a:solidFill>
                  <a:schemeClr val="bg2"/>
                </a:solidFill>
              </a:defRPr>
            </a:lvl3pPr>
            <a:lvl4pPr>
              <a:defRPr b="0">
                <a:solidFill>
                  <a:schemeClr val="bg2"/>
                </a:solidFill>
              </a:defRPr>
            </a:lvl4pPr>
            <a:lvl5pPr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54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3C5AC-1382-43C6-AAFE-6377BA615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8347" y="3145536"/>
            <a:ext cx="5035306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7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3C63E8-A757-437B-89B5-A92323037D70}"/>
              </a:ext>
            </a:extLst>
          </p:cNvPr>
          <p:cNvSpPr/>
          <p:nvPr userDrawn="1"/>
        </p:nvSpPr>
        <p:spPr bwMode="ltGray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832C7-714B-439A-A941-A961367F7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8347" y="3145536"/>
            <a:ext cx="5035306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 Slide - Da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D98E-38B4-4D32-17FF-06C5D91A3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63099-EAC2-B11A-CEFE-C386319B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040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5169-8EB2-8219-C855-D4079FF7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3040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040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2F7CDB-270B-E2B2-409D-2B807A99C2B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1122" y="698687"/>
            <a:ext cx="10515600" cy="247533"/>
          </a:xfrm>
        </p:spPr>
        <p:txBody>
          <a:bodyPr>
            <a:noAutofit/>
          </a:bodyPr>
          <a:lstStyle>
            <a:lvl1pPr>
              <a:defRPr sz="1300"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9478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D621D-066D-064A-FFB0-002FD8F2FFFD}"/>
              </a:ext>
            </a:extLst>
          </p:cNvPr>
          <p:cNvSpPr txBox="1"/>
          <p:nvPr userDrawn="1"/>
        </p:nvSpPr>
        <p:spPr>
          <a:xfrm>
            <a:off x="576147" y="769162"/>
            <a:ext cx="4793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Snapshot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45F7E63D-2385-212D-128C-1952A84B145C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9" name="Picture 8" descr="A group of polaroid pictures with pie chart&#10;&#10;Description automatically generated">
            <a:extLst>
              <a:ext uri="{FF2B5EF4-FFF2-40B4-BE49-F238E27FC236}">
                <a16:creationId xmlns:a16="http://schemas.microsoft.com/office/drawing/2014/main" id="{18B29FDD-B641-FD5A-D5E8-5164E6B5C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3073" y="-29166"/>
            <a:ext cx="5589994" cy="558999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1265D84-F7F3-A216-2F4B-49E59ED10A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7" name="Text Placeholder 110">
            <a:extLst>
              <a:ext uri="{FF2B5EF4-FFF2-40B4-BE49-F238E27FC236}">
                <a16:creationId xmlns:a16="http://schemas.microsoft.com/office/drawing/2014/main" id="{BEF738C1-8097-2758-B28A-C3FD1DC018D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804850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Ess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2B4FB-30C0-DA64-8334-40DE1C808427}"/>
              </a:ext>
            </a:extLst>
          </p:cNvPr>
          <p:cNvSpPr txBox="1"/>
          <p:nvPr userDrawn="1"/>
        </p:nvSpPr>
        <p:spPr>
          <a:xfrm>
            <a:off x="576147" y="769162"/>
            <a:ext cx="4793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Essentials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F29DB953-9882-8E9A-6BE5-A3CFC315AC88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9" name="Picture 8" descr="A colorful graph and pie chart&#10;&#10;Description automatically generated">
            <a:extLst>
              <a:ext uri="{FF2B5EF4-FFF2-40B4-BE49-F238E27FC236}">
                <a16:creationId xmlns:a16="http://schemas.microsoft.com/office/drawing/2014/main" id="{98673D60-C34F-EB67-11ED-9D475A8DE3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7330" y="175221"/>
            <a:ext cx="7772400" cy="521038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5D040C3-5B75-0118-FE5E-F8BBAC3409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2" name="Text Placeholder 110">
            <a:extLst>
              <a:ext uri="{FF2B5EF4-FFF2-40B4-BE49-F238E27FC236}">
                <a16:creationId xmlns:a16="http://schemas.microsoft.com/office/drawing/2014/main" id="{ABD14674-083F-8685-4D26-C53D36CF5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628471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2F256-05B3-7B28-69AA-C5DAA1482456}"/>
              </a:ext>
            </a:extLst>
          </p:cNvPr>
          <p:cNvSpPr txBox="1"/>
          <p:nvPr userDrawn="1"/>
        </p:nvSpPr>
        <p:spPr>
          <a:xfrm>
            <a:off x="247135" y="2780414"/>
            <a:ext cx="6296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/>
                <a:latin typeface="Cormorant Garamond" pitchFamily="2" charset="77"/>
              </a:rPr>
              <a:t>2024 Trends and Research</a:t>
            </a:r>
          </a:p>
          <a:p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352B737B-B2FC-4D7E-A7A2-CB913912F1B3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FBD53E-E418-53B5-E6DE-59D145B13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96000" y="720969"/>
            <a:ext cx="6025176" cy="44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0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Over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170223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AD74A-7EF7-309F-D864-8D8CE71F67CE}"/>
              </a:ext>
            </a:extLst>
          </p:cNvPr>
          <p:cNvSpPr txBox="1"/>
          <p:nvPr userDrawn="1"/>
        </p:nvSpPr>
        <p:spPr>
          <a:xfrm>
            <a:off x="576146" y="769162"/>
            <a:ext cx="66717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Oversight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3B32B274-95EC-8B3B-C622-7D3BF4B0F6D0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9" name="Picture 8" descr="A magnifying glass over a computer screen with graphs and charts&#10;&#10;Description automatically generated">
            <a:extLst>
              <a:ext uri="{FF2B5EF4-FFF2-40B4-BE49-F238E27FC236}">
                <a16:creationId xmlns:a16="http://schemas.microsoft.com/office/drawing/2014/main" id="{0FB6EAF8-F504-CA6D-13FB-A54DFFC58B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8014" y="-20117"/>
            <a:ext cx="9163433" cy="61089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2C3D53A-960C-041C-D61A-B8A15726AC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2" name="Text Placeholder 110">
            <a:extLst>
              <a:ext uri="{FF2B5EF4-FFF2-40B4-BE49-F238E27FC236}">
                <a16:creationId xmlns:a16="http://schemas.microsoft.com/office/drawing/2014/main" id="{FC08C3B0-A5C9-4171-1BA3-2D59CA827D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7614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Lead Lin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A9B4-4F78-4BD3-A9E7-10DBB9BD5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43FB4-CFD8-4577-8558-30475385B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40" y="1417320"/>
            <a:ext cx="10972800" cy="173727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31775" indent="-231775">
              <a:buFont typeface="Arial" panose="020B0604020202020204" pitchFamily="34" charset="0"/>
              <a:buChar char="•"/>
              <a:defRPr/>
            </a:lvl2pPr>
            <a:lvl3pPr marL="396875" indent="-166688">
              <a:buFont typeface="Montserrat" pitchFamily="2" charset="0"/>
              <a:buChar char="–"/>
              <a:defRPr/>
            </a:lvl3pPr>
            <a:lvl4pPr marL="628650" indent="-231775">
              <a:buFont typeface="Arial" panose="020B0604020202020204" pitchFamily="34" charset="0"/>
              <a:buChar char="•"/>
              <a:defRPr/>
            </a:lvl4pPr>
            <a:lvl5pPr marL="858838" indent="-230188">
              <a:buFont typeface="Montserrat" pitchFamily="2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19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341E8-C945-0794-540A-0B268846CD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0B447-750D-D91A-3153-0080507F9D10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colorful circles&#10;&#10;Description automatically generated">
            <a:extLst>
              <a:ext uri="{FF2B5EF4-FFF2-40B4-BE49-F238E27FC236}">
                <a16:creationId xmlns:a16="http://schemas.microsoft.com/office/drawing/2014/main" id="{A6C009CF-2C28-05D0-0E5D-A20F315AE2FF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332932" y="5662057"/>
            <a:ext cx="1737590" cy="1059135"/>
          </a:xfrm>
          <a:prstGeom prst="rect">
            <a:avLst/>
          </a:prstGeom>
        </p:spPr>
      </p:pic>
      <p:pic>
        <p:nvPicPr>
          <p:cNvPr id="7" name="Picture 6" descr="A group of people in a circle&#10;&#10;Description automatically generated">
            <a:extLst>
              <a:ext uri="{FF2B5EF4-FFF2-40B4-BE49-F238E27FC236}">
                <a16:creationId xmlns:a16="http://schemas.microsoft.com/office/drawing/2014/main" id="{65F15E03-073F-AD90-2C41-EAC964B573CD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96000" y="-316194"/>
            <a:ext cx="5499966" cy="606751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13C7CFE-CD92-740F-2A71-DB710F3F74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9" name="Text Placeholder 110">
            <a:extLst>
              <a:ext uri="{FF2B5EF4-FFF2-40B4-BE49-F238E27FC236}">
                <a16:creationId xmlns:a16="http://schemas.microsoft.com/office/drawing/2014/main" id="{44EABF9D-C073-A1E0-B7BB-1397ED15D1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53DA1A-4F22-58AD-8CF5-83C4182F77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147" y="555644"/>
            <a:ext cx="4742985" cy="130860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tx2"/>
                </a:solidFill>
                <a:latin typeface="Cormorant Garamond"/>
              </a:defRPr>
            </a:lvl1pPr>
          </a:lstStyle>
          <a:p>
            <a:r>
              <a:rPr lang="en-US"/>
              <a:t>Vital Incite</a:t>
            </a:r>
          </a:p>
        </p:txBody>
      </p:sp>
    </p:spTree>
    <p:extLst>
      <p:ext uri="{BB962C8B-B14F-4D97-AF65-F5344CB8AC3E}">
        <p14:creationId xmlns:p14="http://schemas.microsoft.com/office/powerpoint/2010/main" val="3250651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number pattern with black numbers&#10;&#10;Description automatically generated">
            <a:extLst>
              <a:ext uri="{FF2B5EF4-FFF2-40B4-BE49-F238E27FC236}">
                <a16:creationId xmlns:a16="http://schemas.microsoft.com/office/drawing/2014/main" id="{23C953F0-66C6-0B53-05FD-74077CCA8EA4}"/>
              </a:ext>
            </a:extLst>
          </p:cNvPr>
          <p:cNvPicPr/>
          <p:nvPr userDrawn="1"/>
        </p:nvPicPr>
        <p:blipFill rotWithShape="1">
          <a:blip r:embed="rId2">
            <a:alphaModFix amt="5000"/>
          </a:blip>
          <a:srcRect b="20651"/>
          <a:stretch/>
        </p:blipFill>
        <p:spPr>
          <a:xfrm>
            <a:off x="17418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25A390-5242-B5F8-EF54-A31D664C25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1396" y="2120398"/>
            <a:ext cx="7709210" cy="13086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tx2"/>
                </a:solidFill>
                <a:latin typeface="Cormorant Garamond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2E7B361-AEB1-51A7-F59C-B844FA2F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22" y="6191625"/>
            <a:ext cx="6400800" cy="42040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AA76858-A34B-685D-FFD1-CDEA9A0F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0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4E6C9E1-131C-DE27-BBF6-CE76BC78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5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- Da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D98E-38B4-4D32-17FF-06C5D91A3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63099-EAC2-B11A-CEFE-C386319B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5169-8EB2-8219-C855-D4079FF7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2F7CDB-270B-E2B2-409D-2B807A99C2B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1122" y="698687"/>
            <a:ext cx="10515600" cy="247533"/>
          </a:xfrm>
        </p:spPr>
        <p:txBody>
          <a:bodyPr>
            <a:noAutofit/>
          </a:bodyPr>
          <a:lstStyle>
            <a:lvl1pPr>
              <a:defRPr sz="1300"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338637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colorful circles&#10;&#10;Description automatically generated">
            <a:extLst>
              <a:ext uri="{FF2B5EF4-FFF2-40B4-BE49-F238E27FC236}">
                <a16:creationId xmlns:a16="http://schemas.microsoft.com/office/drawing/2014/main" id="{857FD214-A5F3-A165-BC62-7C442CB6A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8732" y="2091857"/>
            <a:ext cx="4794535" cy="26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17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9F23-FADA-3C45-0D83-C5A421B3B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5BD15-831C-72D9-1514-BAF639B4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02C2-B3CC-7267-1D7C-991D9439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63F7-99D3-4FB4-B0E9-7F654C67E585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7AF00-311F-CF8C-5C45-8CD792B8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E75D-E0A9-25F7-55C7-E6D40B21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1B60-D166-4299-94F0-7E652D7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0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D621D-066D-064A-FFB0-002FD8F2FFFD}"/>
              </a:ext>
            </a:extLst>
          </p:cNvPr>
          <p:cNvSpPr txBox="1"/>
          <p:nvPr userDrawn="1"/>
        </p:nvSpPr>
        <p:spPr>
          <a:xfrm>
            <a:off x="576147" y="769162"/>
            <a:ext cx="4793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Snapshot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45F7E63D-2385-212D-128C-1952A84B145C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9" name="Picture 8" descr="A group of polaroid pictures with pie chart&#10;&#10;Description automatically generated">
            <a:extLst>
              <a:ext uri="{FF2B5EF4-FFF2-40B4-BE49-F238E27FC236}">
                <a16:creationId xmlns:a16="http://schemas.microsoft.com/office/drawing/2014/main" id="{18B29FDD-B641-FD5A-D5E8-5164E6B5C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3073" y="-29166"/>
            <a:ext cx="5589994" cy="558999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1265D84-F7F3-A216-2F4B-49E59ED10A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7" name="Text Placeholder 110">
            <a:extLst>
              <a:ext uri="{FF2B5EF4-FFF2-40B4-BE49-F238E27FC236}">
                <a16:creationId xmlns:a16="http://schemas.microsoft.com/office/drawing/2014/main" id="{BEF738C1-8097-2758-B28A-C3FD1DC018D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549890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Ess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2B4FB-30C0-DA64-8334-40DE1C808427}"/>
              </a:ext>
            </a:extLst>
          </p:cNvPr>
          <p:cNvSpPr txBox="1"/>
          <p:nvPr userDrawn="1"/>
        </p:nvSpPr>
        <p:spPr>
          <a:xfrm>
            <a:off x="576147" y="769162"/>
            <a:ext cx="4793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Essentials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F29DB953-9882-8E9A-6BE5-A3CFC315AC88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9" name="Picture 8" descr="A colorful graph and pie chart&#10;&#10;Description automatically generated">
            <a:extLst>
              <a:ext uri="{FF2B5EF4-FFF2-40B4-BE49-F238E27FC236}">
                <a16:creationId xmlns:a16="http://schemas.microsoft.com/office/drawing/2014/main" id="{98673D60-C34F-EB67-11ED-9D475A8DE3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7330" y="175221"/>
            <a:ext cx="7772400" cy="521038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5D040C3-5B75-0118-FE5E-F8BBAC3409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2" name="Text Placeholder 110">
            <a:extLst>
              <a:ext uri="{FF2B5EF4-FFF2-40B4-BE49-F238E27FC236}">
                <a16:creationId xmlns:a16="http://schemas.microsoft.com/office/drawing/2014/main" id="{ABD14674-083F-8685-4D26-C53D36CF5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547872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/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2F256-05B3-7B28-69AA-C5DAA1482456}"/>
              </a:ext>
            </a:extLst>
          </p:cNvPr>
          <p:cNvSpPr txBox="1"/>
          <p:nvPr userDrawn="1"/>
        </p:nvSpPr>
        <p:spPr>
          <a:xfrm>
            <a:off x="576147" y="769162"/>
            <a:ext cx="4793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Guidance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352B737B-B2FC-4D7E-A7A2-CB913912F1B3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936CBEE-161C-D8EC-DE7A-672A23880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2" name="Text Placeholder 110">
            <a:extLst>
              <a:ext uri="{FF2B5EF4-FFF2-40B4-BE49-F238E27FC236}">
                <a16:creationId xmlns:a16="http://schemas.microsoft.com/office/drawing/2014/main" id="{46DEB8D6-9829-0A69-717E-DD8D0A456B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BD53E-E418-53B5-E6DE-59D145B13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06742" y="620305"/>
            <a:ext cx="6522656" cy="47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8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l Over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8B5A-729F-7C07-5DEC-ED40FCB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A96A-ECCA-874F-8E8F-187FC6D6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2CE65-2DEB-89ED-2553-CCCA2DA3FCE0}"/>
              </a:ext>
            </a:extLst>
          </p:cNvPr>
          <p:cNvSpPr/>
          <p:nvPr userDrawn="1"/>
        </p:nvSpPr>
        <p:spPr>
          <a:xfrm>
            <a:off x="247135" y="5745892"/>
            <a:ext cx="11500580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12F2-FF9D-BE62-0651-2DE74F06AC20}"/>
              </a:ext>
            </a:extLst>
          </p:cNvPr>
          <p:cNvSpPr/>
          <p:nvPr userDrawn="1"/>
        </p:nvSpPr>
        <p:spPr>
          <a:xfrm>
            <a:off x="696586" y="6536306"/>
            <a:ext cx="11392092" cy="32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18ADF-0272-D559-4610-258414D4E9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5560828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AD74A-7EF7-309F-D864-8D8CE71F67CE}"/>
              </a:ext>
            </a:extLst>
          </p:cNvPr>
          <p:cNvSpPr txBox="1"/>
          <p:nvPr userDrawn="1"/>
        </p:nvSpPr>
        <p:spPr>
          <a:xfrm>
            <a:off x="576146" y="769162"/>
            <a:ext cx="66717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tx2"/>
                </a:solidFill>
                <a:effectLst/>
                <a:latin typeface="Cormorant Garamond" pitchFamily="2" charset="77"/>
              </a:rPr>
              <a:t>Vital Oversight 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A logo with colorful circles&#10;&#10;Description automatically generated">
            <a:extLst>
              <a:ext uri="{FF2B5EF4-FFF2-40B4-BE49-F238E27FC236}">
                <a16:creationId xmlns:a16="http://schemas.microsoft.com/office/drawing/2014/main" id="{3B32B274-95EC-8B3B-C622-7D3BF4B0F6D0}"/>
              </a:ext>
            </a:extLst>
          </p:cNvPr>
          <p:cNvPicPr/>
          <p:nvPr userDrawn="1"/>
        </p:nvPicPr>
        <p:blipFill rotWithShape="1">
          <a:blip r:embed="rId2"/>
          <a:srcRect b="-9280"/>
          <a:stretch/>
        </p:blipFill>
        <p:spPr>
          <a:xfrm>
            <a:off x="750430" y="5674739"/>
            <a:ext cx="1737590" cy="1059135"/>
          </a:xfrm>
          <a:prstGeom prst="rect">
            <a:avLst/>
          </a:prstGeom>
        </p:spPr>
      </p:pic>
      <p:pic>
        <p:nvPicPr>
          <p:cNvPr id="9" name="Picture 8" descr="A magnifying glass over a computer screen with graphs and charts&#10;&#10;Description automatically generated">
            <a:extLst>
              <a:ext uri="{FF2B5EF4-FFF2-40B4-BE49-F238E27FC236}">
                <a16:creationId xmlns:a16="http://schemas.microsoft.com/office/drawing/2014/main" id="{0FB6EAF8-F504-CA6D-13FB-A54DFFC58B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8014" y="-20117"/>
            <a:ext cx="9163433" cy="61089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2C3D53A-960C-041C-D61A-B8A15726AC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147" y="1840742"/>
            <a:ext cx="4742984" cy="46866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Prepared for _______</a:t>
            </a:r>
          </a:p>
        </p:txBody>
      </p:sp>
      <p:sp>
        <p:nvSpPr>
          <p:cNvPr id="12" name="Text Placeholder 110">
            <a:extLst>
              <a:ext uri="{FF2B5EF4-FFF2-40B4-BE49-F238E27FC236}">
                <a16:creationId xmlns:a16="http://schemas.microsoft.com/office/drawing/2014/main" id="{FC08C3B0-A5C9-4171-1BA3-2D59CA827D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6147" y="2459130"/>
            <a:ext cx="1251161" cy="20038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30321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-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36B527-13DB-4F7F-9BAA-D0273ABCDE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8639" y="1417320"/>
            <a:ext cx="10972799" cy="5486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A01CB-410B-4355-8EA1-EA29928F8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228600"/>
            <a:ext cx="109728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7B3F3-65AE-439D-8BBB-87E57AAA0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40" y="2057400"/>
            <a:ext cx="10972800" cy="173727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414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number pattern with black numbers&#10;&#10;Description automatically generated">
            <a:extLst>
              <a:ext uri="{FF2B5EF4-FFF2-40B4-BE49-F238E27FC236}">
                <a16:creationId xmlns:a16="http://schemas.microsoft.com/office/drawing/2014/main" id="{23C953F0-66C6-0B53-05FD-74077CCA8EA4}"/>
              </a:ext>
            </a:extLst>
          </p:cNvPr>
          <p:cNvPicPr/>
          <p:nvPr userDrawn="1"/>
        </p:nvPicPr>
        <p:blipFill rotWithShape="1">
          <a:blip r:embed="rId2">
            <a:alphaModFix amt="5000"/>
          </a:blip>
          <a:srcRect b="20651"/>
          <a:stretch/>
        </p:blipFill>
        <p:spPr>
          <a:xfrm>
            <a:off x="17418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25A390-5242-B5F8-EF54-A31D664C25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1396" y="2120398"/>
            <a:ext cx="7709210" cy="13086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tx2"/>
                </a:solidFill>
                <a:latin typeface="Cormorant Garamond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2E7B361-AEB1-51A7-F59C-B844FA2F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22" y="6191625"/>
            <a:ext cx="6400800" cy="42040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AA76858-A34B-685D-FFD1-CDEA9A0F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4E6C9E1-131C-DE27-BBF6-CE76BC78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8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- Da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D98E-38B4-4D32-17FF-06C5D91A3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63099-EAC2-B11A-CEFE-C386319B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5169-8EB2-8219-C855-D4079FF7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167" y="6191625"/>
            <a:ext cx="2743200" cy="365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2F7CDB-270B-E2B2-409D-2B807A99C2B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1122" y="698687"/>
            <a:ext cx="10515600" cy="247533"/>
          </a:xfrm>
        </p:spPr>
        <p:txBody>
          <a:bodyPr>
            <a:noAutofit/>
          </a:bodyPr>
          <a:lstStyle>
            <a:lvl1pPr>
              <a:defRPr sz="1300"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330491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colorful circles&#10;&#10;Description automatically generated">
            <a:extLst>
              <a:ext uri="{FF2B5EF4-FFF2-40B4-BE49-F238E27FC236}">
                <a16:creationId xmlns:a16="http://schemas.microsoft.com/office/drawing/2014/main" id="{857FD214-A5F3-A165-BC62-7C442CB6A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8732" y="2091857"/>
            <a:ext cx="4794535" cy="26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0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0/50 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9F9E-709E-4D36-A982-0CB675FAA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15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7A65-77F6-41F7-AB0D-566B5868B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1850" y="2286000"/>
            <a:ext cx="10515600" cy="201168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00C92-AFC9-45F0-B352-270FC7948B6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31850" y="4389120"/>
            <a:ext cx="10515600" cy="15001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3664B-10D6-4C70-9CB9-4CA6D539A11A}"/>
              </a:ext>
            </a:extLst>
          </p:cNvPr>
          <p:cNvSpPr/>
          <p:nvPr userDrawn="1"/>
        </p:nvSpPr>
        <p:spPr bwMode="gray">
          <a:xfrm>
            <a:off x="0" y="4297680"/>
            <a:ext cx="12188952" cy="5486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p Slide Deep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0602CC-3715-4F07-962F-D13E2696B143}"/>
              </a:ext>
            </a:extLst>
          </p:cNvPr>
          <p:cNvSpPr/>
          <p:nvPr userDrawn="1"/>
        </p:nvSpPr>
        <p:spPr bwMode="gray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427B9-142B-468C-B6DD-20C69CDE7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6760" y="685800"/>
            <a:ext cx="10698480" cy="5486400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89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p Slide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9FEEFF-5395-4182-A27D-EA7A0C19B01F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163D8-1888-498C-9759-1609791AE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6760" y="685800"/>
            <a:ext cx="10698480" cy="5486400"/>
          </a:xfrm>
        </p:spPr>
        <p:txBody>
          <a:bodyPr tIns="0" bIns="0" anchor="ctr">
            <a:no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92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 Slide P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362F91-0D38-40ED-9CBA-20E89052A14C}"/>
              </a:ext>
            </a:extLst>
          </p:cNvPr>
          <p:cNvSpPr/>
          <p:nvPr userDrawn="1"/>
        </p:nvSpPr>
        <p:spPr bwMode="ltGray">
          <a:xfrm>
            <a:off x="1524" y="0"/>
            <a:ext cx="121889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FA879-92E8-4ECD-BCC6-D677C1B4D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46760" y="685800"/>
            <a:ext cx="10698480" cy="5486400"/>
          </a:xfrm>
        </p:spPr>
        <p:txBody>
          <a:bodyPr tIns="0" bIns="0" anchor="ctr" anchorCtr="0">
            <a:normAutofit/>
          </a:bodyPr>
          <a:lstStyle>
            <a:lvl1pPr algn="ctr">
              <a:lnSpc>
                <a:spcPct val="110000"/>
              </a:lnSpc>
              <a:spcAft>
                <a:spcPts val="1200"/>
              </a:spcAft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2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w/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6D8B-1C87-44F7-B24D-3B8C1400F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8640" y="502920"/>
            <a:ext cx="109728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CFC67-10F0-4413-A377-C2F301E64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8639" y="1417320"/>
            <a:ext cx="10972799" cy="1737270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35B8D-30D2-4F78-BADD-2CB2839AE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39" y="182880"/>
            <a:ext cx="5486400" cy="27432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7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E9CD1-0C23-4D8A-A67A-EF582B85B8C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8640" y="228600"/>
            <a:ext cx="10972800" cy="109728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9F48D-7D14-401E-AD12-F7EAD627EB6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8640" y="1417320"/>
            <a:ext cx="10972800" cy="17372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AABAD-E9C8-48C5-898C-64C83B0DC5D5}"/>
              </a:ext>
            </a:extLst>
          </p:cNvPr>
          <p:cNvSpPr txBox="1"/>
          <p:nvPr userDrawn="1"/>
        </p:nvSpPr>
        <p:spPr bwMode="gray">
          <a:xfrm>
            <a:off x="11551920" y="6474352"/>
            <a:ext cx="365760" cy="228600"/>
          </a:xfrm>
          <a:prstGeom prst="rect">
            <a:avLst/>
          </a:prstGeom>
          <a:noFill/>
        </p:spPr>
        <p:txBody>
          <a:bodyPr wrap="none" lIns="91440" tIns="0" rIns="0" bIns="0" rtlCol="0" anchor="ctr">
            <a:noAutofit/>
          </a:bodyPr>
          <a:lstStyle/>
          <a:p>
            <a:pPr algn="r"/>
            <a:fld id="{67BB12AA-7393-4011-84FB-B3A64C0C3AF3}" type="slidenum">
              <a:rPr lang="en-US" sz="800" smtClean="0">
                <a:solidFill>
                  <a:schemeClr val="bg2">
                    <a:lumMod val="75000"/>
                  </a:schemeClr>
                </a:solidFill>
              </a:rPr>
              <a:pPr algn="r"/>
              <a:t>‹#›</a:t>
            </a:fld>
            <a:endParaRPr lang="en-US" sz="80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AF5ACD-F2E3-44B7-814C-035E334979F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536680" y="6474352"/>
            <a:ext cx="0" cy="228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C367D-A308-490D-9AD0-848C97E965F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607" y="6463005"/>
            <a:ext cx="1828800" cy="205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02D1C8-CDD0-41BF-9A62-0B15720EAE89}"/>
              </a:ext>
            </a:extLst>
          </p:cNvPr>
          <p:cNvSpPr txBox="1"/>
          <p:nvPr userDrawn="1"/>
        </p:nvSpPr>
        <p:spPr bwMode="gray">
          <a:xfrm>
            <a:off x="4873711" y="6504402"/>
            <a:ext cx="2444579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</a:rPr>
              <a:t>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051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461963" indent="-2317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Montserrat" pitchFamily="2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684213" indent="-22225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914400" indent="-230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Montserrat" pitchFamily="2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144588" indent="-230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colorful circles&#10;&#10;Description automatically generated">
            <a:extLst>
              <a:ext uri="{FF2B5EF4-FFF2-40B4-BE49-F238E27FC236}">
                <a16:creationId xmlns:a16="http://schemas.microsoft.com/office/drawing/2014/main" id="{06E0C306-BE03-7220-727F-41F1D8733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0047" t="-6333" r="24792" b="66684"/>
          <a:stretch/>
        </p:blipFill>
        <p:spPr>
          <a:xfrm>
            <a:off x="10470782" y="6076350"/>
            <a:ext cx="1721218" cy="78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75C6-C932-C89A-53CC-6FFB32E4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365126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FF19-923D-A62A-6162-23840AB9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0BB63-7A1A-A964-E5C3-9180BDA00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122" y="6191625"/>
            <a:ext cx="6400800" cy="42040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0" i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36E50-B4AF-16DD-8E3D-2825EA09C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8903" y="6191625"/>
            <a:ext cx="2743200" cy="3653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b="1" kern="1200" dirty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800" b="1" kern="1200" dirty="0" smtClean="0">
          <a:solidFill>
            <a:srgbClr val="004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100" kern="1200" dirty="0" smtClean="0">
          <a:solidFill>
            <a:prstClr val="black">
              <a:lumMod val="75000"/>
              <a:lumOff val="25000"/>
            </a:prst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900" kern="1200" dirty="0" smtClean="0">
          <a:solidFill>
            <a:srgbClr val="7E7F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 smtClean="0">
          <a:solidFill>
            <a:prstClr val="black">
              <a:lumMod val="75000"/>
              <a:lumOff val="25000"/>
            </a:prst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colorful circles&#10;&#10;Description automatically generated">
            <a:extLst>
              <a:ext uri="{FF2B5EF4-FFF2-40B4-BE49-F238E27FC236}">
                <a16:creationId xmlns:a16="http://schemas.microsoft.com/office/drawing/2014/main" id="{06E0C306-BE03-7220-727F-41F1D8733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30047" t="-6333" r="24792" b="66684"/>
          <a:stretch/>
        </p:blipFill>
        <p:spPr>
          <a:xfrm>
            <a:off x="10470782" y="6076350"/>
            <a:ext cx="1721218" cy="78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75C6-C932-C89A-53CC-6FFB32E4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365126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FF19-923D-A62A-6162-23840AB9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0BB63-7A1A-A964-E5C3-9180BDA00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122" y="6191625"/>
            <a:ext cx="6400800" cy="42040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0" i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36E50-B4AF-16DD-8E3D-2825EA09C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8903" y="6191625"/>
            <a:ext cx="2743200" cy="3653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7BA96A-ECCA-874F-8E8F-187FC6D6D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b="1" kern="1200" dirty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800" b="1" kern="1200" dirty="0" smtClean="0">
          <a:solidFill>
            <a:srgbClr val="004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100" kern="1200" dirty="0" smtClean="0">
          <a:solidFill>
            <a:prstClr val="black">
              <a:lumMod val="75000"/>
              <a:lumOff val="25000"/>
            </a:prst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900" kern="1200" dirty="0" smtClean="0">
          <a:solidFill>
            <a:srgbClr val="7E7F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 smtClean="0">
          <a:solidFill>
            <a:prstClr val="black">
              <a:lumMod val="75000"/>
              <a:lumOff val="25000"/>
            </a:prst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A3_39371E2A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4_3B92E05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8976-31DA-4B60-9151-A0EED4C23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Health Trends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76783-AB19-4F04-8E72-69E6595E39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Kaycee DeGabriele and Lee Williams</a:t>
            </a:r>
          </a:p>
          <a:p>
            <a:r>
              <a:rPr lang="en-US" dirty="0"/>
              <a:t>May 14,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B37A1-31B7-BE7C-C656-7CFE407433C8}"/>
              </a:ext>
            </a:extLst>
          </p:cNvPr>
          <p:cNvSpPr/>
          <p:nvPr/>
        </p:nvSpPr>
        <p:spPr>
          <a:xfrm>
            <a:off x="215845" y="39245"/>
            <a:ext cx="3049309" cy="883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Picture 5" descr="A logo with colorful circles&#10;&#10;Description automatically generated">
            <a:extLst>
              <a:ext uri="{FF2B5EF4-FFF2-40B4-BE49-F238E27FC236}">
                <a16:creationId xmlns:a16="http://schemas.microsoft.com/office/drawing/2014/main" id="{E08C5D37-1386-E6E2-CBFE-E05D5E56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5" y="130685"/>
            <a:ext cx="1806517" cy="883004"/>
          </a:xfrm>
          <a:prstGeom prst="rect">
            <a:avLst/>
          </a:prstGeom>
        </p:spPr>
      </p:pic>
      <p:pic>
        <p:nvPicPr>
          <p:cNvPr id="7" name="Picture 6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9C50F9E7-5841-B593-D5B9-0B918AC37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2" y="-151252"/>
            <a:ext cx="1736944" cy="14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BD7EC-4EB0-8AA9-446A-A3AF0FEC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2FFB6-7882-5F3B-4FD6-CEEF5304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" y="0"/>
            <a:ext cx="1216098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E4F7C-2435-5FBC-E2BF-5636C2137E67}"/>
              </a:ext>
            </a:extLst>
          </p:cNvPr>
          <p:cNvSpPr txBox="1"/>
          <p:nvPr/>
        </p:nvSpPr>
        <p:spPr>
          <a:xfrm>
            <a:off x="1898650" y="387350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Example Report Exhibit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1CF5E-9594-606B-97E5-5C034F32C34B}"/>
              </a:ext>
            </a:extLst>
          </p:cNvPr>
          <p:cNvSpPr/>
          <p:nvPr/>
        </p:nvSpPr>
        <p:spPr>
          <a:xfrm>
            <a:off x="793750" y="1397000"/>
            <a:ext cx="2303836" cy="762000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8909C3-D4A6-14B2-0DDE-06AEE72BD8A3}"/>
              </a:ext>
            </a:extLst>
          </p:cNvPr>
          <p:cNvCxnSpPr/>
          <p:nvPr/>
        </p:nvCxnSpPr>
        <p:spPr>
          <a:xfrm>
            <a:off x="5886450" y="3759200"/>
            <a:ext cx="844550" cy="1905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9DAD32-3C0B-41FE-6547-DAC5BC6398E1}"/>
              </a:ext>
            </a:extLst>
          </p:cNvPr>
          <p:cNvCxnSpPr>
            <a:cxnSpLocks/>
          </p:cNvCxnSpPr>
          <p:nvPr/>
        </p:nvCxnSpPr>
        <p:spPr>
          <a:xfrm>
            <a:off x="4083050" y="4356100"/>
            <a:ext cx="520700" cy="3048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101DCE-74D1-F73C-4A7E-5C8A4D9C2ACE}"/>
              </a:ext>
            </a:extLst>
          </p:cNvPr>
          <p:cNvCxnSpPr>
            <a:cxnSpLocks/>
          </p:cNvCxnSpPr>
          <p:nvPr/>
        </p:nvCxnSpPr>
        <p:spPr>
          <a:xfrm>
            <a:off x="3879850" y="5044877"/>
            <a:ext cx="463550" cy="23832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5D298-9104-2E33-058F-D8C9C5A76E78}"/>
              </a:ext>
            </a:extLst>
          </p:cNvPr>
          <p:cNvSpPr/>
          <p:nvPr/>
        </p:nvSpPr>
        <p:spPr>
          <a:xfrm>
            <a:off x="7515499" y="940525"/>
            <a:ext cx="4223656" cy="21161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population’s mental health diagnostic prevalence has increased since 2022 and is above benchmarks for anxiety and major depression.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prevalence of mental health diagnoses is above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 a home mailer to education spouses and dependents about available EAP resources.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FD0DED1-96C8-75D0-D4B0-EE224A939595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BE169D42-192E-F1B8-894E-EA161F03C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135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592CB-18FF-9208-2522-144401E8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" y="0"/>
            <a:ext cx="1218477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050B-F5A4-609F-BD67-181C178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3A23E-5270-ABB9-6E56-386214B89BDB}"/>
              </a:ext>
            </a:extLst>
          </p:cNvPr>
          <p:cNvSpPr/>
          <p:nvPr/>
        </p:nvSpPr>
        <p:spPr>
          <a:xfrm>
            <a:off x="8320135" y="4447564"/>
            <a:ext cx="3778821" cy="16725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of 6.6 visits per member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3,416 visits total visits (2023= 2,236 visits)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Avg. plan visit cost $81=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savings ~$277k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Avg. mbr visit cost $50=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Savings ~$171k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1C903A-873A-A217-404A-3D6BEDAD3734}"/>
              </a:ext>
            </a:extLst>
          </p:cNvPr>
          <p:cNvSpPr/>
          <p:nvPr/>
        </p:nvSpPr>
        <p:spPr>
          <a:xfrm>
            <a:off x="2761673" y="434109"/>
            <a:ext cx="2327564" cy="258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E7F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83B50B-3BA1-256F-F33C-6A1C70A648A3}"/>
              </a:ext>
            </a:extLst>
          </p:cNvPr>
          <p:cNvCxnSpPr>
            <a:cxnSpLocks/>
          </p:cNvCxnSpPr>
          <p:nvPr/>
        </p:nvCxnSpPr>
        <p:spPr>
          <a:xfrm>
            <a:off x="9922496" y="3629320"/>
            <a:ext cx="46191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AC8C02-D91A-5D76-9C12-4A5A2A99F2EB}"/>
              </a:ext>
            </a:extLst>
          </p:cNvPr>
          <p:cNvCxnSpPr>
            <a:cxnSpLocks/>
          </p:cNvCxnSpPr>
          <p:nvPr/>
        </p:nvCxnSpPr>
        <p:spPr>
          <a:xfrm>
            <a:off x="9922496" y="3461208"/>
            <a:ext cx="46191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69C02E-C0FB-94F5-CA31-440334F69ACB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30F5B966-C3C1-3188-9DD9-709B86AAE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7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7C65C-262A-C2C0-FEF2-B3F023E1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832704-751D-0F42-DA63-772A1C3304F1}"/>
              </a:ext>
            </a:extLst>
          </p:cNvPr>
          <p:cNvGraphicFramePr>
            <a:graphicFrameLocks/>
          </p:cNvGraphicFramePr>
          <p:nvPr/>
        </p:nvGraphicFramePr>
        <p:xfrm>
          <a:off x="361121" y="1115868"/>
          <a:ext cx="4960583" cy="384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D2D93A6-6300-6023-41E3-FFA302813BA2}"/>
              </a:ext>
            </a:extLst>
          </p:cNvPr>
          <p:cNvSpPr/>
          <p:nvPr/>
        </p:nvSpPr>
        <p:spPr>
          <a:xfrm>
            <a:off x="505379" y="5126106"/>
            <a:ext cx="11181242" cy="7461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prevalence has continued to increase from 2021 (+25%) now impacting 197 per 1,000 members (medical claims data).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notable increase seen has been anxiety, the most prevalent condition, which increased from 67 per 1,000 members in 2021 to 87 per 1,000 members in 2024.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A7A1BB-FE96-41A3-D806-EA264CCB90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Overall Trends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13E5663-2E8E-16AA-4983-B000E1F8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HEALTH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70223F65-8F20-568E-2CDA-E582C2A1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22" y="6191625"/>
            <a:ext cx="7102124" cy="4204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 Dates Jan 2021 – Dec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primary medical diagnosis only. Conditions appear based on prevalence by members per 1,000 in 2024 paid year.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B2ABB3-53C8-34E1-BDFE-51B7CDD8370D}"/>
              </a:ext>
            </a:extLst>
          </p:cNvPr>
          <p:cNvGraphicFramePr>
            <a:graphicFrameLocks/>
          </p:cNvGraphicFramePr>
          <p:nvPr/>
        </p:nvGraphicFramePr>
        <p:xfrm>
          <a:off x="5321703" y="895351"/>
          <a:ext cx="6647663" cy="414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377E79C-A12A-F269-C15B-88CDBD1F0C06}"/>
              </a:ext>
            </a:extLst>
          </p:cNvPr>
          <p:cNvSpPr/>
          <p:nvPr/>
        </p:nvSpPr>
        <p:spPr>
          <a:xfrm>
            <a:off x="10415848" y="6143105"/>
            <a:ext cx="1645920" cy="777299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189238BD-1672-AE70-277A-2995B1F8F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814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DCA2D-3A88-B7D4-DC44-66108597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F4C9B6-2322-365E-2470-1D2F27FAA959}"/>
              </a:ext>
            </a:extLst>
          </p:cNvPr>
          <p:cNvGrpSpPr/>
          <p:nvPr/>
        </p:nvGrpSpPr>
        <p:grpSpPr>
          <a:xfrm>
            <a:off x="393348" y="1092925"/>
            <a:ext cx="8766765" cy="4933408"/>
            <a:chOff x="361122" y="963869"/>
            <a:chExt cx="8750494" cy="5167042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67B4D422-0BC2-C4FE-ECA4-1A3775E41ED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1122" y="963869"/>
            <a:ext cx="8750494" cy="25659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334C7C3-F755-6CDD-ECF7-86E14D6C571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1122" y="3564952"/>
            <a:ext cx="8750494" cy="25659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331FA36-C82E-A41A-12E7-B5BD2D8B930C}"/>
              </a:ext>
            </a:extLst>
          </p:cNvPr>
          <p:cNvSpPr/>
          <p:nvPr/>
        </p:nvSpPr>
        <p:spPr>
          <a:xfrm>
            <a:off x="9425729" y="1422002"/>
            <a:ext cx="2118497" cy="45044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condition prevalence was relatively comparable among all dependent types from 2021-2023.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2024, prevalence significantly increased among EE/spousal population when compared to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in the diagnosis of mental health conditions has been seen year over year among member 18+ and under 18 years of age.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5C3FDC4-A853-EF98-2E12-E0A150A1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HEALTH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80CFD6-6A9D-B81F-FDA2-F83E5D8D16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Overall Dependent Type and Age Group Trends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B2D5ADAD-9362-F006-1832-E5BBA3BD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22" y="6191625"/>
            <a:ext cx="7102124" cy="4204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 Dates Jan 2021 – Dec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primary medical diagnosis only. Conditions appear based on prevalence by members per 1,000 in 2024 paid year.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F1C36A3-C2CF-72BA-9897-C085A8D9F731}"/>
              </a:ext>
            </a:extLst>
          </p:cNvPr>
          <p:cNvSpPr/>
          <p:nvPr/>
        </p:nvSpPr>
        <p:spPr>
          <a:xfrm>
            <a:off x="10415848" y="6143105"/>
            <a:ext cx="1645920" cy="777299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194F9821-D620-49E2-4965-69DC583BD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C446BE-0D2E-6D4A-DD10-F78F93F5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" y="0"/>
            <a:ext cx="1217943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DC6C-4BF5-BB4F-45A3-9497DC4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6CE62B-A81E-6F0A-91D7-1FDBC351B58B}"/>
              </a:ext>
            </a:extLst>
          </p:cNvPr>
          <p:cNvSpPr/>
          <p:nvPr/>
        </p:nvSpPr>
        <p:spPr>
          <a:xfrm>
            <a:off x="857250" y="1498600"/>
            <a:ext cx="10134600" cy="2019300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807D17A-4C86-DD02-9FEC-FAA11761DC36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FBEF6795-E20D-DBCF-CC74-21552964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0EE7AF-0574-6D36-801E-74EF36C9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"/>
            <a:ext cx="12192000" cy="6854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4B0A7-1021-71FE-4118-196F13BD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DA336-9EDA-9701-340E-1A594BD40486}"/>
              </a:ext>
            </a:extLst>
          </p:cNvPr>
          <p:cNvSpPr/>
          <p:nvPr/>
        </p:nvSpPr>
        <p:spPr>
          <a:xfrm>
            <a:off x="857250" y="1498600"/>
            <a:ext cx="10134600" cy="2019300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BB897-7EC8-3C19-DB48-55A4A95B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233" t="3148" r="29979" b="89815"/>
          <a:stretch/>
        </p:blipFill>
        <p:spPr>
          <a:xfrm>
            <a:off x="7321551" y="215900"/>
            <a:ext cx="2044700" cy="4826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50E1F13-2B28-E97D-E2E5-B8872568F075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58230AD8-B0CE-AC1A-C986-FE165B8F5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5AEAF1-28D3-7412-F075-E7FDCB0E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0"/>
            <a:ext cx="12192000" cy="68450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A5B22-A10B-AE97-1FC3-2D07E85A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70DE35-1581-EE6C-9DB2-FA3A65519E1C}"/>
              </a:ext>
            </a:extLst>
          </p:cNvPr>
          <p:cNvSpPr/>
          <p:nvPr/>
        </p:nvSpPr>
        <p:spPr>
          <a:xfrm>
            <a:off x="857250" y="1498600"/>
            <a:ext cx="10534650" cy="2019300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E2243-DF7E-81E5-F369-025D2EB9633A}"/>
              </a:ext>
            </a:extLst>
          </p:cNvPr>
          <p:cNvSpPr/>
          <p:nvPr/>
        </p:nvSpPr>
        <p:spPr>
          <a:xfrm>
            <a:off x="7366000" y="4503640"/>
            <a:ext cx="4186238" cy="10130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Intentional and regular promotion of mental health topics and resources may help to improve acceptance, address shame and encourage members to seek help before conditions escalate.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531A62-1DF8-39D2-767C-D2CA999F6697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F2CA994F-A499-9A76-4EEB-A2B5F76A3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58AA6-E563-9C20-928B-A63882A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EFC05-5350-F2B3-8E4B-F100258F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" y="0"/>
            <a:ext cx="1218977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143E15-E7A6-ED68-6DF4-663FE5C04BB2}"/>
              </a:ext>
            </a:extLst>
          </p:cNvPr>
          <p:cNvSpPr/>
          <p:nvPr/>
        </p:nvSpPr>
        <p:spPr>
          <a:xfrm>
            <a:off x="464820" y="3575050"/>
            <a:ext cx="10933430" cy="2019300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736BF-68A4-FAA2-B27D-E061765EBDA8}"/>
              </a:ext>
            </a:extLst>
          </p:cNvPr>
          <p:cNvSpPr/>
          <p:nvPr/>
        </p:nvSpPr>
        <p:spPr>
          <a:xfrm>
            <a:off x="464820" y="789124"/>
            <a:ext cx="10933430" cy="707752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A43D5-F56E-5B1C-6B6C-A26606C22B17}"/>
              </a:ext>
            </a:extLst>
          </p:cNvPr>
          <p:cNvSpPr/>
          <p:nvPr/>
        </p:nvSpPr>
        <p:spPr>
          <a:xfrm>
            <a:off x="8205879" y="1792502"/>
            <a:ext cx="3484471" cy="10326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Integrating HR files with job title information may provide additional insight into the units of an organization experiencing the highest prevalence of mental health diagnoses.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CEE193-BF6B-F56C-CA4E-BEDAD013C0BA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21B91421-8BD3-DA46-8DD7-9E2F9827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7460-AB55-B8BD-F43A-700232DD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D8609-0610-B269-D73A-4E33E1F1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21" y="6191625"/>
            <a:ext cx="7372431" cy="4204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 Dates Jan 2024 – Dec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primary medical diagnosis only. Conditions appear based on prevalence by members per 1,000 in 2024 paid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2E495-62D6-0462-E92C-B6BFEF0A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D2044-E87B-95B2-9130-8412EC9EA4B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Out Of Network Utilization and Cost Trends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424239-E2AA-4065-9726-DE6C443A76D9}"/>
              </a:ext>
              <a:ext uri="{147F2762-F138-4A5C-976F-8EAC2B608ADB}">
                <a16:predDERef xmlns:a16="http://schemas.microsoft.com/office/drawing/2014/main" pred="{4D5D3683-737C-C4EC-5EAD-610C48C0A68B}"/>
              </a:ext>
            </a:extLst>
          </p:cNvPr>
          <p:cNvGraphicFramePr>
            <a:graphicFrameLocks/>
          </p:cNvGraphicFramePr>
          <p:nvPr/>
        </p:nvGraphicFramePr>
        <p:xfrm>
          <a:off x="361122" y="1057835"/>
          <a:ext cx="7671254" cy="492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73A4D6-9FA2-4A7A-BA1C-1971AFEB3B90}"/>
              </a:ext>
              <a:ext uri="{147F2762-F138-4A5C-976F-8EAC2B608ADB}">
                <a16:predDERef xmlns:a16="http://schemas.microsoft.com/office/drawing/2014/main" pred="{4D5D3683-737C-C4EC-5EAD-610C48C0A68B}"/>
              </a:ext>
            </a:extLst>
          </p:cNvPr>
          <p:cNvGraphicFramePr>
            <a:graphicFrameLocks/>
          </p:cNvGraphicFramePr>
          <p:nvPr/>
        </p:nvGraphicFramePr>
        <p:xfrm>
          <a:off x="7906869" y="963869"/>
          <a:ext cx="4062497" cy="478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094545-5426-A9B5-974F-EC1D302BBCEB}"/>
              </a:ext>
            </a:extLst>
          </p:cNvPr>
          <p:cNvSpPr/>
          <p:nvPr/>
        </p:nvSpPr>
        <p:spPr>
          <a:xfrm>
            <a:off x="301395" y="5281357"/>
            <a:ext cx="7477401" cy="5086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Substance Abuse Out of Network claims are the most expensive individual diagnosis driven by Inpatient and Rehabilitation facility costs.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5ECA80-442E-B7CC-EEEB-EC8EDF14B4CD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66492BC8-80F5-105A-0CE0-E25A3847A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8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69C1-64BA-2DED-DD5C-2EF416D3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40404-222C-4EF9-5F83-9DCA0EBD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21" y="6191625"/>
            <a:ext cx="7246925" cy="4204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Paid Dates Jan 2024 – Dec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BE262-35B4-A664-52C5-0C99739B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BA96A-ECCA-874F-8E8F-187FC6D6DB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868C4-DEF6-4F86-7DB6-120DF6B8BAE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Out Of Network Utilization and Cost By Carrier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2161BA-34AE-4692-A684-3C7DE209A2A5}"/>
              </a:ext>
              <a:ext uri="{147F2762-F138-4A5C-976F-8EAC2B608ADB}">
                <a16:predDERef xmlns:a16="http://schemas.microsoft.com/office/drawing/2014/main" pred="{BD174C10-9600-5DBD-513F-A3FC011061A3}"/>
              </a:ext>
            </a:extLst>
          </p:cNvPr>
          <p:cNvGraphicFramePr>
            <a:graphicFrameLocks/>
          </p:cNvGraphicFramePr>
          <p:nvPr/>
        </p:nvGraphicFramePr>
        <p:xfrm>
          <a:off x="262965" y="982010"/>
          <a:ext cx="5431353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950DF3-6168-4CE7-ABA0-4A1C322B634C}"/>
              </a:ext>
              <a:ext uri="{147F2762-F138-4A5C-976F-8EAC2B608ADB}">
                <a16:predDERef xmlns:a16="http://schemas.microsoft.com/office/drawing/2014/main" pred="{BD174C10-9600-5DBD-513F-A3FC011061A3}"/>
              </a:ext>
            </a:extLst>
          </p:cNvPr>
          <p:cNvGraphicFramePr>
            <a:graphicFrameLocks/>
          </p:cNvGraphicFramePr>
          <p:nvPr/>
        </p:nvGraphicFramePr>
        <p:xfrm>
          <a:off x="5810250" y="982010"/>
          <a:ext cx="6043098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7A0E526-F7B4-904A-0A5B-4D52BE5407D8}"/>
              </a:ext>
            </a:extLst>
          </p:cNvPr>
          <p:cNvSpPr/>
          <p:nvPr/>
        </p:nvSpPr>
        <p:spPr>
          <a:xfrm>
            <a:off x="6047816" y="468124"/>
            <a:ext cx="5452034" cy="5138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2024, BCBSTX experienced a 313% increase in PMPM costs and a 114% increase in Mbrs per 1,000 utilization for Out of Network Mental Health claims.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D6888E-85D8-C890-B82A-1493EDFA2F1B}"/>
              </a:ext>
            </a:extLst>
          </p:cNvPr>
          <p:cNvSpPr/>
          <p:nvPr/>
        </p:nvSpPr>
        <p:spPr>
          <a:xfrm>
            <a:off x="10386753" y="6143105"/>
            <a:ext cx="1675015" cy="856211"/>
          </a:xfrm>
          <a:custGeom>
            <a:avLst/>
            <a:gdLst>
              <a:gd name="connsiteX0" fmla="*/ 54603 w 1584145"/>
              <a:gd name="connsiteY0" fmla="*/ 681644 h 785553"/>
              <a:gd name="connsiteX1" fmla="*/ 75385 w 1584145"/>
              <a:gd name="connsiteY1" fmla="*/ 565266 h 785553"/>
              <a:gd name="connsiteX2" fmla="*/ 83698 w 1584145"/>
              <a:gd name="connsiteY2" fmla="*/ 548640 h 785553"/>
              <a:gd name="connsiteX3" fmla="*/ 96167 w 1584145"/>
              <a:gd name="connsiteY3" fmla="*/ 511233 h 785553"/>
              <a:gd name="connsiteX4" fmla="*/ 104480 w 1584145"/>
              <a:gd name="connsiteY4" fmla="*/ 486295 h 785553"/>
              <a:gd name="connsiteX5" fmla="*/ 116949 w 1584145"/>
              <a:gd name="connsiteY5" fmla="*/ 461357 h 785553"/>
              <a:gd name="connsiteX6" fmla="*/ 133574 w 1584145"/>
              <a:gd name="connsiteY6" fmla="*/ 423950 h 785553"/>
              <a:gd name="connsiteX7" fmla="*/ 146043 w 1584145"/>
              <a:gd name="connsiteY7" fmla="*/ 390699 h 785553"/>
              <a:gd name="connsiteX8" fmla="*/ 166825 w 1584145"/>
              <a:gd name="connsiteY8" fmla="*/ 365760 h 785553"/>
              <a:gd name="connsiteX9" fmla="*/ 179294 w 1584145"/>
              <a:gd name="connsiteY9" fmla="*/ 340822 h 785553"/>
              <a:gd name="connsiteX10" fmla="*/ 195920 w 1584145"/>
              <a:gd name="connsiteY10" fmla="*/ 324197 h 785553"/>
              <a:gd name="connsiteX11" fmla="*/ 233327 w 1584145"/>
              <a:gd name="connsiteY11" fmla="*/ 270164 h 785553"/>
              <a:gd name="connsiteX12" fmla="*/ 254109 w 1584145"/>
              <a:gd name="connsiteY12" fmla="*/ 253539 h 785553"/>
              <a:gd name="connsiteX13" fmla="*/ 316454 w 1584145"/>
              <a:gd name="connsiteY13" fmla="*/ 199506 h 785553"/>
              <a:gd name="connsiteX14" fmla="*/ 358018 w 1584145"/>
              <a:gd name="connsiteY14" fmla="*/ 178724 h 785553"/>
              <a:gd name="connsiteX15" fmla="*/ 378800 w 1584145"/>
              <a:gd name="connsiteY15" fmla="*/ 166255 h 785553"/>
              <a:gd name="connsiteX16" fmla="*/ 395425 w 1584145"/>
              <a:gd name="connsiteY16" fmla="*/ 153786 h 785553"/>
              <a:gd name="connsiteX17" fmla="*/ 428676 w 1584145"/>
              <a:gd name="connsiteY17" fmla="*/ 145473 h 785553"/>
              <a:gd name="connsiteX18" fmla="*/ 461927 w 1584145"/>
              <a:gd name="connsiteY18" fmla="*/ 133004 h 785553"/>
              <a:gd name="connsiteX19" fmla="*/ 515960 w 1584145"/>
              <a:gd name="connsiteY19" fmla="*/ 112222 h 785553"/>
              <a:gd name="connsiteX20" fmla="*/ 532585 w 1584145"/>
              <a:gd name="connsiteY20" fmla="*/ 103910 h 785553"/>
              <a:gd name="connsiteX21" fmla="*/ 553367 w 1584145"/>
              <a:gd name="connsiteY21" fmla="*/ 99753 h 785553"/>
              <a:gd name="connsiteX22" fmla="*/ 569993 w 1584145"/>
              <a:gd name="connsiteY22" fmla="*/ 95597 h 785553"/>
              <a:gd name="connsiteX23" fmla="*/ 590774 w 1584145"/>
              <a:gd name="connsiteY23" fmla="*/ 87284 h 785553"/>
              <a:gd name="connsiteX24" fmla="*/ 624025 w 1584145"/>
              <a:gd name="connsiteY24" fmla="*/ 78971 h 785553"/>
              <a:gd name="connsiteX25" fmla="*/ 648963 w 1584145"/>
              <a:gd name="connsiteY25" fmla="*/ 70659 h 785553"/>
              <a:gd name="connsiteX26" fmla="*/ 686371 w 1584145"/>
              <a:gd name="connsiteY26" fmla="*/ 62346 h 785553"/>
              <a:gd name="connsiteX27" fmla="*/ 732091 w 1584145"/>
              <a:gd name="connsiteY27" fmla="*/ 45720 h 785553"/>
              <a:gd name="connsiteX28" fmla="*/ 765342 w 1584145"/>
              <a:gd name="connsiteY28" fmla="*/ 37408 h 785553"/>
              <a:gd name="connsiteX29" fmla="*/ 794436 w 1584145"/>
              <a:gd name="connsiteY29" fmla="*/ 24939 h 785553"/>
              <a:gd name="connsiteX30" fmla="*/ 848469 w 1584145"/>
              <a:gd name="connsiteY30" fmla="*/ 12470 h 785553"/>
              <a:gd name="connsiteX31" fmla="*/ 860938 w 1584145"/>
              <a:gd name="connsiteY31" fmla="*/ 8313 h 785553"/>
              <a:gd name="connsiteX32" fmla="*/ 919127 w 1584145"/>
              <a:gd name="connsiteY32" fmla="*/ 0 h 785553"/>
              <a:gd name="connsiteX33" fmla="*/ 977316 w 1584145"/>
              <a:gd name="connsiteY33" fmla="*/ 4157 h 785553"/>
              <a:gd name="connsiteX34" fmla="*/ 985629 w 1584145"/>
              <a:gd name="connsiteY34" fmla="*/ 16626 h 785553"/>
              <a:gd name="connsiteX35" fmla="*/ 1018880 w 1584145"/>
              <a:gd name="connsiteY35" fmla="*/ 33251 h 785553"/>
              <a:gd name="connsiteX36" fmla="*/ 1035505 w 1584145"/>
              <a:gd name="connsiteY36" fmla="*/ 41564 h 785553"/>
              <a:gd name="connsiteX37" fmla="*/ 1064600 w 1584145"/>
              <a:gd name="connsiteY37" fmla="*/ 49877 h 785553"/>
              <a:gd name="connsiteX38" fmla="*/ 1077069 w 1584145"/>
              <a:gd name="connsiteY38" fmla="*/ 58190 h 785553"/>
              <a:gd name="connsiteX39" fmla="*/ 1089538 w 1584145"/>
              <a:gd name="connsiteY39" fmla="*/ 62346 h 785553"/>
              <a:gd name="connsiteX40" fmla="*/ 1106163 w 1584145"/>
              <a:gd name="connsiteY40" fmla="*/ 70659 h 785553"/>
              <a:gd name="connsiteX41" fmla="*/ 1118633 w 1584145"/>
              <a:gd name="connsiteY41" fmla="*/ 78971 h 785553"/>
              <a:gd name="connsiteX42" fmla="*/ 1143571 w 1584145"/>
              <a:gd name="connsiteY42" fmla="*/ 87284 h 785553"/>
              <a:gd name="connsiteX43" fmla="*/ 1168509 w 1584145"/>
              <a:gd name="connsiteY43" fmla="*/ 116379 h 785553"/>
              <a:gd name="connsiteX44" fmla="*/ 1189291 w 1584145"/>
              <a:gd name="connsiteY44" fmla="*/ 157942 h 785553"/>
              <a:gd name="connsiteX45" fmla="*/ 1197603 w 1584145"/>
              <a:gd name="connsiteY45" fmla="*/ 261851 h 785553"/>
              <a:gd name="connsiteX46" fmla="*/ 1205916 w 1584145"/>
              <a:gd name="connsiteY46" fmla="*/ 274320 h 785553"/>
              <a:gd name="connsiteX47" fmla="*/ 1222542 w 1584145"/>
              <a:gd name="connsiteY47" fmla="*/ 307571 h 785553"/>
              <a:gd name="connsiteX48" fmla="*/ 1243323 w 1584145"/>
              <a:gd name="connsiteY48" fmla="*/ 336666 h 785553"/>
              <a:gd name="connsiteX49" fmla="*/ 1276574 w 1584145"/>
              <a:gd name="connsiteY49" fmla="*/ 357448 h 785553"/>
              <a:gd name="connsiteX50" fmla="*/ 1293200 w 1584145"/>
              <a:gd name="connsiteY50" fmla="*/ 365760 h 785553"/>
              <a:gd name="connsiteX51" fmla="*/ 1338920 w 1584145"/>
              <a:gd name="connsiteY51" fmla="*/ 378230 h 785553"/>
              <a:gd name="connsiteX52" fmla="*/ 1376327 w 1584145"/>
              <a:gd name="connsiteY52" fmla="*/ 403168 h 785553"/>
              <a:gd name="connsiteX53" fmla="*/ 1397109 w 1584145"/>
              <a:gd name="connsiteY53" fmla="*/ 415637 h 785553"/>
              <a:gd name="connsiteX54" fmla="*/ 1405422 w 1584145"/>
              <a:gd name="connsiteY54" fmla="*/ 428106 h 785553"/>
              <a:gd name="connsiteX55" fmla="*/ 1434516 w 1584145"/>
              <a:gd name="connsiteY55" fmla="*/ 457200 h 785553"/>
              <a:gd name="connsiteX56" fmla="*/ 1442829 w 1584145"/>
              <a:gd name="connsiteY56" fmla="*/ 477982 h 785553"/>
              <a:gd name="connsiteX57" fmla="*/ 1484393 w 1584145"/>
              <a:gd name="connsiteY57" fmla="*/ 536171 h 785553"/>
              <a:gd name="connsiteX58" fmla="*/ 1509331 w 1584145"/>
              <a:gd name="connsiteY58" fmla="*/ 573579 h 785553"/>
              <a:gd name="connsiteX59" fmla="*/ 1525956 w 1584145"/>
              <a:gd name="connsiteY59" fmla="*/ 606830 h 785553"/>
              <a:gd name="connsiteX60" fmla="*/ 1550894 w 1584145"/>
              <a:gd name="connsiteY60" fmla="*/ 677488 h 785553"/>
              <a:gd name="connsiteX61" fmla="*/ 1571676 w 1584145"/>
              <a:gd name="connsiteY61" fmla="*/ 719051 h 785553"/>
              <a:gd name="connsiteX62" fmla="*/ 1584145 w 1584145"/>
              <a:gd name="connsiteY62" fmla="*/ 777240 h 785553"/>
              <a:gd name="connsiteX63" fmla="*/ 1571676 w 1584145"/>
              <a:gd name="connsiteY63" fmla="*/ 785553 h 785553"/>
              <a:gd name="connsiteX64" fmla="*/ 1405422 w 1584145"/>
              <a:gd name="connsiteY64" fmla="*/ 781397 h 785553"/>
              <a:gd name="connsiteX65" fmla="*/ 1180978 w 1584145"/>
              <a:gd name="connsiteY65" fmla="*/ 777240 h 785553"/>
              <a:gd name="connsiteX66" fmla="*/ 1077069 w 1584145"/>
              <a:gd name="connsiteY66" fmla="*/ 773084 h 785553"/>
              <a:gd name="connsiteX67" fmla="*/ 865094 w 1584145"/>
              <a:gd name="connsiteY67" fmla="*/ 764771 h 785553"/>
              <a:gd name="connsiteX68" fmla="*/ 840156 w 1584145"/>
              <a:gd name="connsiteY68" fmla="*/ 756459 h 785553"/>
              <a:gd name="connsiteX69" fmla="*/ 757029 w 1584145"/>
              <a:gd name="connsiteY69" fmla="*/ 748146 h 785553"/>
              <a:gd name="connsiteX70" fmla="*/ 603243 w 1584145"/>
              <a:gd name="connsiteY70" fmla="*/ 743990 h 785553"/>
              <a:gd name="connsiteX71" fmla="*/ 470240 w 1584145"/>
              <a:gd name="connsiteY71" fmla="*/ 735677 h 785553"/>
              <a:gd name="connsiteX72" fmla="*/ 445302 w 1584145"/>
              <a:gd name="connsiteY72" fmla="*/ 727364 h 785553"/>
              <a:gd name="connsiteX73" fmla="*/ 353862 w 1584145"/>
              <a:gd name="connsiteY73" fmla="*/ 723208 h 785553"/>
              <a:gd name="connsiteX74" fmla="*/ 299829 w 1584145"/>
              <a:gd name="connsiteY74" fmla="*/ 714895 h 785553"/>
              <a:gd name="connsiteX75" fmla="*/ 287360 w 1584145"/>
              <a:gd name="connsiteY75" fmla="*/ 710739 h 785553"/>
              <a:gd name="connsiteX76" fmla="*/ 262422 w 1584145"/>
              <a:gd name="connsiteY76" fmla="*/ 706582 h 785553"/>
              <a:gd name="connsiteX77" fmla="*/ 183451 w 1584145"/>
              <a:gd name="connsiteY77" fmla="*/ 698270 h 785553"/>
              <a:gd name="connsiteX78" fmla="*/ 166825 w 1584145"/>
              <a:gd name="connsiteY78" fmla="*/ 694113 h 785553"/>
              <a:gd name="connsiteX79" fmla="*/ 46291 w 1584145"/>
              <a:gd name="connsiteY79" fmla="*/ 677488 h 785553"/>
              <a:gd name="connsiteX80" fmla="*/ 571 w 1584145"/>
              <a:gd name="connsiteY80" fmla="*/ 669175 h 785553"/>
              <a:gd name="connsiteX81" fmla="*/ 571 w 1584145"/>
              <a:gd name="connsiteY81" fmla="*/ 665019 h 785553"/>
              <a:gd name="connsiteX0" fmla="*/ 54603 w 1584145"/>
              <a:gd name="connsiteY0" fmla="*/ 681644 h 781397"/>
              <a:gd name="connsiteX1" fmla="*/ 75385 w 1584145"/>
              <a:gd name="connsiteY1" fmla="*/ 565266 h 781397"/>
              <a:gd name="connsiteX2" fmla="*/ 83698 w 1584145"/>
              <a:gd name="connsiteY2" fmla="*/ 548640 h 781397"/>
              <a:gd name="connsiteX3" fmla="*/ 96167 w 1584145"/>
              <a:gd name="connsiteY3" fmla="*/ 511233 h 781397"/>
              <a:gd name="connsiteX4" fmla="*/ 104480 w 1584145"/>
              <a:gd name="connsiteY4" fmla="*/ 486295 h 781397"/>
              <a:gd name="connsiteX5" fmla="*/ 116949 w 1584145"/>
              <a:gd name="connsiteY5" fmla="*/ 461357 h 781397"/>
              <a:gd name="connsiteX6" fmla="*/ 133574 w 1584145"/>
              <a:gd name="connsiteY6" fmla="*/ 423950 h 781397"/>
              <a:gd name="connsiteX7" fmla="*/ 146043 w 1584145"/>
              <a:gd name="connsiteY7" fmla="*/ 390699 h 781397"/>
              <a:gd name="connsiteX8" fmla="*/ 166825 w 1584145"/>
              <a:gd name="connsiteY8" fmla="*/ 365760 h 781397"/>
              <a:gd name="connsiteX9" fmla="*/ 179294 w 1584145"/>
              <a:gd name="connsiteY9" fmla="*/ 340822 h 781397"/>
              <a:gd name="connsiteX10" fmla="*/ 195920 w 1584145"/>
              <a:gd name="connsiteY10" fmla="*/ 324197 h 781397"/>
              <a:gd name="connsiteX11" fmla="*/ 233327 w 1584145"/>
              <a:gd name="connsiteY11" fmla="*/ 270164 h 781397"/>
              <a:gd name="connsiteX12" fmla="*/ 254109 w 1584145"/>
              <a:gd name="connsiteY12" fmla="*/ 253539 h 781397"/>
              <a:gd name="connsiteX13" fmla="*/ 316454 w 1584145"/>
              <a:gd name="connsiteY13" fmla="*/ 199506 h 781397"/>
              <a:gd name="connsiteX14" fmla="*/ 358018 w 1584145"/>
              <a:gd name="connsiteY14" fmla="*/ 178724 h 781397"/>
              <a:gd name="connsiteX15" fmla="*/ 378800 w 1584145"/>
              <a:gd name="connsiteY15" fmla="*/ 166255 h 781397"/>
              <a:gd name="connsiteX16" fmla="*/ 395425 w 1584145"/>
              <a:gd name="connsiteY16" fmla="*/ 153786 h 781397"/>
              <a:gd name="connsiteX17" fmla="*/ 428676 w 1584145"/>
              <a:gd name="connsiteY17" fmla="*/ 145473 h 781397"/>
              <a:gd name="connsiteX18" fmla="*/ 461927 w 1584145"/>
              <a:gd name="connsiteY18" fmla="*/ 133004 h 781397"/>
              <a:gd name="connsiteX19" fmla="*/ 515960 w 1584145"/>
              <a:gd name="connsiteY19" fmla="*/ 112222 h 781397"/>
              <a:gd name="connsiteX20" fmla="*/ 532585 w 1584145"/>
              <a:gd name="connsiteY20" fmla="*/ 103910 h 781397"/>
              <a:gd name="connsiteX21" fmla="*/ 553367 w 1584145"/>
              <a:gd name="connsiteY21" fmla="*/ 99753 h 781397"/>
              <a:gd name="connsiteX22" fmla="*/ 569993 w 1584145"/>
              <a:gd name="connsiteY22" fmla="*/ 95597 h 781397"/>
              <a:gd name="connsiteX23" fmla="*/ 590774 w 1584145"/>
              <a:gd name="connsiteY23" fmla="*/ 87284 h 781397"/>
              <a:gd name="connsiteX24" fmla="*/ 624025 w 1584145"/>
              <a:gd name="connsiteY24" fmla="*/ 78971 h 781397"/>
              <a:gd name="connsiteX25" fmla="*/ 648963 w 1584145"/>
              <a:gd name="connsiteY25" fmla="*/ 70659 h 781397"/>
              <a:gd name="connsiteX26" fmla="*/ 686371 w 1584145"/>
              <a:gd name="connsiteY26" fmla="*/ 62346 h 781397"/>
              <a:gd name="connsiteX27" fmla="*/ 732091 w 1584145"/>
              <a:gd name="connsiteY27" fmla="*/ 45720 h 781397"/>
              <a:gd name="connsiteX28" fmla="*/ 765342 w 1584145"/>
              <a:gd name="connsiteY28" fmla="*/ 37408 h 781397"/>
              <a:gd name="connsiteX29" fmla="*/ 794436 w 1584145"/>
              <a:gd name="connsiteY29" fmla="*/ 24939 h 781397"/>
              <a:gd name="connsiteX30" fmla="*/ 848469 w 1584145"/>
              <a:gd name="connsiteY30" fmla="*/ 12470 h 781397"/>
              <a:gd name="connsiteX31" fmla="*/ 860938 w 1584145"/>
              <a:gd name="connsiteY31" fmla="*/ 8313 h 781397"/>
              <a:gd name="connsiteX32" fmla="*/ 919127 w 1584145"/>
              <a:gd name="connsiteY32" fmla="*/ 0 h 781397"/>
              <a:gd name="connsiteX33" fmla="*/ 977316 w 1584145"/>
              <a:gd name="connsiteY33" fmla="*/ 4157 h 781397"/>
              <a:gd name="connsiteX34" fmla="*/ 985629 w 1584145"/>
              <a:gd name="connsiteY34" fmla="*/ 16626 h 781397"/>
              <a:gd name="connsiteX35" fmla="*/ 1018880 w 1584145"/>
              <a:gd name="connsiteY35" fmla="*/ 33251 h 781397"/>
              <a:gd name="connsiteX36" fmla="*/ 1035505 w 1584145"/>
              <a:gd name="connsiteY36" fmla="*/ 41564 h 781397"/>
              <a:gd name="connsiteX37" fmla="*/ 1064600 w 1584145"/>
              <a:gd name="connsiteY37" fmla="*/ 49877 h 781397"/>
              <a:gd name="connsiteX38" fmla="*/ 1077069 w 1584145"/>
              <a:gd name="connsiteY38" fmla="*/ 58190 h 781397"/>
              <a:gd name="connsiteX39" fmla="*/ 1089538 w 1584145"/>
              <a:gd name="connsiteY39" fmla="*/ 62346 h 781397"/>
              <a:gd name="connsiteX40" fmla="*/ 1106163 w 1584145"/>
              <a:gd name="connsiteY40" fmla="*/ 70659 h 781397"/>
              <a:gd name="connsiteX41" fmla="*/ 1118633 w 1584145"/>
              <a:gd name="connsiteY41" fmla="*/ 78971 h 781397"/>
              <a:gd name="connsiteX42" fmla="*/ 1143571 w 1584145"/>
              <a:gd name="connsiteY42" fmla="*/ 87284 h 781397"/>
              <a:gd name="connsiteX43" fmla="*/ 1168509 w 1584145"/>
              <a:gd name="connsiteY43" fmla="*/ 116379 h 781397"/>
              <a:gd name="connsiteX44" fmla="*/ 1189291 w 1584145"/>
              <a:gd name="connsiteY44" fmla="*/ 157942 h 781397"/>
              <a:gd name="connsiteX45" fmla="*/ 1197603 w 1584145"/>
              <a:gd name="connsiteY45" fmla="*/ 261851 h 781397"/>
              <a:gd name="connsiteX46" fmla="*/ 1205916 w 1584145"/>
              <a:gd name="connsiteY46" fmla="*/ 274320 h 781397"/>
              <a:gd name="connsiteX47" fmla="*/ 1222542 w 1584145"/>
              <a:gd name="connsiteY47" fmla="*/ 307571 h 781397"/>
              <a:gd name="connsiteX48" fmla="*/ 1243323 w 1584145"/>
              <a:gd name="connsiteY48" fmla="*/ 336666 h 781397"/>
              <a:gd name="connsiteX49" fmla="*/ 1276574 w 1584145"/>
              <a:gd name="connsiteY49" fmla="*/ 357448 h 781397"/>
              <a:gd name="connsiteX50" fmla="*/ 1293200 w 1584145"/>
              <a:gd name="connsiteY50" fmla="*/ 365760 h 781397"/>
              <a:gd name="connsiteX51" fmla="*/ 1338920 w 1584145"/>
              <a:gd name="connsiteY51" fmla="*/ 378230 h 781397"/>
              <a:gd name="connsiteX52" fmla="*/ 1376327 w 1584145"/>
              <a:gd name="connsiteY52" fmla="*/ 403168 h 781397"/>
              <a:gd name="connsiteX53" fmla="*/ 1397109 w 1584145"/>
              <a:gd name="connsiteY53" fmla="*/ 415637 h 781397"/>
              <a:gd name="connsiteX54" fmla="*/ 1405422 w 1584145"/>
              <a:gd name="connsiteY54" fmla="*/ 428106 h 781397"/>
              <a:gd name="connsiteX55" fmla="*/ 1434516 w 1584145"/>
              <a:gd name="connsiteY55" fmla="*/ 457200 h 781397"/>
              <a:gd name="connsiteX56" fmla="*/ 1442829 w 1584145"/>
              <a:gd name="connsiteY56" fmla="*/ 477982 h 781397"/>
              <a:gd name="connsiteX57" fmla="*/ 1484393 w 1584145"/>
              <a:gd name="connsiteY57" fmla="*/ 536171 h 781397"/>
              <a:gd name="connsiteX58" fmla="*/ 1509331 w 1584145"/>
              <a:gd name="connsiteY58" fmla="*/ 573579 h 781397"/>
              <a:gd name="connsiteX59" fmla="*/ 1525956 w 1584145"/>
              <a:gd name="connsiteY59" fmla="*/ 606830 h 781397"/>
              <a:gd name="connsiteX60" fmla="*/ 1550894 w 1584145"/>
              <a:gd name="connsiteY60" fmla="*/ 677488 h 781397"/>
              <a:gd name="connsiteX61" fmla="*/ 1571676 w 1584145"/>
              <a:gd name="connsiteY61" fmla="*/ 719051 h 781397"/>
              <a:gd name="connsiteX62" fmla="*/ 1584145 w 1584145"/>
              <a:gd name="connsiteY62" fmla="*/ 777240 h 781397"/>
              <a:gd name="connsiteX63" fmla="*/ 1567675 w 1584145"/>
              <a:gd name="connsiteY63" fmla="*/ 685800 h 781397"/>
              <a:gd name="connsiteX64" fmla="*/ 1405422 w 1584145"/>
              <a:gd name="connsiteY64" fmla="*/ 781397 h 781397"/>
              <a:gd name="connsiteX65" fmla="*/ 1180978 w 1584145"/>
              <a:gd name="connsiteY65" fmla="*/ 777240 h 781397"/>
              <a:gd name="connsiteX66" fmla="*/ 1077069 w 1584145"/>
              <a:gd name="connsiteY66" fmla="*/ 773084 h 781397"/>
              <a:gd name="connsiteX67" fmla="*/ 865094 w 1584145"/>
              <a:gd name="connsiteY67" fmla="*/ 764771 h 781397"/>
              <a:gd name="connsiteX68" fmla="*/ 840156 w 1584145"/>
              <a:gd name="connsiteY68" fmla="*/ 756459 h 781397"/>
              <a:gd name="connsiteX69" fmla="*/ 757029 w 1584145"/>
              <a:gd name="connsiteY69" fmla="*/ 748146 h 781397"/>
              <a:gd name="connsiteX70" fmla="*/ 603243 w 1584145"/>
              <a:gd name="connsiteY70" fmla="*/ 743990 h 781397"/>
              <a:gd name="connsiteX71" fmla="*/ 470240 w 1584145"/>
              <a:gd name="connsiteY71" fmla="*/ 735677 h 781397"/>
              <a:gd name="connsiteX72" fmla="*/ 445302 w 1584145"/>
              <a:gd name="connsiteY72" fmla="*/ 727364 h 781397"/>
              <a:gd name="connsiteX73" fmla="*/ 353862 w 1584145"/>
              <a:gd name="connsiteY73" fmla="*/ 723208 h 781397"/>
              <a:gd name="connsiteX74" fmla="*/ 299829 w 1584145"/>
              <a:gd name="connsiteY74" fmla="*/ 714895 h 781397"/>
              <a:gd name="connsiteX75" fmla="*/ 287360 w 1584145"/>
              <a:gd name="connsiteY75" fmla="*/ 710739 h 781397"/>
              <a:gd name="connsiteX76" fmla="*/ 262422 w 1584145"/>
              <a:gd name="connsiteY76" fmla="*/ 706582 h 781397"/>
              <a:gd name="connsiteX77" fmla="*/ 183451 w 1584145"/>
              <a:gd name="connsiteY77" fmla="*/ 698270 h 781397"/>
              <a:gd name="connsiteX78" fmla="*/ 166825 w 1584145"/>
              <a:gd name="connsiteY78" fmla="*/ 694113 h 781397"/>
              <a:gd name="connsiteX79" fmla="*/ 46291 w 1584145"/>
              <a:gd name="connsiteY79" fmla="*/ 677488 h 781397"/>
              <a:gd name="connsiteX80" fmla="*/ 571 w 1584145"/>
              <a:gd name="connsiteY80" fmla="*/ 669175 h 781397"/>
              <a:gd name="connsiteX81" fmla="*/ 571 w 1584145"/>
              <a:gd name="connsiteY81" fmla="*/ 665019 h 781397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180978 w 1584145"/>
              <a:gd name="connsiteY65" fmla="*/ 777240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77069 w 1584145"/>
              <a:gd name="connsiteY66" fmla="*/ 773084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57029 w 1584145"/>
              <a:gd name="connsiteY69" fmla="*/ 74814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5030 w 1584145"/>
              <a:gd name="connsiteY69" fmla="*/ 702426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5094 w 1584145"/>
              <a:gd name="connsiteY67" fmla="*/ 764771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0156 w 1584145"/>
              <a:gd name="connsiteY68" fmla="*/ 756459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  <a:gd name="connsiteX0" fmla="*/ 54603 w 1584145"/>
              <a:gd name="connsiteY0" fmla="*/ 681644 h 777299"/>
              <a:gd name="connsiteX1" fmla="*/ 75385 w 1584145"/>
              <a:gd name="connsiteY1" fmla="*/ 565266 h 777299"/>
              <a:gd name="connsiteX2" fmla="*/ 83698 w 1584145"/>
              <a:gd name="connsiteY2" fmla="*/ 548640 h 777299"/>
              <a:gd name="connsiteX3" fmla="*/ 96167 w 1584145"/>
              <a:gd name="connsiteY3" fmla="*/ 511233 h 777299"/>
              <a:gd name="connsiteX4" fmla="*/ 104480 w 1584145"/>
              <a:gd name="connsiteY4" fmla="*/ 486295 h 777299"/>
              <a:gd name="connsiteX5" fmla="*/ 116949 w 1584145"/>
              <a:gd name="connsiteY5" fmla="*/ 461357 h 777299"/>
              <a:gd name="connsiteX6" fmla="*/ 133574 w 1584145"/>
              <a:gd name="connsiteY6" fmla="*/ 423950 h 777299"/>
              <a:gd name="connsiteX7" fmla="*/ 146043 w 1584145"/>
              <a:gd name="connsiteY7" fmla="*/ 390699 h 777299"/>
              <a:gd name="connsiteX8" fmla="*/ 166825 w 1584145"/>
              <a:gd name="connsiteY8" fmla="*/ 365760 h 777299"/>
              <a:gd name="connsiteX9" fmla="*/ 179294 w 1584145"/>
              <a:gd name="connsiteY9" fmla="*/ 340822 h 777299"/>
              <a:gd name="connsiteX10" fmla="*/ 195920 w 1584145"/>
              <a:gd name="connsiteY10" fmla="*/ 324197 h 777299"/>
              <a:gd name="connsiteX11" fmla="*/ 233327 w 1584145"/>
              <a:gd name="connsiteY11" fmla="*/ 270164 h 777299"/>
              <a:gd name="connsiteX12" fmla="*/ 254109 w 1584145"/>
              <a:gd name="connsiteY12" fmla="*/ 253539 h 777299"/>
              <a:gd name="connsiteX13" fmla="*/ 316454 w 1584145"/>
              <a:gd name="connsiteY13" fmla="*/ 199506 h 777299"/>
              <a:gd name="connsiteX14" fmla="*/ 358018 w 1584145"/>
              <a:gd name="connsiteY14" fmla="*/ 178724 h 777299"/>
              <a:gd name="connsiteX15" fmla="*/ 378800 w 1584145"/>
              <a:gd name="connsiteY15" fmla="*/ 166255 h 777299"/>
              <a:gd name="connsiteX16" fmla="*/ 395425 w 1584145"/>
              <a:gd name="connsiteY16" fmla="*/ 153786 h 777299"/>
              <a:gd name="connsiteX17" fmla="*/ 428676 w 1584145"/>
              <a:gd name="connsiteY17" fmla="*/ 145473 h 777299"/>
              <a:gd name="connsiteX18" fmla="*/ 461927 w 1584145"/>
              <a:gd name="connsiteY18" fmla="*/ 133004 h 777299"/>
              <a:gd name="connsiteX19" fmla="*/ 515960 w 1584145"/>
              <a:gd name="connsiteY19" fmla="*/ 112222 h 777299"/>
              <a:gd name="connsiteX20" fmla="*/ 532585 w 1584145"/>
              <a:gd name="connsiteY20" fmla="*/ 103910 h 777299"/>
              <a:gd name="connsiteX21" fmla="*/ 553367 w 1584145"/>
              <a:gd name="connsiteY21" fmla="*/ 99753 h 777299"/>
              <a:gd name="connsiteX22" fmla="*/ 569993 w 1584145"/>
              <a:gd name="connsiteY22" fmla="*/ 95597 h 777299"/>
              <a:gd name="connsiteX23" fmla="*/ 590774 w 1584145"/>
              <a:gd name="connsiteY23" fmla="*/ 87284 h 777299"/>
              <a:gd name="connsiteX24" fmla="*/ 624025 w 1584145"/>
              <a:gd name="connsiteY24" fmla="*/ 78971 h 777299"/>
              <a:gd name="connsiteX25" fmla="*/ 648963 w 1584145"/>
              <a:gd name="connsiteY25" fmla="*/ 70659 h 777299"/>
              <a:gd name="connsiteX26" fmla="*/ 686371 w 1584145"/>
              <a:gd name="connsiteY26" fmla="*/ 62346 h 777299"/>
              <a:gd name="connsiteX27" fmla="*/ 732091 w 1584145"/>
              <a:gd name="connsiteY27" fmla="*/ 45720 h 777299"/>
              <a:gd name="connsiteX28" fmla="*/ 765342 w 1584145"/>
              <a:gd name="connsiteY28" fmla="*/ 37408 h 777299"/>
              <a:gd name="connsiteX29" fmla="*/ 794436 w 1584145"/>
              <a:gd name="connsiteY29" fmla="*/ 24939 h 777299"/>
              <a:gd name="connsiteX30" fmla="*/ 848469 w 1584145"/>
              <a:gd name="connsiteY30" fmla="*/ 12470 h 777299"/>
              <a:gd name="connsiteX31" fmla="*/ 860938 w 1584145"/>
              <a:gd name="connsiteY31" fmla="*/ 8313 h 777299"/>
              <a:gd name="connsiteX32" fmla="*/ 919127 w 1584145"/>
              <a:gd name="connsiteY32" fmla="*/ 0 h 777299"/>
              <a:gd name="connsiteX33" fmla="*/ 977316 w 1584145"/>
              <a:gd name="connsiteY33" fmla="*/ 4157 h 777299"/>
              <a:gd name="connsiteX34" fmla="*/ 985629 w 1584145"/>
              <a:gd name="connsiteY34" fmla="*/ 16626 h 777299"/>
              <a:gd name="connsiteX35" fmla="*/ 1018880 w 1584145"/>
              <a:gd name="connsiteY35" fmla="*/ 33251 h 777299"/>
              <a:gd name="connsiteX36" fmla="*/ 1035505 w 1584145"/>
              <a:gd name="connsiteY36" fmla="*/ 41564 h 777299"/>
              <a:gd name="connsiteX37" fmla="*/ 1064600 w 1584145"/>
              <a:gd name="connsiteY37" fmla="*/ 49877 h 777299"/>
              <a:gd name="connsiteX38" fmla="*/ 1077069 w 1584145"/>
              <a:gd name="connsiteY38" fmla="*/ 58190 h 777299"/>
              <a:gd name="connsiteX39" fmla="*/ 1089538 w 1584145"/>
              <a:gd name="connsiteY39" fmla="*/ 62346 h 777299"/>
              <a:gd name="connsiteX40" fmla="*/ 1106163 w 1584145"/>
              <a:gd name="connsiteY40" fmla="*/ 70659 h 777299"/>
              <a:gd name="connsiteX41" fmla="*/ 1118633 w 1584145"/>
              <a:gd name="connsiteY41" fmla="*/ 78971 h 777299"/>
              <a:gd name="connsiteX42" fmla="*/ 1143571 w 1584145"/>
              <a:gd name="connsiteY42" fmla="*/ 87284 h 777299"/>
              <a:gd name="connsiteX43" fmla="*/ 1168509 w 1584145"/>
              <a:gd name="connsiteY43" fmla="*/ 116379 h 777299"/>
              <a:gd name="connsiteX44" fmla="*/ 1189291 w 1584145"/>
              <a:gd name="connsiteY44" fmla="*/ 157942 h 777299"/>
              <a:gd name="connsiteX45" fmla="*/ 1197603 w 1584145"/>
              <a:gd name="connsiteY45" fmla="*/ 261851 h 777299"/>
              <a:gd name="connsiteX46" fmla="*/ 1205916 w 1584145"/>
              <a:gd name="connsiteY46" fmla="*/ 274320 h 777299"/>
              <a:gd name="connsiteX47" fmla="*/ 1222542 w 1584145"/>
              <a:gd name="connsiteY47" fmla="*/ 307571 h 777299"/>
              <a:gd name="connsiteX48" fmla="*/ 1243323 w 1584145"/>
              <a:gd name="connsiteY48" fmla="*/ 336666 h 777299"/>
              <a:gd name="connsiteX49" fmla="*/ 1276574 w 1584145"/>
              <a:gd name="connsiteY49" fmla="*/ 357448 h 777299"/>
              <a:gd name="connsiteX50" fmla="*/ 1293200 w 1584145"/>
              <a:gd name="connsiteY50" fmla="*/ 365760 h 777299"/>
              <a:gd name="connsiteX51" fmla="*/ 1338920 w 1584145"/>
              <a:gd name="connsiteY51" fmla="*/ 378230 h 777299"/>
              <a:gd name="connsiteX52" fmla="*/ 1376327 w 1584145"/>
              <a:gd name="connsiteY52" fmla="*/ 403168 h 777299"/>
              <a:gd name="connsiteX53" fmla="*/ 1397109 w 1584145"/>
              <a:gd name="connsiteY53" fmla="*/ 415637 h 777299"/>
              <a:gd name="connsiteX54" fmla="*/ 1405422 w 1584145"/>
              <a:gd name="connsiteY54" fmla="*/ 428106 h 777299"/>
              <a:gd name="connsiteX55" fmla="*/ 1434516 w 1584145"/>
              <a:gd name="connsiteY55" fmla="*/ 457200 h 777299"/>
              <a:gd name="connsiteX56" fmla="*/ 1442829 w 1584145"/>
              <a:gd name="connsiteY56" fmla="*/ 477982 h 777299"/>
              <a:gd name="connsiteX57" fmla="*/ 1484393 w 1584145"/>
              <a:gd name="connsiteY57" fmla="*/ 536171 h 777299"/>
              <a:gd name="connsiteX58" fmla="*/ 1509331 w 1584145"/>
              <a:gd name="connsiteY58" fmla="*/ 573579 h 777299"/>
              <a:gd name="connsiteX59" fmla="*/ 1525956 w 1584145"/>
              <a:gd name="connsiteY59" fmla="*/ 606830 h 777299"/>
              <a:gd name="connsiteX60" fmla="*/ 1550894 w 1584145"/>
              <a:gd name="connsiteY60" fmla="*/ 677488 h 777299"/>
              <a:gd name="connsiteX61" fmla="*/ 1571676 w 1584145"/>
              <a:gd name="connsiteY61" fmla="*/ 719051 h 777299"/>
              <a:gd name="connsiteX62" fmla="*/ 1584145 w 1584145"/>
              <a:gd name="connsiteY62" fmla="*/ 777240 h 777299"/>
              <a:gd name="connsiteX63" fmla="*/ 1567675 w 1584145"/>
              <a:gd name="connsiteY63" fmla="*/ 685800 h 777299"/>
              <a:gd name="connsiteX64" fmla="*/ 1413422 w 1584145"/>
              <a:gd name="connsiteY64" fmla="*/ 710739 h 777299"/>
              <a:gd name="connsiteX65" fmla="*/ 1200980 w 1584145"/>
              <a:gd name="connsiteY65" fmla="*/ 706582 h 777299"/>
              <a:gd name="connsiteX66" fmla="*/ 1041065 w 1584145"/>
              <a:gd name="connsiteY66" fmla="*/ 723208 h 777299"/>
              <a:gd name="connsiteX67" fmla="*/ 869094 w 1584145"/>
              <a:gd name="connsiteY67" fmla="*/ 710739 h 777299"/>
              <a:gd name="connsiteX68" fmla="*/ 848157 w 1584145"/>
              <a:gd name="connsiteY68" fmla="*/ 723208 h 777299"/>
              <a:gd name="connsiteX69" fmla="*/ 769030 w 1584145"/>
              <a:gd name="connsiteY69" fmla="*/ 723208 h 777299"/>
              <a:gd name="connsiteX70" fmla="*/ 603243 w 1584145"/>
              <a:gd name="connsiteY70" fmla="*/ 743990 h 777299"/>
              <a:gd name="connsiteX71" fmla="*/ 470240 w 1584145"/>
              <a:gd name="connsiteY71" fmla="*/ 735677 h 777299"/>
              <a:gd name="connsiteX72" fmla="*/ 445302 w 1584145"/>
              <a:gd name="connsiteY72" fmla="*/ 727364 h 777299"/>
              <a:gd name="connsiteX73" fmla="*/ 353862 w 1584145"/>
              <a:gd name="connsiteY73" fmla="*/ 723208 h 777299"/>
              <a:gd name="connsiteX74" fmla="*/ 299829 w 1584145"/>
              <a:gd name="connsiteY74" fmla="*/ 714895 h 777299"/>
              <a:gd name="connsiteX75" fmla="*/ 287360 w 1584145"/>
              <a:gd name="connsiteY75" fmla="*/ 710739 h 777299"/>
              <a:gd name="connsiteX76" fmla="*/ 262422 w 1584145"/>
              <a:gd name="connsiteY76" fmla="*/ 706582 h 777299"/>
              <a:gd name="connsiteX77" fmla="*/ 183451 w 1584145"/>
              <a:gd name="connsiteY77" fmla="*/ 698270 h 777299"/>
              <a:gd name="connsiteX78" fmla="*/ 166825 w 1584145"/>
              <a:gd name="connsiteY78" fmla="*/ 694113 h 777299"/>
              <a:gd name="connsiteX79" fmla="*/ 46291 w 1584145"/>
              <a:gd name="connsiteY79" fmla="*/ 677488 h 777299"/>
              <a:gd name="connsiteX80" fmla="*/ 571 w 1584145"/>
              <a:gd name="connsiteY80" fmla="*/ 669175 h 777299"/>
              <a:gd name="connsiteX81" fmla="*/ 571 w 1584145"/>
              <a:gd name="connsiteY81" fmla="*/ 665019 h 7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84145" h="777299">
                <a:moveTo>
                  <a:pt x="54603" y="681644"/>
                </a:moveTo>
                <a:cubicBezTo>
                  <a:pt x="61530" y="642851"/>
                  <a:pt x="66964" y="603762"/>
                  <a:pt x="75385" y="565266"/>
                </a:cubicBezTo>
                <a:cubicBezTo>
                  <a:pt x="76709" y="559213"/>
                  <a:pt x="81474" y="554423"/>
                  <a:pt x="83698" y="548640"/>
                </a:cubicBezTo>
                <a:cubicBezTo>
                  <a:pt x="88416" y="536373"/>
                  <a:pt x="92011" y="523702"/>
                  <a:pt x="96167" y="511233"/>
                </a:cubicBezTo>
                <a:cubicBezTo>
                  <a:pt x="98938" y="502920"/>
                  <a:pt x="100561" y="494132"/>
                  <a:pt x="104480" y="486295"/>
                </a:cubicBezTo>
                <a:cubicBezTo>
                  <a:pt x="108636" y="477982"/>
                  <a:pt x="113019" y="469779"/>
                  <a:pt x="116949" y="461357"/>
                </a:cubicBezTo>
                <a:cubicBezTo>
                  <a:pt x="122719" y="448992"/>
                  <a:pt x="128379" y="436567"/>
                  <a:pt x="133574" y="423950"/>
                </a:cubicBezTo>
                <a:cubicBezTo>
                  <a:pt x="138081" y="413004"/>
                  <a:pt x="140170" y="400977"/>
                  <a:pt x="146043" y="390699"/>
                </a:cubicBezTo>
                <a:cubicBezTo>
                  <a:pt x="151412" y="381304"/>
                  <a:pt x="160823" y="374764"/>
                  <a:pt x="166825" y="365760"/>
                </a:cubicBezTo>
                <a:cubicBezTo>
                  <a:pt x="171980" y="358027"/>
                  <a:pt x="173964" y="348436"/>
                  <a:pt x="179294" y="340822"/>
                </a:cubicBezTo>
                <a:cubicBezTo>
                  <a:pt x="183789" y="334401"/>
                  <a:pt x="191310" y="330535"/>
                  <a:pt x="195920" y="324197"/>
                </a:cubicBezTo>
                <a:cubicBezTo>
                  <a:pt x="224532" y="284855"/>
                  <a:pt x="198982" y="304508"/>
                  <a:pt x="233327" y="270164"/>
                </a:cubicBezTo>
                <a:cubicBezTo>
                  <a:pt x="239600" y="263891"/>
                  <a:pt x="247545" y="259506"/>
                  <a:pt x="254109" y="253539"/>
                </a:cubicBezTo>
                <a:cubicBezTo>
                  <a:pt x="283745" y="226597"/>
                  <a:pt x="278463" y="223500"/>
                  <a:pt x="316454" y="199506"/>
                </a:cubicBezTo>
                <a:cubicBezTo>
                  <a:pt x="329551" y="191235"/>
                  <a:pt x="344350" y="186013"/>
                  <a:pt x="358018" y="178724"/>
                </a:cubicBezTo>
                <a:cubicBezTo>
                  <a:pt x="365146" y="174922"/>
                  <a:pt x="372078" y="170736"/>
                  <a:pt x="378800" y="166255"/>
                </a:cubicBezTo>
                <a:cubicBezTo>
                  <a:pt x="384564" y="162413"/>
                  <a:pt x="389031" y="156450"/>
                  <a:pt x="395425" y="153786"/>
                </a:cubicBezTo>
                <a:cubicBezTo>
                  <a:pt x="405971" y="149392"/>
                  <a:pt x="418457" y="150582"/>
                  <a:pt x="428676" y="145473"/>
                </a:cubicBezTo>
                <a:cubicBezTo>
                  <a:pt x="450411" y="134605"/>
                  <a:pt x="439291" y="138663"/>
                  <a:pt x="461927" y="133004"/>
                </a:cubicBezTo>
                <a:cubicBezTo>
                  <a:pt x="501584" y="109210"/>
                  <a:pt x="462034" y="130197"/>
                  <a:pt x="515960" y="112222"/>
                </a:cubicBezTo>
                <a:cubicBezTo>
                  <a:pt x="521838" y="110263"/>
                  <a:pt x="526707" y="105869"/>
                  <a:pt x="532585" y="103910"/>
                </a:cubicBezTo>
                <a:cubicBezTo>
                  <a:pt x="539287" y="101676"/>
                  <a:pt x="546471" y="101286"/>
                  <a:pt x="553367" y="99753"/>
                </a:cubicBezTo>
                <a:cubicBezTo>
                  <a:pt x="558943" y="98514"/>
                  <a:pt x="564574" y="97403"/>
                  <a:pt x="569993" y="95597"/>
                </a:cubicBezTo>
                <a:cubicBezTo>
                  <a:pt x="577071" y="93238"/>
                  <a:pt x="583643" y="89478"/>
                  <a:pt x="590774" y="87284"/>
                </a:cubicBezTo>
                <a:cubicBezTo>
                  <a:pt x="601694" y="83924"/>
                  <a:pt x="613186" y="82584"/>
                  <a:pt x="624025" y="78971"/>
                </a:cubicBezTo>
                <a:cubicBezTo>
                  <a:pt x="632338" y="76200"/>
                  <a:pt x="640509" y="72964"/>
                  <a:pt x="648963" y="70659"/>
                </a:cubicBezTo>
                <a:cubicBezTo>
                  <a:pt x="667057" y="65724"/>
                  <a:pt x="669595" y="67938"/>
                  <a:pt x="686371" y="62346"/>
                </a:cubicBezTo>
                <a:cubicBezTo>
                  <a:pt x="719839" y="51190"/>
                  <a:pt x="694730" y="55909"/>
                  <a:pt x="732091" y="45720"/>
                </a:cubicBezTo>
                <a:cubicBezTo>
                  <a:pt x="749978" y="40842"/>
                  <a:pt x="750631" y="43713"/>
                  <a:pt x="765342" y="37408"/>
                </a:cubicBezTo>
                <a:cubicBezTo>
                  <a:pt x="782002" y="30268"/>
                  <a:pt x="778835" y="28839"/>
                  <a:pt x="794436" y="24939"/>
                </a:cubicBezTo>
                <a:cubicBezTo>
                  <a:pt x="820785" y="18352"/>
                  <a:pt x="817479" y="22802"/>
                  <a:pt x="848469" y="12470"/>
                </a:cubicBezTo>
                <a:cubicBezTo>
                  <a:pt x="852625" y="11084"/>
                  <a:pt x="856661" y="9263"/>
                  <a:pt x="860938" y="8313"/>
                </a:cubicBezTo>
                <a:cubicBezTo>
                  <a:pt x="876337" y="4891"/>
                  <a:pt x="904760" y="1796"/>
                  <a:pt x="919127" y="0"/>
                </a:cubicBezTo>
                <a:cubicBezTo>
                  <a:pt x="938523" y="1386"/>
                  <a:pt x="958451" y="-559"/>
                  <a:pt x="977316" y="4157"/>
                </a:cubicBezTo>
                <a:cubicBezTo>
                  <a:pt x="982162" y="5369"/>
                  <a:pt x="981537" y="13761"/>
                  <a:pt x="985629" y="16626"/>
                </a:cubicBezTo>
                <a:cubicBezTo>
                  <a:pt x="995781" y="23732"/>
                  <a:pt x="1007796" y="27709"/>
                  <a:pt x="1018880" y="33251"/>
                </a:cubicBezTo>
                <a:cubicBezTo>
                  <a:pt x="1024422" y="36022"/>
                  <a:pt x="1029494" y="40061"/>
                  <a:pt x="1035505" y="41564"/>
                </a:cubicBezTo>
                <a:cubicBezTo>
                  <a:pt x="1040838" y="42897"/>
                  <a:pt x="1058633" y="46893"/>
                  <a:pt x="1064600" y="49877"/>
                </a:cubicBezTo>
                <a:cubicBezTo>
                  <a:pt x="1069068" y="52111"/>
                  <a:pt x="1072601" y="55956"/>
                  <a:pt x="1077069" y="58190"/>
                </a:cubicBezTo>
                <a:cubicBezTo>
                  <a:pt x="1080988" y="60149"/>
                  <a:pt x="1085511" y="60620"/>
                  <a:pt x="1089538" y="62346"/>
                </a:cubicBezTo>
                <a:cubicBezTo>
                  <a:pt x="1095233" y="64787"/>
                  <a:pt x="1100783" y="67585"/>
                  <a:pt x="1106163" y="70659"/>
                </a:cubicBezTo>
                <a:cubicBezTo>
                  <a:pt x="1110500" y="73137"/>
                  <a:pt x="1114068" y="76942"/>
                  <a:pt x="1118633" y="78971"/>
                </a:cubicBezTo>
                <a:cubicBezTo>
                  <a:pt x="1126640" y="82530"/>
                  <a:pt x="1135258" y="84513"/>
                  <a:pt x="1143571" y="87284"/>
                </a:cubicBezTo>
                <a:cubicBezTo>
                  <a:pt x="1149823" y="93536"/>
                  <a:pt x="1164712" y="106253"/>
                  <a:pt x="1168509" y="116379"/>
                </a:cubicBezTo>
                <a:cubicBezTo>
                  <a:pt x="1184117" y="157999"/>
                  <a:pt x="1156055" y="116398"/>
                  <a:pt x="1189291" y="157942"/>
                </a:cubicBezTo>
                <a:cubicBezTo>
                  <a:pt x="1203334" y="214119"/>
                  <a:pt x="1178782" y="111281"/>
                  <a:pt x="1197603" y="261851"/>
                </a:cubicBezTo>
                <a:cubicBezTo>
                  <a:pt x="1198223" y="266808"/>
                  <a:pt x="1203524" y="269935"/>
                  <a:pt x="1205916" y="274320"/>
                </a:cubicBezTo>
                <a:cubicBezTo>
                  <a:pt x="1211850" y="285199"/>
                  <a:pt x="1217940" y="296065"/>
                  <a:pt x="1222542" y="307571"/>
                </a:cubicBezTo>
                <a:cubicBezTo>
                  <a:pt x="1232709" y="332991"/>
                  <a:pt x="1224646" y="324214"/>
                  <a:pt x="1243323" y="336666"/>
                </a:cubicBezTo>
                <a:cubicBezTo>
                  <a:pt x="1257522" y="357963"/>
                  <a:pt x="1245099" y="344858"/>
                  <a:pt x="1276574" y="357448"/>
                </a:cubicBezTo>
                <a:cubicBezTo>
                  <a:pt x="1282327" y="359749"/>
                  <a:pt x="1287322" y="363801"/>
                  <a:pt x="1293200" y="365760"/>
                </a:cubicBezTo>
                <a:cubicBezTo>
                  <a:pt x="1344048" y="382709"/>
                  <a:pt x="1280645" y="353949"/>
                  <a:pt x="1338920" y="378230"/>
                </a:cubicBezTo>
                <a:cubicBezTo>
                  <a:pt x="1384148" y="397075"/>
                  <a:pt x="1347779" y="381757"/>
                  <a:pt x="1376327" y="403168"/>
                </a:cubicBezTo>
                <a:cubicBezTo>
                  <a:pt x="1382790" y="408015"/>
                  <a:pt x="1390182" y="411481"/>
                  <a:pt x="1397109" y="415637"/>
                </a:cubicBezTo>
                <a:cubicBezTo>
                  <a:pt x="1399880" y="419793"/>
                  <a:pt x="1402080" y="424393"/>
                  <a:pt x="1405422" y="428106"/>
                </a:cubicBezTo>
                <a:cubicBezTo>
                  <a:pt x="1414597" y="438300"/>
                  <a:pt x="1434516" y="457200"/>
                  <a:pt x="1434516" y="457200"/>
                </a:cubicBezTo>
                <a:cubicBezTo>
                  <a:pt x="1437287" y="464127"/>
                  <a:pt x="1438845" y="471674"/>
                  <a:pt x="1442829" y="477982"/>
                </a:cubicBezTo>
                <a:cubicBezTo>
                  <a:pt x="1455558" y="498135"/>
                  <a:pt x="1470781" y="516604"/>
                  <a:pt x="1484393" y="536171"/>
                </a:cubicBezTo>
                <a:cubicBezTo>
                  <a:pt x="1492951" y="548473"/>
                  <a:pt x="1502629" y="560175"/>
                  <a:pt x="1509331" y="573579"/>
                </a:cubicBezTo>
                <a:cubicBezTo>
                  <a:pt x="1514873" y="584663"/>
                  <a:pt x="1521238" y="595372"/>
                  <a:pt x="1525956" y="606830"/>
                </a:cubicBezTo>
                <a:cubicBezTo>
                  <a:pt x="1549775" y="664678"/>
                  <a:pt x="1526959" y="623635"/>
                  <a:pt x="1550894" y="677488"/>
                </a:cubicBezTo>
                <a:cubicBezTo>
                  <a:pt x="1557185" y="691643"/>
                  <a:pt x="1566062" y="704615"/>
                  <a:pt x="1571676" y="719051"/>
                </a:cubicBezTo>
                <a:cubicBezTo>
                  <a:pt x="1577718" y="734588"/>
                  <a:pt x="1581293" y="760129"/>
                  <a:pt x="1584145" y="777240"/>
                </a:cubicBezTo>
                <a:cubicBezTo>
                  <a:pt x="1579989" y="780011"/>
                  <a:pt x="1572669" y="685684"/>
                  <a:pt x="1567675" y="685800"/>
                </a:cubicBezTo>
                <a:lnTo>
                  <a:pt x="1413422" y="710739"/>
                </a:lnTo>
                <a:lnTo>
                  <a:pt x="1200980" y="706582"/>
                </a:lnTo>
                <a:lnTo>
                  <a:pt x="1041065" y="723208"/>
                </a:lnTo>
                <a:cubicBezTo>
                  <a:pt x="837805" y="717317"/>
                  <a:pt x="960253" y="723763"/>
                  <a:pt x="869094" y="710739"/>
                </a:cubicBezTo>
                <a:cubicBezTo>
                  <a:pt x="860781" y="707968"/>
                  <a:pt x="864834" y="721130"/>
                  <a:pt x="848157" y="723208"/>
                </a:cubicBezTo>
                <a:cubicBezTo>
                  <a:pt x="831480" y="725286"/>
                  <a:pt x="809849" y="719744"/>
                  <a:pt x="769030" y="723208"/>
                </a:cubicBezTo>
                <a:cubicBezTo>
                  <a:pt x="728211" y="726672"/>
                  <a:pt x="654505" y="745375"/>
                  <a:pt x="603243" y="743990"/>
                </a:cubicBezTo>
                <a:cubicBezTo>
                  <a:pt x="522105" y="730465"/>
                  <a:pt x="675023" y="754875"/>
                  <a:pt x="470240" y="735677"/>
                </a:cubicBezTo>
                <a:cubicBezTo>
                  <a:pt x="461516" y="734859"/>
                  <a:pt x="454014" y="728297"/>
                  <a:pt x="445302" y="727364"/>
                </a:cubicBezTo>
                <a:cubicBezTo>
                  <a:pt x="414964" y="724114"/>
                  <a:pt x="384342" y="724593"/>
                  <a:pt x="353862" y="723208"/>
                </a:cubicBezTo>
                <a:cubicBezTo>
                  <a:pt x="344593" y="721884"/>
                  <a:pt x="310200" y="717199"/>
                  <a:pt x="299829" y="714895"/>
                </a:cubicBezTo>
                <a:cubicBezTo>
                  <a:pt x="295552" y="713945"/>
                  <a:pt x="291637" y="711689"/>
                  <a:pt x="287360" y="710739"/>
                </a:cubicBezTo>
                <a:cubicBezTo>
                  <a:pt x="279133" y="708911"/>
                  <a:pt x="270751" y="707863"/>
                  <a:pt x="262422" y="706582"/>
                </a:cubicBezTo>
                <a:cubicBezTo>
                  <a:pt x="223931" y="700660"/>
                  <a:pt x="230966" y="702229"/>
                  <a:pt x="183451" y="698270"/>
                </a:cubicBezTo>
                <a:cubicBezTo>
                  <a:pt x="177909" y="696884"/>
                  <a:pt x="172427" y="695233"/>
                  <a:pt x="166825" y="694113"/>
                </a:cubicBezTo>
                <a:cubicBezTo>
                  <a:pt x="137220" y="688192"/>
                  <a:pt x="47168" y="677634"/>
                  <a:pt x="46291" y="677488"/>
                </a:cubicBezTo>
                <a:cubicBezTo>
                  <a:pt x="44089" y="677121"/>
                  <a:pt x="4716" y="670833"/>
                  <a:pt x="571" y="669175"/>
                </a:cubicBezTo>
                <a:cubicBezTo>
                  <a:pt x="-715" y="668661"/>
                  <a:pt x="571" y="666404"/>
                  <a:pt x="571" y="66501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blue and green cube with letters on it&#10;&#10;Description automatically generated">
            <a:extLst>
              <a:ext uri="{FF2B5EF4-FFF2-40B4-BE49-F238E27FC236}">
                <a16:creationId xmlns:a16="http://schemas.microsoft.com/office/drawing/2014/main" id="{F0E62A6D-5466-2094-81D3-E193A1371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87" y="5949486"/>
            <a:ext cx="1239053" cy="10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0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lera Group">
      <a:dk1>
        <a:srgbClr val="030406"/>
      </a:dk1>
      <a:lt1>
        <a:srgbClr val="FFFFFF"/>
      </a:lt1>
      <a:dk2>
        <a:srgbClr val="ABA299"/>
      </a:dk2>
      <a:lt2>
        <a:srgbClr val="4C4C4E"/>
      </a:lt2>
      <a:accent1>
        <a:srgbClr val="1F628D"/>
      </a:accent1>
      <a:accent2>
        <a:srgbClr val="01949F"/>
      </a:accent2>
      <a:accent3>
        <a:srgbClr val="76B243"/>
      </a:accent3>
      <a:accent4>
        <a:srgbClr val="188B75"/>
      </a:accent4>
      <a:accent5>
        <a:srgbClr val="9A7DAF"/>
      </a:accent5>
      <a:accent6>
        <a:srgbClr val="54C0AA"/>
      </a:accent6>
      <a:hlink>
        <a:srgbClr val="01949F"/>
      </a:hlink>
      <a:folHlink>
        <a:srgbClr val="00ACF8"/>
      </a:folHlink>
    </a:clrScheme>
    <a:fontScheme name="Alera Group">
      <a:majorFont>
        <a:latin typeface="Cormorant Garamon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AleraGroup-2023" id="{137F6ADB-6A92-4F8C-8AF2-2FF8E6F99A5E}" vid="{700394A5-1FFC-44BA-9E66-775BB8E2A2B7}"/>
    </a:ext>
  </a:extLst>
</a:theme>
</file>

<file path=ppt/theme/theme2.xml><?xml version="1.0" encoding="utf-8"?>
<a:theme xmlns:a="http://schemas.openxmlformats.org/drawingml/2006/main" name="2_Office Theme">
  <a:themeElements>
    <a:clrScheme name="Template">
      <a:dk1>
        <a:srgbClr val="000000"/>
      </a:dk1>
      <a:lt1>
        <a:srgbClr val="FFFFFF"/>
      </a:lt1>
      <a:dk2>
        <a:srgbClr val="1A4874"/>
      </a:dk2>
      <a:lt2>
        <a:srgbClr val="3BAE48"/>
      </a:lt2>
      <a:accent1>
        <a:srgbClr val="89D2D9"/>
      </a:accent1>
      <a:accent2>
        <a:srgbClr val="EE7525"/>
      </a:accent2>
      <a:accent3>
        <a:srgbClr val="B11F29"/>
      </a:accent3>
      <a:accent4>
        <a:srgbClr val="D9D9D9"/>
      </a:accent4>
      <a:accent5>
        <a:srgbClr val="7E7F7E"/>
      </a:accent5>
      <a:accent6>
        <a:srgbClr val="FCD007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smtClean="0">
            <a:solidFill>
              <a:srgbClr val="40404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port Revamp Vital Incite PowerPoint Template " id="{4C217537-0225-4D51-8C4C-06915DC1EEF3}" vid="{21E1D3AC-ADA4-4C20-8C46-B439C61ED4DD}"/>
    </a:ext>
  </a:extLst>
</a:theme>
</file>

<file path=ppt/theme/theme3.xml><?xml version="1.0" encoding="utf-8"?>
<a:theme xmlns:a="http://schemas.openxmlformats.org/drawingml/2006/main" name="3_Office Theme">
  <a:themeElements>
    <a:clrScheme name="Template">
      <a:dk1>
        <a:srgbClr val="000000"/>
      </a:dk1>
      <a:lt1>
        <a:srgbClr val="FFFFFF"/>
      </a:lt1>
      <a:dk2>
        <a:srgbClr val="1A4874"/>
      </a:dk2>
      <a:lt2>
        <a:srgbClr val="3BAE48"/>
      </a:lt2>
      <a:accent1>
        <a:srgbClr val="89D2D9"/>
      </a:accent1>
      <a:accent2>
        <a:srgbClr val="EE7525"/>
      </a:accent2>
      <a:accent3>
        <a:srgbClr val="B11F29"/>
      </a:accent3>
      <a:accent4>
        <a:srgbClr val="D9D9D9"/>
      </a:accent4>
      <a:accent5>
        <a:srgbClr val="7E7F7E"/>
      </a:accent5>
      <a:accent6>
        <a:srgbClr val="FCD007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smtClean="0">
            <a:solidFill>
              <a:srgbClr val="40404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port Revamp Vital Incite PowerPoint Template " id="{C2A16121-0289-465C-8405-E03D6BDD5181}" vid="{8E2CBAB2-DD02-4661-92F9-A21631714E1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78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Cormorant Garamond</vt:lpstr>
      <vt:lpstr>Montserrat</vt:lpstr>
      <vt:lpstr>1_Office Theme</vt:lpstr>
      <vt:lpstr>2_Office Theme</vt:lpstr>
      <vt:lpstr>3_Office Theme</vt:lpstr>
      <vt:lpstr>Mental Health Trends 2024</vt:lpstr>
      <vt:lpstr>MENTAL HEALTH</vt:lpstr>
      <vt:lpstr>MENTAL HEALTH</vt:lpstr>
      <vt:lpstr>PowerPoint Presentation</vt:lpstr>
      <vt:lpstr>PowerPoint Presentation</vt:lpstr>
      <vt:lpstr>PowerPoint Presentation</vt:lpstr>
      <vt:lpstr>PowerPoint Presentation</vt:lpstr>
      <vt:lpstr>MENTAL HEALTH</vt:lpstr>
      <vt:lpstr>MENTAL HEALTH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Madison Seeley</dc:creator>
  <cp:lastModifiedBy>Madison Seeley</cp:lastModifiedBy>
  <cp:revision>1</cp:revision>
  <dcterms:created xsi:type="dcterms:W3CDTF">2025-05-19T14:38:54Z</dcterms:created>
  <dcterms:modified xsi:type="dcterms:W3CDTF">2025-05-19T14:39:37Z</dcterms:modified>
</cp:coreProperties>
</file>