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4D_722C40CD.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B7E_48C4FD42.xml" ContentType="application/vnd.ms-powerpoint.comment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omments/modernComment_B76_4CD42A5C.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146847402" r:id="rId2"/>
    <p:sldId id="2146847403" r:id="rId3"/>
    <p:sldId id="2146847404" r:id="rId4"/>
    <p:sldId id="2146847405" r:id="rId5"/>
    <p:sldId id="2937" r:id="rId6"/>
    <p:sldId id="2936" r:id="rId7"/>
    <p:sldId id="333" r:id="rId8"/>
    <p:sldId id="2146847406" r:id="rId9"/>
    <p:sldId id="2943" r:id="rId10"/>
    <p:sldId id="2942" r:id="rId11"/>
    <p:sldId id="2935" r:id="rId12"/>
    <p:sldId id="2934" r:id="rId13"/>
    <p:sldId id="294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06E209DB-DE27-E1FB-1AF8-EF4F5F9E1B71}" name="Mary Delaney" initials="MD" userId="S::mdelaney@vitalincite.com::e59f60e4-b40b-42e9-a6c0-72398194d6d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4" d="100"/>
          <a:sy n="64" d="100"/>
        </p:scale>
        <p:origin x="8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vitalincite-my.sharepoint.com/personal/alausch_vitalincite_com/Documents/Documents/Year%20end%20research/2024/MSK/Data%20through%20Dec%202024/2024%20BOB%20MSK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latin typeface="+mj-lt"/>
              </a:rPr>
              <a:t>Average Cost of Total Knee or Hip Arthroplasty</a:t>
            </a:r>
            <a:r>
              <a:rPr lang="en-US" sz="1800" baseline="0">
                <a:latin typeface="+mj-lt"/>
              </a:rPr>
              <a:t> by Place of Service (2021 - 2024)</a:t>
            </a:r>
            <a:endParaRPr lang="en-US" sz="1800">
              <a:latin typeface="+mj-l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'[2024 BOB MSK1.xlsx]total joint by POS'!$A$49</c:f>
              <c:strCache>
                <c:ptCount val="1"/>
                <c:pt idx="0">
                  <c:v>INPATIENT_HOSPITAL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'[2024 BOB MSK1.xlsx]total joint by POS'!$B$48:$E$48</c:f>
              <c:strCache>
                <c:ptCount val="4"/>
                <c:pt idx="0">
                  <c:v>2021</c:v>
                </c:pt>
                <c:pt idx="1">
                  <c:v>2022</c:v>
                </c:pt>
                <c:pt idx="2">
                  <c:v>2023</c:v>
                </c:pt>
                <c:pt idx="3">
                  <c:v>2024</c:v>
                </c:pt>
              </c:strCache>
            </c:strRef>
          </c:cat>
          <c:val>
            <c:numRef>
              <c:f>'[2024 BOB MSK1.xlsx]total joint by POS'!$B$49:$E$49</c:f>
              <c:numCache>
                <c:formatCode>\$##,##0;\(\$##,##0\);\$##,##0</c:formatCode>
                <c:ptCount val="4"/>
                <c:pt idx="0">
                  <c:v>37024.836257309944</c:v>
                </c:pt>
                <c:pt idx="1">
                  <c:v>36222.910714285717</c:v>
                </c:pt>
                <c:pt idx="2">
                  <c:v>38337.384615384617</c:v>
                </c:pt>
                <c:pt idx="3">
                  <c:v>37107.533898305082</c:v>
                </c:pt>
              </c:numCache>
            </c:numRef>
          </c:val>
          <c:smooth val="0"/>
          <c:extLst>
            <c:ext xmlns:c16="http://schemas.microsoft.com/office/drawing/2014/chart" uri="{C3380CC4-5D6E-409C-BE32-E72D297353CC}">
              <c16:uniqueId val="{00000000-DACE-4D4A-A847-9CAB53F8A804}"/>
            </c:ext>
          </c:extLst>
        </c:ser>
        <c:ser>
          <c:idx val="1"/>
          <c:order val="1"/>
          <c:tx>
            <c:strRef>
              <c:f>'[2024 BOB MSK1.xlsx]total joint by POS'!$A$50</c:f>
              <c:strCache>
                <c:ptCount val="1"/>
                <c:pt idx="0">
                  <c:v>OUTPATIENT_HOSPITAL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'[2024 BOB MSK1.xlsx]total joint by POS'!$B$48:$E$48</c:f>
              <c:strCache>
                <c:ptCount val="4"/>
                <c:pt idx="0">
                  <c:v>2021</c:v>
                </c:pt>
                <c:pt idx="1">
                  <c:v>2022</c:v>
                </c:pt>
                <c:pt idx="2">
                  <c:v>2023</c:v>
                </c:pt>
                <c:pt idx="3">
                  <c:v>2024</c:v>
                </c:pt>
              </c:strCache>
            </c:strRef>
          </c:cat>
          <c:val>
            <c:numRef>
              <c:f>'[2024 BOB MSK1.xlsx]total joint by POS'!$B$50:$E$50</c:f>
              <c:numCache>
                <c:formatCode>\$##,##0;\(\$##,##0\);\$##,##0</c:formatCode>
                <c:ptCount val="4"/>
                <c:pt idx="0">
                  <c:v>36111.522633744855</c:v>
                </c:pt>
                <c:pt idx="1">
                  <c:v>32868.010273972606</c:v>
                </c:pt>
                <c:pt idx="2">
                  <c:v>34237.022012578615</c:v>
                </c:pt>
                <c:pt idx="3">
                  <c:v>37016.469696969696</c:v>
                </c:pt>
              </c:numCache>
            </c:numRef>
          </c:val>
          <c:smooth val="0"/>
          <c:extLst>
            <c:ext xmlns:c16="http://schemas.microsoft.com/office/drawing/2014/chart" uri="{C3380CC4-5D6E-409C-BE32-E72D297353CC}">
              <c16:uniqueId val="{00000001-DACE-4D4A-A847-9CAB53F8A804}"/>
            </c:ext>
          </c:extLst>
        </c:ser>
        <c:ser>
          <c:idx val="2"/>
          <c:order val="2"/>
          <c:tx>
            <c:strRef>
              <c:f>'[2024 BOB MSK1.xlsx]total joint by POS'!$A$51</c:f>
              <c:strCache>
                <c:ptCount val="1"/>
                <c:pt idx="0">
                  <c:v>AMBULATORY_SURGICAL_CENTER</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'[2024 BOB MSK1.xlsx]total joint by POS'!$B$48:$E$48</c:f>
              <c:strCache>
                <c:ptCount val="4"/>
                <c:pt idx="0">
                  <c:v>2021</c:v>
                </c:pt>
                <c:pt idx="1">
                  <c:v>2022</c:v>
                </c:pt>
                <c:pt idx="2">
                  <c:v>2023</c:v>
                </c:pt>
                <c:pt idx="3">
                  <c:v>2024</c:v>
                </c:pt>
              </c:strCache>
            </c:strRef>
          </c:cat>
          <c:val>
            <c:numRef>
              <c:f>'[2024 BOB MSK1.xlsx]total joint by POS'!$B$51:$E$51</c:f>
              <c:numCache>
                <c:formatCode>\$##,##0;\(\$##,##0\);\$##,##0</c:formatCode>
                <c:ptCount val="4"/>
                <c:pt idx="0">
                  <c:v>30889.360000000001</c:v>
                </c:pt>
                <c:pt idx="1">
                  <c:v>28554.766423357665</c:v>
                </c:pt>
                <c:pt idx="2">
                  <c:v>27208.550898203594</c:v>
                </c:pt>
                <c:pt idx="3">
                  <c:v>28984.653179190751</c:v>
                </c:pt>
              </c:numCache>
            </c:numRef>
          </c:val>
          <c:smooth val="0"/>
          <c:extLst>
            <c:ext xmlns:c16="http://schemas.microsoft.com/office/drawing/2014/chart" uri="{C3380CC4-5D6E-409C-BE32-E72D297353CC}">
              <c16:uniqueId val="{00000002-DACE-4D4A-A847-9CAB53F8A804}"/>
            </c:ext>
          </c:extLst>
        </c:ser>
        <c:dLbls>
          <c:showLegendKey val="0"/>
          <c:showVal val="0"/>
          <c:showCatName val="0"/>
          <c:showSerName val="0"/>
          <c:showPercent val="0"/>
          <c:showBubbleSize val="0"/>
        </c:dLbls>
        <c:marker val="1"/>
        <c:smooth val="0"/>
        <c:axId val="626590576"/>
        <c:axId val="626591056"/>
      </c:lineChart>
      <c:catAx>
        <c:axId val="6265905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latin typeface="+mj-lt"/>
                  </a:rPr>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j-lt"/>
                <a:ea typeface="+mn-ea"/>
                <a:cs typeface="+mn-cs"/>
              </a:defRPr>
            </a:pPr>
            <a:endParaRPr lang="en-US"/>
          </a:p>
        </c:txPr>
        <c:crossAx val="626591056"/>
        <c:crosses val="autoZero"/>
        <c:auto val="1"/>
        <c:lblAlgn val="ctr"/>
        <c:lblOffset val="100"/>
        <c:noMultiLvlLbl val="0"/>
      </c:catAx>
      <c:valAx>
        <c:axId val="626591056"/>
        <c:scaling>
          <c:orientation val="minMax"/>
          <c:min val="2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0" i="0" u="none" strike="noStrike" kern="1200" baseline="0">
                    <a:solidFill>
                      <a:sysClr val="windowText" lastClr="000000">
                        <a:lumMod val="65000"/>
                        <a:lumOff val="35000"/>
                      </a:sysClr>
                    </a:solidFill>
                    <a:latin typeface="+mj-lt"/>
                  </a:rPr>
                  <a:t>Average Cost per Episode ($)</a:t>
                </a:r>
              </a:p>
            </c:rich>
          </c:tx>
          <c:layout>
            <c:manualLayout>
              <c:xMode val="edge"/>
              <c:yMode val="edge"/>
              <c:x val="7.2197309972985672E-3"/>
              <c:y val="0.2153467897043802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j-lt"/>
                <a:ea typeface="+mn-ea"/>
                <a:cs typeface="+mn-cs"/>
              </a:defRPr>
            </a:pPr>
            <a:endParaRPr lang="en-US"/>
          </a:p>
        </c:txPr>
        <c:crossAx val="62659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Total Joint Arthroplasty</a:t>
            </a:r>
            <a:r>
              <a:rPr lang="en-US" baseline="0"/>
              <a:t> </a:t>
            </a:r>
          </a:p>
          <a:p>
            <a:pPr>
              <a:defRPr/>
            </a:pPr>
            <a:r>
              <a:rPr lang="en-US"/>
              <a:t>Age</a:t>
            </a:r>
            <a:r>
              <a:rPr lang="en-US" baseline="0"/>
              <a:t> Trend by Place of Service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'[2024 BOB MSK1.xlsx]total joint by POS'!$E$33</c:f>
              <c:strCache>
                <c:ptCount val="1"/>
                <c:pt idx="0">
                  <c:v>Outpatient Hospital</c:v>
                </c:pt>
              </c:strCache>
            </c:strRef>
          </c:tx>
          <c:spPr>
            <a:solidFill>
              <a:schemeClr val="accent1"/>
            </a:solidFill>
            <a:ln>
              <a:noFill/>
            </a:ln>
            <a:effectLst/>
          </c:spPr>
          <c:invertIfNegative val="0"/>
          <c:cat>
            <c:strRef>
              <c:f>'[2024 BOB MSK1.xlsx]total joint by POS'!$F$32:$H$32</c:f>
              <c:strCache>
                <c:ptCount val="3"/>
                <c:pt idx="0">
                  <c:v>45-54</c:v>
                </c:pt>
                <c:pt idx="1">
                  <c:v>55-64</c:v>
                </c:pt>
                <c:pt idx="2">
                  <c:v>65-84</c:v>
                </c:pt>
              </c:strCache>
            </c:strRef>
          </c:cat>
          <c:val>
            <c:numRef>
              <c:f>'[2024 BOB MSK1.xlsx]total joint by POS'!$F$33:$H$33</c:f>
              <c:numCache>
                <c:formatCode>0%</c:formatCode>
                <c:ptCount val="3"/>
                <c:pt idx="0">
                  <c:v>0.45</c:v>
                </c:pt>
                <c:pt idx="1">
                  <c:v>0.48</c:v>
                </c:pt>
                <c:pt idx="2">
                  <c:v>0.5</c:v>
                </c:pt>
              </c:numCache>
            </c:numRef>
          </c:val>
          <c:extLst>
            <c:ext xmlns:c16="http://schemas.microsoft.com/office/drawing/2014/chart" uri="{C3380CC4-5D6E-409C-BE32-E72D297353CC}">
              <c16:uniqueId val="{00000000-6E5F-436C-BE37-B03A5F20287B}"/>
            </c:ext>
          </c:extLst>
        </c:ser>
        <c:ser>
          <c:idx val="1"/>
          <c:order val="1"/>
          <c:tx>
            <c:strRef>
              <c:f>'[2024 BOB MSK1.xlsx]total joint by POS'!$E$34</c:f>
              <c:strCache>
                <c:ptCount val="1"/>
                <c:pt idx="0">
                  <c:v>Inpatient Hospital</c:v>
                </c:pt>
              </c:strCache>
            </c:strRef>
          </c:tx>
          <c:spPr>
            <a:solidFill>
              <a:schemeClr val="accent2"/>
            </a:solidFill>
            <a:ln>
              <a:noFill/>
            </a:ln>
            <a:effectLst/>
          </c:spPr>
          <c:invertIfNegative val="0"/>
          <c:cat>
            <c:strRef>
              <c:f>'[2024 BOB MSK1.xlsx]total joint by POS'!$F$32:$H$32</c:f>
              <c:strCache>
                <c:ptCount val="3"/>
                <c:pt idx="0">
                  <c:v>45-54</c:v>
                </c:pt>
                <c:pt idx="1">
                  <c:v>55-64</c:v>
                </c:pt>
                <c:pt idx="2">
                  <c:v>65-84</c:v>
                </c:pt>
              </c:strCache>
            </c:strRef>
          </c:cat>
          <c:val>
            <c:numRef>
              <c:f>'[2024 BOB MSK1.xlsx]total joint by POS'!$F$34:$H$34</c:f>
              <c:numCache>
                <c:formatCode>0%</c:formatCode>
                <c:ptCount val="3"/>
                <c:pt idx="0">
                  <c:v>0.23</c:v>
                </c:pt>
                <c:pt idx="1">
                  <c:v>0.24</c:v>
                </c:pt>
                <c:pt idx="2">
                  <c:v>0.28999999999999998</c:v>
                </c:pt>
              </c:numCache>
            </c:numRef>
          </c:val>
          <c:extLst>
            <c:ext xmlns:c16="http://schemas.microsoft.com/office/drawing/2014/chart" uri="{C3380CC4-5D6E-409C-BE32-E72D297353CC}">
              <c16:uniqueId val="{00000001-6E5F-436C-BE37-B03A5F20287B}"/>
            </c:ext>
          </c:extLst>
        </c:ser>
        <c:ser>
          <c:idx val="2"/>
          <c:order val="2"/>
          <c:tx>
            <c:strRef>
              <c:f>'[2024 BOB MSK1.xlsx]total joint by POS'!$E$35</c:f>
              <c:strCache>
                <c:ptCount val="1"/>
                <c:pt idx="0">
                  <c:v>Ambulatory Surgical Center</c:v>
                </c:pt>
              </c:strCache>
            </c:strRef>
          </c:tx>
          <c:spPr>
            <a:solidFill>
              <a:schemeClr val="accent3"/>
            </a:solidFill>
            <a:ln>
              <a:noFill/>
            </a:ln>
            <a:effectLst/>
          </c:spPr>
          <c:invertIfNegative val="0"/>
          <c:cat>
            <c:strRef>
              <c:f>'[2024 BOB MSK1.xlsx]total joint by POS'!$F$32:$H$32</c:f>
              <c:strCache>
                <c:ptCount val="3"/>
                <c:pt idx="0">
                  <c:v>45-54</c:v>
                </c:pt>
                <c:pt idx="1">
                  <c:v>55-64</c:v>
                </c:pt>
                <c:pt idx="2">
                  <c:v>65-84</c:v>
                </c:pt>
              </c:strCache>
            </c:strRef>
          </c:cat>
          <c:val>
            <c:numRef>
              <c:f>'[2024 BOB MSK1.xlsx]total joint by POS'!$F$35:$H$35</c:f>
              <c:numCache>
                <c:formatCode>0%</c:formatCode>
                <c:ptCount val="3"/>
                <c:pt idx="0">
                  <c:v>0.32</c:v>
                </c:pt>
                <c:pt idx="1">
                  <c:v>0.28000000000000003</c:v>
                </c:pt>
                <c:pt idx="2">
                  <c:v>0.21</c:v>
                </c:pt>
              </c:numCache>
            </c:numRef>
          </c:val>
          <c:extLst>
            <c:ext xmlns:c16="http://schemas.microsoft.com/office/drawing/2014/chart" uri="{C3380CC4-5D6E-409C-BE32-E72D297353CC}">
              <c16:uniqueId val="{00000002-6E5F-436C-BE37-B03A5F20287B}"/>
            </c:ext>
          </c:extLst>
        </c:ser>
        <c:dLbls>
          <c:showLegendKey val="0"/>
          <c:showVal val="0"/>
          <c:showCatName val="0"/>
          <c:showSerName val="0"/>
          <c:showPercent val="0"/>
          <c:showBubbleSize val="0"/>
        </c:dLbls>
        <c:gapWidth val="219"/>
        <c:axId val="1612324096"/>
        <c:axId val="1612328896"/>
      </c:barChart>
      <c:catAx>
        <c:axId val="16123240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Age Band</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2328896"/>
        <c:crosses val="autoZero"/>
        <c:auto val="1"/>
        <c:lblAlgn val="ctr"/>
        <c:lblOffset val="100"/>
        <c:noMultiLvlLbl val="0"/>
      </c:catAx>
      <c:valAx>
        <c:axId val="1612328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Surgeries by Place of Service</a:t>
                </a:r>
              </a:p>
            </c:rich>
          </c:tx>
          <c:layout>
            <c:manualLayout>
              <c:xMode val="edge"/>
              <c:yMode val="edge"/>
              <c:x val="2.2222222222222223E-2"/>
              <c:y val="0.1624537037037037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2324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4D_722C40CD.xml><?xml version="1.0" encoding="utf-8"?>
<p188:cmLst xmlns:a="http://schemas.openxmlformats.org/drawingml/2006/main" xmlns:r="http://schemas.openxmlformats.org/officeDocument/2006/relationships" xmlns:p188="http://schemas.microsoft.com/office/powerpoint/2018/8/main">
  <p188:cm id="{596A07B5-017C-4527-8E2F-2E34887FFD54}" authorId="{06E209DB-DE27-E1FB-1AF8-EF4F5F9E1B71}" status="resolved" created="2025-05-05T09:09:33.850">
    <pc:sldMkLst xmlns:pc="http://schemas.microsoft.com/office/powerpoint/2013/main/command">
      <pc:docMk/>
      <pc:sldMk cId="1915502797" sldId="333"/>
    </pc:sldMkLst>
    <p188:replyLst>
      <p188:reply id="{2358CA52-A278-446E-AB4B-D11BCB7926E1}" authorId="{06E209DB-DE27-E1FB-1AF8-EF4F5F9E1B71}" created="2025-05-05T09:10:08.866">
        <p188:txBody>
          <a:bodyPr/>
          <a:lstStyle/>
          <a:p>
            <a:r>
              <a:rPr lang="en-US"/>
              <a:t>I removed benchmark because we know that is the number you are using or you can explain it. </a:t>
            </a:r>
          </a:p>
        </p188:txBody>
      </p188:reply>
      <p188:reply id="{A9EAEDCD-449E-4093-A838-5C45188C228C}" authorId="{06E209DB-DE27-E1FB-1AF8-EF4F5F9E1B71}" created="2025-05-05T09:11:24.566">
        <p188:txBody>
          <a:bodyPr/>
          <a:lstStyle/>
          <a:p>
            <a:r>
              <a:rPr lang="en-US"/>
              <a:t>I also aligned your items. </a:t>
            </a:r>
          </a:p>
        </p188:txBody>
      </p188:reply>
    </p188:replyLst>
    <p188:txBody>
      <a:bodyPr/>
      <a:lstStyle/>
      <a:p>
        <a:r>
          <a:rPr lang="en-US"/>
          <a:t>Need ave. cost of ER visit and utilization range - added units. Then add animation so you can add the item you are talking about. </a:t>
        </a:r>
      </a:p>
    </p188:txBody>
  </p188:cm>
</p188:cmLst>
</file>

<file path=ppt/comments/modernComment_B76_4CD42A5C.xml><?xml version="1.0" encoding="utf-8"?>
<p188:cmLst xmlns:a="http://schemas.openxmlformats.org/drawingml/2006/main" xmlns:r="http://schemas.openxmlformats.org/officeDocument/2006/relationships" xmlns:p188="http://schemas.microsoft.com/office/powerpoint/2018/8/main">
  <p188:cm id="{38B28E3D-5F9B-4607-AD6F-594D8057ACC9}" authorId="{06E209DB-DE27-E1FB-1AF8-EF4F5F9E1B71}" created="2025-05-10T14:39:44.848">
    <ac:deMkLst xmlns:ac="http://schemas.microsoft.com/office/drawing/2013/main/command">
      <pc:docMk xmlns:pc="http://schemas.microsoft.com/office/powerpoint/2013/main/command"/>
      <pc:sldMk xmlns:pc="http://schemas.microsoft.com/office/powerpoint/2013/main/command" cId="1288972892" sldId="2934"/>
      <ac:graphicFrameMk id="9" creationId="{AA79B892-1BB9-1FC7-D625-B221FC60300A}"/>
    </ac:deMkLst>
    <p188:txBody>
      <a:bodyPr/>
      <a:lstStyle/>
      <a:p>
        <a:r>
          <a:rPr lang="en-US"/>
          <a:t>This chart has to show risk in order of severity.</a:t>
        </a:r>
      </a:p>
    </p188:txBody>
  </p188:cm>
</p188:cmLst>
</file>

<file path=ppt/comments/modernComment_B7E_48C4FD42.xml><?xml version="1.0" encoding="utf-8"?>
<p188:cmLst xmlns:a="http://schemas.openxmlformats.org/drawingml/2006/main" xmlns:r="http://schemas.openxmlformats.org/officeDocument/2006/relationships" xmlns:p188="http://schemas.microsoft.com/office/powerpoint/2018/8/main">
  <p188:cm id="{9FEE1817-5BF5-4D22-AEDF-406988C12B5C}" authorId="{06E209DB-DE27-E1FB-1AF8-EF4F5F9E1B71}" status="resolved" created="2025-05-05T09:06:33.672">
    <pc:sldMkLst xmlns:pc="http://schemas.microsoft.com/office/powerpoint/2013/main/command">
      <pc:docMk/>
      <pc:sldMk cId="1220869442" sldId="2942"/>
    </pc:sldMkLst>
    <p188:txBody>
      <a:bodyPr/>
      <a:lstStyle/>
      <a:p>
        <a:r>
          <a:rPr lang="en-US"/>
          <a:t>I think this is opposite of what you have drawn.  I edited it.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623C7-045B-44D1-9A26-483BB1A0DA66}"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AF3939-127B-44CB-8E1B-090549DBD81D}" type="slidenum">
              <a:rPr lang="en-US" smtClean="0"/>
              <a:t>‹#›</a:t>
            </a:fld>
            <a:endParaRPr lang="en-US"/>
          </a:p>
        </p:txBody>
      </p:sp>
    </p:spTree>
    <p:extLst>
      <p:ext uri="{BB962C8B-B14F-4D97-AF65-F5344CB8AC3E}">
        <p14:creationId xmlns:p14="http://schemas.microsoft.com/office/powerpoint/2010/main" val="274525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ubmed.ncbi.nlm.nih.gov/1862871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D5940-1BB0-B34C-AE1F-6D535D0BD76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8945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CD902-4206-9AFE-9BF7-40D4EA907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3EC11-0235-1FF3-A036-3167DD880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CEBE2-B52B-7A92-4597-F684259CD0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375E98-B29C-D3CD-4451-7A4824EF26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4DEA-6069-4606-B85F-FF738011FE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1428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133ED-B73A-40C8-F380-7A184CAD4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E614C5-74D4-984E-10EA-FD85ECEF3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2C8BC-3331-7A87-23BF-06F1045B45C4}"/>
              </a:ext>
            </a:extLst>
          </p:cNvPr>
          <p:cNvSpPr>
            <a:spLocks noGrp="1"/>
          </p:cNvSpPr>
          <p:nvPr>
            <p:ph type="body" idx="1"/>
          </p:nvPr>
        </p:nvSpPr>
        <p:spPr/>
        <p:txBody>
          <a:bodyPr/>
          <a:lstStyle/>
          <a:p>
            <a:pPr marL="117475" lvl="0" indent="-342900" defTabSz="519113">
              <a:buFont typeface="Arial" panose="020B0604020202020204" pitchFamily="34" charset="0"/>
              <a:buChar char="•"/>
            </a:pPr>
            <a:r>
              <a:rPr lang="en-US"/>
              <a:t>Risk Assessment and Prediction Tools help determine appropriate surgical setting.</a:t>
            </a:r>
          </a:p>
          <a:p>
            <a:pPr marL="574675" lvl="1" indent="-342900" defTabSz="519113">
              <a:buFont typeface="Arial" panose="020B0604020202020204" pitchFamily="34" charset="0"/>
              <a:buChar char="•"/>
            </a:pPr>
            <a:r>
              <a:rPr lang="en-US"/>
              <a:t>Evaluate patient mobility, support system, and overall health.</a:t>
            </a:r>
          </a:p>
          <a:p>
            <a:pPr marL="57150" lvl="1" indent="-342900" defTabSz="519113">
              <a:buFont typeface="Arial" panose="020B0604020202020204" pitchFamily="34" charset="0"/>
              <a:buChar char="•"/>
            </a:pPr>
            <a:r>
              <a:rPr lang="en-US"/>
              <a:t>Late-day surgeries may result in inpatient stays, arriving at post anesthesia care unit after 12:00pm</a:t>
            </a:r>
          </a:p>
          <a:p>
            <a:endParaRPr lang="en-US" sz="1200">
              <a:solidFill>
                <a:schemeClr val="tx2">
                  <a:lumMod val="75000"/>
                </a:schemeClr>
              </a:solidFill>
              <a:latin typeface="+mj-lt"/>
            </a:endParaRPr>
          </a:p>
          <a:p>
            <a:endParaRPr lang="en-US" sz="1200">
              <a:solidFill>
                <a:schemeClr val="tx2">
                  <a:lumMod val="75000"/>
                </a:schemeClr>
              </a:solidFill>
              <a:latin typeface="+mj-lt"/>
            </a:endParaRPr>
          </a:p>
          <a:p>
            <a:r>
              <a:rPr lang="en-US" sz="1200">
                <a:solidFill>
                  <a:schemeClr val="tx2">
                    <a:lumMod val="75000"/>
                  </a:schemeClr>
                </a:solidFill>
                <a:latin typeface="+mj-lt"/>
              </a:rPr>
              <a:t>Resources</a:t>
            </a:r>
          </a:p>
          <a:p>
            <a:pPr marL="171450" indent="-171450">
              <a:buFont typeface="Arial" panose="020B0604020202020204" pitchFamily="34" charset="0"/>
              <a:buChar char="•"/>
            </a:pPr>
            <a:r>
              <a:rPr lang="en-US" sz="1200">
                <a:solidFill>
                  <a:schemeClr val="tx2">
                    <a:lumMod val="75000"/>
                  </a:schemeClr>
                </a:solidFill>
                <a:latin typeface="+mj-lt"/>
              </a:rPr>
              <a:t>Health Policy and Economics Volume 38, Issue 9, P1568-1662; Sep 2023. Patient Designation Prior to Total Knee Arthroplasty: How Can Preoperative Variables Impact Postoperative Status?</a:t>
            </a:r>
          </a:p>
          <a:p>
            <a:pPr marL="171450" indent="-171450">
              <a:buFont typeface="Arial" panose="020B0604020202020204" pitchFamily="34" charset="0"/>
              <a:buChar char="•"/>
            </a:pPr>
            <a:r>
              <a:rPr lang="en-US" sz="1200">
                <a:solidFill>
                  <a:schemeClr val="tx2">
                    <a:lumMod val="75000"/>
                  </a:schemeClr>
                </a:solidFill>
                <a:latin typeface="+mj-lt"/>
              </a:rPr>
              <a:t>Primary Hip and Knee Arthroplasty Volume 37, Issue 11 P2140-2148. RAPT Score Predicts Inpatient Vs Outpatient Status and Readmission Rates After IPO Changes for Total Joint Arthroplasty: An Analysis of 12,348 Cases.</a:t>
            </a:r>
          </a:p>
          <a:p>
            <a:pPr marL="171450" indent="-171450">
              <a:buFont typeface="Arial" panose="020B0604020202020204" pitchFamily="34" charset="0"/>
              <a:buChar char="•"/>
            </a:pPr>
            <a:r>
              <a:rPr lang="en-US" sz="1200">
                <a:solidFill>
                  <a:schemeClr val="tx2">
                    <a:lumMod val="75000"/>
                  </a:schemeClr>
                </a:solidFill>
                <a:latin typeface="+mj-lt"/>
              </a:rPr>
              <a:t>European J Of </a:t>
            </a:r>
            <a:r>
              <a:rPr lang="en-US" sz="1200" err="1">
                <a:solidFill>
                  <a:schemeClr val="tx2">
                    <a:lumMod val="75000"/>
                  </a:schemeClr>
                </a:solidFill>
                <a:latin typeface="+mj-lt"/>
              </a:rPr>
              <a:t>Orthopaedic</a:t>
            </a:r>
            <a:r>
              <a:rPr lang="en-US" sz="1200">
                <a:solidFill>
                  <a:schemeClr val="tx2">
                    <a:lumMod val="75000"/>
                  </a:schemeClr>
                </a:solidFill>
                <a:latin typeface="+mj-lt"/>
              </a:rPr>
              <a:t> Surgery and Traumatology V 34, P2413-2419 (2024). Assessing social disparities in inpatient vs outpatient arthroplasty: a in-state database analysis</a:t>
            </a:r>
          </a:p>
          <a:p>
            <a:pPr marL="171450" indent="-171450">
              <a:buFont typeface="Arial" panose="020B0604020202020204" pitchFamily="34" charset="0"/>
              <a:buChar char="•"/>
            </a:pPr>
            <a:r>
              <a:rPr lang="en-US" sz="1100">
                <a:solidFill>
                  <a:schemeClr val="tx2">
                    <a:lumMod val="75000"/>
                  </a:schemeClr>
                </a:solidFill>
              </a:rPr>
              <a:t>https://midamortho.com/outpatient-vs-inpatient-total-knee-replacement-surgery-tkr/</a:t>
            </a:r>
          </a:p>
          <a:p>
            <a:endParaRPr lang="en-US"/>
          </a:p>
          <a:p>
            <a:r>
              <a:rPr lang="en-US"/>
              <a:t>https://www.arthroplastyjournal.org/article/S0883-5403(23)00455-2/abstract</a:t>
            </a:r>
          </a:p>
          <a:p>
            <a:r>
              <a:rPr lang="en-US"/>
              <a:t>https://www.arthroplastyjournal.org/article/S0883-5403(22)00588-5/abstract?utm_source=chatgpt.com</a:t>
            </a:r>
          </a:p>
          <a:p>
            <a:r>
              <a:rPr lang="en-US"/>
              <a:t>Social disparities: https://link.springer.com/article/10.1007/s00590-024-03922-w?utm_source=chatgpt.com</a:t>
            </a:r>
          </a:p>
          <a:p>
            <a:r>
              <a:rPr lang="en-US"/>
              <a:t>https://josr-online.biomedcentral.com/articles/10.1186/s13018-023-03750-4</a:t>
            </a:r>
          </a:p>
          <a:p>
            <a:r>
              <a:rPr lang="en-US"/>
              <a:t>https://midamortho.com/outpatient-vs-inpatient-total-knee-replacement-surgery-tkr/</a:t>
            </a:r>
          </a:p>
          <a:p>
            <a:endParaRPr lang="en-US"/>
          </a:p>
          <a:p>
            <a:pPr marL="971550" lvl="3" indent="-342900" defTabSz="519113"/>
            <a:endParaRPr lang="en-US"/>
          </a:p>
        </p:txBody>
      </p:sp>
      <p:sp>
        <p:nvSpPr>
          <p:cNvPr id="4" name="Slide Number Placeholder 3">
            <a:extLst>
              <a:ext uri="{FF2B5EF4-FFF2-40B4-BE49-F238E27FC236}">
                <a16:creationId xmlns:a16="http://schemas.microsoft.com/office/drawing/2014/main" id="{D1479AF0-DFEF-77CF-34A9-01323292FC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4DEA-6069-4606-B85F-FF738011FE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738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B6E5C-3A5D-8AE3-CA06-13F4403A8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80A0C8-9D2E-585E-C8CD-08205C1107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96C2A0-7983-1F68-CDF6-22A219BACAA5}"/>
              </a:ext>
            </a:extLst>
          </p:cNvPr>
          <p:cNvSpPr>
            <a:spLocks noGrp="1"/>
          </p:cNvSpPr>
          <p:nvPr>
            <p:ph type="body" idx="1"/>
          </p:nvPr>
        </p:nvSpPr>
        <p:spPr/>
        <p:txBody>
          <a:bodyPr/>
          <a:lstStyle/>
          <a:p>
            <a:r>
              <a:rPr lang="en-US"/>
              <a:t>2020 was start of Host Care program</a:t>
            </a:r>
          </a:p>
        </p:txBody>
      </p:sp>
      <p:sp>
        <p:nvSpPr>
          <p:cNvPr id="4" name="Slide Number Placeholder 3">
            <a:extLst>
              <a:ext uri="{FF2B5EF4-FFF2-40B4-BE49-F238E27FC236}">
                <a16:creationId xmlns:a16="http://schemas.microsoft.com/office/drawing/2014/main" id="{934CB342-C11B-0FAB-2697-F8EBF6A3B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4DEA-6069-4606-B85F-FF738011FE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0754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46692-7E1C-F081-636A-B1F74D9E7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A0DA7-BEE9-B68A-4FD9-1567F9D8F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431823-E9E2-949B-C84F-E5B4AEAEB4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Cormorant Garamond (Headings)"/>
              </a:rPr>
              <a:t>Clients with MSK programs have lower MSK PMPM compared to clients without a MSK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Cormorant Garamond (Headings)"/>
              </a:rPr>
              <a:t>Trends inpatient </a:t>
            </a:r>
            <a:r>
              <a:rPr lang="en-US" sz="1200" err="1">
                <a:solidFill>
                  <a:schemeClr val="tx1">
                    <a:lumMod val="75000"/>
                    <a:lumOff val="25000"/>
                  </a:schemeClr>
                </a:solidFill>
                <a:latin typeface="Cormorant Garamond (Headings)"/>
              </a:rPr>
              <a:t>outpat</a:t>
            </a:r>
            <a:r>
              <a:rPr lang="en-US" sz="1200">
                <a:solidFill>
                  <a:schemeClr val="tx1">
                    <a:lumMod val="75000"/>
                    <a:lumOff val="25000"/>
                  </a:schemeClr>
                </a:solidFill>
                <a:latin typeface="Cormorant Garamond (Headings)"/>
              </a:rPr>
              <a:t> trends and what’s driving inpat. Per 1000 and cost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Cormorant Garamond (Headings)"/>
              </a:rPr>
              <a:t>Compare total joints to imaging to PT/chiro costs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Cormorant Garamond (Headings)"/>
              </a:rPr>
              <a:t>PT preventative care-talk to Mary about what the ACA does allow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Cormorant Garamond (Headings)"/>
              </a:rPr>
              <a:t>LBP research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75000"/>
                  <a:lumOff val="25000"/>
                </a:schemeClr>
              </a:solidFill>
              <a:latin typeface="Cormorant Garamond (Headings)"/>
            </a:endParaRPr>
          </a:p>
          <a:p>
            <a:endParaRPr lang="en-US"/>
          </a:p>
        </p:txBody>
      </p:sp>
      <p:sp>
        <p:nvSpPr>
          <p:cNvPr id="4" name="Slide Number Placeholder 3">
            <a:extLst>
              <a:ext uri="{FF2B5EF4-FFF2-40B4-BE49-F238E27FC236}">
                <a16:creationId xmlns:a16="http://schemas.microsoft.com/office/drawing/2014/main" id="{ED097CDA-12CE-E49F-22AE-2195005711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D5940-1BB0-B34C-AE1F-6D535D0BD76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6522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Aft>
                <a:spcPts val="0"/>
              </a:spcAft>
            </a:pPr>
            <a:r>
              <a:rPr lang="en-US" sz="1200">
                <a:solidFill>
                  <a:srgbClr val="C00000"/>
                </a:solidFill>
                <a:latin typeface="+mj-lt"/>
              </a:rPr>
              <a:t>Nonsurgical therapies: These therapies offer less invasive options and aim to provide effective treatments with fewer risks and more cost efficiently than surgery.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Digital Health Solutions</a:t>
            </a:r>
            <a:r>
              <a:rPr lang="en-US"/>
              <a:t>: </a:t>
            </a:r>
            <a:r>
              <a:rPr lang="en-US" sz="1200" b="0" i="0" u="none" strike="noStrike" cap="none">
                <a:solidFill>
                  <a:schemeClr val="dk1"/>
                </a:solidFill>
                <a:latin typeface="Catamaran SemiBold"/>
                <a:ea typeface="Catamaran SemiBold"/>
                <a:cs typeface="Catamaran SemiBold"/>
                <a:sym typeface="Catamaran SemiBold"/>
              </a:rPr>
              <a:t>In-Clinic Care + Digital Home-Exercise Platform with Care Navigation; </a:t>
            </a:r>
            <a:r>
              <a:rPr lang="en-US" sz="800" b="0" i="0" u="none" strike="noStrike" cap="none">
                <a:solidFill>
                  <a:srgbClr val="5654A4"/>
                </a:solidFill>
                <a:latin typeface="Catamaran SemiBold"/>
                <a:ea typeface="Catamaran SemiBold"/>
                <a:cs typeface="Catamaran SemiBold"/>
                <a:sym typeface="Catamaran SemiBold"/>
              </a:rPr>
              <a:t>The program is designed to increase at-home exercise adherence, improve member outcomes, and prevent unnecessary hospitalizations and downstream adverse effects and associated costs</a:t>
            </a:r>
            <a:endParaRPr lang="en-US" sz="600" b="0" i="0" u="none" strike="noStrike" cap="none">
              <a:solidFill>
                <a:srgbClr val="000000"/>
              </a:solidFill>
              <a:latin typeface="Catamaran SemiBold"/>
              <a:ea typeface="Catamaran SemiBold"/>
              <a:cs typeface="Catamaran SemiBold"/>
              <a:sym typeface="Catamaran SemiBold"/>
            </a:endParaRPr>
          </a:p>
          <a:p>
            <a:endParaRPr lang="en-US"/>
          </a:p>
          <a:p>
            <a:r>
              <a:rPr lang="en-US"/>
              <a:t>Surge fueled by the rising prevalence of MSK disorders and the demand for personalized, remote patient management solutions.</a:t>
            </a:r>
          </a:p>
          <a:p>
            <a:pPr marL="171450" indent="-171450">
              <a:buFont typeface="Arial" panose="020B0604020202020204" pitchFamily="34" charset="0"/>
              <a:buChar char="•"/>
            </a:pPr>
            <a:r>
              <a:rPr lang="en-US"/>
              <a:t>Digital solutions play a key role in managing MSK conditions and enhancing patient outcomes.</a:t>
            </a:r>
          </a:p>
          <a:p>
            <a:pPr marL="171450" indent="-171450">
              <a:buFont typeface="Arial" panose="020B0604020202020204" pitchFamily="34" charset="0"/>
              <a:buChar char="•"/>
            </a:pPr>
            <a:r>
              <a:rPr lang="en-US"/>
              <a:t>AI-powered solutions and remote therapeutic monitoring offer personalized exercise routines and pain management advice via apps, reducing waiting times for patients.</a:t>
            </a:r>
          </a:p>
          <a:p>
            <a:endParaRPr lang="en-US"/>
          </a:p>
          <a:p>
            <a:r>
              <a:rPr lang="en-US" b="1"/>
              <a:t>Artificial Intelligence (AI) and Machine Learning</a:t>
            </a:r>
          </a:p>
          <a:p>
            <a:pPr>
              <a:buFont typeface="Arial" panose="020B0604020202020204" pitchFamily="34" charset="0"/>
              <a:buChar char="•"/>
            </a:pPr>
            <a:r>
              <a:rPr lang="en-US" b="1"/>
              <a:t>Advancement</a:t>
            </a:r>
            <a:r>
              <a:rPr lang="en-US"/>
              <a:t>: AI and machine learning are being integrated into joint surgery planning, helping surgeons to predict outcomes, optimize implant choice, and plan for patient-specific considerations. AI-based systems are also improving post-operative monitoring by predicting complications before they arise.</a:t>
            </a:r>
          </a:p>
          <a:p>
            <a:pPr>
              <a:buFont typeface="Arial" panose="020B0604020202020204" pitchFamily="34" charset="0"/>
              <a:buChar char="•"/>
            </a:pPr>
            <a:r>
              <a:rPr lang="en-US" b="1"/>
              <a:t>Impact on Costs and Outcomes</a:t>
            </a:r>
            <a:r>
              <a:rPr lang="en-US"/>
              <a:t>:</a:t>
            </a:r>
          </a:p>
          <a:p>
            <a:pPr marL="742950" lvl="1" indent="-285750">
              <a:buFont typeface="Arial" panose="020B0604020202020204" pitchFamily="34" charset="0"/>
              <a:buChar char="•"/>
            </a:pPr>
            <a:r>
              <a:rPr lang="en-US" b="1"/>
              <a:t>Outcomes</a:t>
            </a:r>
            <a:r>
              <a:rPr lang="en-US"/>
              <a:t>: Improved surgical planning, reduced complications, and more personalized treatment plans.</a:t>
            </a:r>
          </a:p>
          <a:p>
            <a:pPr marL="742950" lvl="1" indent="-285750">
              <a:buFont typeface="Arial" panose="020B0604020202020204" pitchFamily="34" charset="0"/>
              <a:buChar char="•"/>
            </a:pPr>
            <a:r>
              <a:rPr lang="en-US" b="1"/>
              <a:t>Costs</a:t>
            </a:r>
            <a:r>
              <a:rPr lang="en-US"/>
              <a:t>: AI and machine learning tools can initially be costly, but their potential to improve surgical precision, reduce errors, and lower complication rates can ultimately result in long-term cost savings.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Conservative care vs Surgery</a:t>
            </a:r>
            <a:r>
              <a:rPr lang="en-US"/>
              <a:t>: One year follow up outcomes for conservative care such as PT or chiropractic care vs surgical care shows similar outcomes, but lower cost associated with conservative care.</a:t>
            </a:r>
          </a:p>
          <a:p>
            <a:pPr lvl="0">
              <a:lnSpc>
                <a:spcPct val="100000"/>
              </a:lnSpc>
              <a:spcAft>
                <a:spcPts val="0"/>
              </a:spcAft>
            </a:pPr>
            <a:endParaRPr lang="en-US" sz="1200">
              <a:solidFill>
                <a:srgbClr val="C00000"/>
              </a:solidFill>
              <a:latin typeface="+mj-lt"/>
            </a:endParaRPr>
          </a:p>
          <a:p>
            <a:r>
              <a:rPr lang="en-US" b="1"/>
              <a:t>Biologics and Regenerative Medicine</a:t>
            </a:r>
          </a:p>
          <a:p>
            <a:pPr>
              <a:buFont typeface="Arial" panose="020B0604020202020204" pitchFamily="34" charset="0"/>
              <a:buChar char="•"/>
            </a:pPr>
            <a:r>
              <a:rPr lang="en-US" b="1"/>
              <a:t>Advancement</a:t>
            </a:r>
            <a:r>
              <a:rPr lang="en-US"/>
              <a:t>: Emerging therapies, such as </a:t>
            </a:r>
            <a:r>
              <a:rPr lang="en-US" b="1"/>
              <a:t>platelet-rich plasma (PRP)</a:t>
            </a:r>
            <a:r>
              <a:rPr lang="en-US"/>
              <a:t> and </a:t>
            </a:r>
            <a:r>
              <a:rPr lang="en-US" b="1"/>
              <a:t>stem cell injections</a:t>
            </a:r>
            <a:r>
              <a:rPr lang="en-US"/>
              <a:t>, are being explored as treatments to delay or enhance the outcomes of total joint replacements. These biologics may help with tissue healing, reducing inflammation, or even improving cartilage regeneration.</a:t>
            </a:r>
          </a:p>
          <a:p>
            <a:pPr>
              <a:buFont typeface="Arial" panose="020B0604020202020204" pitchFamily="34" charset="0"/>
              <a:buChar char="•"/>
            </a:pPr>
            <a:r>
              <a:rPr lang="en-US" b="1"/>
              <a:t>Impact on Costs and Outcomes</a:t>
            </a:r>
            <a:r>
              <a:rPr lang="en-US"/>
              <a:t>:</a:t>
            </a:r>
          </a:p>
          <a:p>
            <a:pPr marL="742950" lvl="1" indent="-285750">
              <a:buFont typeface="Arial" panose="020B0604020202020204" pitchFamily="34" charset="0"/>
              <a:buChar char="•"/>
            </a:pPr>
            <a:r>
              <a:rPr lang="en-US" b="1"/>
              <a:t>Outcomes</a:t>
            </a:r>
            <a:r>
              <a:rPr lang="en-US"/>
              <a:t>: Potentially faster recovery and better long-term joint function.</a:t>
            </a:r>
          </a:p>
          <a:p>
            <a:pPr marL="742950" lvl="1" indent="-285750">
              <a:buFont typeface="Arial" panose="020B0604020202020204" pitchFamily="34" charset="0"/>
              <a:buChar char="•"/>
            </a:pPr>
            <a:r>
              <a:rPr lang="en-US" b="1"/>
              <a:t>Costs</a:t>
            </a:r>
            <a:r>
              <a:rPr lang="en-US"/>
              <a:t>: While biologics can be expensive, they may reduce the need for future surgeries and revisions, resulting in long-term savings. However, more research is needed to determine their overall cost-effectiveness.</a:t>
            </a:r>
            <a:endParaRPr lang="en-US" sz="1200">
              <a:solidFill>
                <a:srgbClr val="C00000"/>
              </a:solidFill>
              <a:latin typeface="+mj-lt"/>
            </a:endParaRPr>
          </a:p>
          <a:p>
            <a:r>
              <a:rPr lang="en-US" b="1"/>
              <a:t>🩸 1. Platelet-Rich Plasma (PRP) Therapy</a:t>
            </a:r>
          </a:p>
          <a:p>
            <a:pPr>
              <a:buFont typeface="Arial" panose="020B0604020202020204" pitchFamily="34" charset="0"/>
              <a:buChar char="•"/>
            </a:pPr>
            <a:r>
              <a:rPr lang="en-US" b="1"/>
              <a:t>What it is</a:t>
            </a:r>
            <a:r>
              <a:rPr lang="en-US"/>
              <a:t>: Concentrated platelets from the patient's own blood.</a:t>
            </a:r>
          </a:p>
          <a:p>
            <a:pPr>
              <a:buFont typeface="Arial" panose="020B0604020202020204" pitchFamily="34" charset="0"/>
              <a:buChar char="•"/>
            </a:pPr>
            <a:r>
              <a:rPr lang="en-US" b="1"/>
              <a:t>Common uses</a:t>
            </a:r>
            <a:r>
              <a:rPr lang="en-US"/>
              <a:t>: Tendinopathies (e.g., tennis elbow), osteoarthritis, ligament sprains, muscle injuries.</a:t>
            </a:r>
          </a:p>
          <a:p>
            <a:pPr>
              <a:buFont typeface="Arial" panose="020B0604020202020204" pitchFamily="34" charset="0"/>
              <a:buChar char="•"/>
            </a:pPr>
            <a:r>
              <a:rPr lang="en-US" b="1"/>
              <a:t>Mechanism</a:t>
            </a:r>
            <a:r>
              <a:rPr lang="en-US"/>
              <a:t>: Platelets release growth factors that promote tissue healing.</a:t>
            </a:r>
          </a:p>
          <a:p>
            <a:r>
              <a:rPr lang="en-US" b="1"/>
              <a:t>🧬 2. Stem Cell Therapy</a:t>
            </a:r>
          </a:p>
          <a:p>
            <a:pPr>
              <a:buFont typeface="Arial" panose="020B0604020202020204" pitchFamily="34" charset="0"/>
              <a:buChar char="•"/>
            </a:pPr>
            <a:r>
              <a:rPr lang="en-US" b="1"/>
              <a:t>What it is</a:t>
            </a:r>
            <a:r>
              <a:rPr lang="en-US"/>
              <a:t>: Use of mesenchymal stem cells (MSCs), typically harvested from:</a:t>
            </a:r>
          </a:p>
          <a:p>
            <a:pPr marL="742950" lvl="1" indent="-285750">
              <a:buFont typeface="Arial" panose="020B0604020202020204" pitchFamily="34" charset="0"/>
              <a:buChar char="•"/>
            </a:pPr>
            <a:r>
              <a:rPr lang="en-US"/>
              <a:t>Bone marrow (BMAC: Bone Marrow Aspirate Concentrate)</a:t>
            </a:r>
          </a:p>
          <a:p>
            <a:pPr marL="742950" lvl="1" indent="-285750">
              <a:buFont typeface="Arial" panose="020B0604020202020204" pitchFamily="34" charset="0"/>
              <a:buChar char="•"/>
            </a:pPr>
            <a:r>
              <a:rPr lang="en-US"/>
              <a:t>Adipose (fat) tissue</a:t>
            </a:r>
          </a:p>
          <a:p>
            <a:pPr>
              <a:buFont typeface="Arial" panose="020B0604020202020204" pitchFamily="34" charset="0"/>
              <a:buChar char="•"/>
            </a:pPr>
            <a:r>
              <a:rPr lang="en-US" b="1"/>
              <a:t>Common uses</a:t>
            </a:r>
            <a:r>
              <a:rPr lang="en-US"/>
              <a:t>: Cartilage repair, osteoarthritis, disc degeneration, soft tissue injuries.</a:t>
            </a:r>
          </a:p>
          <a:p>
            <a:pPr>
              <a:buFont typeface="Arial" panose="020B0604020202020204" pitchFamily="34" charset="0"/>
              <a:buChar char="•"/>
            </a:pPr>
            <a:r>
              <a:rPr lang="en-US" b="1"/>
              <a:t>Mechanism</a:t>
            </a:r>
            <a:r>
              <a:rPr lang="en-US"/>
              <a:t>: MSCs may differentiate into cartilage, bone, or other tissues and modulate inflammation.</a:t>
            </a:r>
          </a:p>
          <a:p>
            <a:r>
              <a:rPr lang="en-US" b="1"/>
              <a:t>💉 3. Prolotherapy (Proliferative Therapy)</a:t>
            </a:r>
          </a:p>
          <a:p>
            <a:pPr>
              <a:buFont typeface="Arial" panose="020B0604020202020204" pitchFamily="34" charset="0"/>
              <a:buChar char="•"/>
            </a:pPr>
            <a:r>
              <a:rPr lang="en-US" b="1"/>
              <a:t>What it is</a:t>
            </a:r>
            <a:r>
              <a:rPr lang="en-US"/>
              <a:t>: Injection of an irritant solution (often dextrose) to stimulate the body’s healing response.</a:t>
            </a:r>
          </a:p>
          <a:p>
            <a:pPr>
              <a:buFont typeface="Arial" panose="020B0604020202020204" pitchFamily="34" charset="0"/>
              <a:buChar char="•"/>
            </a:pPr>
            <a:r>
              <a:rPr lang="en-US" b="1"/>
              <a:t>Common uses</a:t>
            </a:r>
            <a:r>
              <a:rPr lang="en-US"/>
              <a:t>: Chronic ligament or tendon injuries, joint instability.</a:t>
            </a:r>
          </a:p>
          <a:p>
            <a:pPr>
              <a:buFont typeface="Arial" panose="020B0604020202020204" pitchFamily="34" charset="0"/>
              <a:buChar char="•"/>
            </a:pPr>
            <a:r>
              <a:rPr lang="en-US" b="1"/>
              <a:t>Mechanism</a:t>
            </a:r>
            <a:r>
              <a:rPr lang="en-US"/>
              <a:t>: Induces mild inflammation to promote tissue repair and strengthen connective tissue.</a:t>
            </a:r>
          </a:p>
          <a:p>
            <a:r>
              <a:rPr lang="en-US" b="1"/>
              <a:t>🧪 4. Amniotic/Placental Tissue Products</a:t>
            </a:r>
          </a:p>
          <a:p>
            <a:pPr>
              <a:buFont typeface="Arial" panose="020B0604020202020204" pitchFamily="34" charset="0"/>
              <a:buChar char="•"/>
            </a:pPr>
            <a:r>
              <a:rPr lang="en-US" b="1"/>
              <a:t>What it is</a:t>
            </a:r>
            <a:r>
              <a:rPr lang="en-US"/>
              <a:t>: Biologic products derived from donated placental tissue, rich in growth factors and cytokines.</a:t>
            </a:r>
          </a:p>
          <a:p>
            <a:pPr>
              <a:buFont typeface="Arial" panose="020B0604020202020204" pitchFamily="34" charset="0"/>
              <a:buChar char="•"/>
            </a:pPr>
            <a:r>
              <a:rPr lang="en-US" b="1"/>
              <a:t>Common uses</a:t>
            </a:r>
            <a:r>
              <a:rPr lang="en-US"/>
              <a:t>: Tendon injuries, joint degeneration.</a:t>
            </a:r>
          </a:p>
          <a:p>
            <a:pPr>
              <a:buFont typeface="Arial" panose="020B0604020202020204" pitchFamily="34" charset="0"/>
              <a:buChar char="•"/>
            </a:pPr>
            <a:r>
              <a:rPr lang="en-US" b="1"/>
              <a:t>Mechanism</a:t>
            </a:r>
            <a:r>
              <a:rPr lang="en-US"/>
              <a:t>: Anti-inflammatory and regenerative properties, though these are typically not live-cell therapies.</a:t>
            </a:r>
          </a:p>
          <a:p>
            <a:r>
              <a:rPr lang="en-US" b="1"/>
              <a:t>🧱 5. Autologous Conditioned Serum (ACS) / IRAP</a:t>
            </a:r>
          </a:p>
          <a:p>
            <a:pPr>
              <a:buFont typeface="Arial" panose="020B0604020202020204" pitchFamily="34" charset="0"/>
              <a:buChar char="•"/>
            </a:pPr>
            <a:r>
              <a:rPr lang="en-US" b="1"/>
              <a:t>What it is</a:t>
            </a:r>
            <a:r>
              <a:rPr lang="en-US"/>
              <a:t>: Blood is processed to increase anti-inflammatory cytokines (e.g., IL-1Ra).</a:t>
            </a:r>
          </a:p>
          <a:p>
            <a:pPr>
              <a:buFont typeface="Arial" panose="020B0604020202020204" pitchFamily="34" charset="0"/>
              <a:buChar char="•"/>
            </a:pPr>
            <a:r>
              <a:rPr lang="en-US" b="1"/>
              <a:t>Common uses</a:t>
            </a:r>
            <a:r>
              <a:rPr lang="en-US"/>
              <a:t>: Osteoarthritis, joint inflammation.</a:t>
            </a:r>
          </a:p>
          <a:p>
            <a:pPr>
              <a:buFont typeface="Arial" panose="020B0604020202020204" pitchFamily="34" charset="0"/>
              <a:buChar char="•"/>
            </a:pPr>
            <a:r>
              <a:rPr lang="en-US" b="1"/>
              <a:t>Mechanism</a:t>
            </a:r>
            <a:r>
              <a:rPr lang="en-US"/>
              <a:t>: Modulates the inflammatory response in joints.</a:t>
            </a:r>
          </a:p>
          <a:p>
            <a:r>
              <a:rPr lang="en-US" b="1"/>
              <a:t>🧫 6. Extracellular Vesicles / Exosomes </a:t>
            </a:r>
            <a:r>
              <a:rPr lang="en-US" b="1" i="1"/>
              <a:t>(emerging/experimental)</a:t>
            </a:r>
            <a:endParaRPr lang="en-US" b="1"/>
          </a:p>
          <a:p>
            <a:pPr>
              <a:buFont typeface="Arial" panose="020B0604020202020204" pitchFamily="34" charset="0"/>
              <a:buChar char="•"/>
            </a:pPr>
            <a:r>
              <a:rPr lang="en-US" b="1"/>
              <a:t>What it is</a:t>
            </a:r>
            <a:r>
              <a:rPr lang="en-US"/>
              <a:t>: Cell-derived vesicles that carry signals between cells.</a:t>
            </a:r>
          </a:p>
          <a:p>
            <a:pPr>
              <a:buFont typeface="Arial" panose="020B0604020202020204" pitchFamily="34" charset="0"/>
              <a:buChar char="•"/>
            </a:pPr>
            <a:r>
              <a:rPr lang="en-US" b="1"/>
              <a:t>Potential use</a:t>
            </a:r>
            <a:r>
              <a:rPr lang="en-US"/>
              <a:t>: Similar to stem cells but without live cells—being researched for orthopedic repair.</a:t>
            </a:r>
          </a:p>
          <a:p>
            <a:r>
              <a:rPr lang="en-US" b="1"/>
              <a:t>🧍 7. Tissue Engineering / Scaffolds</a:t>
            </a:r>
          </a:p>
          <a:p>
            <a:pPr>
              <a:buFont typeface="Arial" panose="020B0604020202020204" pitchFamily="34" charset="0"/>
              <a:buChar char="•"/>
            </a:pPr>
            <a:r>
              <a:rPr lang="en-US" b="1"/>
              <a:t>What it is</a:t>
            </a:r>
            <a:r>
              <a:rPr lang="en-US"/>
              <a:t>: Bioengineered scaffolds (often biodegradable) sometimes combined with cells or growth factors.</a:t>
            </a:r>
          </a:p>
          <a:p>
            <a:pPr>
              <a:buFont typeface="Arial" panose="020B0604020202020204" pitchFamily="34" charset="0"/>
              <a:buChar char="•"/>
            </a:pPr>
            <a:r>
              <a:rPr lang="en-US" b="1"/>
              <a:t>Common uses</a:t>
            </a:r>
            <a:r>
              <a:rPr lang="en-US"/>
              <a:t>: Cartilage repair, meniscus or ligament reconstruction.</a:t>
            </a:r>
          </a:p>
          <a:p>
            <a:pPr>
              <a:buFont typeface="Arial" panose="020B0604020202020204" pitchFamily="34" charset="0"/>
              <a:buChar char="•"/>
            </a:pPr>
            <a:r>
              <a:rPr lang="en-US" b="1"/>
              <a:t>Mechanism</a:t>
            </a:r>
            <a:r>
              <a:rPr lang="en-US"/>
              <a:t>: Provides a framework for new tissue growth.</a:t>
            </a:r>
          </a:p>
          <a:p>
            <a:endParaRPr lang="en-US"/>
          </a:p>
          <a:p>
            <a:pPr lvl="0"/>
            <a:r>
              <a:rPr lang="en-US" b="1"/>
              <a:t>Growth in Orthopedic Devices and Smart Implants improving outcomes</a:t>
            </a:r>
          </a:p>
          <a:p>
            <a:pPr lvl="1"/>
            <a:r>
              <a:rPr lang="en-US"/>
              <a:t>Minimally invasive surgeries</a:t>
            </a:r>
          </a:p>
          <a:p>
            <a:pPr lvl="1"/>
            <a:r>
              <a:rPr lang="en-US"/>
              <a:t>Robotic-Assisted Surgery</a:t>
            </a:r>
          </a:p>
          <a:p>
            <a:pPr lvl="1"/>
            <a:r>
              <a:rPr lang="en-US"/>
              <a:t>Custom and Patient-Specific Implants</a:t>
            </a:r>
          </a:p>
          <a:p>
            <a:pPr lvl="1"/>
            <a:r>
              <a:rPr lang="en-US"/>
              <a:t>Improved Implant Materials</a:t>
            </a:r>
          </a:p>
          <a:p>
            <a:pPr lvl="1"/>
            <a:r>
              <a:rPr lang="en-US"/>
              <a:t>Smart devices</a:t>
            </a:r>
          </a:p>
          <a:p>
            <a:pPr lvl="1"/>
            <a:r>
              <a:rPr lang="en-US"/>
              <a:t>Development of Enhanced Recovery pathways</a:t>
            </a:r>
          </a:p>
          <a:p>
            <a:pPr lvl="1"/>
            <a:r>
              <a:rPr lang="en-US"/>
              <a:t>Streamlined outpatient procedures and early physical therapy.</a:t>
            </a:r>
          </a:p>
          <a:p>
            <a:pPr lvl="2"/>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4DEA-6069-4606-B85F-FF738011FE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933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F7FA3-FDA0-C90E-F686-378301D4F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54B9E-CD4C-EAC7-997B-C709135A5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C1C521-7FC3-0016-D795-C6DD6278FF4B}"/>
              </a:ext>
            </a:extLst>
          </p:cNvPr>
          <p:cNvSpPr>
            <a:spLocks noGrp="1"/>
          </p:cNvSpPr>
          <p:nvPr>
            <p:ph type="body" idx="1"/>
          </p:nvPr>
        </p:nvSpPr>
        <p:spPr/>
        <p:txBody>
          <a:bodyPr/>
          <a:lstStyle/>
          <a:p>
            <a:r>
              <a:rPr lang="en-US"/>
              <a:t>Digital Health Solutions: </a:t>
            </a:r>
          </a:p>
          <a:p>
            <a:r>
              <a:rPr lang="en-US"/>
              <a:t>Surge fueled by the rising prevalence of MSK disorders and the demand for personalized, remote patient management solutions.</a:t>
            </a:r>
          </a:p>
          <a:p>
            <a:r>
              <a:rPr lang="en-US"/>
              <a:t>• Digital solutions play a key role in managing MSK conditions and enhancing patient outcomes.</a:t>
            </a:r>
          </a:p>
          <a:p>
            <a:pPr lvl="1"/>
            <a:r>
              <a:rPr lang="en-US"/>
              <a:t>The global digital health market for MSK care is projected to grow from USD 4.4 billion in 2024 to USD 11.6 billion by 2030.</a:t>
            </a:r>
          </a:p>
          <a:p>
            <a:pPr lvl="1"/>
            <a:r>
              <a:rPr lang="en-US"/>
              <a:t>AI-powered solutions and remote therapeutic monitoring offer personalized exercise routines and pain management advice via apps, reducing waiting times for patients.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Conservative care vs Surgery: One year follow up outcomes for conservative care such as PT or chiropractic care vs surgical care shows similar outcomes, but lower cost associated with conservative care.</a:t>
            </a:r>
          </a:p>
          <a:p>
            <a:endParaRPr lang="en-US"/>
          </a:p>
          <a:p>
            <a:endParaRPr lang="en-US"/>
          </a:p>
          <a:p>
            <a:r>
              <a:rPr lang="en-US" b="1"/>
              <a:t>Biologics and Regenerative Medicine</a:t>
            </a:r>
          </a:p>
          <a:p>
            <a:pPr>
              <a:buFont typeface="Arial" panose="020B0604020202020204" pitchFamily="34" charset="0"/>
              <a:buChar char="•"/>
            </a:pPr>
            <a:r>
              <a:rPr lang="en-US" b="1"/>
              <a:t>Advancement</a:t>
            </a:r>
            <a:r>
              <a:rPr lang="en-US"/>
              <a:t>: Emerging therapies, such as </a:t>
            </a:r>
            <a:r>
              <a:rPr lang="en-US" b="1"/>
              <a:t>platelet-rich plasma (PRP)</a:t>
            </a:r>
            <a:r>
              <a:rPr lang="en-US"/>
              <a:t> and </a:t>
            </a:r>
            <a:r>
              <a:rPr lang="en-US" b="1"/>
              <a:t>stem cell injections</a:t>
            </a:r>
            <a:r>
              <a:rPr lang="en-US"/>
              <a:t>, are being explored as treatments to delay or enhance the outcomes of total joint replacements. These biologics may help with tissue healing, reducing inflammation, or even improving cartilage regeneration.</a:t>
            </a:r>
          </a:p>
          <a:p>
            <a:pPr>
              <a:buFont typeface="Arial" panose="020B0604020202020204" pitchFamily="34" charset="0"/>
              <a:buChar char="•"/>
            </a:pPr>
            <a:r>
              <a:rPr lang="en-US" b="1"/>
              <a:t>Impact on Costs and Outcomes</a:t>
            </a:r>
            <a:r>
              <a:rPr lang="en-US"/>
              <a:t>:</a:t>
            </a:r>
          </a:p>
          <a:p>
            <a:pPr marL="742950" lvl="1" indent="-285750">
              <a:buFont typeface="Arial" panose="020B0604020202020204" pitchFamily="34" charset="0"/>
              <a:buChar char="•"/>
            </a:pPr>
            <a:r>
              <a:rPr lang="en-US" b="1"/>
              <a:t>Outcomes</a:t>
            </a:r>
            <a:r>
              <a:rPr lang="en-US"/>
              <a:t>: Potentially faster recovery and better long-term joint function.</a:t>
            </a:r>
          </a:p>
          <a:p>
            <a:pPr marL="742950" lvl="1" indent="-285750">
              <a:buFont typeface="Arial" panose="020B0604020202020204" pitchFamily="34" charset="0"/>
              <a:buChar char="•"/>
            </a:pPr>
            <a:r>
              <a:rPr lang="en-US" b="1"/>
              <a:t>Costs</a:t>
            </a:r>
            <a:r>
              <a:rPr lang="en-US"/>
              <a:t>: While biologics can be expensive, they may reduce the need for future surgeries and revisions, resulting in long-term savings. However, more research is needed to determine their overall cost-effectiveness.</a:t>
            </a:r>
          </a:p>
          <a:p>
            <a:r>
              <a:rPr lang="en-US" b="1"/>
              <a:t>Artificial Intelligence (AI) and Machine Learning</a:t>
            </a:r>
          </a:p>
          <a:p>
            <a:pPr>
              <a:buFont typeface="Arial" panose="020B0604020202020204" pitchFamily="34" charset="0"/>
              <a:buChar char="•"/>
            </a:pPr>
            <a:r>
              <a:rPr lang="en-US" b="1"/>
              <a:t>Advancement</a:t>
            </a:r>
            <a:r>
              <a:rPr lang="en-US"/>
              <a:t>: AI and machine learning are being integrated into joint surgery planning, helping surgeons to predict outcomes, optimize implant choice, and plan for patient-specific considerations. AI-based systems are also improving post-operative monitoring by predicting complications before they arise.</a:t>
            </a:r>
          </a:p>
          <a:p>
            <a:pPr>
              <a:buFont typeface="Arial" panose="020B0604020202020204" pitchFamily="34" charset="0"/>
              <a:buChar char="•"/>
            </a:pPr>
            <a:r>
              <a:rPr lang="en-US" b="1"/>
              <a:t>Impact on Costs and Outcomes</a:t>
            </a:r>
            <a:r>
              <a:rPr lang="en-US"/>
              <a:t>:</a:t>
            </a:r>
          </a:p>
          <a:p>
            <a:pPr marL="742950" lvl="1" indent="-285750">
              <a:buFont typeface="Arial" panose="020B0604020202020204" pitchFamily="34" charset="0"/>
              <a:buChar char="•"/>
            </a:pPr>
            <a:r>
              <a:rPr lang="en-US" b="1"/>
              <a:t>Outcomes</a:t>
            </a:r>
            <a:r>
              <a:rPr lang="en-US"/>
              <a:t>: Improved surgical planning, reduced complications, and more personalized treatment plans.</a:t>
            </a:r>
          </a:p>
          <a:p>
            <a:pPr marL="742950" lvl="1" indent="-285750">
              <a:buFont typeface="Arial" panose="020B0604020202020204" pitchFamily="34" charset="0"/>
              <a:buChar char="•"/>
            </a:pPr>
            <a:r>
              <a:rPr lang="en-US" b="1"/>
              <a:t>Costs</a:t>
            </a:r>
            <a:r>
              <a:rPr lang="en-US"/>
              <a:t>: AI and machine learning tools can initially be costly, but their potential to improve surgical precision, reduce errors, and lower complication rates can ultimately result in long-term cost saving</a:t>
            </a:r>
          </a:p>
          <a:p>
            <a:r>
              <a:rPr lang="en-US" b="1"/>
              <a:t>7. Artificial Intelligence (AI) and Machine Learning</a:t>
            </a:r>
          </a:p>
          <a:p>
            <a:pPr>
              <a:buFont typeface="Arial" panose="020B0604020202020204" pitchFamily="34" charset="0"/>
              <a:buChar char="•"/>
            </a:pPr>
            <a:r>
              <a:rPr lang="en-US" b="1"/>
              <a:t>Advancement</a:t>
            </a:r>
            <a:r>
              <a:rPr lang="en-US"/>
              <a:t>: AI and machine learning are being integrated into joint surgery planning, helping surgeons to predict outcomes, optimize implant choice, and plan for patient-specific considerations. AI-based systems are also improving post-operative monitoring by predicting complications before they arise.</a:t>
            </a:r>
          </a:p>
          <a:p>
            <a:pPr>
              <a:buFont typeface="Arial" panose="020B0604020202020204" pitchFamily="34" charset="0"/>
              <a:buChar char="•"/>
            </a:pPr>
            <a:r>
              <a:rPr lang="en-US" b="1"/>
              <a:t>Impact on Costs and Outcomes</a:t>
            </a:r>
            <a:r>
              <a:rPr lang="en-US"/>
              <a:t>:</a:t>
            </a:r>
          </a:p>
          <a:p>
            <a:pPr marL="742950" lvl="1" indent="-285750">
              <a:buFont typeface="Arial" panose="020B0604020202020204" pitchFamily="34" charset="0"/>
              <a:buChar char="•"/>
            </a:pPr>
            <a:r>
              <a:rPr lang="en-US" b="1"/>
              <a:t>Outcomes</a:t>
            </a:r>
            <a:r>
              <a:rPr lang="en-US"/>
              <a:t>: Improved surgical planning, reduced complications, and more personalized treatment plans.</a:t>
            </a:r>
          </a:p>
          <a:p>
            <a:pPr marL="742950" lvl="1" indent="-285750">
              <a:buFont typeface="Arial" panose="020B0604020202020204" pitchFamily="34" charset="0"/>
              <a:buChar char="•"/>
            </a:pPr>
            <a:r>
              <a:rPr lang="en-US" b="1"/>
              <a:t>Costs</a:t>
            </a:r>
            <a:r>
              <a:rPr lang="en-US"/>
              <a:t>: AI and machine learning tools can initially be costly, but their potential to improve surgical precision, reduce errors, and lower complication rates can ultimately result in long-term cost savings.</a:t>
            </a:r>
          </a:p>
          <a:p>
            <a:endParaRPr lang="en-US"/>
          </a:p>
          <a:p>
            <a:pPr lvl="1"/>
            <a:r>
              <a:rPr lang="en-US"/>
              <a:t>Growth in Orthopedic Devices and Smart Implants improving outcomes</a:t>
            </a:r>
          </a:p>
          <a:p>
            <a:pPr lvl="2"/>
            <a:r>
              <a:rPr lang="en-US"/>
              <a:t>The orthopedic devices market is projected to surpass USD $65.79 billion in 2025 and reach USD $92.42 billion by 2033</a:t>
            </a:r>
          </a:p>
          <a:p>
            <a:pPr lvl="2"/>
            <a:endParaRPr lang="en-US"/>
          </a:p>
          <a:p>
            <a:pPr lvl="3"/>
            <a:r>
              <a:rPr lang="en-US"/>
              <a:t>Minimally invasive surgeries</a:t>
            </a:r>
          </a:p>
          <a:p>
            <a:pPr lvl="3"/>
            <a:r>
              <a:rPr lang="en-US"/>
              <a:t>Robotic-Assisted Surgery</a:t>
            </a:r>
          </a:p>
          <a:p>
            <a:pPr lvl="3"/>
            <a:r>
              <a:rPr lang="en-US"/>
              <a:t>Custom and Patient-Specific Implants</a:t>
            </a:r>
          </a:p>
          <a:p>
            <a:pPr lvl="4"/>
            <a:r>
              <a:rPr lang="en-US"/>
              <a:t>Improved Implant Materials</a:t>
            </a:r>
          </a:p>
          <a:p>
            <a:pPr lvl="4"/>
            <a:r>
              <a:rPr lang="en-US"/>
              <a:t>Smart devices</a:t>
            </a:r>
          </a:p>
          <a:p>
            <a:pPr lvl="1"/>
            <a:r>
              <a:rPr lang="en-US"/>
              <a:t>Development of Enhanced Recovery pathways</a:t>
            </a:r>
          </a:p>
          <a:p>
            <a:pPr lvl="2"/>
            <a:r>
              <a:rPr lang="en-US"/>
              <a:t>Streamlined outpatient procedures and early physical therapy.</a:t>
            </a:r>
          </a:p>
          <a:p>
            <a:pPr lvl="2"/>
            <a:endParaRPr lang="en-US"/>
          </a:p>
          <a:p>
            <a:endParaRPr lang="en-US"/>
          </a:p>
          <a:p>
            <a:endParaRPr lang="en-US"/>
          </a:p>
        </p:txBody>
      </p:sp>
      <p:sp>
        <p:nvSpPr>
          <p:cNvPr id="4" name="Slide Number Placeholder 3">
            <a:extLst>
              <a:ext uri="{FF2B5EF4-FFF2-40B4-BE49-F238E27FC236}">
                <a16:creationId xmlns:a16="http://schemas.microsoft.com/office/drawing/2014/main" id="{AA774922-12E4-41C8-2FF7-F75286DF79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4DEA-6069-4606-B85F-FF738011FE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6528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926AD-15E3-19DD-3BB3-BA8450869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01468-0BF9-5849-A457-1E9BCBD65B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DC746D-012E-3383-9951-DD2C7421927E}"/>
              </a:ext>
            </a:extLst>
          </p:cNvPr>
          <p:cNvSpPr>
            <a:spLocks noGrp="1"/>
          </p:cNvSpPr>
          <p:nvPr>
            <p:ph type="body" idx="1"/>
          </p:nvPr>
        </p:nvSpPr>
        <p:spPr/>
        <p:txBody>
          <a:bodyPr/>
          <a:lstStyle/>
          <a:p>
            <a:endParaRPr lang="en-US"/>
          </a:p>
          <a:p>
            <a:pPr>
              <a:buClrTx/>
              <a:buFont typeface="Arial" panose="020B0604020202020204" pitchFamily="34" charset="0"/>
              <a:buChar char="•"/>
            </a:pPr>
            <a:r>
              <a:rPr lang="en-US" sz="1200" b="1"/>
              <a:t>Reduce risk of injury</a:t>
            </a:r>
          </a:p>
          <a:p>
            <a:pPr>
              <a:buClrTx/>
              <a:buFont typeface="Arial" panose="020B0604020202020204" pitchFamily="34" charset="0"/>
              <a:buChar char="•"/>
            </a:pPr>
            <a:r>
              <a:rPr lang="en-US" sz="1200" b="1"/>
              <a:t>Minimize engagement in the healthcare system</a:t>
            </a:r>
          </a:p>
          <a:p>
            <a:pPr>
              <a:buClrTx/>
              <a:buFont typeface="Arial" panose="020B0604020202020204" pitchFamily="34" charset="0"/>
              <a:buChar char="•"/>
            </a:pPr>
            <a:r>
              <a:rPr lang="en-US" sz="1200" b="1"/>
              <a:t>Reduce direct/indirect costs associated with musculoskeletal injury. </a:t>
            </a:r>
          </a:p>
          <a:p>
            <a:pPr marL="0" marR="0">
              <a:spcBef>
                <a:spcPts val="0"/>
              </a:spcBef>
              <a:spcAft>
                <a:spcPts val="0"/>
              </a:spcAft>
            </a:pPr>
            <a:r>
              <a:rPr lang="en-US" sz="1200" kern="1200">
                <a:solidFill>
                  <a:srgbClr val="000000"/>
                </a:solidFill>
                <a:effectLst/>
                <a:latin typeface="Calibri" panose="020F0502020204030204" pitchFamily="34" charset="0"/>
                <a:ea typeface="Times New Roman" panose="02020603050405020304" pitchFamily="18" charset="0"/>
              </a:rPr>
              <a:t>For groups with higher MSK and/or high Occ Health spend, an onsite PT prevention and wellness program can be very cost effective. </a:t>
            </a:r>
            <a:endParaRPr lang="en-US" sz="12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Partnering with a provider in which a PT is onsite allows PTs to evaluate work demands and conditions and perform post offer preemployment screens or annual PT physicals to catch emerging conditions early and provide education on how to prevent MSK injuries, further reducing the risk of injury.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When onsite is not an option or for plan members not onsite these screens or this type of education may be done through telehealth or in office visits.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If minor injuries develop, prevention programs allow PTs to quickly teach strategies to promote tissue healing and reduce complications.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Lastly, they can triage plan members and employees to other medical providers as needed or begin early intervention PT to minimize further engagement in the healthcare system.</a:t>
            </a:r>
          </a:p>
          <a:p>
            <a:pPr marL="342900" marR="0" lvl="0" indent="-342900">
              <a:spcBef>
                <a:spcPts val="0"/>
              </a:spcBef>
              <a:spcAft>
                <a:spcPts val="0"/>
              </a:spcAft>
              <a:buFont typeface="Arial" panose="020B0604020202020204" pitchFamily="34" charset="0"/>
              <a:buChar char="•"/>
              <a:tabLst>
                <a:tab pos="457200" algn="l"/>
              </a:tabLst>
            </a:pPr>
            <a:endParaRPr lang="en-US" sz="1200" kern="1200">
              <a:solidFill>
                <a:srgbClr val="000000"/>
              </a:solidFill>
              <a:effectLst/>
              <a:latin typeface="Calibri" panose="020F0502020204030204" pitchFamily="34" charset="0"/>
              <a:cs typeface="Times New Roman" panose="02020603050405020304" pitchFamily="18" charset="0"/>
            </a:endParaRPr>
          </a:p>
          <a:p>
            <a:pPr marL="0" lvl="0" indent="0">
              <a:spcBef>
                <a:spcPts val="0"/>
              </a:spcBef>
              <a:spcAft>
                <a:spcPts val="1800"/>
              </a:spcAft>
              <a:buClrTx/>
              <a:buNone/>
            </a:pPr>
            <a:r>
              <a:rPr lang="en-US" sz="1400" b="1">
                <a:effectLst/>
              </a:rPr>
              <a:t>Decreased Downstream Healthcare costs with:</a:t>
            </a:r>
          </a:p>
          <a:p>
            <a:pPr lvl="0">
              <a:spcBef>
                <a:spcPts val="0"/>
              </a:spcBef>
              <a:spcAft>
                <a:spcPts val="1800"/>
              </a:spcAft>
              <a:buClrTx/>
              <a:buFont typeface="Arial" panose="020B0604020202020204" pitchFamily="34" charset="0"/>
              <a:buChar char="•"/>
            </a:pPr>
            <a:r>
              <a:rPr lang="en-US" sz="1200">
                <a:effectLst/>
              </a:rPr>
              <a:t>Early access to PT </a:t>
            </a:r>
            <a:r>
              <a:rPr lang="en-US" sz="1200"/>
              <a:t>within days to weeks of symptom onset or injury</a:t>
            </a:r>
            <a:endParaRPr lang="en-US" sz="1200">
              <a:effectLst/>
            </a:endParaRPr>
          </a:p>
          <a:p>
            <a:pPr lvl="0">
              <a:spcBef>
                <a:spcPts val="0"/>
              </a:spcBef>
              <a:spcAft>
                <a:spcPts val="1800"/>
              </a:spcAft>
              <a:buClrTx/>
              <a:buFont typeface="Arial" panose="020B0604020202020204" pitchFamily="34" charset="0"/>
              <a:buChar char="•"/>
            </a:pPr>
            <a:r>
              <a:rPr lang="en-US" sz="1200">
                <a:effectLst/>
              </a:rPr>
              <a:t>Direct PT vs MD referral </a:t>
            </a:r>
            <a:endParaRPr lang="en-US" sz="1200"/>
          </a:p>
          <a:p>
            <a:pPr lvl="0">
              <a:spcBef>
                <a:spcPts val="0"/>
              </a:spcBef>
              <a:spcAft>
                <a:spcPts val="1800"/>
              </a:spcAft>
              <a:buClrTx/>
              <a:buFont typeface="Arial" panose="020B0604020202020204" pitchFamily="34" charset="0"/>
              <a:buChar char="•"/>
            </a:pPr>
            <a:r>
              <a:rPr lang="en-US" sz="1200">
                <a:effectLst/>
              </a:rPr>
              <a:t>Evidenced Based Care adherent to Clinical Practice Guidelines</a:t>
            </a:r>
          </a:p>
          <a:p>
            <a:pPr lvl="0">
              <a:spcBef>
                <a:spcPts val="0"/>
              </a:spcBef>
              <a:spcAft>
                <a:spcPts val="1800"/>
              </a:spcAft>
              <a:buClrTx/>
              <a:buFont typeface="Arial" panose="020B0604020202020204" pitchFamily="34" charset="0"/>
              <a:buNone/>
            </a:pPr>
            <a:endParaRPr lang="en-US" sz="1200">
              <a:effectLst/>
            </a:endParaRPr>
          </a:p>
          <a:p>
            <a:pPr lvl="0"/>
            <a:r>
              <a:rPr lang="en-US" sz="1000"/>
              <a:t>Research supports that when PT starts within days to weeks of injury </a:t>
            </a:r>
            <a:r>
              <a:rPr lang="en-US" sz="1200"/>
              <a:t>the likelihood of additional MD visits, major surgery, injections, opioid medications, and advanced imaging decreases by nearly 50% and reduces subsequent health care costs of over $2700 compared to starting PT after 30 days.</a:t>
            </a:r>
          </a:p>
          <a:p>
            <a:pPr lvl="0"/>
            <a:r>
              <a:rPr lang="en-US" sz="1200"/>
              <a:t>	When patients directly access PT it reduces visits by 27% than when referred by a physician.</a:t>
            </a:r>
          </a:p>
          <a:p>
            <a:pPr lvl="0"/>
            <a:r>
              <a:rPr lang="en-US" sz="1200"/>
              <a:t>	When care is adherent to clinical practice guidelines, research has found a cost savings of over $1300 per episode of care. </a:t>
            </a:r>
          </a:p>
          <a:p>
            <a:pPr lvl="0"/>
            <a:endParaRPr lang="en-US" sz="1200"/>
          </a:p>
          <a:p>
            <a:r>
              <a:rPr lang="en-US" sz="1200">
                <a:solidFill>
                  <a:schemeClr val="bg2">
                    <a:lumMod val="75000"/>
                  </a:schemeClr>
                </a:solidFill>
              </a:rPr>
              <a:t>Fritz, JM Primary care referral of patients with low back pain to physical therapy: impact on future healthcare utilization and costs. Spine 25 2114-21</a:t>
            </a:r>
          </a:p>
          <a:p>
            <a:r>
              <a:rPr lang="en-US" sz="1200">
                <a:solidFill>
                  <a:schemeClr val="bg2">
                    <a:lumMod val="75000"/>
                  </a:schemeClr>
                </a:solidFill>
              </a:rPr>
              <a:t>Better Outcomes Associated with Early Physical Therapy for Injured Workers with Low Back Pain, WCRI Study | WCRI (wcrinet.org)</a:t>
            </a:r>
          </a:p>
          <a:p>
            <a:r>
              <a:rPr lang="en-US" sz="1200">
                <a:solidFill>
                  <a:schemeClr val="bg2">
                    <a:lumMod val="75000"/>
                  </a:schemeClr>
                </a:solidFill>
              </a:rPr>
              <a:t>Pendergast J et al. A comparison of health care use for physician-referred and self-referred episodes of outpatient physical therapy. Health Serv Res. 2012 Apr;47(2):633-54.</a:t>
            </a:r>
            <a:r>
              <a:rPr lang="en-US" sz="1200" b="0" i="0">
                <a:solidFill>
                  <a:schemeClr val="bg2">
                    <a:lumMod val="75000"/>
                  </a:schemeClr>
                </a:solidFill>
              </a:rPr>
              <a:t> </a:t>
            </a:r>
            <a:r>
              <a:rPr lang="en-US" sz="1200" b="0" i="0" err="1">
                <a:solidFill>
                  <a:schemeClr val="bg2">
                    <a:lumMod val="75000"/>
                  </a:schemeClr>
                </a:solidFill>
              </a:rPr>
              <a:t>doi</a:t>
            </a:r>
            <a:r>
              <a:rPr lang="en-US" sz="1200" b="0" i="0">
                <a:solidFill>
                  <a:schemeClr val="bg2">
                    <a:lumMod val="75000"/>
                  </a:schemeClr>
                </a:solidFill>
              </a:rPr>
              <a:t>: 10.1111/j.1475-6773.2011.01324.x. </a:t>
            </a:r>
            <a:r>
              <a:rPr lang="en-US" sz="1200" b="0" i="0" err="1">
                <a:solidFill>
                  <a:schemeClr val="bg2">
                    <a:lumMod val="75000"/>
                  </a:schemeClr>
                </a:solidFill>
              </a:rPr>
              <a:t>Epub</a:t>
            </a:r>
            <a:r>
              <a:rPr lang="en-US" sz="1200" b="0" i="0">
                <a:solidFill>
                  <a:schemeClr val="bg2">
                    <a:lumMod val="75000"/>
                  </a:schemeClr>
                </a:solidFill>
              </a:rPr>
              <a:t> 2011 Sep 23.</a:t>
            </a:r>
            <a:endParaRPr lang="en-US" sz="1200">
              <a:solidFill>
                <a:schemeClr val="bg2">
                  <a:lumMod val="75000"/>
                </a:schemeClr>
              </a:solidFill>
            </a:endParaRPr>
          </a:p>
          <a:p>
            <a:r>
              <a:rPr lang="en-US" sz="1200">
                <a:solidFill>
                  <a:schemeClr val="bg2">
                    <a:lumMod val="75000"/>
                  </a:schemeClr>
                </a:solidFill>
              </a:rPr>
              <a:t>Fritz JM et al. Physical therapy for acute low back pain: associations with subsequent healthcare costs. Spine (Phila Ps 1976) 2008 Jul 15;33(16):1800-5. </a:t>
            </a:r>
            <a:r>
              <a:rPr lang="en-US" sz="1200">
                <a:solidFill>
                  <a:schemeClr val="bg2">
                    <a:lumMod val="75000"/>
                  </a:schemeClr>
                </a:solidFill>
                <a:hlinkClick r:id="rId3">
                  <a:extLst>
                    <a:ext uri="{A12FA001-AC4F-418D-AE19-62706E023703}">
                      <ahyp:hlinkClr xmlns:ahyp="http://schemas.microsoft.com/office/drawing/2018/hyperlinkcolor" val="tx"/>
                    </a:ext>
                  </a:extLst>
                </a:hlinkClick>
              </a:rPr>
              <a:t>Physical therapy for acute low back pain: associations with subsequent healthcare costs - PubMed (nih.gov)</a:t>
            </a:r>
            <a:endParaRPr lang="en-US" sz="1200">
              <a:solidFill>
                <a:schemeClr val="bg2">
                  <a:lumMod val="75000"/>
                </a:schemeClr>
              </a:solidFill>
            </a:endParaRPr>
          </a:p>
          <a:p>
            <a:pPr lvl="0"/>
            <a:endParaRPr lang="en-US" sz="1200"/>
          </a:p>
          <a:p>
            <a:pPr marL="342900" marR="0" lvl="0" indent="-342900">
              <a:spcBef>
                <a:spcPts val="0"/>
              </a:spcBef>
              <a:spcAft>
                <a:spcPts val="0"/>
              </a:spcAft>
              <a:buFont typeface="Arial" panose="020B0604020202020204" pitchFamily="34" charset="0"/>
              <a:buChar char="•"/>
              <a:tabLst>
                <a:tab pos="457200" algn="l"/>
              </a:tabLst>
            </a:pPr>
            <a:endParaRPr lang="en-US"/>
          </a:p>
        </p:txBody>
      </p:sp>
      <p:sp>
        <p:nvSpPr>
          <p:cNvPr id="4" name="Slide Number Placeholder 3">
            <a:extLst>
              <a:ext uri="{FF2B5EF4-FFF2-40B4-BE49-F238E27FC236}">
                <a16:creationId xmlns:a16="http://schemas.microsoft.com/office/drawing/2014/main" id="{020C3C3C-6B28-0002-9BB1-B9C8E9647D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4DEA-6069-4606-B85F-FF738011FE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4543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5AFA4-0A00-2AFC-04CF-A52339FC4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97EE3-26AB-F12C-991D-A86BE5849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19805-A49C-A4AA-9D9E-D9C6F8962707}"/>
              </a:ext>
            </a:extLst>
          </p:cNvPr>
          <p:cNvSpPr>
            <a:spLocks noGrp="1"/>
          </p:cNvSpPr>
          <p:nvPr>
            <p:ph type="body" idx="1"/>
          </p:nvPr>
        </p:nvSpPr>
        <p:spPr/>
        <p:txBody>
          <a:bodyPr/>
          <a:lstStyle/>
          <a:p>
            <a:r>
              <a:rPr lang="en-US"/>
              <a:t>PT 9 visits average in 2024, $134/visit</a:t>
            </a:r>
          </a:p>
          <a:p>
            <a:r>
              <a:rPr lang="en-US"/>
              <a:t>CT: $1,061</a:t>
            </a:r>
          </a:p>
          <a:p>
            <a:r>
              <a:rPr lang="en-US"/>
              <a:t> X-ray: $107</a:t>
            </a:r>
          </a:p>
          <a:p>
            <a:endParaRPr lang="en-US"/>
          </a:p>
          <a:p>
            <a:r>
              <a:rPr lang="en-US" err="1"/>
              <a:t>Chir</a:t>
            </a:r>
            <a:r>
              <a:rPr lang="en-US"/>
              <a:t>: $66/visit and average of 12 visits</a:t>
            </a:r>
          </a:p>
        </p:txBody>
      </p:sp>
      <p:sp>
        <p:nvSpPr>
          <p:cNvPr id="4" name="Slide Number Placeholder 3">
            <a:extLst>
              <a:ext uri="{FF2B5EF4-FFF2-40B4-BE49-F238E27FC236}">
                <a16:creationId xmlns:a16="http://schemas.microsoft.com/office/drawing/2014/main" id="{17FF7FC2-0CB5-C9C8-2709-DE075E41A1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4DEA-6069-4606-B85F-FF738011FE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0816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Tx/>
              <a:buFont typeface="Arial" panose="020B0604020202020204" pitchFamily="34" charset="0"/>
              <a:buNone/>
            </a:pPr>
            <a:r>
              <a:rPr lang="en-US" sz="1200" b="1"/>
              <a:t>Prevention and Early Conservative Care Goal: </a:t>
            </a:r>
            <a:r>
              <a:rPr lang="en-US" sz="1200" b="0"/>
              <a:t>Reduce the risk of injury and Minimize engagement in the healthcare system and decreased downstream healthcare costs and promote a value-based care pathway.</a:t>
            </a:r>
          </a:p>
          <a:p>
            <a:pPr marL="171450" marR="0" indent="-171450">
              <a:spcBef>
                <a:spcPts val="0"/>
              </a:spcBef>
              <a:spcAft>
                <a:spcPts val="0"/>
              </a:spcAft>
              <a:buFont typeface="Arial" panose="020B0604020202020204" pitchFamily="34" charset="0"/>
              <a:buChar char="•"/>
            </a:pPr>
            <a:r>
              <a:rPr lang="en-US" sz="1200" kern="1200">
                <a:solidFill>
                  <a:srgbClr val="000000"/>
                </a:solidFill>
                <a:effectLst/>
                <a:latin typeface="Calibri" panose="020F0502020204030204" pitchFamily="34" charset="0"/>
                <a:ea typeface="Times New Roman" panose="02020603050405020304" pitchFamily="18" charset="0"/>
              </a:rPr>
              <a:t>For groups with high prevalence of  MSK and/or high Occ Health reportable injuries and spend, an onsite PT prevention and wellness program can be very cost effective. </a:t>
            </a:r>
            <a:endParaRPr lang="en-US" sz="12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Partnering with a provider in which a PT is onsite allows PTs to evaluate work demands and conditions and perform post offer preemployment screens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If minor injuries develop, prevention programs allow PTs to quickly teach strategies to promote tissue healing and reduce complications. </a:t>
            </a:r>
            <a:endParaRPr lang="en-US" sz="1200"/>
          </a:p>
          <a:p>
            <a:pPr marL="0" indent="0">
              <a:buFont typeface="Arial" panose="020B0604020202020204" pitchFamily="34" charset="0"/>
              <a:buNone/>
            </a:pPr>
            <a:endParaRPr lang="en-US" b="1"/>
          </a:p>
          <a:p>
            <a:pPr marL="109538" indent="-109538">
              <a:buFont typeface="Arial" panose="020B0604020202020204" pitchFamily="34" charset="0"/>
              <a:buChar char="•"/>
            </a:pPr>
            <a:r>
              <a:rPr lang="en-US" b="1"/>
              <a:t>Ergonomic Analysis/Job Description Development</a:t>
            </a:r>
          </a:p>
          <a:p>
            <a:pPr marL="742950" lvl="1" indent="-285750">
              <a:buFont typeface="Courier New" panose="02070309020205020404" pitchFamily="49" charset="0"/>
              <a:buChar char="o"/>
            </a:pPr>
            <a:r>
              <a:rPr lang="en-US"/>
              <a:t>Industrial Ergonomics</a:t>
            </a:r>
          </a:p>
          <a:p>
            <a:pPr marL="742950" lvl="1" indent="-285750">
              <a:buFont typeface="Courier New" panose="02070309020205020404" pitchFamily="49" charset="0"/>
              <a:buChar char="o"/>
            </a:pPr>
            <a:r>
              <a:rPr lang="en-US"/>
              <a:t>Office Ergonomics</a:t>
            </a:r>
          </a:p>
          <a:p>
            <a:pPr marL="109538" indent="-109538">
              <a:buFont typeface="Arial" panose="020B0604020202020204" pitchFamily="34" charset="0"/>
              <a:buChar char="•"/>
            </a:pPr>
            <a:r>
              <a:rPr lang="en-US" b="1"/>
              <a:t>Job Function Matching</a:t>
            </a:r>
          </a:p>
          <a:p>
            <a:pPr marL="742950" lvl="1" indent="-285750">
              <a:buFont typeface="Courier New" panose="02070309020205020404" pitchFamily="49" charset="0"/>
              <a:buChar char="o"/>
            </a:pPr>
            <a:r>
              <a:rPr lang="en-US"/>
              <a:t>Return to Work (Fit for Duty) Testing</a:t>
            </a:r>
            <a:endParaRPr lang="en-US" sz="400"/>
          </a:p>
          <a:p>
            <a:pPr marL="742950" lvl="1" indent="-285750">
              <a:buFont typeface="Courier New" panose="02070309020205020404" pitchFamily="49" charset="0"/>
              <a:buChar char="o"/>
            </a:pPr>
            <a:r>
              <a:rPr lang="en-US"/>
              <a:t>Stay at Work (Fit for Duty) Testing</a:t>
            </a:r>
            <a:endParaRPr lang="en-US" sz="400"/>
          </a:p>
          <a:p>
            <a:pPr marL="109538" indent="-109538">
              <a:buFont typeface="Arial" panose="020B0604020202020204" pitchFamily="34" charset="0"/>
              <a:buChar char="•"/>
            </a:pPr>
            <a:r>
              <a:rPr lang="en-US" b="1"/>
              <a:t>Pre-Work Stretching Program</a:t>
            </a:r>
            <a:endParaRPr lang="en-US" sz="400"/>
          </a:p>
          <a:p>
            <a:pPr marL="109538" indent="-109538">
              <a:buFont typeface="Arial" panose="020B0604020202020204" pitchFamily="34" charset="0"/>
              <a:buChar char="•"/>
            </a:pPr>
            <a:r>
              <a:rPr lang="en-US" b="1"/>
              <a:t>Employee MSK Prevention Training</a:t>
            </a:r>
          </a:p>
          <a:p>
            <a:pPr marL="742950" lvl="1" indent="-285750">
              <a:buFont typeface="Courier New" panose="02070309020205020404" pitchFamily="49" charset="0"/>
              <a:buChar char="o"/>
            </a:pPr>
            <a:r>
              <a:rPr lang="en-US"/>
              <a:t>Body Mechanics</a:t>
            </a:r>
          </a:p>
          <a:p>
            <a:pPr marL="742950" lvl="1" indent="-285750">
              <a:buFont typeface="Courier New" panose="02070309020205020404" pitchFamily="49" charset="0"/>
              <a:buChar char="o"/>
            </a:pPr>
            <a:r>
              <a:rPr lang="en-US"/>
              <a:t>Ergonomic Awareness</a:t>
            </a:r>
          </a:p>
          <a:p>
            <a:pPr marL="742950" lvl="1" indent="-285750">
              <a:buFont typeface="Courier New" panose="02070309020205020404" pitchFamily="49" charset="0"/>
              <a:buChar char="o"/>
            </a:pPr>
            <a:r>
              <a:rPr lang="en-US"/>
              <a:t>Job Task Specific</a:t>
            </a:r>
            <a:endParaRPr lang="en-US" sz="400"/>
          </a:p>
          <a:p>
            <a:pPr marL="109538" indent="-109538">
              <a:buFont typeface="Arial" panose="020B0604020202020204" pitchFamily="34" charset="0"/>
              <a:buChar char="•"/>
            </a:pPr>
            <a:r>
              <a:rPr lang="en-US" b="1"/>
              <a:t>Wellness Programs</a:t>
            </a:r>
          </a:p>
          <a:p>
            <a:pPr marL="566738" lvl="1" indent="-109538">
              <a:buFont typeface="Arial" panose="020B0604020202020204" pitchFamily="34" charset="0"/>
              <a:buChar char="•"/>
            </a:pPr>
            <a:r>
              <a:rPr lang="en-US"/>
              <a:t>Screens through Onsite Clinic (Wellness initiative)</a:t>
            </a:r>
          </a:p>
          <a:p>
            <a:pPr marL="742950" marR="0" lvl="1" indent="-285750">
              <a:spcBef>
                <a:spcPts val="0"/>
              </a:spcBef>
              <a:spcAft>
                <a:spcPts val="0"/>
              </a:spcAft>
              <a:buFont typeface="Courier New" panose="02070309020205020404" pitchFamily="49" charset="0"/>
              <a:buChar char="o"/>
            </a:pPr>
            <a:endParaRPr lang="en-US" sz="1200">
              <a:effectLst/>
              <a:latin typeface="Times New Roman" panose="02020603050405020304" pitchFamily="18" charset="0"/>
              <a:ea typeface="Times New Roman" panose="02020603050405020304" pitchFamily="18" charset="0"/>
            </a:endParaRPr>
          </a:p>
          <a:p>
            <a:pPr marL="0" lvl="0" indent="0">
              <a:lnSpc>
                <a:spcPct val="120000"/>
              </a:lnSpc>
              <a:spcBef>
                <a:spcPts val="0"/>
              </a:spcBef>
              <a:buFont typeface="Arial" panose="020B0604020202020204" pitchFamily="34" charset="0"/>
              <a:buNone/>
            </a:pPr>
            <a:br>
              <a:rPr lang="en-US" b="0"/>
            </a:br>
            <a:endParaRPr lang="en-US" b="0" i="0" u="none" strike="noStrike">
              <a:solidFill>
                <a:srgbClr val="121212"/>
              </a:solidFill>
              <a:effectLst/>
              <a:latin typeface="Roboto" panose="02000000000000000000" pitchFamily="2" charset="0"/>
            </a:endParaRPr>
          </a:p>
          <a:p>
            <a:pPr marL="342900" marR="0" lvl="0" indent="-342900">
              <a:spcBef>
                <a:spcPts val="0"/>
              </a:spcBef>
              <a:spcAft>
                <a:spcPts val="0"/>
              </a:spcAft>
              <a:buFont typeface="Arial" panose="020B0604020202020204" pitchFamily="34" charset="0"/>
              <a:buChar char="•"/>
              <a:tabLst>
                <a:tab pos="45720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4DEA-6069-4606-B85F-FF738011FE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4361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25226-5C42-3341-516C-7C0469926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B7D5D-2037-A618-48DA-DCE9EC8FF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974177-1382-F8E4-28C6-12FC92FE814D}"/>
              </a:ext>
            </a:extLst>
          </p:cNvPr>
          <p:cNvSpPr>
            <a:spLocks noGrp="1"/>
          </p:cNvSpPr>
          <p:nvPr>
            <p:ph type="body" idx="1"/>
          </p:nvPr>
        </p:nvSpPr>
        <p:spPr/>
        <p:txBody>
          <a:bodyPr/>
          <a:lstStyle/>
          <a:p>
            <a:pPr marL="0" indent="0">
              <a:buFont typeface="Arial" panose="020B0604020202020204" pitchFamily="34" charset="0"/>
              <a:buNone/>
            </a:pPr>
            <a:r>
              <a:rPr lang="en-US" b="0"/>
              <a:t>Virtual or Digital MSK Program: </a:t>
            </a:r>
          </a:p>
          <a:p>
            <a:pPr marL="171450" indent="-171450">
              <a:buFont typeface="Arial" panose="020B0604020202020204" pitchFamily="34" charset="0"/>
              <a:buChar char="•"/>
            </a:pPr>
            <a:r>
              <a:rPr lang="en-US" b="0"/>
              <a:t>Positives</a:t>
            </a:r>
          </a:p>
          <a:p>
            <a:pPr marL="628650" lvl="1" indent="-171450">
              <a:buFont typeface="Arial" panose="020B0604020202020204" pitchFamily="34" charset="0"/>
              <a:buChar char="•"/>
            </a:pPr>
            <a:r>
              <a:rPr lang="en-US" b="0"/>
              <a:t>Plan members: Reduces barriers to care immediate access, no time away from work or home to participant, no OOP costs</a:t>
            </a:r>
          </a:p>
          <a:p>
            <a:pPr marL="628650" lvl="1" indent="-171450">
              <a:buFont typeface="Arial" panose="020B0604020202020204" pitchFamily="34" charset="0"/>
              <a:buChar char="•"/>
            </a:pPr>
            <a:r>
              <a:rPr lang="en-US" b="0"/>
              <a:t>Great option for an employer in a rural community or one with employees spread out across a region or the country</a:t>
            </a:r>
          </a:p>
          <a:p>
            <a:pPr marL="628650" lvl="1" indent="-171450">
              <a:buFont typeface="Arial" panose="020B0604020202020204" pitchFamily="34" charset="0"/>
              <a:buChar char="•"/>
            </a:pPr>
            <a:r>
              <a:rPr lang="en-US" b="0"/>
              <a:t>Low cost and great results for low complexity MSK issues</a:t>
            </a:r>
          </a:p>
          <a:p>
            <a:pPr marL="628650" lvl="1" indent="-171450">
              <a:buFont typeface="Arial" panose="020B0604020202020204" pitchFamily="34" charset="0"/>
              <a:buChar char="•"/>
            </a:pPr>
            <a:r>
              <a:rPr lang="en-US" b="0"/>
              <a:t>Able to provide prevention, early acute management education to minimize progression of a condition.</a:t>
            </a:r>
          </a:p>
          <a:p>
            <a:pPr marL="171450" lvl="0" indent="-171450">
              <a:buFont typeface="Arial" panose="020B0604020202020204" pitchFamily="34" charset="0"/>
              <a:buChar char="•"/>
            </a:pPr>
            <a:r>
              <a:rPr lang="en-US" b="0"/>
              <a:t>Cons</a:t>
            </a:r>
          </a:p>
          <a:p>
            <a:pPr marL="628650" lvl="1" indent="-171450">
              <a:buFont typeface="Arial" panose="020B0604020202020204" pitchFamily="34" charset="0"/>
              <a:buChar char="•"/>
            </a:pPr>
            <a:r>
              <a:rPr lang="en-US" b="0"/>
              <a:t>Some cases need hands on care. Programs cost-efficient high-quality refer members to in person care or onto other specialty providers if needed.</a:t>
            </a:r>
          </a:p>
          <a:p>
            <a:pPr marL="628650" lvl="1" indent="-171450">
              <a:buFont typeface="Arial" panose="020B0604020202020204" pitchFamily="34" charset="0"/>
              <a:buChar char="•"/>
            </a:pPr>
            <a:r>
              <a:rPr lang="en-US" b="0"/>
              <a:t>Programs often have a PEPM pay structure.</a:t>
            </a:r>
          </a:p>
          <a:p>
            <a:pPr marL="171450" lvl="0" indent="-171450">
              <a:buFont typeface="Arial" panose="020B0604020202020204" pitchFamily="34" charset="0"/>
              <a:buChar char="•"/>
            </a:pPr>
            <a:endParaRPr lang="en-US" b="0"/>
          </a:p>
          <a:p>
            <a:pPr marL="0" lvl="0" indent="0">
              <a:buFont typeface="Arial" panose="020B0604020202020204" pitchFamily="34" charset="0"/>
              <a:buNone/>
            </a:pPr>
            <a:r>
              <a:rPr lang="en-US" b="0"/>
              <a:t>Onsite/Direct Contract Rehabilitation</a:t>
            </a:r>
          </a:p>
          <a:p>
            <a:pPr marL="171450" lvl="0" indent="-171450">
              <a:buFont typeface="Arial" panose="020B0604020202020204" pitchFamily="34" charset="0"/>
              <a:buChar char="•"/>
            </a:pPr>
            <a:r>
              <a:rPr lang="en-US" b="0"/>
              <a:t>Pros</a:t>
            </a:r>
          </a:p>
          <a:p>
            <a:pPr marL="628650" lvl="1" indent="-171450">
              <a:buFont typeface="Arial" panose="020B0604020202020204" pitchFamily="34" charset="0"/>
              <a:buChar char="•"/>
            </a:pPr>
            <a:r>
              <a:rPr lang="en-US" b="0"/>
              <a:t>Drives members toward lower cost first contact conservative care</a:t>
            </a:r>
          </a:p>
          <a:p>
            <a:pPr marL="628650" lvl="1" indent="-171450">
              <a:buFont typeface="Arial" panose="020B0604020202020204" pitchFamily="34" charset="0"/>
              <a:buChar char="•"/>
            </a:pPr>
            <a:r>
              <a:rPr lang="en-US" b="0"/>
              <a:t>Reduces barrier of traveling to offsite locations with higher cost and financial barriers to the member.</a:t>
            </a:r>
          </a:p>
          <a:p>
            <a:pPr marL="628650" lvl="1" indent="-171450">
              <a:buFont typeface="Arial" panose="020B0604020202020204" pitchFamily="34" charset="0"/>
              <a:buChar char="•"/>
            </a:pPr>
            <a:r>
              <a:rPr lang="en-US" b="0"/>
              <a:t>Able to vet the high-quality providers</a:t>
            </a:r>
          </a:p>
          <a:p>
            <a:pPr marL="628650" lvl="1" indent="-171450">
              <a:buFont typeface="Arial" panose="020B0604020202020204" pitchFamily="34" charset="0"/>
              <a:buChar char="•"/>
            </a:pPr>
            <a:r>
              <a:rPr lang="en-US" b="0"/>
              <a:t>Providers learn the culture of the company, build trust and relationship with EEs, understand physical work/job demands of EEs, and align goals to provide cost-efficient high-quality care and prevent unnecessary injuries or referrals outside of the Rehab service. Can steer care to preferred providers when referring outside.</a:t>
            </a:r>
          </a:p>
          <a:p>
            <a:pPr marL="628650" lvl="1" indent="-171450">
              <a:buFont typeface="Arial" panose="020B0604020202020204" pitchFamily="34" charset="0"/>
              <a:buChar char="•"/>
            </a:pPr>
            <a:r>
              <a:rPr lang="en-US" b="0"/>
              <a:t>Flexibility: Can start small with limited hours, i.e. 10 hours/week and expand as needed.</a:t>
            </a:r>
          </a:p>
          <a:p>
            <a:pPr marL="171450" lvl="0" indent="-171450">
              <a:buFont typeface="Arial" panose="020B0604020202020204" pitchFamily="34" charset="0"/>
              <a:buChar char="•"/>
            </a:pPr>
            <a:r>
              <a:rPr lang="en-US" b="0"/>
              <a:t>Cons: </a:t>
            </a:r>
          </a:p>
          <a:p>
            <a:pPr marL="628650" lvl="1" indent="-171450">
              <a:buFont typeface="Arial" panose="020B0604020202020204" pitchFamily="34" charset="0"/>
              <a:buChar char="•"/>
            </a:pPr>
            <a:r>
              <a:rPr lang="en-US" b="0"/>
              <a:t>Need a dedicated space</a:t>
            </a:r>
          </a:p>
          <a:p>
            <a:pPr marL="628650" lvl="1" indent="-171450">
              <a:buFont typeface="Arial" panose="020B0604020202020204" pitchFamily="34" charset="0"/>
              <a:buChar char="•"/>
            </a:pPr>
            <a:endParaRPr lang="en-US" b="0"/>
          </a:p>
          <a:p>
            <a:pPr marL="0" lvl="0" indent="0">
              <a:buFont typeface="Arial" panose="020B0604020202020204" pitchFamily="34" charset="0"/>
              <a:buNone/>
            </a:pPr>
            <a:r>
              <a:rPr lang="en-US" b="0"/>
              <a:t>Steerage/Cost Efficiency-Surgical</a:t>
            </a:r>
          </a:p>
          <a:p>
            <a:pPr marL="171450" lvl="0" indent="-171450">
              <a:buFont typeface="Arial" panose="020B0604020202020204" pitchFamily="34" charset="0"/>
              <a:buChar char="•"/>
            </a:pPr>
            <a:r>
              <a:rPr lang="en-US" b="0"/>
              <a:t>Pro</a:t>
            </a:r>
          </a:p>
          <a:p>
            <a:pPr marL="628650" lvl="1" indent="-171450">
              <a:buFont typeface="Arial" panose="020B0604020202020204" pitchFamily="34" charset="0"/>
              <a:buChar char="•"/>
            </a:pPr>
            <a:r>
              <a:rPr lang="en-US" b="0"/>
              <a:t>Most surgeries do not need a COEs to have high-quality outcomes, local communities often have high quality providers available for routine MSK surgeries.</a:t>
            </a:r>
          </a:p>
          <a:p>
            <a:pPr marL="628650" lvl="1" indent="-171450">
              <a:buFont typeface="Arial" panose="020B0604020202020204" pitchFamily="34" charset="0"/>
              <a:buChar char="•"/>
            </a:pPr>
            <a:r>
              <a:rPr lang="en-US" b="0"/>
              <a:t>Options: </a:t>
            </a:r>
          </a:p>
          <a:p>
            <a:pPr marL="1085850" lvl="2" indent="-171450">
              <a:buFont typeface="Arial" panose="020B0604020202020204" pitchFamily="34" charset="0"/>
              <a:buChar char="•"/>
            </a:pPr>
            <a:r>
              <a:rPr lang="en-US" b="0"/>
              <a:t>Direct Contract with local providers for total joints and other MSK surgeries: Incentivize use of providers covering OOP expenses and/or incentive dollars and covering travel expenses if the provider is out of town and requires an overnight stay.</a:t>
            </a:r>
          </a:p>
          <a:p>
            <a:pPr marL="1085850" lvl="2" indent="-171450">
              <a:buFont typeface="Arial" panose="020B0604020202020204" pitchFamily="34" charset="0"/>
              <a:buChar char="•"/>
            </a:pPr>
            <a:r>
              <a:rPr lang="en-US" b="0"/>
              <a:t>No direct contract and steer members toward preferred providers offering incentive dollars to have procedures at those locations. </a:t>
            </a:r>
          </a:p>
          <a:p>
            <a:pPr marL="171450" lvl="0" indent="-171450">
              <a:buFont typeface="Arial" panose="020B0604020202020204" pitchFamily="34" charset="0"/>
              <a:buChar char="•"/>
            </a:pPr>
            <a:r>
              <a:rPr lang="en-US" b="0"/>
              <a:t>Con</a:t>
            </a:r>
          </a:p>
          <a:p>
            <a:pPr marL="628650" lvl="1" indent="-171450">
              <a:buFont typeface="Arial" panose="020B0604020202020204" pitchFamily="34" charset="0"/>
              <a:buChar char="•"/>
            </a:pPr>
            <a:r>
              <a:rPr lang="en-US" b="0"/>
              <a:t>Need to establish/manage the direct contract</a:t>
            </a:r>
          </a:p>
          <a:p>
            <a:pPr marL="628650" lvl="1" indent="-171450">
              <a:buFont typeface="Arial" panose="020B0604020202020204" pitchFamily="34" charset="0"/>
              <a:buChar char="•"/>
            </a:pPr>
            <a:r>
              <a:rPr lang="en-US" b="0"/>
              <a:t>Potential for overuse reducing financial barriers.</a:t>
            </a:r>
          </a:p>
          <a:p>
            <a:pPr marL="0" lvl="0" indent="0">
              <a:buFont typeface="Arial" panose="020B0604020202020204" pitchFamily="34" charset="0"/>
              <a:buNone/>
            </a:pPr>
            <a:endParaRPr lang="en-US" b="0"/>
          </a:p>
          <a:p>
            <a:pPr marL="0" lvl="0" indent="0">
              <a:buFont typeface="Arial" panose="020B0604020202020204" pitchFamily="34" charset="0"/>
              <a:buNone/>
            </a:pPr>
            <a:r>
              <a:rPr lang="en-US" b="0"/>
              <a:t>Surgical COE</a:t>
            </a:r>
          </a:p>
          <a:p>
            <a:pPr marL="171450" lvl="0" indent="-171450">
              <a:buFont typeface="Arial" panose="020B0604020202020204" pitchFamily="34" charset="0"/>
              <a:buChar char="•"/>
            </a:pPr>
            <a:r>
              <a:rPr lang="en-US" b="0"/>
              <a:t>Value considering this option if there are not local providers to create steerage toward or for high-cost spine surgeries. </a:t>
            </a:r>
          </a:p>
          <a:p>
            <a:pPr marL="171450" lvl="0" indent="-171450">
              <a:buFont typeface="Arial" panose="020B0604020202020204" pitchFamily="34" charset="0"/>
              <a:buChar char="•"/>
            </a:pPr>
            <a:endParaRPr lang="en-US" b="0"/>
          </a:p>
          <a:p>
            <a:pPr marL="171450" lvl="0" indent="-171450">
              <a:buFont typeface="Arial" panose="020B0604020202020204" pitchFamily="34" charset="0"/>
              <a:buChar char="•"/>
            </a:pPr>
            <a:endParaRPr lang="en-US" b="0"/>
          </a:p>
          <a:p>
            <a:pPr marL="628650" lvl="1" indent="-171450">
              <a:buFont typeface="Arial" panose="020B0604020202020204" pitchFamily="34" charset="0"/>
              <a:buChar char="•"/>
            </a:pPr>
            <a:endParaRPr lang="en-US" b="0"/>
          </a:p>
          <a:p>
            <a:pPr marL="628650" lvl="1" indent="-171450">
              <a:buFont typeface="Arial" panose="020B0604020202020204" pitchFamily="34" charset="0"/>
              <a:buChar char="•"/>
            </a:pPr>
            <a:endParaRPr lang="en-US" b="0"/>
          </a:p>
          <a:p>
            <a:pPr marL="109538" indent="-109538">
              <a:buFont typeface="Arial" panose="020B0604020202020204" pitchFamily="34" charset="0"/>
              <a:buChar char="•"/>
            </a:pPr>
            <a:endParaRPr lang="en-US" b="1"/>
          </a:p>
          <a:p>
            <a:pPr marL="109538" indent="-109538">
              <a:buFont typeface="Arial" panose="020B0604020202020204" pitchFamily="34" charset="0"/>
              <a:buChar char="•"/>
            </a:pPr>
            <a:endParaRPr lang="en-US" b="1"/>
          </a:p>
          <a:p>
            <a:pPr marL="342900" marR="0" lvl="0" indent="-342900">
              <a:spcBef>
                <a:spcPts val="0"/>
              </a:spcBef>
              <a:spcAft>
                <a:spcPts val="0"/>
              </a:spcAft>
              <a:buFont typeface="Arial" panose="020B0604020202020204" pitchFamily="34" charset="0"/>
              <a:buChar char="•"/>
              <a:tabLst>
                <a:tab pos="457200" algn="l"/>
              </a:tabLst>
            </a:pPr>
            <a:endParaRPr lang="en-US"/>
          </a:p>
        </p:txBody>
      </p:sp>
      <p:sp>
        <p:nvSpPr>
          <p:cNvPr id="4" name="Slide Number Placeholder 3">
            <a:extLst>
              <a:ext uri="{FF2B5EF4-FFF2-40B4-BE49-F238E27FC236}">
                <a16:creationId xmlns:a16="http://schemas.microsoft.com/office/drawing/2014/main" id="{CB61C4D8-BAF4-E76B-1E01-CC49E8E441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4DEA-6069-4606-B85F-FF738011FE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1034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84DF4-009E-0D0F-1A63-8C6224FE2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256B1-0BDA-B487-40AA-7B4426168E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E4A6F-E96D-A5CF-B103-96D2E05E18F4}"/>
              </a:ext>
            </a:extLst>
          </p:cNvPr>
          <p:cNvSpPr>
            <a:spLocks noGrp="1"/>
          </p:cNvSpPr>
          <p:nvPr>
            <p:ph type="body" idx="1"/>
          </p:nvPr>
        </p:nvSpPr>
        <p:spPr/>
        <p:txBody>
          <a:bodyPr/>
          <a:lstStyle/>
          <a:p>
            <a:pPr marL="0" indent="0">
              <a:buFont typeface="Arial" panose="020B0604020202020204" pitchFamily="34" charset="0"/>
              <a:buNone/>
            </a:pPr>
            <a:r>
              <a:rPr lang="en-US" b="0"/>
              <a:t>Virtual or Digital MSK Program: </a:t>
            </a:r>
          </a:p>
          <a:p>
            <a:pPr marL="171450" indent="-171450">
              <a:buFont typeface="Arial" panose="020B0604020202020204" pitchFamily="34" charset="0"/>
              <a:buChar char="•"/>
            </a:pPr>
            <a:r>
              <a:rPr lang="en-US" b="0"/>
              <a:t>Positives</a:t>
            </a:r>
          </a:p>
          <a:p>
            <a:pPr marL="628650" lvl="1" indent="-171450">
              <a:buFont typeface="Arial" panose="020B0604020202020204" pitchFamily="34" charset="0"/>
              <a:buChar char="•"/>
            </a:pPr>
            <a:r>
              <a:rPr lang="en-US" b="0"/>
              <a:t>Plan members: Reduces barriers to care immediate access, no time away from work or home to participant, no OOP costs</a:t>
            </a:r>
          </a:p>
          <a:p>
            <a:pPr marL="628650" lvl="1" indent="-171450">
              <a:buFont typeface="Arial" panose="020B0604020202020204" pitchFamily="34" charset="0"/>
              <a:buChar char="•"/>
            </a:pPr>
            <a:r>
              <a:rPr lang="en-US" b="0"/>
              <a:t>Great option for an employer in a rural community or one with employees spread out across a region or the country</a:t>
            </a:r>
          </a:p>
          <a:p>
            <a:pPr marL="628650" lvl="1" indent="-171450">
              <a:buFont typeface="Arial" panose="020B0604020202020204" pitchFamily="34" charset="0"/>
              <a:buChar char="•"/>
            </a:pPr>
            <a:r>
              <a:rPr lang="en-US" b="0"/>
              <a:t>Low cost and great results for low complexity MSK issues</a:t>
            </a:r>
          </a:p>
          <a:p>
            <a:pPr marL="628650" lvl="1" indent="-171450">
              <a:buFont typeface="Arial" panose="020B0604020202020204" pitchFamily="34" charset="0"/>
              <a:buChar char="•"/>
            </a:pPr>
            <a:r>
              <a:rPr lang="en-US" b="0"/>
              <a:t>Able to provide prevention, early acute management education to minimize progression of a condition.</a:t>
            </a:r>
          </a:p>
          <a:p>
            <a:pPr marL="171450" lvl="0" indent="-171450">
              <a:buFont typeface="Arial" panose="020B0604020202020204" pitchFamily="34" charset="0"/>
              <a:buChar char="•"/>
            </a:pPr>
            <a:r>
              <a:rPr lang="en-US" b="0"/>
              <a:t>Cons</a:t>
            </a:r>
          </a:p>
          <a:p>
            <a:pPr marL="628650" lvl="1" indent="-171450">
              <a:buFont typeface="Arial" panose="020B0604020202020204" pitchFamily="34" charset="0"/>
              <a:buChar char="•"/>
            </a:pPr>
            <a:r>
              <a:rPr lang="en-US" b="0"/>
              <a:t>Some cases need hands on care. Programs cost-efficient high-quality refer members to in person care or onto other specialty providers if needed.</a:t>
            </a:r>
          </a:p>
          <a:p>
            <a:pPr marL="628650" lvl="1" indent="-171450">
              <a:buFont typeface="Arial" panose="020B0604020202020204" pitchFamily="34" charset="0"/>
              <a:buChar char="•"/>
            </a:pPr>
            <a:r>
              <a:rPr lang="en-US" b="0"/>
              <a:t>Programs often have a PEPM pay structure.</a:t>
            </a:r>
          </a:p>
          <a:p>
            <a:pPr marL="171450" lvl="0" indent="-171450">
              <a:buFont typeface="Arial" panose="020B0604020202020204" pitchFamily="34" charset="0"/>
              <a:buChar char="•"/>
            </a:pPr>
            <a:endParaRPr lang="en-US" b="0"/>
          </a:p>
          <a:p>
            <a:pPr marL="0" lvl="0" indent="0">
              <a:buFont typeface="Arial" panose="020B0604020202020204" pitchFamily="34" charset="0"/>
              <a:buNone/>
            </a:pPr>
            <a:r>
              <a:rPr lang="en-US" b="0"/>
              <a:t>Onsite/Direct Contract Rehabilitation</a:t>
            </a:r>
          </a:p>
          <a:p>
            <a:pPr marL="171450" lvl="0" indent="-171450">
              <a:buFont typeface="Arial" panose="020B0604020202020204" pitchFamily="34" charset="0"/>
              <a:buChar char="•"/>
            </a:pPr>
            <a:r>
              <a:rPr lang="en-US" b="0"/>
              <a:t>Pros</a:t>
            </a:r>
          </a:p>
          <a:p>
            <a:pPr marL="628650" lvl="1" indent="-171450">
              <a:buFont typeface="Arial" panose="020B0604020202020204" pitchFamily="34" charset="0"/>
              <a:buChar char="•"/>
            </a:pPr>
            <a:r>
              <a:rPr lang="en-US" b="0"/>
              <a:t>Drives members toward lower cost first contact conservative care</a:t>
            </a:r>
          </a:p>
          <a:p>
            <a:pPr marL="628650" lvl="1" indent="-171450">
              <a:buFont typeface="Arial" panose="020B0604020202020204" pitchFamily="34" charset="0"/>
              <a:buChar char="•"/>
            </a:pPr>
            <a:r>
              <a:rPr lang="en-US" b="0"/>
              <a:t>Reduces barrier of traveling to offsite locations with higher cost and financial barriers to the member.</a:t>
            </a:r>
          </a:p>
          <a:p>
            <a:pPr marL="628650" lvl="1" indent="-171450">
              <a:buFont typeface="Arial" panose="020B0604020202020204" pitchFamily="34" charset="0"/>
              <a:buChar char="•"/>
            </a:pPr>
            <a:r>
              <a:rPr lang="en-US" b="0"/>
              <a:t>Able to vet the high-quality providers</a:t>
            </a:r>
          </a:p>
          <a:p>
            <a:pPr marL="628650" lvl="1" indent="-171450">
              <a:buFont typeface="Arial" panose="020B0604020202020204" pitchFamily="34" charset="0"/>
              <a:buChar char="•"/>
            </a:pPr>
            <a:r>
              <a:rPr lang="en-US" b="0"/>
              <a:t>Providers learn the culture of the company, build trust and relationship with EEs, understand physical work/job demands of EEs, and align goals to provide cost-efficient high-quality care and prevent unnecessary injuries or referrals outside of the Rehab service. Can steer care to preferred providers when referring outside.</a:t>
            </a:r>
          </a:p>
          <a:p>
            <a:pPr marL="628650" lvl="1" indent="-171450">
              <a:buFont typeface="Arial" panose="020B0604020202020204" pitchFamily="34" charset="0"/>
              <a:buChar char="•"/>
            </a:pPr>
            <a:r>
              <a:rPr lang="en-US" b="0"/>
              <a:t>Flexibility: Can start small with limited hours, i.e. 10 hours/week and expand as needed.</a:t>
            </a:r>
          </a:p>
          <a:p>
            <a:pPr marL="171450" lvl="0" indent="-171450">
              <a:buFont typeface="Arial" panose="020B0604020202020204" pitchFamily="34" charset="0"/>
              <a:buChar char="•"/>
            </a:pPr>
            <a:r>
              <a:rPr lang="en-US" b="0"/>
              <a:t>Cons: </a:t>
            </a:r>
          </a:p>
          <a:p>
            <a:pPr marL="628650" lvl="1" indent="-171450">
              <a:buFont typeface="Arial" panose="020B0604020202020204" pitchFamily="34" charset="0"/>
              <a:buChar char="•"/>
            </a:pPr>
            <a:r>
              <a:rPr lang="en-US" b="0"/>
              <a:t>Need a dedicated space</a:t>
            </a:r>
          </a:p>
          <a:p>
            <a:pPr marL="628650" lvl="1" indent="-171450">
              <a:buFont typeface="Arial" panose="020B0604020202020204" pitchFamily="34" charset="0"/>
              <a:buChar char="•"/>
            </a:pPr>
            <a:endParaRPr lang="en-US" b="0"/>
          </a:p>
          <a:p>
            <a:pPr marL="0" lvl="0" indent="0">
              <a:buFont typeface="Arial" panose="020B0604020202020204" pitchFamily="34" charset="0"/>
              <a:buNone/>
            </a:pPr>
            <a:r>
              <a:rPr lang="en-US" b="0"/>
              <a:t>Steerage/Cost Efficiency-Surgical</a:t>
            </a:r>
          </a:p>
          <a:p>
            <a:pPr marL="171450" lvl="0" indent="-171450">
              <a:buFont typeface="Arial" panose="020B0604020202020204" pitchFamily="34" charset="0"/>
              <a:buChar char="•"/>
            </a:pPr>
            <a:r>
              <a:rPr lang="en-US" b="0"/>
              <a:t>Pro</a:t>
            </a:r>
          </a:p>
          <a:p>
            <a:pPr marL="628650" lvl="1" indent="-171450">
              <a:buFont typeface="Arial" panose="020B0604020202020204" pitchFamily="34" charset="0"/>
              <a:buChar char="•"/>
            </a:pPr>
            <a:r>
              <a:rPr lang="en-US" b="0"/>
              <a:t>Most surgeries do not need a COEs to have high-quality outcomes, local communities often have high quality providers available for routine MSK surgeries.</a:t>
            </a:r>
          </a:p>
          <a:p>
            <a:pPr marL="628650" lvl="1" indent="-171450">
              <a:buFont typeface="Arial" panose="020B0604020202020204" pitchFamily="34" charset="0"/>
              <a:buChar char="•"/>
            </a:pPr>
            <a:r>
              <a:rPr lang="en-US" b="0"/>
              <a:t>Options: </a:t>
            </a:r>
          </a:p>
          <a:p>
            <a:pPr marL="1085850" lvl="2" indent="-171450">
              <a:buFont typeface="Arial" panose="020B0604020202020204" pitchFamily="34" charset="0"/>
              <a:buChar char="•"/>
            </a:pPr>
            <a:r>
              <a:rPr lang="en-US" b="0"/>
              <a:t>Direct Contract with local providers for total joints and other MSK surgeries: Incentivize use of providers covering OOP expenses and/or incentive dollars and covering travel expenses if the provider is out of town and requires an overnight stay.</a:t>
            </a:r>
          </a:p>
          <a:p>
            <a:pPr marL="1085850" lvl="2" indent="-171450">
              <a:buFont typeface="Arial" panose="020B0604020202020204" pitchFamily="34" charset="0"/>
              <a:buChar char="•"/>
            </a:pPr>
            <a:r>
              <a:rPr lang="en-US" b="0"/>
              <a:t>No direct contract and steer members toward preferred providers offering incentive dollars to have procedures at those locations. </a:t>
            </a:r>
          </a:p>
          <a:p>
            <a:pPr marL="171450" lvl="0" indent="-171450">
              <a:buFont typeface="Arial" panose="020B0604020202020204" pitchFamily="34" charset="0"/>
              <a:buChar char="•"/>
            </a:pPr>
            <a:r>
              <a:rPr lang="en-US" b="0"/>
              <a:t>Con</a:t>
            </a:r>
          </a:p>
          <a:p>
            <a:pPr marL="628650" lvl="1" indent="-171450">
              <a:buFont typeface="Arial" panose="020B0604020202020204" pitchFamily="34" charset="0"/>
              <a:buChar char="•"/>
            </a:pPr>
            <a:r>
              <a:rPr lang="en-US" b="0"/>
              <a:t>Need to establish/manage the direct contract</a:t>
            </a:r>
          </a:p>
          <a:p>
            <a:pPr marL="628650" lvl="1" indent="-171450">
              <a:buFont typeface="Arial" panose="020B0604020202020204" pitchFamily="34" charset="0"/>
              <a:buChar char="•"/>
            </a:pPr>
            <a:r>
              <a:rPr lang="en-US" b="0"/>
              <a:t>Potential for overuse reducing financial barriers.</a:t>
            </a:r>
          </a:p>
          <a:p>
            <a:pPr marL="0" lvl="0" indent="0">
              <a:buFont typeface="Arial" panose="020B0604020202020204" pitchFamily="34" charset="0"/>
              <a:buNone/>
            </a:pPr>
            <a:endParaRPr lang="en-US" b="0"/>
          </a:p>
          <a:p>
            <a:pPr marL="0" lvl="0" indent="0">
              <a:buFont typeface="Arial" panose="020B0604020202020204" pitchFamily="34" charset="0"/>
              <a:buNone/>
            </a:pPr>
            <a:r>
              <a:rPr lang="en-US" b="0"/>
              <a:t>Surgical COE</a:t>
            </a:r>
          </a:p>
          <a:p>
            <a:pPr marL="171450" lvl="0" indent="-171450">
              <a:buFont typeface="Arial" panose="020B0604020202020204" pitchFamily="34" charset="0"/>
              <a:buChar char="•"/>
            </a:pPr>
            <a:r>
              <a:rPr lang="en-US" b="0"/>
              <a:t>Value considering this option if there are not local providers to create steerage toward or for high-cost spine surgeries. </a:t>
            </a:r>
          </a:p>
          <a:p>
            <a:pPr marL="0" marR="0" lvl="0" indent="0">
              <a:spcBef>
                <a:spcPts val="0"/>
              </a:spcBef>
              <a:spcAft>
                <a:spcPts val="0"/>
              </a:spcAft>
              <a:buFont typeface="Arial" panose="020B0604020202020204" pitchFamily="34" charset="0"/>
              <a:buNone/>
              <a:tabLst>
                <a:tab pos="457200" algn="l"/>
              </a:tabLst>
            </a:pPr>
            <a:endParaRPr lang="en-US"/>
          </a:p>
        </p:txBody>
      </p:sp>
      <p:sp>
        <p:nvSpPr>
          <p:cNvPr id="4" name="Slide Number Placeholder 3">
            <a:extLst>
              <a:ext uri="{FF2B5EF4-FFF2-40B4-BE49-F238E27FC236}">
                <a16:creationId xmlns:a16="http://schemas.microsoft.com/office/drawing/2014/main" id="{243D7340-ED1D-CECC-4344-E9D0117929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4DEA-6069-4606-B85F-FF738011FE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353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3AA6A6-F0CB-497A-8EC9-FCF7C5F754B2}"/>
              </a:ext>
            </a:extLst>
          </p:cNvPr>
          <p:cNvSpPr/>
          <p:nvPr userDrawn="1"/>
        </p:nvSpPr>
        <p:spPr bwMode="gray">
          <a:xfrm>
            <a:off x="1524" y="1097280"/>
            <a:ext cx="12188952"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C4411D-C2A2-48CE-8D28-29A12F0A36AC}"/>
              </a:ext>
            </a:extLst>
          </p:cNvPr>
          <p:cNvSpPr/>
          <p:nvPr userDrawn="1"/>
        </p:nvSpPr>
        <p:spPr bwMode="gray">
          <a:xfrm>
            <a:off x="0" y="1097280"/>
            <a:ext cx="12188952" cy="3657600"/>
          </a:xfrm>
          <a:prstGeom prst="rect">
            <a:avLst/>
          </a:prstGeom>
          <a:gradFill>
            <a:gsLst>
              <a:gs pos="20000">
                <a:schemeClr val="accent1">
                  <a:alpha val="0"/>
                </a:schemeClr>
              </a:gs>
              <a:gs pos="84000">
                <a:schemeClr val="tx1">
                  <a:alpha val="6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0FAA1CD-2D04-45C2-B83A-0DA8A426DA30}"/>
              </a:ext>
            </a:extLst>
          </p:cNvPr>
          <p:cNvSpPr/>
          <p:nvPr userDrawn="1"/>
        </p:nvSpPr>
        <p:spPr bwMode="gray">
          <a:xfrm>
            <a:off x="3048" y="1097280"/>
            <a:ext cx="12188952" cy="3657600"/>
          </a:xfrm>
          <a:prstGeom prst="rect">
            <a:avLst/>
          </a:prstGeom>
          <a:gradFill flip="none" rotWithShape="1">
            <a:gsLst>
              <a:gs pos="0">
                <a:schemeClr val="accent1"/>
              </a:gs>
              <a:gs pos="100000">
                <a:schemeClr val="accent3"/>
              </a:gs>
              <a:gs pos="50000">
                <a:schemeClr val="accent2"/>
              </a:gs>
            </a:gsLst>
            <a:lin ang="2700000" scaled="1"/>
            <a:tileRect/>
          </a:gradFill>
          <a:ln>
            <a:gradFill flip="none" rotWithShape="1">
              <a:gsLst>
                <a:gs pos="0">
                  <a:schemeClr val="accent1"/>
                </a:gs>
                <a:gs pos="50000">
                  <a:schemeClr val="accent2"/>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1B41D8-19F8-49BC-9785-43C2B02B131A}"/>
              </a:ext>
            </a:extLst>
          </p:cNvPr>
          <p:cNvSpPr>
            <a:spLocks noGrp="1"/>
          </p:cNvSpPr>
          <p:nvPr>
            <p:ph type="ctrTitle"/>
          </p:nvPr>
        </p:nvSpPr>
        <p:spPr bwMode="gray">
          <a:xfrm>
            <a:off x="914400" y="2468880"/>
            <a:ext cx="10058400" cy="2194560"/>
          </a:xfrm>
        </p:spPr>
        <p:txBody>
          <a:bodyPr tIns="0" bIns="0" anchor="b">
            <a:normAutofit/>
          </a:bodyPr>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AC12944-CC51-41C9-AE61-B6B4E78EAA8C}"/>
              </a:ext>
            </a:extLst>
          </p:cNvPr>
          <p:cNvSpPr>
            <a:spLocks noGrp="1"/>
          </p:cNvSpPr>
          <p:nvPr>
            <p:ph type="subTitle" idx="1"/>
          </p:nvPr>
        </p:nvSpPr>
        <p:spPr bwMode="gray">
          <a:xfrm>
            <a:off x="914400" y="4846320"/>
            <a:ext cx="10058400" cy="914400"/>
          </a:xfrm>
        </p:spPr>
        <p:txBody>
          <a:bodyPr/>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DD6182D0-46C2-4931-A870-93245E358F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65760" y="365760"/>
            <a:ext cx="2743200" cy="308859"/>
          </a:xfrm>
          <a:prstGeom prst="rect">
            <a:avLst/>
          </a:prstGeom>
        </p:spPr>
      </p:pic>
    </p:spTree>
    <p:extLst>
      <p:ext uri="{BB962C8B-B14F-4D97-AF65-F5344CB8AC3E}">
        <p14:creationId xmlns:p14="http://schemas.microsoft.com/office/powerpoint/2010/main" val="313008037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avigation Sub-title w/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E419-EFE5-49E0-9A84-0EC6DD5908D2}"/>
              </a:ext>
            </a:extLst>
          </p:cNvPr>
          <p:cNvSpPr>
            <a:spLocks noGrp="1"/>
          </p:cNvSpPr>
          <p:nvPr>
            <p:ph type="title" hasCustomPrompt="1"/>
          </p:nvPr>
        </p:nvSpPr>
        <p:spPr bwMode="gray">
          <a:xfrm>
            <a:off x="548640" y="500932"/>
            <a:ext cx="10972800" cy="824947"/>
          </a:xfrm>
        </p:spPr>
        <p:txBody>
          <a:bodyPr/>
          <a:lstStyle/>
          <a:p>
            <a:r>
              <a:rPr lang="en-US"/>
              <a:t>Click to edit master title style</a:t>
            </a:r>
          </a:p>
        </p:txBody>
      </p:sp>
      <p:sp>
        <p:nvSpPr>
          <p:cNvPr id="4" name="Text Placeholder 3">
            <a:extLst>
              <a:ext uri="{FF2B5EF4-FFF2-40B4-BE49-F238E27FC236}">
                <a16:creationId xmlns:a16="http://schemas.microsoft.com/office/drawing/2014/main" id="{686AD0FF-A216-436F-B051-B1BE8ADE1764}"/>
              </a:ext>
            </a:extLst>
          </p:cNvPr>
          <p:cNvSpPr>
            <a:spLocks noGrp="1"/>
          </p:cNvSpPr>
          <p:nvPr>
            <p:ph type="body" sz="quarter" idx="10" hasCustomPrompt="1"/>
          </p:nvPr>
        </p:nvSpPr>
        <p:spPr bwMode="gray">
          <a:xfrm>
            <a:off x="548640" y="2057400"/>
            <a:ext cx="10972799" cy="1737270"/>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4DE053B-7AB7-4879-9C1E-CC724EEF94D0}"/>
              </a:ext>
            </a:extLst>
          </p:cNvPr>
          <p:cNvSpPr>
            <a:spLocks noGrp="1"/>
          </p:cNvSpPr>
          <p:nvPr>
            <p:ph type="body" sz="quarter" idx="11" hasCustomPrompt="1"/>
          </p:nvPr>
        </p:nvSpPr>
        <p:spPr bwMode="gray">
          <a:xfrm>
            <a:off x="548639" y="1417320"/>
            <a:ext cx="10972799" cy="548640"/>
          </a:xfrm>
        </p:spPr>
        <p:txBody>
          <a:bodyPr/>
          <a:lstStyle>
            <a:lvl1pPr marL="0" indent="0">
              <a:spcBef>
                <a:spcPts val="0"/>
              </a:spcBef>
              <a:spcAft>
                <a:spcPts val="0"/>
              </a:spcAft>
              <a:buNone/>
              <a:defRPr b="0">
                <a:solidFill>
                  <a:schemeClr val="accent1"/>
                </a:solidFill>
              </a:defRPr>
            </a:lvl1pPr>
            <a:lvl2pPr marL="230188" indent="0">
              <a:buNone/>
              <a:defRPr/>
            </a:lvl2pPr>
          </a:lstStyle>
          <a:p>
            <a:pPr lvl="0"/>
            <a:r>
              <a:rPr lang="en-US"/>
              <a:t>Click to edit master text styles</a:t>
            </a:r>
          </a:p>
        </p:txBody>
      </p:sp>
      <p:sp>
        <p:nvSpPr>
          <p:cNvPr id="8" name="Text Placeholder 7">
            <a:extLst>
              <a:ext uri="{FF2B5EF4-FFF2-40B4-BE49-F238E27FC236}">
                <a16:creationId xmlns:a16="http://schemas.microsoft.com/office/drawing/2014/main" id="{D684BF77-45AD-491E-AE63-A8F054890055}"/>
              </a:ext>
            </a:extLst>
          </p:cNvPr>
          <p:cNvSpPr>
            <a:spLocks noGrp="1"/>
          </p:cNvSpPr>
          <p:nvPr>
            <p:ph type="body" sz="quarter" idx="12" hasCustomPrompt="1"/>
          </p:nvPr>
        </p:nvSpPr>
        <p:spPr bwMode="gray">
          <a:xfrm>
            <a:off x="548639" y="182880"/>
            <a:ext cx="5486400" cy="274320"/>
          </a:xfrm>
        </p:spPr>
        <p:txBody>
          <a:bodyPr anchor="ctr"/>
          <a:lstStyle>
            <a:lvl1pPr marL="0" indent="0">
              <a:lnSpc>
                <a:spcPct val="100000"/>
              </a:lnSpc>
              <a:spcBef>
                <a:spcPts val="0"/>
              </a:spcBef>
              <a:spcAft>
                <a:spcPts val="0"/>
              </a:spcAft>
              <a:buNone/>
              <a:defRPr sz="1000" b="1" cap="small" baseline="0">
                <a:solidFill>
                  <a:schemeClr val="tx2"/>
                </a:solidFill>
              </a:defRPr>
            </a:lvl1pPr>
            <a:lvl2pPr marL="230188" indent="0">
              <a:buNone/>
              <a:defRPr/>
            </a:lvl2pPr>
          </a:lstStyle>
          <a:p>
            <a:pPr lvl="0"/>
            <a:r>
              <a:rPr lang="en-US"/>
              <a:t>CLICK TO EDIT MASTER TEXT STYLES</a:t>
            </a:r>
          </a:p>
        </p:txBody>
      </p:sp>
    </p:spTree>
    <p:extLst>
      <p:ext uri="{BB962C8B-B14F-4D97-AF65-F5344CB8AC3E}">
        <p14:creationId xmlns:p14="http://schemas.microsoft.com/office/powerpoint/2010/main" val="1495515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avigation Case Study w/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E88D6E-7B11-45B8-A194-654C73036A8C}"/>
              </a:ext>
            </a:extLst>
          </p:cNvPr>
          <p:cNvSpPr/>
          <p:nvPr userDrawn="1"/>
        </p:nvSpPr>
        <p:spPr bwMode="gray">
          <a:xfrm>
            <a:off x="8488680" y="0"/>
            <a:ext cx="3703320" cy="68580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73C874-B3F9-48CA-AFAC-4A9DF9583137}"/>
              </a:ext>
            </a:extLst>
          </p:cNvPr>
          <p:cNvSpPr>
            <a:spLocks noGrp="1"/>
          </p:cNvSpPr>
          <p:nvPr>
            <p:ph type="title" hasCustomPrompt="1"/>
          </p:nvPr>
        </p:nvSpPr>
        <p:spPr bwMode="gray">
          <a:xfrm>
            <a:off x="548640" y="502920"/>
            <a:ext cx="7772400" cy="822960"/>
          </a:xfrm>
        </p:spPr>
        <p:txBody>
          <a:bodyPr/>
          <a:lstStyle/>
          <a:p>
            <a:r>
              <a:rPr lang="en-US"/>
              <a:t>Click to edit master title style</a:t>
            </a:r>
          </a:p>
        </p:txBody>
      </p:sp>
      <p:sp>
        <p:nvSpPr>
          <p:cNvPr id="4" name="Text Placeholder 3">
            <a:extLst>
              <a:ext uri="{FF2B5EF4-FFF2-40B4-BE49-F238E27FC236}">
                <a16:creationId xmlns:a16="http://schemas.microsoft.com/office/drawing/2014/main" id="{EB7DAC86-8D10-440C-A9DD-09F343CE260F}"/>
              </a:ext>
            </a:extLst>
          </p:cNvPr>
          <p:cNvSpPr>
            <a:spLocks noGrp="1"/>
          </p:cNvSpPr>
          <p:nvPr>
            <p:ph type="body" sz="quarter" idx="10"/>
          </p:nvPr>
        </p:nvSpPr>
        <p:spPr bwMode="gray">
          <a:xfrm>
            <a:off x="548640" y="182880"/>
            <a:ext cx="5486400" cy="274320"/>
          </a:xfrm>
        </p:spPr>
        <p:txBody>
          <a:bodyPr anchor="ctr"/>
          <a:lstStyle>
            <a:lvl1pPr marL="0" indent="0">
              <a:lnSpc>
                <a:spcPct val="100000"/>
              </a:lnSpc>
              <a:spcBef>
                <a:spcPts val="0"/>
              </a:spcBef>
              <a:spcAft>
                <a:spcPts val="0"/>
              </a:spcAft>
              <a:buNone/>
              <a:defRPr sz="1000" b="1" i="0" cap="all" baseline="0">
                <a:solidFill>
                  <a:schemeClr val="tx2"/>
                </a:solidFill>
              </a:defRPr>
            </a:lvl1pPr>
            <a:lvl2pPr marL="230188" indent="0">
              <a:buNone/>
              <a:defRPr/>
            </a:lvl2pPr>
          </a:lstStyle>
          <a:p>
            <a:pPr lvl="0"/>
            <a:r>
              <a:rPr lang="en-US"/>
              <a:t>Click to edit Master text styles</a:t>
            </a:r>
          </a:p>
        </p:txBody>
      </p:sp>
      <p:sp>
        <p:nvSpPr>
          <p:cNvPr id="6" name="Text Placeholder 5">
            <a:extLst>
              <a:ext uri="{FF2B5EF4-FFF2-40B4-BE49-F238E27FC236}">
                <a16:creationId xmlns:a16="http://schemas.microsoft.com/office/drawing/2014/main" id="{24CED11C-7442-4305-845D-65226388258F}"/>
              </a:ext>
            </a:extLst>
          </p:cNvPr>
          <p:cNvSpPr>
            <a:spLocks noGrp="1"/>
          </p:cNvSpPr>
          <p:nvPr>
            <p:ph type="body" sz="quarter" idx="11" hasCustomPrompt="1"/>
          </p:nvPr>
        </p:nvSpPr>
        <p:spPr bwMode="gray">
          <a:xfrm>
            <a:off x="548640" y="1417320"/>
            <a:ext cx="7772400" cy="1737270"/>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85992B9C-CDF1-4F94-A687-0C9FC67258DB}"/>
              </a:ext>
            </a:extLst>
          </p:cNvPr>
          <p:cNvSpPr>
            <a:spLocks noGrp="1"/>
          </p:cNvSpPr>
          <p:nvPr>
            <p:ph type="body" sz="quarter" idx="12" hasCustomPrompt="1"/>
          </p:nvPr>
        </p:nvSpPr>
        <p:spPr bwMode="gray">
          <a:xfrm>
            <a:off x="8717280" y="777240"/>
            <a:ext cx="3291840" cy="548640"/>
          </a:xfrm>
        </p:spPr>
        <p:txBody>
          <a:bodyPr anchor="b"/>
          <a:lstStyle>
            <a:lvl1pPr marL="0" indent="0">
              <a:buNone/>
              <a:defRPr sz="1600" b="1">
                <a:solidFill>
                  <a:schemeClr val="accent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29A2EB62-007D-4BC4-B728-5B4F01EBA88E}"/>
              </a:ext>
            </a:extLst>
          </p:cNvPr>
          <p:cNvSpPr>
            <a:spLocks noGrp="1"/>
          </p:cNvSpPr>
          <p:nvPr>
            <p:ph type="body" sz="quarter" idx="13" hasCustomPrompt="1"/>
          </p:nvPr>
        </p:nvSpPr>
        <p:spPr bwMode="gray">
          <a:xfrm>
            <a:off x="8717281" y="1417320"/>
            <a:ext cx="3291839" cy="1737270"/>
          </a:xfrm>
        </p:spPr>
        <p:txBody>
          <a:bodyPr>
            <a:spAutoFit/>
          </a:bodyPr>
          <a:lstStyle>
            <a:lvl1pPr>
              <a:defRPr>
                <a:solidFill>
                  <a:schemeClr val="tx1"/>
                </a:solidFill>
              </a:defRPr>
            </a:lvl1pPr>
            <a:lvl2pPr>
              <a:buClrTx/>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8AC9FE11-2ACD-4DB9-9774-2412EE78853C}"/>
              </a:ext>
            </a:extLst>
          </p:cNvPr>
          <p:cNvSpPr txBox="1"/>
          <p:nvPr userDrawn="1"/>
        </p:nvSpPr>
        <p:spPr bwMode="gray">
          <a:xfrm>
            <a:off x="11551920" y="6537960"/>
            <a:ext cx="365760" cy="228600"/>
          </a:xfrm>
          <a:prstGeom prst="rect">
            <a:avLst/>
          </a:prstGeom>
          <a:noFill/>
        </p:spPr>
        <p:txBody>
          <a:bodyPr wrap="none" lIns="91440" tIns="0" rIns="0" bIns="0" rtlCol="0" anchor="ctr">
            <a:noAutofit/>
          </a:bodyPr>
          <a:lstStyle/>
          <a:p>
            <a:pPr algn="r"/>
            <a:fld id="{67BB12AA-7393-4011-84FB-B3A64C0C3AF3}" type="slidenum">
              <a:rPr lang="en-US" sz="800" smtClean="0">
                <a:solidFill>
                  <a:schemeClr val="bg2">
                    <a:lumMod val="75000"/>
                  </a:schemeClr>
                </a:solidFill>
              </a:rPr>
              <a:pPr algn="r"/>
              <a:t>‹#›</a:t>
            </a:fld>
            <a:endParaRPr lang="en-US" sz="800">
              <a:solidFill>
                <a:schemeClr val="bg2">
                  <a:lumMod val="75000"/>
                </a:schemeClr>
              </a:solidFill>
            </a:endParaRPr>
          </a:p>
        </p:txBody>
      </p:sp>
      <p:cxnSp>
        <p:nvCxnSpPr>
          <p:cNvPr id="13" name="Straight Connector 12">
            <a:extLst>
              <a:ext uri="{FF2B5EF4-FFF2-40B4-BE49-F238E27FC236}">
                <a16:creationId xmlns:a16="http://schemas.microsoft.com/office/drawing/2014/main" id="{3FCE1313-EC6D-4C13-9E35-FAB5139E933E}"/>
              </a:ext>
            </a:extLst>
          </p:cNvPr>
          <p:cNvCxnSpPr>
            <a:cxnSpLocks/>
          </p:cNvCxnSpPr>
          <p:nvPr userDrawn="1"/>
        </p:nvCxnSpPr>
        <p:spPr bwMode="gray">
          <a:xfrm>
            <a:off x="11536680" y="6537960"/>
            <a:ext cx="0" cy="228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800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E5844-8726-46AE-B94F-EE24EFB57DDE}"/>
              </a:ext>
            </a:extLst>
          </p:cNvPr>
          <p:cNvSpPr>
            <a:spLocks noGrp="1"/>
          </p:cNvSpPr>
          <p:nvPr>
            <p:ph type="title" hasCustomPrompt="1"/>
          </p:nvPr>
        </p:nvSpPr>
        <p:spPr bwMode="gray">
          <a:xfrm>
            <a:off x="548640" y="228600"/>
            <a:ext cx="10972800" cy="10972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66CF9C4-813B-4FC4-9AD1-8B1B6855C52B}"/>
              </a:ext>
            </a:extLst>
          </p:cNvPr>
          <p:cNvSpPr>
            <a:spLocks noGrp="1"/>
          </p:cNvSpPr>
          <p:nvPr>
            <p:ph sz="half" idx="1" hasCustomPrompt="1"/>
          </p:nvPr>
        </p:nvSpPr>
        <p:spPr bwMode="gray">
          <a:xfrm>
            <a:off x="548640" y="1417320"/>
            <a:ext cx="5394960" cy="1737270"/>
          </a:xfrm>
        </p:spPr>
        <p:txBody>
          <a:bodyPr rIns="9144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3F9F6-7A97-4E7C-A59F-3B955F124D78}"/>
              </a:ext>
            </a:extLst>
          </p:cNvPr>
          <p:cNvSpPr>
            <a:spLocks noGrp="1"/>
          </p:cNvSpPr>
          <p:nvPr>
            <p:ph sz="half" idx="2" hasCustomPrompt="1"/>
          </p:nvPr>
        </p:nvSpPr>
        <p:spPr bwMode="gray">
          <a:xfrm>
            <a:off x="6126480" y="1417320"/>
            <a:ext cx="5394960" cy="1737270"/>
          </a:xfrm>
        </p:spPr>
        <p:txBody>
          <a:bodyPr rIns="9144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944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364D7-A925-43C5-83BD-DA42D0BA9F9C}"/>
              </a:ext>
            </a:extLst>
          </p:cNvPr>
          <p:cNvSpPr>
            <a:spLocks noGrp="1"/>
          </p:cNvSpPr>
          <p:nvPr>
            <p:ph type="title" hasCustomPrompt="1"/>
          </p:nvPr>
        </p:nvSpPr>
        <p:spPr bwMode="gray">
          <a:xfrm>
            <a:off x="548640" y="228600"/>
            <a:ext cx="10972800" cy="10972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68EE22-1750-4CF8-A82E-B5D5CCF81527}"/>
              </a:ext>
            </a:extLst>
          </p:cNvPr>
          <p:cNvSpPr>
            <a:spLocks noGrp="1"/>
          </p:cNvSpPr>
          <p:nvPr>
            <p:ph type="body" idx="1" hasCustomPrompt="1"/>
          </p:nvPr>
        </p:nvSpPr>
        <p:spPr bwMode="gray">
          <a:xfrm>
            <a:off x="548640" y="1417320"/>
            <a:ext cx="5394960" cy="548640"/>
          </a:xfrm>
        </p:spPr>
        <p:txBody>
          <a:bodyPr anchor="b"/>
          <a:lstStyle>
            <a:lvl1pPr marL="0" indent="0">
              <a:buNone/>
              <a:defRPr sz="1600" b="1" i="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3F404B-E29E-4EF7-940D-9A12B6692105}"/>
              </a:ext>
            </a:extLst>
          </p:cNvPr>
          <p:cNvSpPr>
            <a:spLocks noGrp="1"/>
          </p:cNvSpPr>
          <p:nvPr>
            <p:ph sz="half" idx="2" hasCustomPrompt="1"/>
          </p:nvPr>
        </p:nvSpPr>
        <p:spPr bwMode="gray">
          <a:xfrm>
            <a:off x="548640" y="2011680"/>
            <a:ext cx="539496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A5E6D0-B790-4474-A70B-5D4BC2579C28}"/>
              </a:ext>
            </a:extLst>
          </p:cNvPr>
          <p:cNvSpPr>
            <a:spLocks noGrp="1"/>
          </p:cNvSpPr>
          <p:nvPr>
            <p:ph type="body" sz="quarter" idx="3" hasCustomPrompt="1"/>
          </p:nvPr>
        </p:nvSpPr>
        <p:spPr bwMode="gray">
          <a:xfrm>
            <a:off x="6126480" y="1417320"/>
            <a:ext cx="5394960" cy="548640"/>
          </a:xfrm>
        </p:spPr>
        <p:txBody>
          <a:bodyPr anchor="b"/>
          <a:lstStyle>
            <a:lvl1pPr marL="0" indent="0">
              <a:buNone/>
              <a:defRPr sz="1600" b="1" i="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86359D-C70A-41C2-A8DB-91A130AFFB51}"/>
              </a:ext>
            </a:extLst>
          </p:cNvPr>
          <p:cNvSpPr>
            <a:spLocks noGrp="1"/>
          </p:cNvSpPr>
          <p:nvPr>
            <p:ph sz="quarter" idx="4" hasCustomPrompt="1"/>
          </p:nvPr>
        </p:nvSpPr>
        <p:spPr bwMode="gray">
          <a:xfrm>
            <a:off x="6126480" y="2011680"/>
            <a:ext cx="539496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162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50/50 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39F9E-709E-4D36-A982-0CB675FAA809}"/>
              </a:ext>
            </a:extLst>
          </p:cNvPr>
          <p:cNvSpPr>
            <a:spLocks noGrp="1"/>
          </p:cNvSpPr>
          <p:nvPr>
            <p:ph type="title" hasCustomPrompt="1"/>
          </p:nvPr>
        </p:nvSpPr>
        <p:spPr bwMode="gray"/>
        <p:txBody>
          <a:bodyPr/>
          <a:lstStyle/>
          <a:p>
            <a:r>
              <a:rPr lang="en-US"/>
              <a:t>Click to edit master title style</a:t>
            </a:r>
          </a:p>
        </p:txBody>
      </p:sp>
    </p:spTree>
    <p:extLst>
      <p:ext uri="{BB962C8B-B14F-4D97-AF65-F5344CB8AC3E}">
        <p14:creationId xmlns:p14="http://schemas.microsoft.com/office/powerpoint/2010/main" val="837746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513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 1/3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4D032-04FA-4151-B54E-78A80CBA692A}"/>
              </a:ext>
            </a:extLst>
          </p:cNvPr>
          <p:cNvSpPr>
            <a:spLocks noGrp="1"/>
          </p:cNvSpPr>
          <p:nvPr>
            <p:ph type="title" hasCustomPrompt="1"/>
          </p:nvPr>
        </p:nvSpPr>
        <p:spPr bwMode="gray">
          <a:xfrm>
            <a:off x="4206240" y="228600"/>
            <a:ext cx="7315200" cy="1097280"/>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3AA4CF24-8E97-47C3-94FE-A2C4E786389E}"/>
              </a:ext>
            </a:extLst>
          </p:cNvPr>
          <p:cNvSpPr>
            <a:spLocks noGrp="1"/>
          </p:cNvSpPr>
          <p:nvPr>
            <p:ph idx="1" hasCustomPrompt="1"/>
          </p:nvPr>
        </p:nvSpPr>
        <p:spPr bwMode="gray">
          <a:xfrm>
            <a:off x="4206240" y="1417320"/>
            <a:ext cx="7315193" cy="4873625"/>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0A6E5E4-D4D6-4737-9338-C6161818F6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26607" y="6474352"/>
            <a:ext cx="1828800" cy="205906"/>
          </a:xfrm>
          <a:prstGeom prst="rect">
            <a:avLst/>
          </a:prstGeom>
        </p:spPr>
      </p:pic>
      <p:sp>
        <p:nvSpPr>
          <p:cNvPr id="8" name="Rectangle 7">
            <a:extLst>
              <a:ext uri="{FF2B5EF4-FFF2-40B4-BE49-F238E27FC236}">
                <a16:creationId xmlns:a16="http://schemas.microsoft.com/office/drawing/2014/main" id="{26FCB1BB-1145-4993-A17B-25DC984F6787}"/>
              </a:ext>
            </a:extLst>
          </p:cNvPr>
          <p:cNvSpPr/>
          <p:nvPr userDrawn="1"/>
        </p:nvSpPr>
        <p:spPr bwMode="ltGray">
          <a:xfrm>
            <a:off x="0" y="0"/>
            <a:ext cx="4023360" cy="6858000"/>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11CC676-E27A-4CE7-AA31-80F414EC6260}"/>
              </a:ext>
            </a:extLst>
          </p:cNvPr>
          <p:cNvSpPr>
            <a:spLocks noGrp="1"/>
          </p:cNvSpPr>
          <p:nvPr>
            <p:ph type="body" sz="half" idx="2" hasCustomPrompt="1"/>
          </p:nvPr>
        </p:nvSpPr>
        <p:spPr bwMode="gray">
          <a:xfrm>
            <a:off x="0" y="0"/>
            <a:ext cx="4023360" cy="6290945"/>
          </a:xfrm>
        </p:spPr>
        <p:txBody>
          <a:bodyPr lIns="91440" rIns="91440" anchor="ctr"/>
          <a:lstStyle>
            <a:lvl1pPr marL="0" indent="0" algn="ctr">
              <a:spcBef>
                <a:spcPts val="0"/>
              </a:spcBef>
              <a:spcAft>
                <a:spcPts val="1200"/>
              </a:spcAft>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894A952D-F7E9-43C1-8699-7431369FDC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26607" y="6474352"/>
            <a:ext cx="1828800" cy="205906"/>
          </a:xfrm>
          <a:prstGeom prst="rect">
            <a:avLst/>
          </a:prstGeom>
        </p:spPr>
      </p:pic>
    </p:spTree>
    <p:extLst>
      <p:ext uri="{BB962C8B-B14F-4D97-AF65-F5344CB8AC3E}">
        <p14:creationId xmlns:p14="http://schemas.microsoft.com/office/powerpoint/2010/main" val="1038692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 2/3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DE920-2126-47A3-ADC5-1ADCCCB7C0EE}"/>
              </a:ext>
            </a:extLst>
          </p:cNvPr>
          <p:cNvSpPr>
            <a:spLocks noGrp="1"/>
          </p:cNvSpPr>
          <p:nvPr>
            <p:ph type="title" hasCustomPrompt="1"/>
          </p:nvPr>
        </p:nvSpPr>
        <p:spPr bwMode="gray">
          <a:xfrm>
            <a:off x="8252694" y="228600"/>
            <a:ext cx="3390665" cy="1097280"/>
          </a:xfrm>
        </p:spPr>
        <p:txBody>
          <a:bodyPr>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2A6DF547-40DB-49AE-8AC3-96AB6388B8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26607" y="6474352"/>
            <a:ext cx="1828800" cy="205906"/>
          </a:xfrm>
          <a:prstGeom prst="rect">
            <a:avLst/>
          </a:prstGeom>
        </p:spPr>
      </p:pic>
      <p:sp>
        <p:nvSpPr>
          <p:cNvPr id="9" name="Text Placeholder 8">
            <a:extLst>
              <a:ext uri="{FF2B5EF4-FFF2-40B4-BE49-F238E27FC236}">
                <a16:creationId xmlns:a16="http://schemas.microsoft.com/office/drawing/2014/main" id="{BE9AECD6-4623-4512-9EF5-8032BB801B36}"/>
              </a:ext>
            </a:extLst>
          </p:cNvPr>
          <p:cNvSpPr>
            <a:spLocks noGrp="1"/>
          </p:cNvSpPr>
          <p:nvPr>
            <p:ph type="body" sz="quarter" idx="11" hasCustomPrompt="1"/>
          </p:nvPr>
        </p:nvSpPr>
        <p:spPr bwMode="gray">
          <a:xfrm>
            <a:off x="8252694" y="1417320"/>
            <a:ext cx="3390665"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3517C140-D8A5-4568-93F7-B91A49DFEDD9}"/>
              </a:ext>
            </a:extLst>
          </p:cNvPr>
          <p:cNvSpPr/>
          <p:nvPr userDrawn="1"/>
        </p:nvSpPr>
        <p:spPr bwMode="ltGray">
          <a:xfrm>
            <a:off x="0" y="0"/>
            <a:ext cx="8046720" cy="6858000"/>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26554B-ECE3-4970-B504-22DBAB4598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26607" y="6474352"/>
            <a:ext cx="1828800" cy="205906"/>
          </a:xfrm>
          <a:prstGeom prst="rect">
            <a:avLst/>
          </a:prstGeom>
        </p:spPr>
      </p:pic>
      <p:sp>
        <p:nvSpPr>
          <p:cNvPr id="7" name="Content Placeholder 6">
            <a:extLst>
              <a:ext uri="{FF2B5EF4-FFF2-40B4-BE49-F238E27FC236}">
                <a16:creationId xmlns:a16="http://schemas.microsoft.com/office/drawing/2014/main" id="{69D48BE8-EA6C-45EC-A925-170EDAB99974}"/>
              </a:ext>
            </a:extLst>
          </p:cNvPr>
          <p:cNvSpPr>
            <a:spLocks noGrp="1"/>
          </p:cNvSpPr>
          <p:nvPr>
            <p:ph sz="quarter" idx="10" hasCustomPrompt="1"/>
          </p:nvPr>
        </p:nvSpPr>
        <p:spPr bwMode="gray">
          <a:xfrm>
            <a:off x="548640" y="228600"/>
            <a:ext cx="7275442" cy="6126480"/>
          </a:xfrm>
        </p:spPr>
        <p:txBody>
          <a:bodyPr>
            <a:noAutofit/>
          </a:bodyP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D7E15832-AE7D-4BDA-9F1B-29A564F369D9}"/>
              </a:ext>
            </a:extLst>
          </p:cNvPr>
          <p:cNvSpPr txBox="1"/>
          <p:nvPr userDrawn="1"/>
        </p:nvSpPr>
        <p:spPr bwMode="gray">
          <a:xfrm>
            <a:off x="4873711" y="6504402"/>
            <a:ext cx="2444579" cy="123111"/>
          </a:xfrm>
          <a:prstGeom prst="rect">
            <a:avLst/>
          </a:prstGeom>
          <a:noFill/>
        </p:spPr>
        <p:txBody>
          <a:bodyPr wrap="none" lIns="0" tIns="0" rIns="0" bIns="0" rtlCol="0" anchor="ctr">
            <a:spAutoFit/>
          </a:bodyPr>
          <a:lstStyle/>
          <a:p>
            <a:pPr algn="ctr"/>
            <a:r>
              <a:rPr lang="en-US" sz="800">
                <a:solidFill>
                  <a:schemeClr val="tx2">
                    <a:lumMod val="60000"/>
                    <a:lumOff val="40000"/>
                  </a:schemeClr>
                </a:solidFill>
              </a:rPr>
              <a:t>Proprietary and confidential. All rights reserved.</a:t>
            </a:r>
          </a:p>
        </p:txBody>
      </p:sp>
    </p:spTree>
    <p:extLst>
      <p:ext uri="{BB962C8B-B14F-4D97-AF65-F5344CB8AC3E}">
        <p14:creationId xmlns:p14="http://schemas.microsoft.com/office/powerpoint/2010/main" val="1233932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Spli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E6877D-B0E1-41CC-90AD-DC84E1739705}"/>
              </a:ext>
            </a:extLst>
          </p:cNvPr>
          <p:cNvSpPr/>
          <p:nvPr userDrawn="1"/>
        </p:nvSpPr>
        <p:spPr bwMode="ltGray">
          <a:xfrm>
            <a:off x="6111240" y="0"/>
            <a:ext cx="6080760" cy="6858000"/>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059778-229D-4DAC-A927-F65DC6617778}"/>
              </a:ext>
            </a:extLst>
          </p:cNvPr>
          <p:cNvSpPr>
            <a:spLocks noGrp="1"/>
          </p:cNvSpPr>
          <p:nvPr>
            <p:ph type="title" hasCustomPrompt="1"/>
          </p:nvPr>
        </p:nvSpPr>
        <p:spPr bwMode="gray">
          <a:xfrm>
            <a:off x="548640" y="228600"/>
            <a:ext cx="5486400" cy="1097280"/>
          </a:xfrm>
        </p:spPr>
        <p:txBody>
          <a:bodyPr>
            <a:noAutofit/>
          </a:bodyPr>
          <a:lstStyle/>
          <a:p>
            <a:r>
              <a:rPr lang="en-US"/>
              <a:t>Click to edit master title style</a:t>
            </a:r>
          </a:p>
        </p:txBody>
      </p:sp>
      <p:sp>
        <p:nvSpPr>
          <p:cNvPr id="5" name="Content Placeholder 4">
            <a:extLst>
              <a:ext uri="{FF2B5EF4-FFF2-40B4-BE49-F238E27FC236}">
                <a16:creationId xmlns:a16="http://schemas.microsoft.com/office/drawing/2014/main" id="{9881C532-3EC7-40FF-BE62-836D7A1E7915}"/>
              </a:ext>
            </a:extLst>
          </p:cNvPr>
          <p:cNvSpPr>
            <a:spLocks noGrp="1"/>
          </p:cNvSpPr>
          <p:nvPr>
            <p:ph sz="quarter" idx="10" hasCustomPrompt="1"/>
          </p:nvPr>
        </p:nvSpPr>
        <p:spPr bwMode="gray">
          <a:xfrm>
            <a:off x="548640" y="1417320"/>
            <a:ext cx="548640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D1C5AA40-B5E6-43C7-A010-D4FFCD9BF1ED}"/>
              </a:ext>
            </a:extLst>
          </p:cNvPr>
          <p:cNvSpPr txBox="1"/>
          <p:nvPr userDrawn="1"/>
        </p:nvSpPr>
        <p:spPr bwMode="gray">
          <a:xfrm>
            <a:off x="11551920" y="6537960"/>
            <a:ext cx="365760" cy="228600"/>
          </a:xfrm>
          <a:prstGeom prst="rect">
            <a:avLst/>
          </a:prstGeom>
          <a:noFill/>
        </p:spPr>
        <p:txBody>
          <a:bodyPr wrap="none" lIns="91440" tIns="0" rIns="0" bIns="0" rtlCol="0" anchor="ctr">
            <a:noAutofit/>
          </a:bodyPr>
          <a:lstStyle/>
          <a:p>
            <a:pPr algn="r"/>
            <a:fld id="{67BB12AA-7393-4011-84FB-B3A64C0C3AF3}" type="slidenum">
              <a:rPr lang="en-US" sz="800" smtClean="0">
                <a:solidFill>
                  <a:schemeClr val="bg1"/>
                </a:solidFill>
              </a:rPr>
              <a:pPr algn="r"/>
              <a:t>‹#›</a:t>
            </a:fld>
            <a:endParaRPr lang="en-US" sz="800">
              <a:solidFill>
                <a:schemeClr val="bg1"/>
              </a:solidFill>
            </a:endParaRPr>
          </a:p>
        </p:txBody>
      </p:sp>
      <p:cxnSp>
        <p:nvCxnSpPr>
          <p:cNvPr id="7" name="Straight Connector 6">
            <a:extLst>
              <a:ext uri="{FF2B5EF4-FFF2-40B4-BE49-F238E27FC236}">
                <a16:creationId xmlns:a16="http://schemas.microsoft.com/office/drawing/2014/main" id="{1F5D7311-155D-4D0B-B3BF-F4C0EF98CCF4}"/>
              </a:ext>
            </a:extLst>
          </p:cNvPr>
          <p:cNvCxnSpPr>
            <a:cxnSpLocks/>
          </p:cNvCxnSpPr>
          <p:nvPr userDrawn="1"/>
        </p:nvCxnSpPr>
        <p:spPr bwMode="gray">
          <a:xfrm>
            <a:off x="11536680" y="6537960"/>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0F8A3B8A-0B33-4487-B69B-F0CDCCF6A5F1}"/>
              </a:ext>
            </a:extLst>
          </p:cNvPr>
          <p:cNvSpPr>
            <a:spLocks noGrp="1"/>
          </p:cNvSpPr>
          <p:nvPr>
            <p:ph sz="quarter" idx="11" hasCustomPrompt="1"/>
          </p:nvPr>
        </p:nvSpPr>
        <p:spPr bwMode="gray">
          <a:xfrm>
            <a:off x="6431280" y="1417320"/>
            <a:ext cx="5486400" cy="1737270"/>
          </a:xfrm>
        </p:spPr>
        <p:txBody>
          <a:bodyPr>
            <a:noAutofit/>
          </a:bodyPr>
          <a:lstStyle>
            <a:lvl1pP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A903CE24-481A-442F-86A7-2F1F81597254}"/>
              </a:ext>
            </a:extLst>
          </p:cNvPr>
          <p:cNvSpPr>
            <a:spLocks noGrp="1"/>
          </p:cNvSpPr>
          <p:nvPr>
            <p:ph type="body" sz="quarter" idx="12" hasCustomPrompt="1"/>
          </p:nvPr>
        </p:nvSpPr>
        <p:spPr bwMode="gray">
          <a:xfrm>
            <a:off x="6431280" y="228600"/>
            <a:ext cx="5486400" cy="1097280"/>
          </a:xfrm>
        </p:spPr>
        <p:txBody>
          <a:bodyPr anchor="b" anchorCtr="0"/>
          <a:lstStyle>
            <a:lvl1pPr marL="0" indent="0">
              <a:buNone/>
              <a:defRPr sz="3600">
                <a:solidFill>
                  <a:schemeClr val="bg1"/>
                </a:solidFill>
                <a:latin typeface="+mj-lt"/>
              </a:defRPr>
            </a:lvl1pPr>
            <a:lvl2pPr marL="230188" indent="0">
              <a:buNone/>
              <a:defRPr sz="1100">
                <a:latin typeface="+mj-lt"/>
              </a:defRPr>
            </a:lvl2pPr>
            <a:lvl3pPr marL="461963" indent="0">
              <a:buNone/>
              <a:defRPr sz="1100">
                <a:latin typeface="+mj-lt"/>
              </a:defRPr>
            </a:lvl3pPr>
            <a:lvl4pPr marL="684212" indent="0">
              <a:buNone/>
              <a:defRPr sz="1100">
                <a:latin typeface="+mj-lt"/>
              </a:defRPr>
            </a:lvl4pPr>
            <a:lvl5pPr marL="914400" indent="0">
              <a:buNone/>
              <a:defRPr sz="1100">
                <a:latin typeface="+mj-lt"/>
              </a:defRPr>
            </a:lvl5pPr>
          </a:lstStyle>
          <a:p>
            <a:pPr lvl="0"/>
            <a:r>
              <a:rPr lang="en-US"/>
              <a:t>Click to edit master text styles</a:t>
            </a:r>
          </a:p>
        </p:txBody>
      </p:sp>
      <p:sp>
        <p:nvSpPr>
          <p:cNvPr id="15" name="TextBox 14">
            <a:extLst>
              <a:ext uri="{FF2B5EF4-FFF2-40B4-BE49-F238E27FC236}">
                <a16:creationId xmlns:a16="http://schemas.microsoft.com/office/drawing/2014/main" id="{F938BB34-97D8-420E-8BDB-7D59C3BC8B9F}"/>
              </a:ext>
            </a:extLst>
          </p:cNvPr>
          <p:cNvSpPr txBox="1"/>
          <p:nvPr userDrawn="1"/>
        </p:nvSpPr>
        <p:spPr bwMode="gray">
          <a:xfrm>
            <a:off x="4873711" y="6504402"/>
            <a:ext cx="2444579" cy="123111"/>
          </a:xfrm>
          <a:prstGeom prst="rect">
            <a:avLst/>
          </a:prstGeom>
          <a:noFill/>
        </p:spPr>
        <p:txBody>
          <a:bodyPr wrap="none" lIns="0" tIns="0" rIns="0" bIns="0" rtlCol="0" anchor="ctr">
            <a:spAutoFit/>
          </a:bodyPr>
          <a:lstStyle/>
          <a:p>
            <a:pPr algn="ctr"/>
            <a:r>
              <a:rPr lang="en-US" sz="800">
                <a:solidFill>
                  <a:schemeClr val="tx2">
                    <a:lumMod val="60000"/>
                    <a:lumOff val="40000"/>
                  </a:schemeClr>
                </a:solidFill>
              </a:rPr>
              <a:t>Proprietary and confidential. All rights reserved.</a:t>
            </a:r>
          </a:p>
        </p:txBody>
      </p:sp>
    </p:spTree>
    <p:extLst>
      <p:ext uri="{BB962C8B-B14F-4D97-AF65-F5344CB8AC3E}">
        <p14:creationId xmlns:p14="http://schemas.microsoft.com/office/powerpoint/2010/main" val="3927135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Bullet Lis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10B7B8-37AA-40E1-AB4E-AFB649DB9764}"/>
              </a:ext>
            </a:extLst>
          </p:cNvPr>
          <p:cNvSpPr/>
          <p:nvPr userDrawn="1"/>
        </p:nvSpPr>
        <p:spPr bwMode="gray">
          <a:xfrm>
            <a:off x="1524" y="1371600"/>
            <a:ext cx="12188952" cy="4937760"/>
          </a:xfrm>
          <a:prstGeom prst="rect">
            <a:avLst/>
          </a:prstGeom>
          <a:solidFill>
            <a:schemeClr val="tx2">
              <a:lumMod val="20000"/>
              <a:lumOff val="8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10F9EC-0EAB-4727-9799-29ED998A3516}"/>
              </a:ext>
            </a:extLst>
          </p:cNvPr>
          <p:cNvSpPr>
            <a:spLocks noGrp="1"/>
          </p:cNvSpPr>
          <p:nvPr>
            <p:ph type="title" hasCustomPrompt="1"/>
          </p:nvPr>
        </p:nvSpPr>
        <p:spPr bwMode="gray">
          <a:xfrm>
            <a:off x="548640" y="228600"/>
            <a:ext cx="10972800" cy="1097280"/>
          </a:xfrm>
        </p:spPr>
        <p:txBody>
          <a:bodyPr anchor="b">
            <a:noAutofit/>
          </a:bodyPr>
          <a:lstStyle>
            <a:lvl1pPr>
              <a:defRPr sz="3600"/>
            </a:lvl1pPr>
          </a:lstStyle>
          <a:p>
            <a:r>
              <a:rPr lang="en-US"/>
              <a:t>Click to edit master title style</a:t>
            </a:r>
          </a:p>
        </p:txBody>
      </p:sp>
      <p:sp>
        <p:nvSpPr>
          <p:cNvPr id="9" name="Text Placeholder 8">
            <a:extLst>
              <a:ext uri="{FF2B5EF4-FFF2-40B4-BE49-F238E27FC236}">
                <a16:creationId xmlns:a16="http://schemas.microsoft.com/office/drawing/2014/main" id="{099AEA91-0E64-414D-AB9C-BFADC08C13D6}"/>
              </a:ext>
            </a:extLst>
          </p:cNvPr>
          <p:cNvSpPr>
            <a:spLocks noGrp="1"/>
          </p:cNvSpPr>
          <p:nvPr>
            <p:ph type="body" sz="quarter" idx="10" hasCustomPrompt="1"/>
          </p:nvPr>
        </p:nvSpPr>
        <p:spPr bwMode="gray">
          <a:xfrm>
            <a:off x="548640" y="1417320"/>
            <a:ext cx="329184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4B3F9836-81FE-412A-B3B8-FB616DCF9ED3}"/>
              </a:ext>
            </a:extLst>
          </p:cNvPr>
          <p:cNvSpPr>
            <a:spLocks noGrp="1"/>
          </p:cNvSpPr>
          <p:nvPr>
            <p:ph type="body" sz="quarter" idx="11" hasCustomPrompt="1"/>
          </p:nvPr>
        </p:nvSpPr>
        <p:spPr bwMode="gray">
          <a:xfrm>
            <a:off x="4389120" y="1463040"/>
            <a:ext cx="7132320" cy="365760"/>
          </a:xfrm>
          <a:solidFill>
            <a:schemeClr val="bg1"/>
          </a:solidFill>
        </p:spPr>
        <p:txBody>
          <a:bodyPr lIns="91440" rIns="91440" anchor="ctr"/>
          <a:lstStyle>
            <a:lvl1pPr marL="0" indent="0">
              <a:lnSpc>
                <a:spcPct val="100000"/>
              </a:lnSpc>
              <a:spcBef>
                <a:spcPts val="0"/>
              </a:spcBef>
              <a:spcAft>
                <a:spcPts val="0"/>
              </a:spcAft>
              <a:buNone/>
              <a:defRPr sz="1200" b="1" i="0" cap="all" baseline="0">
                <a:solidFill>
                  <a:schemeClr val="accent1"/>
                </a:solidFill>
              </a:defRPr>
            </a:lvl1pPr>
            <a:lvl2pPr marL="230188" indent="0">
              <a:buNone/>
              <a:defRPr/>
            </a:lvl2pPr>
          </a:lstStyle>
          <a:p>
            <a:pPr lvl="0"/>
            <a:r>
              <a:rPr lang="en-US"/>
              <a:t>Click to edit master text styles</a:t>
            </a:r>
          </a:p>
        </p:txBody>
      </p:sp>
      <p:sp>
        <p:nvSpPr>
          <p:cNvPr id="13" name="Content Placeholder 12">
            <a:extLst>
              <a:ext uri="{FF2B5EF4-FFF2-40B4-BE49-F238E27FC236}">
                <a16:creationId xmlns:a16="http://schemas.microsoft.com/office/drawing/2014/main" id="{4E48653B-8945-46CA-A1C3-B4E4C060CE3E}"/>
              </a:ext>
            </a:extLst>
          </p:cNvPr>
          <p:cNvSpPr>
            <a:spLocks noGrp="1" noChangeAspect="1"/>
          </p:cNvSpPr>
          <p:nvPr>
            <p:ph sz="quarter" idx="12"/>
          </p:nvPr>
        </p:nvSpPr>
        <p:spPr bwMode="gray">
          <a:xfrm>
            <a:off x="4389120" y="1874520"/>
            <a:ext cx="7132320" cy="4297680"/>
          </a:xfrm>
          <a:solidFill>
            <a:schemeClr val="bg1"/>
          </a:solidFill>
        </p:spPr>
        <p:txBody>
          <a:bodyPr wrap="none" lIns="0" tIns="0" rIns="0" bIns="0"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1681335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B0FA-047F-4407-821B-C22BF03B1C7F}"/>
              </a:ext>
            </a:extLst>
          </p:cNvPr>
          <p:cNvSpPr>
            <a:spLocks noGrp="1"/>
          </p:cNvSpPr>
          <p:nvPr>
            <p:ph type="title" hasCustomPrompt="1"/>
          </p:nvPr>
        </p:nvSpPr>
        <p:spPr bwMode="gray">
          <a:xfrm>
            <a:off x="548640" y="228600"/>
            <a:ext cx="10972800" cy="1097280"/>
          </a:xfrm>
        </p:spPr>
        <p:txBody>
          <a:bodyPr/>
          <a:lstStyle/>
          <a:p>
            <a:r>
              <a:rPr lang="en-US"/>
              <a:t>Click to edit master title style</a:t>
            </a:r>
          </a:p>
        </p:txBody>
      </p:sp>
      <p:sp>
        <p:nvSpPr>
          <p:cNvPr id="10" name="Text Placeholder 9">
            <a:extLst>
              <a:ext uri="{FF2B5EF4-FFF2-40B4-BE49-F238E27FC236}">
                <a16:creationId xmlns:a16="http://schemas.microsoft.com/office/drawing/2014/main" id="{C434DD49-2F27-4A07-83C6-CA25A04EC865}"/>
              </a:ext>
            </a:extLst>
          </p:cNvPr>
          <p:cNvSpPr>
            <a:spLocks noGrp="1"/>
          </p:cNvSpPr>
          <p:nvPr>
            <p:ph type="body" sz="quarter" idx="10" hasCustomPrompt="1"/>
          </p:nvPr>
        </p:nvSpPr>
        <p:spPr bwMode="gray">
          <a:xfrm>
            <a:off x="548640" y="1417320"/>
            <a:ext cx="1097280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809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Table, Video or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AE158-87A9-49B9-8665-06169502C22F}"/>
              </a:ext>
            </a:extLst>
          </p:cNvPr>
          <p:cNvSpPr>
            <a:spLocks noGrp="1"/>
          </p:cNvSpPr>
          <p:nvPr>
            <p:ph type="title" hasCustomPrompt="1"/>
          </p:nvPr>
        </p:nvSpPr>
        <p:spPr bwMode="gray"/>
        <p:txBody>
          <a:bodyPr>
            <a:noAutofit/>
          </a:bodyPr>
          <a:lstStyle/>
          <a:p>
            <a:r>
              <a:rPr lang="en-US"/>
              <a:t>Click to edit master title style</a:t>
            </a:r>
          </a:p>
        </p:txBody>
      </p:sp>
      <p:sp>
        <p:nvSpPr>
          <p:cNvPr id="4" name="Text Placeholder 3">
            <a:extLst>
              <a:ext uri="{FF2B5EF4-FFF2-40B4-BE49-F238E27FC236}">
                <a16:creationId xmlns:a16="http://schemas.microsoft.com/office/drawing/2014/main" id="{05C83D87-15DF-4870-9314-FB061E93EBC0}"/>
              </a:ext>
            </a:extLst>
          </p:cNvPr>
          <p:cNvSpPr>
            <a:spLocks noGrp="1"/>
          </p:cNvSpPr>
          <p:nvPr>
            <p:ph type="body" sz="quarter" idx="10"/>
          </p:nvPr>
        </p:nvSpPr>
        <p:spPr bwMode="gray">
          <a:xfrm>
            <a:off x="548640" y="1371600"/>
            <a:ext cx="10972800" cy="365760"/>
          </a:xfrm>
        </p:spPr>
        <p:txBody>
          <a:bodyPr anchor="ctr"/>
          <a:lstStyle>
            <a:lvl1pPr marL="0" indent="0">
              <a:buNone/>
              <a:defRPr sz="1200" b="1" i="0" cap="all" baseline="0">
                <a:solidFill>
                  <a:schemeClr val="accent1"/>
                </a:solidFill>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1F1E72A9-6195-42CA-9CFB-21A9BC70B486}"/>
              </a:ext>
            </a:extLst>
          </p:cNvPr>
          <p:cNvSpPr>
            <a:spLocks noGrp="1"/>
          </p:cNvSpPr>
          <p:nvPr>
            <p:ph sz="quarter" idx="11"/>
          </p:nvPr>
        </p:nvSpPr>
        <p:spPr bwMode="gray">
          <a:xfrm>
            <a:off x="548640" y="1783080"/>
            <a:ext cx="10972800" cy="4480560"/>
          </a:xfrm>
        </p:spPr>
        <p:txBody>
          <a:bodyPr anchor="ctr"/>
          <a:lstStyle>
            <a:lvl1pPr marL="0" indent="0" algn="ctr">
              <a:buNone/>
              <a:defRPr/>
            </a:lvl1pPr>
          </a:lstStyle>
          <a:p>
            <a:pPr lvl="0"/>
            <a:r>
              <a:rPr lang="en-US"/>
              <a:t>Click to edit Master text styles</a:t>
            </a:r>
          </a:p>
        </p:txBody>
      </p:sp>
    </p:spTree>
    <p:extLst>
      <p:ext uri="{BB962C8B-B14F-4D97-AF65-F5344CB8AC3E}">
        <p14:creationId xmlns:p14="http://schemas.microsoft.com/office/powerpoint/2010/main" val="2324456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ograph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6DB8C-1020-4056-B923-F94F287281F7}"/>
              </a:ext>
            </a:extLst>
          </p:cNvPr>
          <p:cNvSpPr>
            <a:spLocks noGrp="1"/>
          </p:cNvSpPr>
          <p:nvPr>
            <p:ph type="title" hasCustomPrompt="1"/>
          </p:nvPr>
        </p:nvSpPr>
        <p:spPr bwMode="gray"/>
        <p:txBody>
          <a:bodyPr>
            <a:noAutofit/>
          </a:bodyPr>
          <a:lstStyle/>
          <a:p>
            <a:r>
              <a:rPr lang="en-US"/>
              <a:t>Click to edit master title style</a:t>
            </a:r>
          </a:p>
        </p:txBody>
      </p:sp>
      <p:sp>
        <p:nvSpPr>
          <p:cNvPr id="4" name="Picture Placeholder 3">
            <a:extLst>
              <a:ext uri="{FF2B5EF4-FFF2-40B4-BE49-F238E27FC236}">
                <a16:creationId xmlns:a16="http://schemas.microsoft.com/office/drawing/2014/main" id="{1998054E-4F18-4B5D-8169-EB6F5B85092F}"/>
              </a:ext>
            </a:extLst>
          </p:cNvPr>
          <p:cNvSpPr>
            <a:spLocks noGrp="1" noChangeAspect="1"/>
          </p:cNvSpPr>
          <p:nvPr>
            <p:ph type="pic" sz="quarter" idx="10"/>
          </p:nvPr>
        </p:nvSpPr>
        <p:spPr bwMode="gray">
          <a:xfrm>
            <a:off x="548640" y="1463564"/>
            <a:ext cx="1188720" cy="1188720"/>
          </a:xfrm>
          <a:solidFill>
            <a:schemeClr val="tx2">
              <a:lumMod val="20000"/>
              <a:lumOff val="80000"/>
            </a:schemeClr>
          </a:solidFill>
        </p:spPr>
        <p:txBody>
          <a:bodyPr tIns="0" bIns="0" anchor="ctr"/>
          <a:lstStyle>
            <a:lvl1pPr marL="0" indent="0" algn="ctr">
              <a:buNone/>
              <a:defRPr>
                <a:solidFill>
                  <a:schemeClr val="tx2"/>
                </a:solidFill>
              </a:defRPr>
            </a:lvl1pPr>
          </a:lstStyle>
          <a:p>
            <a:r>
              <a:rPr lang="en-US"/>
              <a:t>Click icon to add picture</a:t>
            </a:r>
          </a:p>
        </p:txBody>
      </p:sp>
      <p:sp>
        <p:nvSpPr>
          <p:cNvPr id="6" name="Text Placeholder 5">
            <a:extLst>
              <a:ext uri="{FF2B5EF4-FFF2-40B4-BE49-F238E27FC236}">
                <a16:creationId xmlns:a16="http://schemas.microsoft.com/office/drawing/2014/main" id="{50EADCA0-1709-4CF8-82EA-67DEA0A2DAE9}"/>
              </a:ext>
            </a:extLst>
          </p:cNvPr>
          <p:cNvSpPr>
            <a:spLocks noGrp="1"/>
          </p:cNvSpPr>
          <p:nvPr>
            <p:ph type="body" sz="quarter" idx="11" hasCustomPrompt="1"/>
          </p:nvPr>
        </p:nvSpPr>
        <p:spPr bwMode="gray">
          <a:xfrm>
            <a:off x="1971675" y="1463674"/>
            <a:ext cx="9601200" cy="3887553"/>
          </a:xfrm>
        </p:spPr>
        <p:txBody>
          <a:bodyPr>
            <a:noAutofit/>
          </a:bodyPr>
          <a:lstStyle>
            <a:lvl1pPr marL="0" indent="0">
              <a:buFontTx/>
              <a:buNone/>
              <a:defRPr sz="1400">
                <a:solidFill>
                  <a:schemeClr val="tx1"/>
                </a:solidFill>
              </a:defRPr>
            </a:lvl1pPr>
            <a:lvl2pPr marL="231775" indent="-231775">
              <a:buFont typeface="Arial" panose="020B0604020202020204" pitchFamily="34" charset="0"/>
              <a:buChar char="•"/>
              <a:defRPr sz="1400"/>
            </a:lvl2pPr>
            <a:lvl3pPr marL="461963" indent="-231775">
              <a:buFont typeface="Montserrat" pitchFamily="2" charset="0"/>
              <a:buChar char="–"/>
              <a:defRPr sz="1400"/>
            </a:lvl3pPr>
            <a:lvl4pPr marL="684213" indent="-222250">
              <a:buFont typeface="Arial" panose="020B0604020202020204" pitchFamily="34" charset="0"/>
              <a:buChar char="•"/>
              <a:defRPr sz="1400"/>
            </a:lvl4pPr>
            <a:lvl5pPr marL="914400" indent="-230188">
              <a:buFont typeface="Montserrat" pitchFamily="2"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CC89915E-15C2-40D3-A464-3F45356D9620}"/>
              </a:ext>
            </a:extLst>
          </p:cNvPr>
          <p:cNvSpPr>
            <a:spLocks noGrp="1"/>
          </p:cNvSpPr>
          <p:nvPr>
            <p:ph type="body" sz="quarter" idx="12" hasCustomPrompt="1"/>
          </p:nvPr>
        </p:nvSpPr>
        <p:spPr bwMode="gray">
          <a:xfrm>
            <a:off x="1971675" y="5493964"/>
            <a:ext cx="3657600" cy="914400"/>
          </a:xfrm>
        </p:spPr>
        <p:txBody>
          <a:bodyPr/>
          <a:lstStyle>
            <a:lvl1pPr marL="0" indent="0">
              <a:spcBef>
                <a:spcPts val="0"/>
              </a:spcBef>
              <a:spcAft>
                <a:spcPts val="0"/>
              </a:spcAft>
              <a:buNone/>
              <a:defRPr sz="1200"/>
            </a:lvl1pPr>
            <a:lvl2pPr marL="230188" indent="0">
              <a:buNone/>
              <a:defRPr/>
            </a:lvl2pPr>
          </a:lstStyle>
          <a:p>
            <a:pPr lvl="0"/>
            <a:r>
              <a:rPr lang="en-US"/>
              <a:t>Click to edit master text styles</a:t>
            </a:r>
          </a:p>
        </p:txBody>
      </p:sp>
    </p:spTree>
    <p:extLst>
      <p:ext uri="{BB962C8B-B14F-4D97-AF65-F5344CB8AC3E}">
        <p14:creationId xmlns:p14="http://schemas.microsoft.com/office/powerpoint/2010/main" val="1874528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or Contac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BFCA46-3FC8-4333-B32A-2787D1B2405E}"/>
              </a:ext>
            </a:extLst>
          </p:cNvPr>
          <p:cNvSpPr/>
          <p:nvPr userDrawn="1"/>
        </p:nvSpPr>
        <p:spPr bwMode="gray">
          <a:xfrm>
            <a:off x="3048" y="1467853"/>
            <a:ext cx="12188952" cy="4802318"/>
          </a:xfrm>
          <a:prstGeom prst="rect">
            <a:avLst/>
          </a:prstGeom>
          <a:solidFill>
            <a:schemeClr val="tx2">
              <a:lumMod val="20000"/>
              <a:lumOff val="80000"/>
            </a:schemeClr>
          </a:solidFill>
          <a:ln w="317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5AFCE8-5382-4D35-ACF3-41C4DD47D71C}"/>
              </a:ext>
            </a:extLst>
          </p:cNvPr>
          <p:cNvSpPr>
            <a:spLocks noGrp="1"/>
          </p:cNvSpPr>
          <p:nvPr>
            <p:ph type="title"/>
          </p:nvPr>
        </p:nvSpPr>
        <p:spPr bwMode="gray"/>
        <p:txBody>
          <a:bodyPr/>
          <a:lstStyle>
            <a:lvl1pPr>
              <a:defRPr>
                <a:solidFill>
                  <a:schemeClr val="tx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3FFA2B5B-9938-4C3D-9CEB-1CAA9A3B0613}"/>
              </a:ext>
            </a:extLst>
          </p:cNvPr>
          <p:cNvSpPr>
            <a:spLocks noGrp="1"/>
          </p:cNvSpPr>
          <p:nvPr>
            <p:ph sz="quarter" idx="10"/>
          </p:nvPr>
        </p:nvSpPr>
        <p:spPr bwMode="gray">
          <a:xfrm>
            <a:off x="548638" y="1828800"/>
            <a:ext cx="5303520" cy="1737270"/>
          </a:xfrm>
        </p:spPr>
        <p:txBody>
          <a:bodyPr anchor="t">
            <a:noAutofit/>
          </a:bodyPr>
          <a:lstStyle>
            <a:lvl1pPr marL="0" indent="0">
              <a:buNone/>
              <a:defRPr b="0">
                <a:solidFill>
                  <a:schemeClr val="tx1"/>
                </a:solidFill>
              </a:defRPr>
            </a:lvl1pPr>
            <a:lvl2pPr>
              <a:defRPr b="0">
                <a:solidFill>
                  <a:schemeClr val="bg2"/>
                </a:solidFill>
              </a:defRPr>
            </a:lvl2pPr>
            <a:lvl3pPr>
              <a:defRPr b="0">
                <a:solidFill>
                  <a:schemeClr val="bg2"/>
                </a:solidFill>
              </a:defRPr>
            </a:lvl3pPr>
            <a:lvl4pPr>
              <a:defRPr b="0">
                <a:solidFill>
                  <a:schemeClr val="bg2"/>
                </a:solidFill>
              </a:defRPr>
            </a:lvl4pPr>
            <a:lvl5pPr>
              <a:defRPr b="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852CF6E-AAD1-4716-AFBC-CF518D0E7A36}"/>
              </a:ext>
            </a:extLst>
          </p:cNvPr>
          <p:cNvSpPr>
            <a:spLocks noGrp="1"/>
          </p:cNvSpPr>
          <p:nvPr>
            <p:ph sz="quarter" idx="11"/>
          </p:nvPr>
        </p:nvSpPr>
        <p:spPr bwMode="gray">
          <a:xfrm>
            <a:off x="6156960" y="1828800"/>
            <a:ext cx="5303520" cy="1737270"/>
          </a:xfrm>
        </p:spPr>
        <p:txBody>
          <a:bodyPr anchor="t">
            <a:noAutofit/>
          </a:bodyPr>
          <a:lstStyle>
            <a:lvl1pPr marL="0" indent="0">
              <a:buNone/>
              <a:defRPr b="0">
                <a:solidFill>
                  <a:schemeClr val="tx1"/>
                </a:solidFill>
              </a:defRPr>
            </a:lvl1pPr>
            <a:lvl2pPr>
              <a:defRPr b="0">
                <a:solidFill>
                  <a:schemeClr val="bg2"/>
                </a:solidFill>
              </a:defRPr>
            </a:lvl2pPr>
            <a:lvl3pPr>
              <a:defRPr b="0">
                <a:solidFill>
                  <a:schemeClr val="bg2"/>
                </a:solidFill>
              </a:defRPr>
            </a:lvl3pPr>
            <a:lvl4pPr>
              <a:defRPr b="0">
                <a:solidFill>
                  <a:schemeClr val="bg2"/>
                </a:solidFill>
              </a:defRPr>
            </a:lvl4pPr>
            <a:lvl5pPr>
              <a:defRPr b="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729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03C5AC-1382-43C6-AAFE-6377BA615A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578347" y="3145536"/>
            <a:ext cx="5035306" cy="566929"/>
          </a:xfrm>
          <a:prstGeom prst="rect">
            <a:avLst/>
          </a:prstGeom>
        </p:spPr>
      </p:pic>
    </p:spTree>
    <p:extLst>
      <p:ext uri="{BB962C8B-B14F-4D97-AF65-F5344CB8AC3E}">
        <p14:creationId xmlns:p14="http://schemas.microsoft.com/office/powerpoint/2010/main" val="1401860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3C63E8-A757-437B-89B5-A92323037D70}"/>
              </a:ext>
            </a:extLst>
          </p:cNvPr>
          <p:cNvSpPr/>
          <p:nvPr userDrawn="1"/>
        </p:nvSpPr>
        <p:spPr bwMode="ltGray">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43832C7-714B-439A-A941-A961367F79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3578347" y="3145536"/>
            <a:ext cx="5035306" cy="566929"/>
          </a:xfrm>
          <a:prstGeom prst="rect">
            <a:avLst/>
          </a:prstGeom>
        </p:spPr>
      </p:pic>
    </p:spTree>
    <p:extLst>
      <p:ext uri="{BB962C8B-B14F-4D97-AF65-F5344CB8AC3E}">
        <p14:creationId xmlns:p14="http://schemas.microsoft.com/office/powerpoint/2010/main" val="3883364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Report Slide - Data">
    <p:bg>
      <p:bgRef idx="1002">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D98E-38B4-4D32-17FF-06C5D91A3E8D}"/>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t>TITLE</a:t>
            </a:r>
          </a:p>
        </p:txBody>
      </p:sp>
      <p:sp>
        <p:nvSpPr>
          <p:cNvPr id="4" name="Footer Placeholder 3">
            <a:extLst>
              <a:ext uri="{FF2B5EF4-FFF2-40B4-BE49-F238E27FC236}">
                <a16:creationId xmlns:a16="http://schemas.microsoft.com/office/drawing/2014/main" id="{B3463099-EAC2-B11A-CEFE-C386319B7C6B}"/>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0406"/>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C9275169-8EB2-8219-C855-D4079FF7F416}"/>
              </a:ext>
            </a:extLst>
          </p:cNvPr>
          <p:cNvSpPr>
            <a:spLocks noGrp="1"/>
          </p:cNvSpPr>
          <p:nvPr>
            <p:ph type="sldNum" sz="quarter" idx="12"/>
          </p:nvPr>
        </p:nvSpPr>
        <p:spPr>
          <a:xfrm>
            <a:off x="9226167" y="6191625"/>
            <a:ext cx="2743200" cy="365324"/>
          </a:xfrm>
        </p:spPr>
        <p:txBody>
          <a:bodyPr/>
          <a:lstStyle>
            <a:lvl1pPr>
              <a:defRPr>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57BA96A-ECCA-874F-8E8F-187FC6D6DBC0}" type="slidenum">
              <a:rPr kumimoji="0" lang="en-US" sz="1800" b="0" i="0" u="none" strike="noStrike" kern="1200" cap="none" spc="0" normalizeH="0" baseline="0" noProof="0" smtClean="0">
                <a:ln>
                  <a:noFill/>
                </a:ln>
                <a:solidFill>
                  <a:srgbClr val="030406"/>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30406"/>
              </a:solidFill>
              <a:effectLst/>
              <a:uLnTx/>
              <a:uFillTx/>
              <a:latin typeface="Arial" panose="020B0604020202020204" pitchFamily="34" charset="0"/>
              <a:ea typeface="+mn-ea"/>
              <a:cs typeface="Arial" panose="020B0604020202020204" pitchFamily="34" charset="0"/>
            </a:endParaRPr>
          </a:p>
        </p:txBody>
      </p:sp>
      <p:sp>
        <p:nvSpPr>
          <p:cNvPr id="8" name="Text Placeholder 7">
            <a:extLst>
              <a:ext uri="{FF2B5EF4-FFF2-40B4-BE49-F238E27FC236}">
                <a16:creationId xmlns:a16="http://schemas.microsoft.com/office/drawing/2014/main" id="{092F7CDB-270B-E2B2-409D-2B807A99C2B8}"/>
              </a:ext>
            </a:extLst>
          </p:cNvPr>
          <p:cNvSpPr>
            <a:spLocks noGrp="1"/>
          </p:cNvSpPr>
          <p:nvPr>
            <p:ph type="body" sz="quarter" idx="38" hasCustomPrompt="1"/>
          </p:nvPr>
        </p:nvSpPr>
        <p:spPr>
          <a:xfrm>
            <a:off x="361122" y="698687"/>
            <a:ext cx="10515600" cy="247533"/>
          </a:xfrm>
        </p:spPr>
        <p:txBody>
          <a:bodyPr>
            <a:noAutofit/>
          </a:bodyPr>
          <a:lstStyle>
            <a:lvl1pPr>
              <a:defRPr sz="1300" b="0">
                <a:solidFill>
                  <a:srgbClr val="7F7F7F"/>
                </a:solidFill>
              </a:defRPr>
            </a:lvl1pPr>
          </a:lstStyle>
          <a:p>
            <a:pPr lvl="0"/>
            <a:r>
              <a:rPr lang="en-US"/>
              <a:t>Sub-Header</a:t>
            </a:r>
          </a:p>
        </p:txBody>
      </p:sp>
    </p:spTree>
    <p:extLst>
      <p:ext uri="{BB962C8B-B14F-4D97-AF65-F5344CB8AC3E}">
        <p14:creationId xmlns:p14="http://schemas.microsoft.com/office/powerpoint/2010/main" val="239376144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Lead Lin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5A9B4-4F78-4BD3-A9E7-10DBB9BD5AAB}"/>
              </a:ext>
            </a:extLst>
          </p:cNvPr>
          <p:cNvSpPr>
            <a:spLocks noGrp="1"/>
          </p:cNvSpPr>
          <p:nvPr>
            <p:ph type="title" hasCustomPrompt="1"/>
          </p:nvPr>
        </p:nvSpPr>
        <p:spPr bwMode="gray">
          <a:xfrm>
            <a:off x="548640" y="228600"/>
            <a:ext cx="10972800" cy="1097280"/>
          </a:xfrm>
        </p:spPr>
        <p:txBody>
          <a:bodyPr/>
          <a:lstStyle/>
          <a:p>
            <a:r>
              <a:rPr lang="en-US"/>
              <a:t>Click to edit master title style</a:t>
            </a:r>
          </a:p>
        </p:txBody>
      </p:sp>
      <p:sp>
        <p:nvSpPr>
          <p:cNvPr id="4" name="Text Placeholder 3">
            <a:extLst>
              <a:ext uri="{FF2B5EF4-FFF2-40B4-BE49-F238E27FC236}">
                <a16:creationId xmlns:a16="http://schemas.microsoft.com/office/drawing/2014/main" id="{FFD43FB4-CFD8-4577-8558-30475385B2E2}"/>
              </a:ext>
            </a:extLst>
          </p:cNvPr>
          <p:cNvSpPr>
            <a:spLocks noGrp="1"/>
          </p:cNvSpPr>
          <p:nvPr>
            <p:ph type="body" sz="quarter" idx="10" hasCustomPrompt="1"/>
          </p:nvPr>
        </p:nvSpPr>
        <p:spPr bwMode="gray">
          <a:xfrm>
            <a:off x="548640" y="1417320"/>
            <a:ext cx="10972800" cy="1737270"/>
          </a:xfrm>
        </p:spPr>
        <p:txBody>
          <a:bodyPr>
            <a:noAutofit/>
          </a:bodyPr>
          <a:lstStyle>
            <a:lvl1pPr marL="0" indent="0">
              <a:buNone/>
              <a:defRPr>
                <a:solidFill>
                  <a:schemeClr val="tx1"/>
                </a:solidFill>
              </a:defRPr>
            </a:lvl1pPr>
            <a:lvl2pPr marL="231775" indent="-231775">
              <a:buFont typeface="Arial" panose="020B0604020202020204" pitchFamily="34" charset="0"/>
              <a:buChar char="•"/>
              <a:defRPr/>
            </a:lvl2pPr>
            <a:lvl3pPr marL="396875" indent="-166688">
              <a:buFont typeface="Montserrat" pitchFamily="2" charset="0"/>
              <a:buChar char="–"/>
              <a:defRPr/>
            </a:lvl3pPr>
            <a:lvl4pPr marL="628650" indent="-231775">
              <a:buFont typeface="Arial" panose="020B0604020202020204" pitchFamily="34" charset="0"/>
              <a:buChar char="•"/>
              <a:defRPr/>
            </a:lvl4pPr>
            <a:lvl5pPr marL="858838" indent="-230188">
              <a:buFont typeface="Montserrat" pitchFamily="2"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333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Sub-Title and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736B527-13DB-4F7F-9BAA-D0273ABCDE71}"/>
              </a:ext>
            </a:extLst>
          </p:cNvPr>
          <p:cNvSpPr>
            <a:spLocks noGrp="1"/>
          </p:cNvSpPr>
          <p:nvPr>
            <p:ph type="body" sz="quarter" idx="12" hasCustomPrompt="1"/>
          </p:nvPr>
        </p:nvSpPr>
        <p:spPr bwMode="gray">
          <a:xfrm>
            <a:off x="548639" y="1417320"/>
            <a:ext cx="10972799" cy="548640"/>
          </a:xfrm>
        </p:spPr>
        <p:txBody>
          <a:bodyPr/>
          <a:lstStyle>
            <a:lvl1pPr marL="0" indent="0">
              <a:spcBef>
                <a:spcPts val="0"/>
              </a:spcBef>
              <a:spcAft>
                <a:spcPts val="0"/>
              </a:spcAft>
              <a:buNone/>
              <a:defRPr>
                <a:solidFill>
                  <a:schemeClr val="accent1"/>
                </a:solidFill>
              </a:defRPr>
            </a:lvl1pPr>
          </a:lstStyle>
          <a:p>
            <a:pPr lvl="0"/>
            <a:r>
              <a:rPr lang="en-US"/>
              <a:t>Click to edit master text styles</a:t>
            </a:r>
          </a:p>
        </p:txBody>
      </p:sp>
      <p:sp>
        <p:nvSpPr>
          <p:cNvPr id="2" name="Title 1">
            <a:extLst>
              <a:ext uri="{FF2B5EF4-FFF2-40B4-BE49-F238E27FC236}">
                <a16:creationId xmlns:a16="http://schemas.microsoft.com/office/drawing/2014/main" id="{F82A01CB-410B-4355-8EA1-EA29928F8958}"/>
              </a:ext>
            </a:extLst>
          </p:cNvPr>
          <p:cNvSpPr>
            <a:spLocks noGrp="1"/>
          </p:cNvSpPr>
          <p:nvPr>
            <p:ph type="title" hasCustomPrompt="1"/>
          </p:nvPr>
        </p:nvSpPr>
        <p:spPr bwMode="gray">
          <a:xfrm>
            <a:off x="548640" y="228600"/>
            <a:ext cx="10972800" cy="1097280"/>
          </a:xfrm>
        </p:spPr>
        <p:txBody>
          <a:bodyPr/>
          <a:lstStyle>
            <a:lvl1pPr>
              <a:defRPr/>
            </a:lvl1pPr>
          </a:lstStyle>
          <a:p>
            <a:r>
              <a:rPr lang="en-US"/>
              <a:t>Click to edit master title style</a:t>
            </a:r>
          </a:p>
        </p:txBody>
      </p:sp>
      <p:sp>
        <p:nvSpPr>
          <p:cNvPr id="6" name="Text Placeholder 5">
            <a:extLst>
              <a:ext uri="{FF2B5EF4-FFF2-40B4-BE49-F238E27FC236}">
                <a16:creationId xmlns:a16="http://schemas.microsoft.com/office/drawing/2014/main" id="{EE97B3F3-65AE-439D-8BBB-87E57AAA03C2}"/>
              </a:ext>
            </a:extLst>
          </p:cNvPr>
          <p:cNvSpPr>
            <a:spLocks noGrp="1"/>
          </p:cNvSpPr>
          <p:nvPr>
            <p:ph type="body" sz="quarter" idx="11" hasCustomPrompt="1"/>
          </p:nvPr>
        </p:nvSpPr>
        <p:spPr bwMode="gray">
          <a:xfrm>
            <a:off x="548640" y="2057400"/>
            <a:ext cx="10972800" cy="173727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8980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87A65-77F6-41F7-AB0D-566B5868BFFE}"/>
              </a:ext>
            </a:extLst>
          </p:cNvPr>
          <p:cNvSpPr>
            <a:spLocks noGrp="1"/>
          </p:cNvSpPr>
          <p:nvPr>
            <p:ph type="title" hasCustomPrompt="1"/>
          </p:nvPr>
        </p:nvSpPr>
        <p:spPr bwMode="gray">
          <a:xfrm>
            <a:off x="831850" y="2286000"/>
            <a:ext cx="10515600" cy="2011680"/>
          </a:xfrm>
        </p:spPr>
        <p:txBody>
          <a:bodyPr anchor="b">
            <a:normAutofit/>
          </a:bodyPr>
          <a:lstStyle>
            <a:lvl1pPr>
              <a:lnSpc>
                <a:spcPct val="110000"/>
              </a:lnSpc>
              <a:spcAft>
                <a:spcPts val="600"/>
              </a:spcAft>
              <a:defRPr sz="4800"/>
            </a:lvl1pPr>
          </a:lstStyle>
          <a:p>
            <a:r>
              <a:rPr lang="en-US"/>
              <a:t>Click to edit master title style</a:t>
            </a:r>
          </a:p>
        </p:txBody>
      </p:sp>
      <p:sp>
        <p:nvSpPr>
          <p:cNvPr id="3" name="Text Placeholder 2">
            <a:extLst>
              <a:ext uri="{FF2B5EF4-FFF2-40B4-BE49-F238E27FC236}">
                <a16:creationId xmlns:a16="http://schemas.microsoft.com/office/drawing/2014/main" id="{C8900C92-AFC9-45F0-B352-270FC7948B6A}"/>
              </a:ext>
            </a:extLst>
          </p:cNvPr>
          <p:cNvSpPr>
            <a:spLocks noGrp="1"/>
          </p:cNvSpPr>
          <p:nvPr>
            <p:ph type="body" idx="1"/>
          </p:nvPr>
        </p:nvSpPr>
        <p:spPr bwMode="gray">
          <a:xfrm>
            <a:off x="831850" y="4389120"/>
            <a:ext cx="10515600" cy="1500187"/>
          </a:xfrm>
        </p:spPr>
        <p:txBody>
          <a:bodyPr/>
          <a:lstStyle>
            <a:lvl1pPr marL="0" indent="0">
              <a:spcBef>
                <a:spcPts val="0"/>
              </a:spcBef>
              <a:spcAft>
                <a:spcPts val="1000"/>
              </a:spcAft>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0C3664B-10D6-4C70-9CB9-4CA6D539A11A}"/>
              </a:ext>
            </a:extLst>
          </p:cNvPr>
          <p:cNvSpPr/>
          <p:nvPr userDrawn="1"/>
        </p:nvSpPr>
        <p:spPr bwMode="gray">
          <a:xfrm>
            <a:off x="0" y="4297680"/>
            <a:ext cx="12188952" cy="54864"/>
          </a:xfrm>
          <a:prstGeom prst="rect">
            <a:avLst/>
          </a:prstGeom>
          <a:gradFill flip="none" rotWithShape="1">
            <a:gsLst>
              <a:gs pos="0">
                <a:schemeClr val="accent1"/>
              </a:gs>
              <a:gs pos="100000">
                <a:schemeClr val="accent3"/>
              </a:gs>
              <a:gs pos="5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939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op Slide Deep Oce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0602CC-3715-4F07-962F-D13E2696B143}"/>
              </a:ext>
            </a:extLst>
          </p:cNvPr>
          <p:cNvSpPr/>
          <p:nvPr userDrawn="1"/>
        </p:nvSpPr>
        <p:spPr bwMode="gray">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427B9-142B-468C-B6DD-20C69CDE72CA}"/>
              </a:ext>
            </a:extLst>
          </p:cNvPr>
          <p:cNvSpPr>
            <a:spLocks noGrp="1"/>
          </p:cNvSpPr>
          <p:nvPr>
            <p:ph type="title" hasCustomPrompt="1"/>
          </p:nvPr>
        </p:nvSpPr>
        <p:spPr bwMode="gray">
          <a:xfrm>
            <a:off x="746760" y="685800"/>
            <a:ext cx="10698480" cy="5486400"/>
          </a:xfrm>
        </p:spPr>
        <p:txBody>
          <a:bodyPr anchor="ctr">
            <a:noAutofit/>
          </a:bodyPr>
          <a:lstStyle>
            <a:lvl1pPr algn="ctr">
              <a:lnSpc>
                <a:spcPct val="110000"/>
              </a:lnSpc>
              <a:spcAft>
                <a:spcPts val="1200"/>
              </a:spcAft>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851386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op Slide Peaco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9FEEFF-5395-4182-A27D-EA7A0C19B01F}"/>
              </a:ext>
            </a:extLst>
          </p:cNvPr>
          <p:cNvSpPr/>
          <p:nvPr userDrawn="1"/>
        </p:nvSpPr>
        <p:spPr>
          <a:xfrm>
            <a:off x="1524"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2163D8-1888-498C-9759-1609791AEA5E}"/>
              </a:ext>
            </a:extLst>
          </p:cNvPr>
          <p:cNvSpPr>
            <a:spLocks noGrp="1"/>
          </p:cNvSpPr>
          <p:nvPr>
            <p:ph type="title" hasCustomPrompt="1"/>
          </p:nvPr>
        </p:nvSpPr>
        <p:spPr bwMode="gray">
          <a:xfrm>
            <a:off x="746760" y="685800"/>
            <a:ext cx="10698480" cy="5486400"/>
          </a:xfrm>
        </p:spPr>
        <p:txBody>
          <a:bodyPr tIns="0" bIns="0" anchor="ctr">
            <a:noAutofit/>
          </a:bodyPr>
          <a:lstStyle>
            <a:lvl1pPr algn="ctr">
              <a:lnSpc>
                <a:spcPct val="110000"/>
              </a:lnSpc>
              <a:spcAft>
                <a:spcPts val="1200"/>
              </a:spcAft>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661739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p Slide P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362F91-0D38-40ED-9CBA-20E89052A14C}"/>
              </a:ext>
            </a:extLst>
          </p:cNvPr>
          <p:cNvSpPr/>
          <p:nvPr userDrawn="1"/>
        </p:nvSpPr>
        <p:spPr bwMode="ltGray">
          <a:xfrm>
            <a:off x="1524" y="0"/>
            <a:ext cx="1218895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7FA879-92E8-4ECD-BCC6-D677C1B4D0C2}"/>
              </a:ext>
            </a:extLst>
          </p:cNvPr>
          <p:cNvSpPr>
            <a:spLocks noGrp="1"/>
          </p:cNvSpPr>
          <p:nvPr>
            <p:ph type="title" hasCustomPrompt="1"/>
          </p:nvPr>
        </p:nvSpPr>
        <p:spPr bwMode="gray">
          <a:xfrm>
            <a:off x="746760" y="685800"/>
            <a:ext cx="10698480" cy="5486400"/>
          </a:xfrm>
        </p:spPr>
        <p:txBody>
          <a:bodyPr tIns="0" bIns="0" anchor="ctr" anchorCtr="0">
            <a:normAutofit/>
          </a:bodyPr>
          <a:lstStyle>
            <a:lvl1pPr algn="ctr">
              <a:lnSpc>
                <a:spcPct val="110000"/>
              </a:lnSpc>
              <a:spcAft>
                <a:spcPts val="1200"/>
              </a:spcAft>
              <a:defRPr sz="6000">
                <a:solidFill>
                  <a:schemeClr val="tx1"/>
                </a:solidFill>
              </a:defRPr>
            </a:lvl1pPr>
          </a:lstStyle>
          <a:p>
            <a:r>
              <a:rPr lang="en-US"/>
              <a:t>Click to edit master title style</a:t>
            </a:r>
          </a:p>
        </p:txBody>
      </p:sp>
    </p:spTree>
    <p:extLst>
      <p:ext uri="{BB962C8B-B14F-4D97-AF65-F5344CB8AC3E}">
        <p14:creationId xmlns:p14="http://schemas.microsoft.com/office/powerpoint/2010/main" val="3148843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vigation w/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6D8B-1C87-44F7-B24D-3B8C1400F843}"/>
              </a:ext>
            </a:extLst>
          </p:cNvPr>
          <p:cNvSpPr>
            <a:spLocks noGrp="1"/>
          </p:cNvSpPr>
          <p:nvPr>
            <p:ph type="title" hasCustomPrompt="1"/>
          </p:nvPr>
        </p:nvSpPr>
        <p:spPr bwMode="gray">
          <a:xfrm>
            <a:off x="548640" y="502920"/>
            <a:ext cx="10972800" cy="822960"/>
          </a:xfrm>
        </p:spPr>
        <p:txBody>
          <a:bodyPr/>
          <a:lstStyle/>
          <a:p>
            <a:r>
              <a:rPr lang="en-US"/>
              <a:t>Click to edit master title style</a:t>
            </a:r>
          </a:p>
        </p:txBody>
      </p:sp>
      <p:sp>
        <p:nvSpPr>
          <p:cNvPr id="4" name="Text Placeholder 3">
            <a:extLst>
              <a:ext uri="{FF2B5EF4-FFF2-40B4-BE49-F238E27FC236}">
                <a16:creationId xmlns:a16="http://schemas.microsoft.com/office/drawing/2014/main" id="{D22CFC67-10F0-4413-A377-C2F301E647CE}"/>
              </a:ext>
            </a:extLst>
          </p:cNvPr>
          <p:cNvSpPr>
            <a:spLocks noGrp="1"/>
          </p:cNvSpPr>
          <p:nvPr>
            <p:ph type="body" sz="quarter" idx="10" hasCustomPrompt="1"/>
          </p:nvPr>
        </p:nvSpPr>
        <p:spPr bwMode="gray">
          <a:xfrm>
            <a:off x="548639" y="1417320"/>
            <a:ext cx="10972799" cy="1737270"/>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11935B8D-30D2-4F78-BADD-2CB2839AE355}"/>
              </a:ext>
            </a:extLst>
          </p:cNvPr>
          <p:cNvSpPr>
            <a:spLocks noGrp="1"/>
          </p:cNvSpPr>
          <p:nvPr>
            <p:ph type="body" sz="quarter" idx="11" hasCustomPrompt="1"/>
          </p:nvPr>
        </p:nvSpPr>
        <p:spPr bwMode="gray">
          <a:xfrm>
            <a:off x="548639" y="182880"/>
            <a:ext cx="5486400" cy="274320"/>
          </a:xfrm>
        </p:spPr>
        <p:txBody>
          <a:bodyPr anchor="ctr">
            <a:noAutofit/>
          </a:bodyPr>
          <a:lstStyle>
            <a:lvl1pPr marL="0" indent="0">
              <a:lnSpc>
                <a:spcPct val="100000"/>
              </a:lnSpc>
              <a:spcBef>
                <a:spcPts val="0"/>
              </a:spcBef>
              <a:spcAft>
                <a:spcPts val="0"/>
              </a:spcAft>
              <a:buNone/>
              <a:defRPr sz="1000" b="1" i="0" cap="none" baseline="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456859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8E9CD1-0C23-4D8A-A67A-EF582B85B8C6}"/>
              </a:ext>
            </a:extLst>
          </p:cNvPr>
          <p:cNvSpPr>
            <a:spLocks noGrp="1"/>
          </p:cNvSpPr>
          <p:nvPr>
            <p:ph type="title"/>
          </p:nvPr>
        </p:nvSpPr>
        <p:spPr bwMode="gray">
          <a:xfrm>
            <a:off x="548640" y="228600"/>
            <a:ext cx="10972800" cy="1097280"/>
          </a:xfrm>
          <a:prstGeom prst="rect">
            <a:avLst/>
          </a:prstGeom>
        </p:spPr>
        <p:txBody>
          <a:bodyPr vert="horz" lIns="0" tIns="45720" rIns="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46F9F48D-7D14-401E-AD12-F7EAD627EB61}"/>
              </a:ext>
            </a:extLst>
          </p:cNvPr>
          <p:cNvSpPr>
            <a:spLocks noGrp="1"/>
          </p:cNvSpPr>
          <p:nvPr>
            <p:ph type="body" idx="1"/>
          </p:nvPr>
        </p:nvSpPr>
        <p:spPr bwMode="gray">
          <a:xfrm>
            <a:off x="548640" y="1417320"/>
            <a:ext cx="10972800" cy="173727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EC0AABAD-E9C8-48C5-898C-64C83B0DC5D5}"/>
              </a:ext>
            </a:extLst>
          </p:cNvPr>
          <p:cNvSpPr txBox="1"/>
          <p:nvPr userDrawn="1"/>
        </p:nvSpPr>
        <p:spPr bwMode="gray">
          <a:xfrm>
            <a:off x="11551920" y="6474352"/>
            <a:ext cx="365760" cy="228600"/>
          </a:xfrm>
          <a:prstGeom prst="rect">
            <a:avLst/>
          </a:prstGeom>
          <a:noFill/>
        </p:spPr>
        <p:txBody>
          <a:bodyPr wrap="none" lIns="91440" tIns="0" rIns="0" bIns="0" rtlCol="0" anchor="ctr">
            <a:noAutofit/>
          </a:bodyPr>
          <a:lstStyle/>
          <a:p>
            <a:pPr algn="r"/>
            <a:fld id="{67BB12AA-7393-4011-84FB-B3A64C0C3AF3}" type="slidenum">
              <a:rPr lang="en-US" sz="800" smtClean="0">
                <a:solidFill>
                  <a:schemeClr val="bg2">
                    <a:lumMod val="75000"/>
                  </a:schemeClr>
                </a:solidFill>
              </a:rPr>
              <a:pPr algn="r"/>
              <a:t>‹#›</a:t>
            </a:fld>
            <a:endParaRPr lang="en-US" sz="800">
              <a:solidFill>
                <a:schemeClr val="bg2">
                  <a:lumMod val="75000"/>
                </a:schemeClr>
              </a:solidFill>
            </a:endParaRPr>
          </a:p>
        </p:txBody>
      </p:sp>
      <p:cxnSp>
        <p:nvCxnSpPr>
          <p:cNvPr id="9" name="Straight Connector 8">
            <a:extLst>
              <a:ext uri="{FF2B5EF4-FFF2-40B4-BE49-F238E27FC236}">
                <a16:creationId xmlns:a16="http://schemas.microsoft.com/office/drawing/2014/main" id="{63AF5ACD-F2E3-44B7-814C-035E334979F9}"/>
              </a:ext>
            </a:extLst>
          </p:cNvPr>
          <p:cNvCxnSpPr>
            <a:cxnSpLocks/>
          </p:cNvCxnSpPr>
          <p:nvPr userDrawn="1"/>
        </p:nvCxnSpPr>
        <p:spPr bwMode="gray">
          <a:xfrm>
            <a:off x="11536680" y="6474352"/>
            <a:ext cx="0" cy="228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7AC367D-A308-490D-9AD0-848C97E965FD}"/>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bwMode="gray">
          <a:xfrm>
            <a:off x="226607" y="6463005"/>
            <a:ext cx="1828800" cy="205906"/>
          </a:xfrm>
          <a:prstGeom prst="rect">
            <a:avLst/>
          </a:prstGeom>
        </p:spPr>
      </p:pic>
      <p:sp>
        <p:nvSpPr>
          <p:cNvPr id="14" name="TextBox 13">
            <a:extLst>
              <a:ext uri="{FF2B5EF4-FFF2-40B4-BE49-F238E27FC236}">
                <a16:creationId xmlns:a16="http://schemas.microsoft.com/office/drawing/2014/main" id="{1202D1C8-CDD0-41BF-9A62-0B15720EAE89}"/>
              </a:ext>
            </a:extLst>
          </p:cNvPr>
          <p:cNvSpPr txBox="1"/>
          <p:nvPr userDrawn="1"/>
        </p:nvSpPr>
        <p:spPr bwMode="gray">
          <a:xfrm>
            <a:off x="4873711" y="6504402"/>
            <a:ext cx="2444579" cy="123111"/>
          </a:xfrm>
          <a:prstGeom prst="rect">
            <a:avLst/>
          </a:prstGeom>
          <a:noFill/>
        </p:spPr>
        <p:txBody>
          <a:bodyPr wrap="none" lIns="0" tIns="0" rIns="0" bIns="0" rtlCol="0" anchor="ctr">
            <a:spAutoFit/>
          </a:bodyPr>
          <a:lstStyle/>
          <a:p>
            <a:pPr algn="ctr"/>
            <a:r>
              <a:rPr lang="en-US" sz="800">
                <a:solidFill>
                  <a:schemeClr val="bg2">
                    <a:lumMod val="60000"/>
                    <a:lumOff val="40000"/>
                  </a:schemeClr>
                </a:solidFill>
              </a:rPr>
              <a:t>Proprietary and confidential. All rights reserved.</a:t>
            </a:r>
          </a:p>
        </p:txBody>
      </p:sp>
    </p:spTree>
    <p:extLst>
      <p:ext uri="{BB962C8B-B14F-4D97-AF65-F5344CB8AC3E}">
        <p14:creationId xmlns:p14="http://schemas.microsoft.com/office/powerpoint/2010/main" val="974108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600"/>
        </a:spcAft>
        <a:buFont typeface="Arial" panose="020B0604020202020204" pitchFamily="34" charset="0"/>
        <a:buChar char="•"/>
        <a:defRPr sz="1600" kern="1200">
          <a:solidFill>
            <a:schemeClr val="bg2"/>
          </a:solidFill>
          <a:latin typeface="+mn-lt"/>
          <a:ea typeface="+mn-ea"/>
          <a:cs typeface="+mn-cs"/>
        </a:defRPr>
      </a:lvl1pPr>
      <a:lvl2pPr marL="461963" indent="-231775" algn="l" defTabSz="914400" rtl="0" eaLnBrk="1" latinLnBrk="0" hangingPunct="1">
        <a:lnSpc>
          <a:spcPct val="110000"/>
        </a:lnSpc>
        <a:spcBef>
          <a:spcPts val="0"/>
        </a:spcBef>
        <a:spcAft>
          <a:spcPts val="600"/>
        </a:spcAft>
        <a:buClrTx/>
        <a:buFont typeface="Montserrat" pitchFamily="2" charset="0"/>
        <a:buChar char="–"/>
        <a:defRPr sz="1600" kern="1200">
          <a:solidFill>
            <a:schemeClr val="bg2"/>
          </a:solidFill>
          <a:latin typeface="+mn-lt"/>
          <a:ea typeface="+mn-ea"/>
          <a:cs typeface="+mn-cs"/>
        </a:defRPr>
      </a:lvl2pPr>
      <a:lvl3pPr marL="684213" indent="-222250" algn="l" defTabSz="914400" rtl="0" eaLnBrk="1" latinLnBrk="0" hangingPunct="1">
        <a:lnSpc>
          <a:spcPct val="110000"/>
        </a:lnSpc>
        <a:spcBef>
          <a:spcPts val="0"/>
        </a:spcBef>
        <a:spcAft>
          <a:spcPts val="600"/>
        </a:spcAft>
        <a:buFont typeface="Arial" panose="020B0604020202020204" pitchFamily="34" charset="0"/>
        <a:buChar char="•"/>
        <a:defRPr sz="1600" kern="1200">
          <a:solidFill>
            <a:schemeClr val="bg2"/>
          </a:solidFill>
          <a:latin typeface="+mn-lt"/>
          <a:ea typeface="+mn-ea"/>
          <a:cs typeface="+mn-cs"/>
        </a:defRPr>
      </a:lvl3pPr>
      <a:lvl4pPr marL="914400" indent="-230188" algn="l" defTabSz="914400" rtl="0" eaLnBrk="1" latinLnBrk="0" hangingPunct="1">
        <a:lnSpc>
          <a:spcPct val="110000"/>
        </a:lnSpc>
        <a:spcBef>
          <a:spcPts val="0"/>
        </a:spcBef>
        <a:spcAft>
          <a:spcPts val="600"/>
        </a:spcAft>
        <a:buFont typeface="Montserrat" pitchFamily="2" charset="0"/>
        <a:buChar char="–"/>
        <a:defRPr sz="1600" kern="1200">
          <a:solidFill>
            <a:schemeClr val="bg2"/>
          </a:solidFill>
          <a:latin typeface="+mn-lt"/>
          <a:ea typeface="+mn-ea"/>
          <a:cs typeface="+mn-cs"/>
        </a:defRPr>
      </a:lvl4pPr>
      <a:lvl5pPr marL="1144588" indent="-230188" algn="l" defTabSz="914400" rtl="0" eaLnBrk="1" latinLnBrk="0" hangingPunct="1">
        <a:lnSpc>
          <a:spcPct val="110000"/>
        </a:lnSpc>
        <a:spcBef>
          <a:spcPts val="0"/>
        </a:spcBef>
        <a:spcAft>
          <a:spcPts val="600"/>
        </a:spcAft>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B7E_48C4FD42.xm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B76_4CD42A5C.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image" Target="../media/image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4D_722C40CD.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8976-31DA-4B60-9151-A0EED4C23EE7}"/>
              </a:ext>
            </a:extLst>
          </p:cNvPr>
          <p:cNvSpPr>
            <a:spLocks noGrp="1"/>
          </p:cNvSpPr>
          <p:nvPr>
            <p:ph type="ctrTitle"/>
          </p:nvPr>
        </p:nvSpPr>
        <p:spPr/>
        <p:txBody>
          <a:bodyPr/>
          <a:lstStyle/>
          <a:p>
            <a:r>
              <a:rPr lang="en-US"/>
              <a:t>Musculoskeletal</a:t>
            </a:r>
          </a:p>
        </p:txBody>
      </p:sp>
      <p:sp>
        <p:nvSpPr>
          <p:cNvPr id="3" name="Subtitle 2">
            <a:extLst>
              <a:ext uri="{FF2B5EF4-FFF2-40B4-BE49-F238E27FC236}">
                <a16:creationId xmlns:a16="http://schemas.microsoft.com/office/drawing/2014/main" id="{9C076783-AB19-4F04-8E72-69E6595E39E5}"/>
              </a:ext>
            </a:extLst>
          </p:cNvPr>
          <p:cNvSpPr>
            <a:spLocks noGrp="1"/>
          </p:cNvSpPr>
          <p:nvPr>
            <p:ph type="subTitle" idx="1"/>
          </p:nvPr>
        </p:nvSpPr>
        <p:spPr/>
        <p:txBody>
          <a:bodyPr/>
          <a:lstStyle/>
          <a:p>
            <a:r>
              <a:rPr lang="en-US"/>
              <a:t>Trends and Strategic Approaches to Musculoskeletal Spend</a:t>
            </a:r>
          </a:p>
          <a:p>
            <a:r>
              <a:rPr lang="en-US"/>
              <a:t>Andrea Lausch, PT, DPT</a:t>
            </a:r>
          </a:p>
        </p:txBody>
      </p:sp>
      <p:sp>
        <p:nvSpPr>
          <p:cNvPr id="4" name="Rectangle 3">
            <a:extLst>
              <a:ext uri="{FF2B5EF4-FFF2-40B4-BE49-F238E27FC236}">
                <a16:creationId xmlns:a16="http://schemas.microsoft.com/office/drawing/2014/main" id="{EA4B37A1-31B7-BE7C-C656-7CFE407433C8}"/>
              </a:ext>
            </a:extLst>
          </p:cNvPr>
          <p:cNvSpPr/>
          <p:nvPr/>
        </p:nvSpPr>
        <p:spPr>
          <a:xfrm>
            <a:off x="215845" y="39245"/>
            <a:ext cx="3049309" cy="8830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6" name="Picture 5" descr="A logo with colorful circles&#10;&#10;Description automatically generated">
            <a:extLst>
              <a:ext uri="{FF2B5EF4-FFF2-40B4-BE49-F238E27FC236}">
                <a16:creationId xmlns:a16="http://schemas.microsoft.com/office/drawing/2014/main" id="{E08C5D37-1386-E6E2-CBFE-E05D5E56F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845" y="130685"/>
            <a:ext cx="1806517" cy="883004"/>
          </a:xfrm>
          <a:prstGeom prst="rect">
            <a:avLst/>
          </a:prstGeom>
        </p:spPr>
      </p:pic>
      <p:pic>
        <p:nvPicPr>
          <p:cNvPr id="7" name="Picture 6" descr="A blue and green cube with letters on it&#10;&#10;Description automatically generated">
            <a:extLst>
              <a:ext uri="{FF2B5EF4-FFF2-40B4-BE49-F238E27FC236}">
                <a16:creationId xmlns:a16="http://schemas.microsoft.com/office/drawing/2014/main" id="{9C50F9E7-5841-B593-D5B9-0B918AC37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7562" y="-151252"/>
            <a:ext cx="1736944" cy="1446878"/>
          </a:xfrm>
          <a:prstGeom prst="rect">
            <a:avLst/>
          </a:prstGeom>
        </p:spPr>
      </p:pic>
    </p:spTree>
    <p:extLst>
      <p:ext uri="{BB962C8B-B14F-4D97-AF65-F5344CB8AC3E}">
        <p14:creationId xmlns:p14="http://schemas.microsoft.com/office/powerpoint/2010/main" val="2903116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27911-7AD6-D643-8D42-0A826A6951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E834DEC-DFF8-F56A-20C6-5C2E5F56E6A4}"/>
              </a:ext>
            </a:extLst>
          </p:cNvPr>
          <p:cNvSpPr>
            <a:spLocks noGrp="1"/>
          </p:cNvSpPr>
          <p:nvPr>
            <p:ph type="title"/>
          </p:nvPr>
        </p:nvSpPr>
        <p:spPr>
          <a:xfrm>
            <a:off x="623328" y="386080"/>
            <a:ext cx="10972800" cy="1097280"/>
          </a:xfrm>
        </p:spPr>
        <p:txBody>
          <a:bodyPr>
            <a:noAutofit/>
          </a:bodyPr>
          <a:lstStyle/>
          <a:p>
            <a:r>
              <a:rPr lang="en-US"/>
              <a:t>Musculoskeletal Risk Reduction Strategies</a:t>
            </a:r>
            <a:br>
              <a:rPr lang="en-US"/>
            </a:br>
            <a:endParaRPr lang="en-US"/>
          </a:p>
        </p:txBody>
      </p:sp>
      <p:sp>
        <p:nvSpPr>
          <p:cNvPr id="2" name="Rectangle 1">
            <a:extLst>
              <a:ext uri="{FF2B5EF4-FFF2-40B4-BE49-F238E27FC236}">
                <a16:creationId xmlns:a16="http://schemas.microsoft.com/office/drawing/2014/main" id="{9CACED15-0A9C-B508-0ACD-1018AC9C2AB4}"/>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3" name="Picture 2" descr="A blue and white logo&#10;&#10;Description automatically generated">
            <a:extLst>
              <a:ext uri="{FF2B5EF4-FFF2-40B4-BE49-F238E27FC236}">
                <a16:creationId xmlns:a16="http://schemas.microsoft.com/office/drawing/2014/main" id="{BE630E6B-1962-473D-5E05-E068808FF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6" name="Picture 5" descr="A blue and green cube with letters on it&#10;&#10;Description automatically generated">
            <a:extLst>
              <a:ext uri="{FF2B5EF4-FFF2-40B4-BE49-F238E27FC236}">
                <a16:creationId xmlns:a16="http://schemas.microsoft.com/office/drawing/2014/main" id="{A7AE82A5-1711-60D7-2610-C24764D8F1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sp>
        <p:nvSpPr>
          <p:cNvPr id="5" name="Arrow: Right 4">
            <a:extLst>
              <a:ext uri="{FF2B5EF4-FFF2-40B4-BE49-F238E27FC236}">
                <a16:creationId xmlns:a16="http://schemas.microsoft.com/office/drawing/2014/main" id="{BAD40F4B-F1C9-F237-B98E-6EBF9DF6DD9C}"/>
              </a:ext>
            </a:extLst>
          </p:cNvPr>
          <p:cNvSpPr/>
          <p:nvPr/>
        </p:nvSpPr>
        <p:spPr>
          <a:xfrm>
            <a:off x="1083076" y="1751430"/>
            <a:ext cx="10289219" cy="1200329"/>
          </a:xfrm>
          <a:prstGeom prst="rightArrow">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7" name="TextBox 6">
            <a:extLst>
              <a:ext uri="{FF2B5EF4-FFF2-40B4-BE49-F238E27FC236}">
                <a16:creationId xmlns:a16="http://schemas.microsoft.com/office/drawing/2014/main" id="{FD68501E-7C58-0565-92E4-240C1285AF45}"/>
              </a:ext>
            </a:extLst>
          </p:cNvPr>
          <p:cNvSpPr txBox="1"/>
          <p:nvPr/>
        </p:nvSpPr>
        <p:spPr>
          <a:xfrm>
            <a:off x="623328" y="3044468"/>
            <a:ext cx="2697527" cy="120032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30406"/>
                </a:solidFill>
                <a:effectLst/>
                <a:uLnTx/>
                <a:uFillTx/>
                <a:latin typeface="Cormorant Garamond"/>
                <a:ea typeface="+mn-ea"/>
                <a:cs typeface="+mn-cs"/>
              </a:rPr>
              <a:t>Virtual or Digital MSK programs</a:t>
            </a:r>
            <a:endParaRPr kumimoji="0" lang="en-US" sz="2400" b="0" i="0" u="none" strike="noStrike" kern="1200" cap="none" spc="0" normalizeH="0" baseline="0" noProof="0">
              <a:ln>
                <a:noFill/>
              </a:ln>
              <a:solidFill>
                <a:srgbClr val="C00000"/>
              </a:solidFill>
              <a:effectLst/>
              <a:uLnTx/>
              <a:uFillTx/>
              <a:latin typeface="Cormorant Garamond"/>
              <a:ea typeface="+mn-ea"/>
              <a:cs typeface="+mn-cs"/>
            </a:endParaRPr>
          </a:p>
        </p:txBody>
      </p:sp>
      <p:sp>
        <p:nvSpPr>
          <p:cNvPr id="12" name="TextBox 11">
            <a:extLst>
              <a:ext uri="{FF2B5EF4-FFF2-40B4-BE49-F238E27FC236}">
                <a16:creationId xmlns:a16="http://schemas.microsoft.com/office/drawing/2014/main" id="{533E12B7-6632-64F9-2F5F-3029558BE038}"/>
              </a:ext>
            </a:extLst>
          </p:cNvPr>
          <p:cNvSpPr txBox="1"/>
          <p:nvPr/>
        </p:nvSpPr>
        <p:spPr>
          <a:xfrm>
            <a:off x="3672280" y="2089984"/>
            <a:ext cx="78464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ormorant Garamond"/>
                <a:ea typeface="+mn-ea"/>
                <a:cs typeface="+mn-cs"/>
              </a:rPr>
              <a:t>Acuity of Care Considerations</a:t>
            </a:r>
          </a:p>
        </p:txBody>
      </p:sp>
      <p:sp>
        <p:nvSpPr>
          <p:cNvPr id="11" name="TextBox 10">
            <a:extLst>
              <a:ext uri="{FF2B5EF4-FFF2-40B4-BE49-F238E27FC236}">
                <a16:creationId xmlns:a16="http://schemas.microsoft.com/office/drawing/2014/main" id="{4C1F2B6F-4FCE-EC43-B453-4F6B97C88916}"/>
              </a:ext>
            </a:extLst>
          </p:cNvPr>
          <p:cNvSpPr txBox="1"/>
          <p:nvPr/>
        </p:nvSpPr>
        <p:spPr>
          <a:xfrm>
            <a:off x="3372600" y="3044468"/>
            <a:ext cx="2697527" cy="830997"/>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30406"/>
                </a:solidFill>
                <a:effectLst/>
                <a:uLnTx/>
                <a:uFillTx/>
                <a:latin typeface="Cormorant Garamond"/>
                <a:ea typeface="+mn-ea"/>
                <a:cs typeface="+mn-cs"/>
              </a:rPr>
              <a:t>Onsite Rehabilitation</a:t>
            </a:r>
            <a:endParaRPr kumimoji="0" lang="en-US" sz="2400" b="0" i="0" u="none" strike="noStrike" kern="1200" cap="none" spc="0" normalizeH="0" baseline="0" noProof="0">
              <a:ln>
                <a:noFill/>
              </a:ln>
              <a:solidFill>
                <a:srgbClr val="C00000"/>
              </a:solidFill>
              <a:effectLst/>
              <a:uLnTx/>
              <a:uFillTx/>
              <a:latin typeface="Cormorant Garamond"/>
              <a:ea typeface="+mn-ea"/>
              <a:cs typeface="+mn-cs"/>
            </a:endParaRPr>
          </a:p>
        </p:txBody>
      </p:sp>
      <p:sp>
        <p:nvSpPr>
          <p:cNvPr id="13" name="TextBox 12">
            <a:extLst>
              <a:ext uri="{FF2B5EF4-FFF2-40B4-BE49-F238E27FC236}">
                <a16:creationId xmlns:a16="http://schemas.microsoft.com/office/drawing/2014/main" id="{CF23F3B9-740D-655A-F236-D2C3FB9E143C}"/>
              </a:ext>
            </a:extLst>
          </p:cNvPr>
          <p:cNvSpPr txBox="1"/>
          <p:nvPr/>
        </p:nvSpPr>
        <p:spPr>
          <a:xfrm>
            <a:off x="6121872" y="3044468"/>
            <a:ext cx="2697527" cy="830997"/>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30406"/>
                </a:solidFill>
                <a:effectLst/>
                <a:uLnTx/>
                <a:uFillTx/>
                <a:latin typeface="Cormorant Garamond"/>
                <a:ea typeface="+mn-ea"/>
                <a:cs typeface="+mn-cs"/>
              </a:rPr>
              <a:t>Steerage/Cost efficiency</a:t>
            </a:r>
            <a:endParaRPr kumimoji="0" lang="en-US" sz="2400" b="0" i="0" u="none" strike="noStrike" kern="1200" cap="none" spc="0" normalizeH="0" baseline="0" noProof="0">
              <a:ln>
                <a:noFill/>
              </a:ln>
              <a:solidFill>
                <a:srgbClr val="C00000"/>
              </a:solidFill>
              <a:effectLst/>
              <a:uLnTx/>
              <a:uFillTx/>
              <a:latin typeface="Cormorant Garamond"/>
              <a:ea typeface="+mn-ea"/>
              <a:cs typeface="+mn-cs"/>
            </a:endParaRPr>
          </a:p>
        </p:txBody>
      </p:sp>
      <p:sp>
        <p:nvSpPr>
          <p:cNvPr id="14" name="TextBox 13">
            <a:extLst>
              <a:ext uri="{FF2B5EF4-FFF2-40B4-BE49-F238E27FC236}">
                <a16:creationId xmlns:a16="http://schemas.microsoft.com/office/drawing/2014/main" id="{6B068F72-A42F-F7AF-BF00-F85DD1CDDD56}"/>
              </a:ext>
            </a:extLst>
          </p:cNvPr>
          <p:cNvSpPr txBox="1"/>
          <p:nvPr/>
        </p:nvSpPr>
        <p:spPr>
          <a:xfrm>
            <a:off x="8871145" y="3044468"/>
            <a:ext cx="2697527" cy="830997"/>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30406"/>
                </a:solidFill>
                <a:effectLst/>
                <a:uLnTx/>
                <a:uFillTx/>
                <a:latin typeface="Cormorant Garamond"/>
                <a:ea typeface="+mn-ea"/>
                <a:cs typeface="+mn-cs"/>
              </a:rPr>
              <a:t>Surgical Centers of Excellence</a:t>
            </a:r>
            <a:endParaRPr kumimoji="0" lang="en-US" sz="2400" b="0" i="0" u="none" strike="noStrike" kern="1200" cap="none" spc="0" normalizeH="0" baseline="0" noProof="0">
              <a:ln>
                <a:noFill/>
              </a:ln>
              <a:solidFill>
                <a:srgbClr val="C00000"/>
              </a:solidFill>
              <a:effectLst/>
              <a:uLnTx/>
              <a:uFillTx/>
              <a:latin typeface="Cormorant Garamond"/>
              <a:ea typeface="+mn-ea"/>
              <a:cs typeface="+mn-cs"/>
            </a:endParaRPr>
          </a:p>
        </p:txBody>
      </p:sp>
    </p:spTree>
    <p:extLst>
      <p:ext uri="{BB962C8B-B14F-4D97-AF65-F5344CB8AC3E}">
        <p14:creationId xmlns:p14="http://schemas.microsoft.com/office/powerpoint/2010/main" val="1220869442"/>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7BAA9-46E3-2FEF-E62B-3023333B4A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47A7956-1D97-06A3-4628-22DE3C646495}"/>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3" name="Picture 2" descr="A blue and white logo&#10;&#10;Description automatically generated">
            <a:extLst>
              <a:ext uri="{FF2B5EF4-FFF2-40B4-BE49-F238E27FC236}">
                <a16:creationId xmlns:a16="http://schemas.microsoft.com/office/drawing/2014/main" id="{7FDE7A94-65A1-FB75-4558-1BBA7B912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6" name="Picture 5" descr="A blue and green cube with letters on it&#10;&#10;Description automatically generated">
            <a:extLst>
              <a:ext uri="{FF2B5EF4-FFF2-40B4-BE49-F238E27FC236}">
                <a16:creationId xmlns:a16="http://schemas.microsoft.com/office/drawing/2014/main" id="{AFC849E2-5652-B002-9320-7A9F5E75C9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sp>
        <p:nvSpPr>
          <p:cNvPr id="12" name="Title 3">
            <a:extLst>
              <a:ext uri="{FF2B5EF4-FFF2-40B4-BE49-F238E27FC236}">
                <a16:creationId xmlns:a16="http://schemas.microsoft.com/office/drawing/2014/main" id="{13BF3A01-28AD-B12F-0769-C96BDAF05A88}"/>
              </a:ext>
            </a:extLst>
          </p:cNvPr>
          <p:cNvSpPr txBox="1">
            <a:spLocks/>
          </p:cNvSpPr>
          <p:nvPr/>
        </p:nvSpPr>
        <p:spPr bwMode="gray">
          <a:xfrm>
            <a:off x="543849" y="333228"/>
            <a:ext cx="10748625" cy="735945"/>
          </a:xfrm>
          <a:prstGeom prst="rect">
            <a:avLst/>
          </a:prstGeom>
        </p:spPr>
        <p:txBody>
          <a:bodyPr vert="horz" lIns="0" tIns="45720" rIns="0" bIns="45720" rtlCol="0" anchor="b">
            <a:noAutofit/>
          </a:bodyPr>
          <a:lst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30406"/>
                </a:solidFill>
                <a:effectLst/>
                <a:uLnTx/>
                <a:uFillTx/>
                <a:latin typeface="Cormorant Garamond"/>
                <a:ea typeface="+mj-ea"/>
                <a:cs typeface="+mj-cs"/>
              </a:rPr>
              <a:t>The Case for Incentivizing Place of Service</a:t>
            </a:r>
          </a:p>
        </p:txBody>
      </p:sp>
      <p:graphicFrame>
        <p:nvGraphicFramePr>
          <p:cNvPr id="4" name="Chart 3">
            <a:extLst>
              <a:ext uri="{FF2B5EF4-FFF2-40B4-BE49-F238E27FC236}">
                <a16:creationId xmlns:a16="http://schemas.microsoft.com/office/drawing/2014/main" id="{ABAD3FF7-5D96-DC16-5DFE-6DE5D8C68D03}"/>
              </a:ext>
            </a:extLst>
          </p:cNvPr>
          <p:cNvGraphicFramePr>
            <a:graphicFrameLocks/>
          </p:cNvGraphicFramePr>
          <p:nvPr/>
        </p:nvGraphicFramePr>
        <p:xfrm>
          <a:off x="2071833" y="1366705"/>
          <a:ext cx="8066090" cy="412458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74425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76D0E-FD29-40C5-9135-6965BCACB6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E48B47B-DA9E-77A9-B145-61EEB0F5FF8B}"/>
              </a:ext>
            </a:extLst>
          </p:cNvPr>
          <p:cNvSpPr>
            <a:spLocks noGrp="1"/>
          </p:cNvSpPr>
          <p:nvPr>
            <p:ph type="title"/>
          </p:nvPr>
        </p:nvSpPr>
        <p:spPr>
          <a:xfrm>
            <a:off x="638879" y="227545"/>
            <a:ext cx="11388109" cy="1097280"/>
          </a:xfrm>
        </p:spPr>
        <p:txBody>
          <a:bodyPr>
            <a:noAutofit/>
          </a:bodyPr>
          <a:lstStyle/>
          <a:p>
            <a:r>
              <a:rPr lang="en-US"/>
              <a:t>Factors Influencing Inpatient vs. Outpatient Total Joint Arthroplasty</a:t>
            </a:r>
          </a:p>
        </p:txBody>
      </p:sp>
      <p:sp>
        <p:nvSpPr>
          <p:cNvPr id="5" name="Text Placeholder 4">
            <a:extLst>
              <a:ext uri="{FF2B5EF4-FFF2-40B4-BE49-F238E27FC236}">
                <a16:creationId xmlns:a16="http://schemas.microsoft.com/office/drawing/2014/main" id="{5C0E1A35-B959-B555-FBAC-2C261A5A696D}"/>
              </a:ext>
            </a:extLst>
          </p:cNvPr>
          <p:cNvSpPr>
            <a:spLocks noGrp="1"/>
          </p:cNvSpPr>
          <p:nvPr>
            <p:ph type="body" sz="quarter" idx="10"/>
          </p:nvPr>
        </p:nvSpPr>
        <p:spPr>
          <a:xfrm>
            <a:off x="638879" y="1745684"/>
            <a:ext cx="6464763" cy="3723860"/>
          </a:xfrm>
        </p:spPr>
        <p:txBody>
          <a:bodyPr/>
          <a:lstStyle/>
          <a:p>
            <a:pPr defTabSz="519113"/>
            <a:r>
              <a:rPr lang="en-US" sz="2400">
                <a:solidFill>
                  <a:schemeClr val="tx1">
                    <a:lumMod val="75000"/>
                    <a:lumOff val="25000"/>
                  </a:schemeClr>
                </a:solidFill>
                <a:latin typeface="+mj-lt"/>
              </a:rPr>
              <a:t>1.	</a:t>
            </a:r>
            <a:r>
              <a:rPr lang="en-US" sz="2400">
                <a:latin typeface="+mj-lt"/>
              </a:rPr>
              <a:t>Patient age, comorbidities, and social disparities impact site of service.</a:t>
            </a:r>
          </a:p>
          <a:p>
            <a:pPr marL="914400" lvl="3" indent="-285750">
              <a:lnSpc>
                <a:spcPct val="100000"/>
              </a:lnSpc>
              <a:spcAft>
                <a:spcPts val="0"/>
              </a:spcAft>
            </a:pPr>
            <a:r>
              <a:rPr lang="en-US" sz="2400">
                <a:solidFill>
                  <a:schemeClr val="tx1"/>
                </a:solidFill>
                <a:latin typeface="+mj-lt"/>
              </a:rPr>
              <a:t>Advanced age (65+), </a:t>
            </a:r>
          </a:p>
          <a:p>
            <a:pPr marL="914400" lvl="3" indent="-285750">
              <a:lnSpc>
                <a:spcPct val="100000"/>
              </a:lnSpc>
              <a:spcAft>
                <a:spcPts val="0"/>
              </a:spcAft>
            </a:pPr>
            <a:r>
              <a:rPr lang="en-US" sz="2400">
                <a:solidFill>
                  <a:schemeClr val="tx1"/>
                </a:solidFill>
                <a:latin typeface="+mj-lt"/>
              </a:rPr>
              <a:t>higher BMI (&gt;30), </a:t>
            </a:r>
          </a:p>
          <a:p>
            <a:pPr marL="914400" lvl="3" indent="-285750">
              <a:lnSpc>
                <a:spcPct val="100000"/>
              </a:lnSpc>
              <a:spcAft>
                <a:spcPts val="0"/>
              </a:spcAft>
            </a:pPr>
            <a:r>
              <a:rPr lang="en-US" sz="2400">
                <a:solidFill>
                  <a:schemeClr val="tx1"/>
                </a:solidFill>
                <a:latin typeface="+mj-lt"/>
              </a:rPr>
              <a:t>multiple chronic conditions (4+)</a:t>
            </a:r>
          </a:p>
          <a:p>
            <a:pPr marL="914400" lvl="3" indent="-285750">
              <a:lnSpc>
                <a:spcPct val="100000"/>
              </a:lnSpc>
              <a:spcAft>
                <a:spcPts val="0"/>
              </a:spcAft>
            </a:pPr>
            <a:r>
              <a:rPr lang="en-US" sz="2400">
                <a:solidFill>
                  <a:schemeClr val="tx1"/>
                </a:solidFill>
                <a:latin typeface="+mj-lt"/>
              </a:rPr>
              <a:t>more social disparities.</a:t>
            </a:r>
          </a:p>
          <a:p>
            <a:pPr defTabSz="519113"/>
            <a:r>
              <a:rPr lang="en-US" sz="2400">
                <a:latin typeface="+mj-lt"/>
              </a:rPr>
              <a:t>2.	Surgical techniques, late-day surgeries, and anesthesia practice make </a:t>
            </a:r>
          </a:p>
        </p:txBody>
      </p:sp>
      <p:sp>
        <p:nvSpPr>
          <p:cNvPr id="2" name="Rectangle 1">
            <a:extLst>
              <a:ext uri="{FF2B5EF4-FFF2-40B4-BE49-F238E27FC236}">
                <a16:creationId xmlns:a16="http://schemas.microsoft.com/office/drawing/2014/main" id="{8189C99D-0077-DF70-AC3C-BC707E8E6787}"/>
              </a:ext>
            </a:extLst>
          </p:cNvPr>
          <p:cNvSpPr/>
          <p:nvPr/>
        </p:nvSpPr>
        <p:spPr>
          <a:xfrm>
            <a:off x="141281" y="6347297"/>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3" name="Picture 2" descr="A blue and white logo&#10;&#10;Description automatically generated">
            <a:extLst>
              <a:ext uri="{FF2B5EF4-FFF2-40B4-BE49-F238E27FC236}">
                <a16:creationId xmlns:a16="http://schemas.microsoft.com/office/drawing/2014/main" id="{9632529E-F36D-7598-5E64-D11FFC077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81" y="6394818"/>
            <a:ext cx="1775895" cy="432135"/>
          </a:xfrm>
          <a:prstGeom prst="rect">
            <a:avLst/>
          </a:prstGeom>
        </p:spPr>
      </p:pic>
      <p:pic>
        <p:nvPicPr>
          <p:cNvPr id="6" name="Picture 5" descr="A blue and green cube with letters on it&#10;&#10;Description automatically generated">
            <a:extLst>
              <a:ext uri="{FF2B5EF4-FFF2-40B4-BE49-F238E27FC236}">
                <a16:creationId xmlns:a16="http://schemas.microsoft.com/office/drawing/2014/main" id="{62D13F25-C41E-AB12-D8C2-28DB1F489D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graphicFrame>
        <p:nvGraphicFramePr>
          <p:cNvPr id="8" name="Chart 7">
            <a:extLst>
              <a:ext uri="{FF2B5EF4-FFF2-40B4-BE49-F238E27FC236}">
                <a16:creationId xmlns:a16="http://schemas.microsoft.com/office/drawing/2014/main" id="{7E51DF76-17FD-B22D-74D2-0DC8C0B57D1A}"/>
              </a:ext>
            </a:extLst>
          </p:cNvPr>
          <p:cNvGraphicFramePr>
            <a:graphicFrameLocks/>
          </p:cNvGraphicFramePr>
          <p:nvPr/>
        </p:nvGraphicFramePr>
        <p:xfrm>
          <a:off x="7283519" y="2339650"/>
          <a:ext cx="4237921" cy="243530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88972892"/>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511C-9E1F-8F72-8117-5E1F521F3B3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823A90E-D28B-857F-3E74-8D8F05A78A65}"/>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3" name="Picture 2" descr="A blue and white logo&#10;&#10;Description automatically generated">
            <a:extLst>
              <a:ext uri="{FF2B5EF4-FFF2-40B4-BE49-F238E27FC236}">
                <a16:creationId xmlns:a16="http://schemas.microsoft.com/office/drawing/2014/main" id="{0B7F5C82-1DA3-2CC0-9A3A-E1CC5A1D5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6" name="Picture 5" descr="A blue and green cube with letters on it&#10;&#10;Description automatically generated">
            <a:extLst>
              <a:ext uri="{FF2B5EF4-FFF2-40B4-BE49-F238E27FC236}">
                <a16:creationId xmlns:a16="http://schemas.microsoft.com/office/drawing/2014/main" id="{A2DE76B5-A18E-D5FE-7804-58B93491B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sp>
        <p:nvSpPr>
          <p:cNvPr id="12" name="Title 3">
            <a:extLst>
              <a:ext uri="{FF2B5EF4-FFF2-40B4-BE49-F238E27FC236}">
                <a16:creationId xmlns:a16="http://schemas.microsoft.com/office/drawing/2014/main" id="{B760A4EF-29DF-D940-A00B-297698210926}"/>
              </a:ext>
            </a:extLst>
          </p:cNvPr>
          <p:cNvSpPr txBox="1">
            <a:spLocks/>
          </p:cNvSpPr>
          <p:nvPr/>
        </p:nvSpPr>
        <p:spPr bwMode="gray">
          <a:xfrm>
            <a:off x="651005" y="640409"/>
            <a:ext cx="10748625" cy="735945"/>
          </a:xfrm>
          <a:prstGeom prst="rect">
            <a:avLst/>
          </a:prstGeom>
        </p:spPr>
        <p:txBody>
          <a:bodyPr vert="horz" lIns="0" tIns="45720" rIns="0" bIns="45720" rtlCol="0" anchor="b">
            <a:noAutofit/>
          </a:bodyPr>
          <a:lst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a:ln>
                <a:noFill/>
              </a:ln>
              <a:solidFill>
                <a:srgbClr val="030406"/>
              </a:solidFill>
              <a:effectLst/>
              <a:uLnTx/>
              <a:uFillTx/>
              <a:latin typeface="Cormorant Garamond"/>
              <a:ea typeface="+mj-ea"/>
              <a:cs typeface="+mj-cs"/>
            </a:endParaRPr>
          </a:p>
        </p:txBody>
      </p:sp>
      <p:sp>
        <p:nvSpPr>
          <p:cNvPr id="5" name="TextBox 4">
            <a:extLst>
              <a:ext uri="{FF2B5EF4-FFF2-40B4-BE49-F238E27FC236}">
                <a16:creationId xmlns:a16="http://schemas.microsoft.com/office/drawing/2014/main" id="{607D467A-E89F-8568-8FCF-42B0FA1B43D8}"/>
              </a:ext>
            </a:extLst>
          </p:cNvPr>
          <p:cNvSpPr txBox="1"/>
          <p:nvPr/>
        </p:nvSpPr>
        <p:spPr>
          <a:xfrm>
            <a:off x="532563" y="251496"/>
            <a:ext cx="10229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30406"/>
                </a:solidFill>
                <a:effectLst/>
                <a:uLnTx/>
                <a:uFillTx/>
                <a:latin typeface="Cormorant Garamond"/>
                <a:ea typeface="+mn-ea"/>
                <a:cs typeface="+mn-cs"/>
              </a:rPr>
              <a:t>Case Example: Ford Meter Box</a:t>
            </a:r>
          </a:p>
        </p:txBody>
      </p:sp>
      <p:sp>
        <p:nvSpPr>
          <p:cNvPr id="7" name="TextBox 6">
            <a:extLst>
              <a:ext uri="{FF2B5EF4-FFF2-40B4-BE49-F238E27FC236}">
                <a16:creationId xmlns:a16="http://schemas.microsoft.com/office/drawing/2014/main" id="{02C6D907-4564-B02D-1CFA-B1404D054CFA}"/>
              </a:ext>
            </a:extLst>
          </p:cNvPr>
          <p:cNvSpPr txBox="1"/>
          <p:nvPr/>
        </p:nvSpPr>
        <p:spPr>
          <a:xfrm>
            <a:off x="670560" y="1870712"/>
            <a:ext cx="85712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0406"/>
                </a:solidFill>
                <a:effectLst/>
                <a:uLnTx/>
                <a:uFillTx/>
                <a:latin typeface="Montserrat"/>
                <a:ea typeface="+mn-ea"/>
                <a:cs typeface="+mn-cs"/>
              </a:rPr>
              <a:t>Problem:</a:t>
            </a:r>
            <a:r>
              <a:rPr kumimoji="0" lang="en-US" sz="1800" b="0" i="0" u="none" strike="noStrike" kern="1200" cap="none" spc="0" normalizeH="0" baseline="0" noProof="0">
                <a:ln>
                  <a:noFill/>
                </a:ln>
                <a:solidFill>
                  <a:srgbClr val="030406"/>
                </a:solidFill>
                <a:effectLst/>
                <a:uLnTx/>
                <a:uFillTx/>
                <a:latin typeface="Montserrat"/>
                <a:ea typeface="+mn-ea"/>
                <a:cs typeface="+mn-cs"/>
              </a:rPr>
              <a:t> High MSK spend and Prevalence</a:t>
            </a:r>
          </a:p>
        </p:txBody>
      </p:sp>
      <p:sp>
        <p:nvSpPr>
          <p:cNvPr id="8" name="TextBox 7">
            <a:extLst>
              <a:ext uri="{FF2B5EF4-FFF2-40B4-BE49-F238E27FC236}">
                <a16:creationId xmlns:a16="http://schemas.microsoft.com/office/drawing/2014/main" id="{5E424FFF-B04B-1DDC-C296-EF5FFC2EEBA5}"/>
              </a:ext>
            </a:extLst>
          </p:cNvPr>
          <p:cNvSpPr txBox="1"/>
          <p:nvPr/>
        </p:nvSpPr>
        <p:spPr>
          <a:xfrm>
            <a:off x="651005" y="1008381"/>
            <a:ext cx="85712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0406"/>
                </a:solidFill>
                <a:effectLst/>
                <a:uLnTx/>
                <a:uFillTx/>
                <a:latin typeface="Montserrat"/>
                <a:ea typeface="+mn-ea"/>
                <a:cs typeface="+mn-cs"/>
              </a:rPr>
              <a:t>Industry:</a:t>
            </a:r>
            <a:r>
              <a:rPr kumimoji="0" lang="en-US" sz="1800" b="0" i="0" u="none" strike="noStrike" kern="1200" cap="none" spc="0" normalizeH="0" baseline="0" noProof="0">
                <a:ln>
                  <a:noFill/>
                </a:ln>
                <a:solidFill>
                  <a:srgbClr val="030406"/>
                </a:solidFill>
                <a:effectLst/>
                <a:uLnTx/>
                <a:uFillTx/>
                <a:latin typeface="Montserrat"/>
                <a:ea typeface="+mn-ea"/>
                <a:cs typeface="+mn-cs"/>
              </a:rPr>
              <a:t> Manufacturing, Waterworks 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0406"/>
                </a:solidFill>
                <a:effectLst/>
                <a:uLnTx/>
                <a:uFillTx/>
                <a:latin typeface="Montserrat"/>
                <a:ea typeface="+mn-ea"/>
                <a:cs typeface="+mn-cs"/>
              </a:rPr>
              <a:t>Location:</a:t>
            </a:r>
            <a:r>
              <a:rPr kumimoji="0" lang="en-US" sz="1800" b="0" i="0" u="none" strike="noStrike" kern="1200" cap="none" spc="0" normalizeH="0" baseline="0" noProof="0">
                <a:ln>
                  <a:noFill/>
                </a:ln>
                <a:solidFill>
                  <a:srgbClr val="030406"/>
                </a:solidFill>
                <a:effectLst/>
                <a:uLnTx/>
                <a:uFillTx/>
                <a:latin typeface="Montserrat"/>
                <a:ea typeface="+mn-ea"/>
                <a:cs typeface="+mn-cs"/>
              </a:rPr>
              <a:t> Wabash, Indiana (rural community)</a:t>
            </a:r>
          </a:p>
        </p:txBody>
      </p:sp>
      <p:sp>
        <p:nvSpPr>
          <p:cNvPr id="9" name="TextBox 8">
            <a:extLst>
              <a:ext uri="{FF2B5EF4-FFF2-40B4-BE49-F238E27FC236}">
                <a16:creationId xmlns:a16="http://schemas.microsoft.com/office/drawing/2014/main" id="{946EEA9A-2E15-5EC1-B39D-7888C7ED5434}"/>
              </a:ext>
            </a:extLst>
          </p:cNvPr>
          <p:cNvSpPr txBox="1"/>
          <p:nvPr/>
        </p:nvSpPr>
        <p:spPr>
          <a:xfrm>
            <a:off x="651005" y="2456044"/>
            <a:ext cx="10870435"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0406"/>
                </a:solidFill>
                <a:effectLst/>
                <a:uLnTx/>
                <a:uFillTx/>
                <a:latin typeface="Montserrat"/>
                <a:ea typeface="+mn-ea"/>
                <a:cs typeface="+mn-cs"/>
              </a:rPr>
              <a:t>Solution: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Steerage Strategy: Direct contract with Ft. Wayne facility for MSK Surgeries.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Incentive: Deductible and Out-of-Pocket expenses paid by employer</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Covers mileage for appointments (60 miles away)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Covers hotel stay and 2 meals if surgery is before 10am</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30406"/>
              </a:solidFill>
              <a:effectLst/>
              <a:uLnTx/>
              <a:uFillTx/>
              <a:latin typeface="Montserra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Onsite Rehabilitation: ATC</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ATC started at 20 hours/week</a:t>
            </a: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Expanded hours to 40 hours/week as the value of the program warranted expansion.</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a:ln>
                  <a:noFill/>
                </a:ln>
                <a:solidFill>
                  <a:srgbClr val="030406"/>
                </a:solidFill>
                <a:effectLst/>
                <a:uLnTx/>
                <a:uFillTx/>
                <a:latin typeface="Montserrat"/>
                <a:ea typeface="+mn-ea"/>
                <a:cs typeface="+mn-cs"/>
              </a:rPr>
              <a:t>Early intervention/Acute care management, Prevention (Ergonomics, Body Mechanics, Physical Activity promotion), steerage to PT or other cost-efficient providers as needed. </a:t>
            </a:r>
          </a:p>
        </p:txBody>
      </p:sp>
      <p:pic>
        <p:nvPicPr>
          <p:cNvPr id="11" name="Picture 10">
            <a:extLst>
              <a:ext uri="{FF2B5EF4-FFF2-40B4-BE49-F238E27FC236}">
                <a16:creationId xmlns:a16="http://schemas.microsoft.com/office/drawing/2014/main" id="{E56635D8-286B-03F6-0156-94FFE1EE7224}"/>
              </a:ext>
            </a:extLst>
          </p:cNvPr>
          <p:cNvPicPr>
            <a:picLocks noChangeAspect="1"/>
          </p:cNvPicPr>
          <p:nvPr/>
        </p:nvPicPr>
        <p:blipFill>
          <a:blip r:embed="rId5"/>
          <a:stretch>
            <a:fillRect/>
          </a:stretch>
        </p:blipFill>
        <p:spPr>
          <a:xfrm>
            <a:off x="8076626" y="14432"/>
            <a:ext cx="4115374" cy="885949"/>
          </a:xfrm>
          <a:prstGeom prst="rect">
            <a:avLst/>
          </a:prstGeom>
        </p:spPr>
      </p:pic>
    </p:spTree>
    <p:extLst>
      <p:ext uri="{BB962C8B-B14F-4D97-AF65-F5344CB8AC3E}">
        <p14:creationId xmlns:p14="http://schemas.microsoft.com/office/powerpoint/2010/main" val="40098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animEffect transition="in" filter="fade">
                                      <p:cBhvr>
                                        <p:cTn id="10" dur="500"/>
                                        <p:tgtEl>
                                          <p:spTgt spid="9">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animEffect transition="in" filter="fade">
                                      <p:cBhvr>
                                        <p:cTn id="13" dur="500"/>
                                        <p:tgtEl>
                                          <p:spTgt spid="9">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5" end="5"/>
                                            </p:txEl>
                                          </p:spTgt>
                                        </p:tgtEl>
                                        <p:attrNameLst>
                                          <p:attrName>style.visibility</p:attrName>
                                        </p:attrNameLst>
                                      </p:cBhvr>
                                      <p:to>
                                        <p:strVal val="visible"/>
                                      </p:to>
                                    </p:set>
                                    <p:animEffect transition="in" filter="fade">
                                      <p:cBhvr>
                                        <p:cTn id="16" dur="500"/>
                                        <p:tgtEl>
                                          <p:spTgt spid="9">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animEffect transition="in" filter="fade">
                                      <p:cBhvr>
                                        <p:cTn id="21" dur="500"/>
                                        <p:tgtEl>
                                          <p:spTgt spid="9">
                                            <p:txEl>
                                              <p:pRg st="7" end="7"/>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8" end="8"/>
                                            </p:txEl>
                                          </p:spTgt>
                                        </p:tgtEl>
                                        <p:attrNameLst>
                                          <p:attrName>style.visibility</p:attrName>
                                        </p:attrNameLst>
                                      </p:cBhvr>
                                      <p:to>
                                        <p:strVal val="visible"/>
                                      </p:to>
                                    </p:set>
                                    <p:animEffect transition="in" filter="fade">
                                      <p:cBhvr>
                                        <p:cTn id="24" dur="500"/>
                                        <p:tgtEl>
                                          <p:spTgt spid="9">
                                            <p:txEl>
                                              <p:pRg st="8" end="8"/>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animEffect transition="in" filter="fade">
                                      <p:cBhvr>
                                        <p:cTn id="27" dur="500"/>
                                        <p:tgtEl>
                                          <p:spTgt spid="9">
                                            <p:txEl>
                                              <p:pRg st="9" end="9"/>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xEl>
                                              <p:pRg st="10" end="10"/>
                                            </p:txEl>
                                          </p:spTgt>
                                        </p:tgtEl>
                                        <p:attrNameLst>
                                          <p:attrName>style.visibility</p:attrName>
                                        </p:attrNameLst>
                                      </p:cBhvr>
                                      <p:to>
                                        <p:strVal val="visible"/>
                                      </p:to>
                                    </p:set>
                                    <p:animEffect transition="in" filter="fade">
                                      <p:cBhvr>
                                        <p:cTn id="30"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D9CFB-AE64-1CDB-248F-2C8F63DBA280}"/>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4E009A0-423B-C4D4-E2E8-908E6DDB042D}"/>
              </a:ext>
            </a:extLst>
          </p:cNvPr>
          <p:cNvSpPr/>
          <p:nvPr/>
        </p:nvSpPr>
        <p:spPr>
          <a:xfrm>
            <a:off x="609600" y="1118355"/>
            <a:ext cx="6474039" cy="2363873"/>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morant Garamond"/>
              <a:ea typeface="+mn-ea"/>
              <a:cs typeface="+mn-cs"/>
            </a:endParaRPr>
          </a:p>
        </p:txBody>
      </p:sp>
      <p:sp>
        <p:nvSpPr>
          <p:cNvPr id="2" name="Title 1">
            <a:extLst>
              <a:ext uri="{FF2B5EF4-FFF2-40B4-BE49-F238E27FC236}">
                <a16:creationId xmlns:a16="http://schemas.microsoft.com/office/drawing/2014/main" id="{329D4A5A-5DA8-D18A-9792-AAD4D8C33FCC}"/>
              </a:ext>
            </a:extLst>
          </p:cNvPr>
          <p:cNvSpPr>
            <a:spLocks noGrp="1"/>
          </p:cNvSpPr>
          <p:nvPr>
            <p:ph type="title"/>
          </p:nvPr>
        </p:nvSpPr>
        <p:spPr>
          <a:xfrm>
            <a:off x="609600" y="-228320"/>
            <a:ext cx="10972800" cy="1097280"/>
          </a:xfrm>
        </p:spPr>
        <p:txBody>
          <a:bodyPr/>
          <a:lstStyle/>
          <a:p>
            <a:r>
              <a:rPr lang="en-US">
                <a:latin typeface="+mj-lt"/>
              </a:rPr>
              <a:t>Unpacking the Impact of MSK on Plan Spend</a:t>
            </a:r>
          </a:p>
        </p:txBody>
      </p:sp>
      <p:sp>
        <p:nvSpPr>
          <p:cNvPr id="4" name="Slide Number Placeholder 3">
            <a:extLst>
              <a:ext uri="{FF2B5EF4-FFF2-40B4-BE49-F238E27FC236}">
                <a16:creationId xmlns:a16="http://schemas.microsoft.com/office/drawing/2014/main" id="{19111EE0-81D9-E9A2-F265-BFE97A7A2696}"/>
              </a:ext>
            </a:extLst>
          </p:cNvPr>
          <p:cNvSpPr>
            <a:spLocks noGrp="1"/>
          </p:cNvSpPr>
          <p:nvPr>
            <p:ph type="sldNum" sz="quarter" idx="12"/>
          </p:nvPr>
        </p:nvSpPr>
        <p:spPr>
          <a:xfrm>
            <a:off x="9448800" y="6492874"/>
            <a:ext cx="2743200" cy="3653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7BA96A-ECCA-874F-8E8F-187FC6D6DBC0}" type="slidenum">
              <a:rPr kumimoji="0" lang="en-US" sz="1800" b="0" i="0" u="none" strike="noStrike" kern="1200" cap="none" spc="0" normalizeH="0" baseline="0" noProof="0" smtClean="0">
                <a:ln>
                  <a:noFill/>
                </a:ln>
                <a:solidFill>
                  <a:srgbClr val="030406"/>
                </a:solidFill>
                <a:effectLst/>
                <a:uLnTx/>
                <a:uFillTx/>
                <a:latin typeface="Cormorant Garamond"/>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srgbClr val="030406"/>
              </a:solidFill>
              <a:effectLst/>
              <a:uLnTx/>
              <a:uFillTx/>
              <a:latin typeface="Cormorant Garamond"/>
              <a:ea typeface="+mn-ea"/>
              <a:cs typeface="Arial" panose="020B0604020202020204" pitchFamily="34" charset="0"/>
            </a:endParaRPr>
          </a:p>
        </p:txBody>
      </p:sp>
      <p:graphicFrame>
        <p:nvGraphicFramePr>
          <p:cNvPr id="8" name="Table 7">
            <a:extLst>
              <a:ext uri="{FF2B5EF4-FFF2-40B4-BE49-F238E27FC236}">
                <a16:creationId xmlns:a16="http://schemas.microsoft.com/office/drawing/2014/main" id="{86FDB7A4-8696-32D9-FDCB-82CE61BF3B0D}"/>
              </a:ext>
            </a:extLst>
          </p:cNvPr>
          <p:cNvGraphicFramePr>
            <a:graphicFrameLocks noGrp="1"/>
          </p:cNvGraphicFramePr>
          <p:nvPr/>
        </p:nvGraphicFramePr>
        <p:xfrm>
          <a:off x="880622" y="1416382"/>
          <a:ext cx="5661151" cy="2026581"/>
        </p:xfrm>
        <a:graphic>
          <a:graphicData uri="http://schemas.openxmlformats.org/drawingml/2006/table">
            <a:tbl>
              <a:tblPr firstRow="1" bandRow="1">
                <a:tableStyleId>{D27102A9-8310-4765-A935-A1911B00CA55}</a:tableStyleId>
              </a:tblPr>
              <a:tblGrid>
                <a:gridCol w="2952707">
                  <a:extLst>
                    <a:ext uri="{9D8B030D-6E8A-4147-A177-3AD203B41FA5}">
                      <a16:colId xmlns:a16="http://schemas.microsoft.com/office/drawing/2014/main" val="2672290926"/>
                    </a:ext>
                  </a:extLst>
                </a:gridCol>
                <a:gridCol w="1354222">
                  <a:extLst>
                    <a:ext uri="{9D8B030D-6E8A-4147-A177-3AD203B41FA5}">
                      <a16:colId xmlns:a16="http://schemas.microsoft.com/office/drawing/2014/main" val="1169210922"/>
                    </a:ext>
                  </a:extLst>
                </a:gridCol>
                <a:gridCol w="1354222">
                  <a:extLst>
                    <a:ext uri="{9D8B030D-6E8A-4147-A177-3AD203B41FA5}">
                      <a16:colId xmlns:a16="http://schemas.microsoft.com/office/drawing/2014/main" val="3535356805"/>
                    </a:ext>
                  </a:extLst>
                </a:gridCol>
              </a:tblGrid>
              <a:tr h="807381">
                <a:tc>
                  <a:txBody>
                    <a:bodyPr/>
                    <a:lstStyle/>
                    <a:p>
                      <a:pPr algn="ctr" fontAlgn="ctr"/>
                      <a:r>
                        <a:rPr lang="en-US" sz="1600" b="1" u="none" strike="noStrike">
                          <a:solidFill>
                            <a:schemeClr val="tx1">
                              <a:lumMod val="75000"/>
                              <a:lumOff val="25000"/>
                            </a:schemeClr>
                          </a:solidFill>
                          <a:effectLst/>
                          <a:latin typeface="+mj-lt"/>
                        </a:rPr>
                        <a:t> 2024 Top 5 MEDC</a:t>
                      </a:r>
                      <a:endParaRPr lang="en-US" sz="1600" b="1" i="0" u="none" strike="noStrike">
                        <a:solidFill>
                          <a:schemeClr val="tx1">
                            <a:lumMod val="75000"/>
                            <a:lumOff val="25000"/>
                          </a:schemeClr>
                        </a:solidFill>
                        <a:effectLst/>
                        <a:latin typeface="+mj-lt"/>
                      </a:endParaRPr>
                    </a:p>
                  </a:txBody>
                  <a:tcPr marL="8318" marR="8318" marT="8318" marB="0" anchor="ctr">
                    <a:lnT w="12700" cmpd="sng">
                      <a:noFill/>
                    </a:lnT>
                    <a:solidFill>
                      <a:schemeClr val="accent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kern="1200">
                          <a:solidFill>
                            <a:schemeClr val="tx1">
                              <a:lumMod val="75000"/>
                              <a:lumOff val="25000"/>
                            </a:schemeClr>
                          </a:solidFill>
                          <a:effectLst/>
                          <a:latin typeface="+mj-lt"/>
                          <a:ea typeface="+mn-ea"/>
                          <a:cs typeface="+mn-cs"/>
                        </a:rPr>
                        <a:t>Plan Paid PMPM</a:t>
                      </a:r>
                    </a:p>
                  </a:txBody>
                  <a:tcPr marL="8318" marR="8318" marT="8318" marB="0" anchor="ctr">
                    <a:lnT w="12700" cmpd="sng">
                      <a:noFill/>
                    </a:lnT>
                    <a:solidFill>
                      <a:schemeClr val="accent6"/>
                    </a:solidFill>
                  </a:tcPr>
                </a:tc>
                <a:tc>
                  <a:txBody>
                    <a:bodyPr/>
                    <a:lstStyle/>
                    <a:p>
                      <a:pPr algn="ctr" fontAlgn="ctr"/>
                      <a:r>
                        <a:rPr lang="en-US" sz="1600" b="1" u="none" strike="noStrike">
                          <a:solidFill>
                            <a:schemeClr val="tx1">
                              <a:lumMod val="75000"/>
                              <a:lumOff val="25000"/>
                            </a:schemeClr>
                          </a:solidFill>
                          <a:effectLst/>
                          <a:latin typeface="+mj-lt"/>
                        </a:rPr>
                        <a:t>Mbrs per </a:t>
                      </a:r>
                    </a:p>
                    <a:p>
                      <a:pPr algn="ctr" fontAlgn="ctr"/>
                      <a:r>
                        <a:rPr lang="en-US" sz="1600" b="1" u="none" strike="noStrike">
                          <a:solidFill>
                            <a:schemeClr val="tx1">
                              <a:lumMod val="75000"/>
                              <a:lumOff val="25000"/>
                            </a:schemeClr>
                          </a:solidFill>
                          <a:effectLst/>
                          <a:latin typeface="+mj-lt"/>
                        </a:rPr>
                        <a:t>1000</a:t>
                      </a:r>
                      <a:endParaRPr lang="en-US" sz="1600" b="1" i="0" u="none" strike="noStrike">
                        <a:solidFill>
                          <a:schemeClr val="tx1">
                            <a:lumMod val="75000"/>
                            <a:lumOff val="25000"/>
                          </a:schemeClr>
                        </a:solidFill>
                        <a:effectLst/>
                        <a:latin typeface="+mj-lt"/>
                      </a:endParaRPr>
                    </a:p>
                  </a:txBody>
                  <a:tcPr marL="8318" marR="8318" marT="8318" marB="0" anchor="ctr">
                    <a:lnT w="12700" cmpd="sng">
                      <a:noFill/>
                    </a:lnT>
                    <a:solidFill>
                      <a:schemeClr val="accent6"/>
                    </a:solidFill>
                  </a:tcPr>
                </a:tc>
                <a:extLst>
                  <a:ext uri="{0D108BD9-81ED-4DB2-BD59-A6C34878D82A}">
                    <a16:rowId xmlns:a16="http://schemas.microsoft.com/office/drawing/2014/main" val="2354563268"/>
                  </a:ext>
                </a:extLst>
              </a:tr>
              <a:tr h="201845">
                <a:tc>
                  <a:txBody>
                    <a:bodyPr/>
                    <a:lstStyle/>
                    <a:p>
                      <a:pPr algn="ctr" fontAlgn="ctr"/>
                      <a:r>
                        <a:rPr lang="en-US" sz="1600" b="0" i="0" u="none" strike="noStrike">
                          <a:solidFill>
                            <a:schemeClr val="tx1">
                              <a:lumMod val="75000"/>
                              <a:lumOff val="25000"/>
                            </a:schemeClr>
                          </a:solidFill>
                          <a:effectLst/>
                          <a:latin typeface="+mj-lt"/>
                        </a:rPr>
                        <a:t>General Health</a:t>
                      </a:r>
                    </a:p>
                  </a:txBody>
                  <a:tcPr marL="0" marR="0" marT="0" marB="0" anchor="ctr">
                    <a:solidFill>
                      <a:schemeClr val="bg1"/>
                    </a:solidFill>
                  </a:tcPr>
                </a:tc>
                <a:tc>
                  <a:txBody>
                    <a:bodyPr/>
                    <a:lstStyle/>
                    <a:p>
                      <a:pPr algn="ctr" fontAlgn="ctr"/>
                      <a:r>
                        <a:rPr lang="en-US" sz="1600" b="0" i="0" u="none" strike="noStrike">
                          <a:solidFill>
                            <a:schemeClr val="tx1">
                              <a:lumMod val="75000"/>
                              <a:lumOff val="25000"/>
                            </a:schemeClr>
                          </a:solidFill>
                          <a:effectLst/>
                          <a:latin typeface="+mj-lt"/>
                        </a:rPr>
                        <a:t>$65</a:t>
                      </a:r>
                    </a:p>
                  </a:txBody>
                  <a:tcPr marL="0" marR="0" marT="0" marB="0" anchor="ctr">
                    <a:solidFill>
                      <a:schemeClr val="bg1"/>
                    </a:solidFill>
                  </a:tcPr>
                </a:tc>
                <a:tc>
                  <a:txBody>
                    <a:bodyPr/>
                    <a:lstStyle/>
                    <a:p>
                      <a:pPr algn="ctr" fontAlgn="ctr"/>
                      <a:r>
                        <a:rPr lang="en-US" sz="1600" b="0" i="0" u="none" strike="noStrike">
                          <a:solidFill>
                            <a:schemeClr val="tx1">
                              <a:lumMod val="75000"/>
                              <a:lumOff val="25000"/>
                            </a:schemeClr>
                          </a:solidFill>
                          <a:effectLst/>
                          <a:latin typeface="+mj-lt"/>
                        </a:rPr>
                        <a:t>734</a:t>
                      </a:r>
                    </a:p>
                  </a:txBody>
                  <a:tcPr marL="0" marR="0" marT="0" marB="0" anchor="ctr">
                    <a:solidFill>
                      <a:schemeClr val="bg1"/>
                    </a:solidFill>
                  </a:tcPr>
                </a:tc>
                <a:extLst>
                  <a:ext uri="{0D108BD9-81ED-4DB2-BD59-A6C34878D82A}">
                    <a16:rowId xmlns:a16="http://schemas.microsoft.com/office/drawing/2014/main" val="3470750277"/>
                  </a:ext>
                </a:extLst>
              </a:tr>
              <a:tr h="201845">
                <a:tc>
                  <a:txBody>
                    <a:bodyPr/>
                    <a:lstStyle/>
                    <a:p>
                      <a:pPr algn="ctr" fontAlgn="ctr"/>
                      <a:r>
                        <a:rPr lang="en-US" sz="1600" b="0" i="0" u="none" strike="noStrike">
                          <a:solidFill>
                            <a:schemeClr val="tx1">
                              <a:lumMod val="75000"/>
                              <a:lumOff val="25000"/>
                            </a:schemeClr>
                          </a:solidFill>
                          <a:effectLst/>
                          <a:latin typeface="+mj-lt"/>
                        </a:rPr>
                        <a:t>Musculoskeletal</a:t>
                      </a:r>
                    </a:p>
                  </a:txBody>
                  <a:tcPr marL="0" marR="0" marT="0" marB="0" anchor="ctr">
                    <a:solidFill>
                      <a:schemeClr val="bg1">
                        <a:lumMod val="95000"/>
                      </a:schemeClr>
                    </a:solidFill>
                  </a:tcPr>
                </a:tc>
                <a:tc>
                  <a:txBody>
                    <a:bodyPr/>
                    <a:lstStyle/>
                    <a:p>
                      <a:pPr algn="ctr" fontAlgn="ctr"/>
                      <a:r>
                        <a:rPr lang="en-US" sz="1600" b="0" i="0" u="none" strike="noStrike">
                          <a:solidFill>
                            <a:schemeClr val="tx1">
                              <a:lumMod val="75000"/>
                              <a:lumOff val="25000"/>
                            </a:schemeClr>
                          </a:solidFill>
                          <a:effectLst/>
                          <a:latin typeface="+mj-lt"/>
                        </a:rPr>
                        <a:t>$58</a:t>
                      </a:r>
                    </a:p>
                  </a:txBody>
                  <a:tcPr marL="0" marR="0" marT="0" marB="0" anchor="ctr">
                    <a:solidFill>
                      <a:schemeClr val="bg1">
                        <a:lumMod val="95000"/>
                      </a:schemeClr>
                    </a:solidFill>
                  </a:tcPr>
                </a:tc>
                <a:tc>
                  <a:txBody>
                    <a:bodyPr/>
                    <a:lstStyle/>
                    <a:p>
                      <a:pPr algn="ctr" fontAlgn="ctr"/>
                      <a:r>
                        <a:rPr lang="en-US" sz="1600" b="0" i="0" u="none" strike="noStrike">
                          <a:solidFill>
                            <a:schemeClr val="tx1">
                              <a:lumMod val="75000"/>
                              <a:lumOff val="25000"/>
                            </a:schemeClr>
                          </a:solidFill>
                          <a:effectLst/>
                          <a:latin typeface="+mj-lt"/>
                        </a:rPr>
                        <a:t>294</a:t>
                      </a:r>
                    </a:p>
                  </a:txBody>
                  <a:tcPr marL="0" marR="0" marT="0" marB="0" anchor="ctr">
                    <a:solidFill>
                      <a:schemeClr val="bg1">
                        <a:lumMod val="95000"/>
                      </a:schemeClr>
                    </a:solidFill>
                  </a:tcPr>
                </a:tc>
                <a:extLst>
                  <a:ext uri="{0D108BD9-81ED-4DB2-BD59-A6C34878D82A}">
                    <a16:rowId xmlns:a16="http://schemas.microsoft.com/office/drawing/2014/main" val="2413184449"/>
                  </a:ext>
                </a:extLst>
              </a:tr>
              <a:tr h="218102">
                <a:tc>
                  <a:txBody>
                    <a:bodyPr/>
                    <a:lstStyle/>
                    <a:p>
                      <a:pPr algn="ctr" fontAlgn="ctr"/>
                      <a:r>
                        <a:rPr lang="en-US" sz="1600" b="0" i="0" u="none" strike="noStrike">
                          <a:solidFill>
                            <a:schemeClr val="tx1">
                              <a:lumMod val="75000"/>
                              <a:lumOff val="25000"/>
                            </a:schemeClr>
                          </a:solidFill>
                          <a:effectLst/>
                          <a:latin typeface="+mj-lt"/>
                        </a:rPr>
                        <a:t>Malignancies</a:t>
                      </a:r>
                    </a:p>
                  </a:txBody>
                  <a:tcPr marL="0" marR="0" marT="0" marB="0" anchor="ctr">
                    <a:solidFill>
                      <a:schemeClr val="bg1"/>
                    </a:solidFill>
                  </a:tcPr>
                </a:tc>
                <a:tc>
                  <a:txBody>
                    <a:bodyPr/>
                    <a:lstStyle/>
                    <a:p>
                      <a:pPr algn="ctr" fontAlgn="ctr"/>
                      <a:r>
                        <a:rPr lang="en-US" sz="1600" b="0" i="0" u="none" strike="noStrike">
                          <a:solidFill>
                            <a:schemeClr val="tx1">
                              <a:lumMod val="75000"/>
                              <a:lumOff val="25000"/>
                            </a:schemeClr>
                          </a:solidFill>
                          <a:effectLst/>
                          <a:latin typeface="+mj-lt"/>
                        </a:rPr>
                        <a:t>$38</a:t>
                      </a:r>
                    </a:p>
                  </a:txBody>
                  <a:tcPr marL="0" marR="0" marT="0" marB="0" anchor="ctr">
                    <a:solidFill>
                      <a:schemeClr val="bg1"/>
                    </a:solidFill>
                  </a:tcPr>
                </a:tc>
                <a:tc>
                  <a:txBody>
                    <a:bodyPr/>
                    <a:lstStyle/>
                    <a:p>
                      <a:pPr algn="ctr" fontAlgn="ctr"/>
                      <a:r>
                        <a:rPr lang="en-US" sz="1600" b="0" i="0" u="none" strike="noStrike">
                          <a:solidFill>
                            <a:schemeClr val="tx1">
                              <a:lumMod val="75000"/>
                              <a:lumOff val="25000"/>
                            </a:schemeClr>
                          </a:solidFill>
                          <a:effectLst/>
                          <a:latin typeface="+mj-lt"/>
                        </a:rPr>
                        <a:t>33</a:t>
                      </a:r>
                    </a:p>
                  </a:txBody>
                  <a:tcPr marL="0" marR="0" marT="0" marB="0" anchor="ctr">
                    <a:solidFill>
                      <a:schemeClr val="bg1"/>
                    </a:solidFill>
                  </a:tcPr>
                </a:tc>
                <a:extLst>
                  <a:ext uri="{0D108BD9-81ED-4DB2-BD59-A6C34878D82A}">
                    <a16:rowId xmlns:a16="http://schemas.microsoft.com/office/drawing/2014/main" val="1622129851"/>
                  </a:ext>
                </a:extLst>
              </a:tr>
              <a:tr h="201845">
                <a:tc>
                  <a:txBody>
                    <a:bodyPr/>
                    <a:lstStyle/>
                    <a:p>
                      <a:pPr algn="ctr" fontAlgn="ctr"/>
                      <a:r>
                        <a:rPr lang="en-US" sz="1600" b="0" i="0" u="none" strike="noStrike">
                          <a:solidFill>
                            <a:schemeClr val="tx1">
                              <a:lumMod val="75000"/>
                              <a:lumOff val="25000"/>
                            </a:schemeClr>
                          </a:solidFill>
                          <a:effectLst/>
                          <a:latin typeface="+mj-lt"/>
                        </a:rPr>
                        <a:t>Cardiovascular</a:t>
                      </a:r>
                    </a:p>
                  </a:txBody>
                  <a:tcPr marL="0" marR="0" marT="0" marB="0" anchor="ctr">
                    <a:lnB>
                      <a:noFill/>
                    </a:lnB>
                    <a:solidFill>
                      <a:schemeClr val="bg1">
                        <a:lumMod val="95000"/>
                      </a:schemeClr>
                    </a:solidFill>
                  </a:tcPr>
                </a:tc>
                <a:tc>
                  <a:txBody>
                    <a:bodyPr/>
                    <a:lstStyle/>
                    <a:p>
                      <a:pPr algn="ctr" fontAlgn="ctr"/>
                      <a:r>
                        <a:rPr lang="en-US" sz="1600" b="0" i="0" u="none" strike="noStrike">
                          <a:solidFill>
                            <a:schemeClr val="tx1">
                              <a:lumMod val="75000"/>
                              <a:lumOff val="25000"/>
                            </a:schemeClr>
                          </a:solidFill>
                          <a:effectLst/>
                          <a:latin typeface="+mj-lt"/>
                        </a:rPr>
                        <a:t>$37</a:t>
                      </a:r>
                    </a:p>
                  </a:txBody>
                  <a:tcPr marL="0" marR="0" marT="0" marB="0" anchor="ctr">
                    <a:lnB>
                      <a:noFill/>
                    </a:lnB>
                    <a:solidFill>
                      <a:schemeClr val="bg1">
                        <a:lumMod val="95000"/>
                      </a:schemeClr>
                    </a:solidFill>
                  </a:tcPr>
                </a:tc>
                <a:tc>
                  <a:txBody>
                    <a:bodyPr/>
                    <a:lstStyle/>
                    <a:p>
                      <a:pPr algn="ctr" fontAlgn="ctr"/>
                      <a:r>
                        <a:rPr lang="en-US" sz="1600" b="0" i="0" u="none" strike="noStrike">
                          <a:solidFill>
                            <a:schemeClr val="tx1">
                              <a:lumMod val="75000"/>
                              <a:lumOff val="25000"/>
                            </a:schemeClr>
                          </a:solidFill>
                          <a:effectLst/>
                          <a:latin typeface="+mj-lt"/>
                        </a:rPr>
                        <a:t>217</a:t>
                      </a:r>
                    </a:p>
                  </a:txBody>
                  <a:tcPr marL="0" marR="0" marT="0" marB="0" anchor="ctr">
                    <a:lnB>
                      <a:noFill/>
                    </a:lnB>
                    <a:solidFill>
                      <a:schemeClr val="bg1">
                        <a:lumMod val="95000"/>
                      </a:schemeClr>
                    </a:solidFill>
                  </a:tcPr>
                </a:tc>
                <a:extLst>
                  <a:ext uri="{0D108BD9-81ED-4DB2-BD59-A6C34878D82A}">
                    <a16:rowId xmlns:a16="http://schemas.microsoft.com/office/drawing/2014/main" val="282609742"/>
                  </a:ext>
                </a:extLst>
              </a:tr>
              <a:tr h="201845">
                <a:tc>
                  <a:txBody>
                    <a:bodyPr/>
                    <a:lstStyle/>
                    <a:p>
                      <a:pPr algn="ctr" fontAlgn="ctr"/>
                      <a:r>
                        <a:rPr lang="en-US" sz="1600" b="0" i="0" u="none" strike="noStrike">
                          <a:solidFill>
                            <a:schemeClr val="tx1">
                              <a:lumMod val="75000"/>
                              <a:lumOff val="25000"/>
                            </a:schemeClr>
                          </a:solidFill>
                          <a:effectLst/>
                          <a:latin typeface="+mj-lt"/>
                        </a:rPr>
                        <a:t>General Surgery</a:t>
                      </a:r>
                    </a:p>
                  </a:txBody>
                  <a:tcPr marL="0" marR="0" marT="0" marB="0"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600" b="0" i="0" u="none" strike="noStrike">
                          <a:solidFill>
                            <a:schemeClr val="tx1">
                              <a:lumMod val="75000"/>
                              <a:lumOff val="25000"/>
                            </a:schemeClr>
                          </a:solidFill>
                          <a:effectLst/>
                          <a:latin typeface="+mj-lt"/>
                        </a:rPr>
                        <a:t>$34</a:t>
                      </a:r>
                    </a:p>
                  </a:txBody>
                  <a:tcPr marL="0" marR="0" marT="0" marB="0"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600" b="0" i="0" u="none" strike="noStrike">
                          <a:solidFill>
                            <a:schemeClr val="tx1">
                              <a:lumMod val="75000"/>
                              <a:lumOff val="25000"/>
                            </a:schemeClr>
                          </a:solidFill>
                          <a:effectLst/>
                          <a:latin typeface="+mj-lt"/>
                        </a:rPr>
                        <a:t>197</a:t>
                      </a:r>
                    </a:p>
                  </a:txBody>
                  <a:tcPr marL="0" marR="0" marT="0" marB="0" anchor="ct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90504464"/>
                  </a:ext>
                </a:extLst>
              </a:tr>
            </a:tbl>
          </a:graphicData>
        </a:graphic>
      </p:graphicFrame>
      <p:sp>
        <p:nvSpPr>
          <p:cNvPr id="13" name="Rectangle 12">
            <a:extLst>
              <a:ext uri="{FF2B5EF4-FFF2-40B4-BE49-F238E27FC236}">
                <a16:creationId xmlns:a16="http://schemas.microsoft.com/office/drawing/2014/main" id="{884DEAA7-F63C-40DD-81B4-D963C40BFDC9}"/>
              </a:ext>
            </a:extLst>
          </p:cNvPr>
          <p:cNvSpPr/>
          <p:nvPr/>
        </p:nvSpPr>
        <p:spPr>
          <a:xfrm>
            <a:off x="880622" y="2506199"/>
            <a:ext cx="5661151" cy="203200"/>
          </a:xfrm>
          <a:prstGeom prst="rect">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0406"/>
              </a:solidFill>
              <a:effectLst/>
              <a:uLnTx/>
              <a:uFillTx/>
              <a:latin typeface="Cormorant Garamond"/>
              <a:ea typeface="+mn-ea"/>
              <a:cs typeface="+mn-cs"/>
            </a:endParaRPr>
          </a:p>
        </p:txBody>
      </p:sp>
      <p:graphicFrame>
        <p:nvGraphicFramePr>
          <p:cNvPr id="14" name="Table 13">
            <a:extLst>
              <a:ext uri="{FF2B5EF4-FFF2-40B4-BE49-F238E27FC236}">
                <a16:creationId xmlns:a16="http://schemas.microsoft.com/office/drawing/2014/main" id="{41117441-5F3E-539F-43F2-8A3478D45EB2}"/>
              </a:ext>
            </a:extLst>
          </p:cNvPr>
          <p:cNvGraphicFramePr>
            <a:graphicFrameLocks noGrp="1"/>
          </p:cNvGraphicFramePr>
          <p:nvPr/>
        </p:nvGraphicFramePr>
        <p:xfrm>
          <a:off x="931421" y="4099298"/>
          <a:ext cx="5413925" cy="2026581"/>
        </p:xfrm>
        <a:graphic>
          <a:graphicData uri="http://schemas.openxmlformats.org/drawingml/2006/table">
            <a:tbl>
              <a:tblPr firstRow="1" bandRow="1">
                <a:tableStyleId>{D27102A9-8310-4765-A935-A1911B00CA55}</a:tableStyleId>
              </a:tblPr>
              <a:tblGrid>
                <a:gridCol w="2202002">
                  <a:extLst>
                    <a:ext uri="{9D8B030D-6E8A-4147-A177-3AD203B41FA5}">
                      <a16:colId xmlns:a16="http://schemas.microsoft.com/office/drawing/2014/main" val="2672290926"/>
                    </a:ext>
                  </a:extLst>
                </a:gridCol>
                <a:gridCol w="2202002">
                  <a:extLst>
                    <a:ext uri="{9D8B030D-6E8A-4147-A177-3AD203B41FA5}">
                      <a16:colId xmlns:a16="http://schemas.microsoft.com/office/drawing/2014/main" val="3513364477"/>
                    </a:ext>
                  </a:extLst>
                </a:gridCol>
                <a:gridCol w="1009921">
                  <a:extLst>
                    <a:ext uri="{9D8B030D-6E8A-4147-A177-3AD203B41FA5}">
                      <a16:colId xmlns:a16="http://schemas.microsoft.com/office/drawing/2014/main" val="1169210922"/>
                    </a:ext>
                  </a:extLst>
                </a:gridCol>
              </a:tblGrid>
              <a:tr h="807381">
                <a:tc>
                  <a:txBody>
                    <a:bodyPr/>
                    <a:lstStyle/>
                    <a:p>
                      <a:pPr algn="ctr" fontAlgn="ctr"/>
                      <a:r>
                        <a:rPr lang="en-US" sz="1600" u="none" strike="noStrike">
                          <a:solidFill>
                            <a:schemeClr val="tx1">
                              <a:lumMod val="75000"/>
                              <a:lumOff val="25000"/>
                            </a:schemeClr>
                          </a:solidFill>
                          <a:effectLst/>
                          <a:latin typeface="+mj-lt"/>
                        </a:rPr>
                        <a:t> 2024 Top 5 EDC</a:t>
                      </a:r>
                      <a:endParaRPr lang="en-US" sz="1600" b="0" i="0" u="none" strike="noStrike">
                        <a:solidFill>
                          <a:schemeClr val="tx1">
                            <a:lumMod val="75000"/>
                            <a:lumOff val="25000"/>
                          </a:schemeClr>
                        </a:solidFill>
                        <a:effectLst/>
                        <a:latin typeface="+mj-lt"/>
                      </a:endParaRPr>
                    </a:p>
                  </a:txBody>
                  <a:tcPr marL="8318" marR="8318" marT="8318" marB="0" anchor="ctr">
                    <a:lnT w="12700" cmpd="sng">
                      <a:noFill/>
                    </a:lnT>
                    <a:solidFill>
                      <a:schemeClr val="accent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kern="1200">
                          <a:solidFill>
                            <a:schemeClr val="tx1">
                              <a:lumMod val="75000"/>
                              <a:lumOff val="25000"/>
                            </a:schemeClr>
                          </a:solidFill>
                          <a:effectLst/>
                          <a:latin typeface="+mj-lt"/>
                          <a:ea typeface="+mn-ea"/>
                          <a:cs typeface="+mn-cs"/>
                        </a:rPr>
                        <a:t>Plan Paid PMPM</a:t>
                      </a:r>
                    </a:p>
                  </a:txBody>
                  <a:tcPr marL="8318" marR="8318" marT="8318" marB="0" anchor="ctr">
                    <a:lnT w="12700" cmpd="sng">
                      <a:noFill/>
                    </a:lnT>
                    <a:solidFill>
                      <a:schemeClr val="accent6"/>
                    </a:solidFill>
                  </a:tcPr>
                </a:tc>
                <a:tc>
                  <a:txBody>
                    <a:bodyPr/>
                    <a:lstStyle/>
                    <a:p>
                      <a:pPr algn="ctr" fontAlgn="ctr"/>
                      <a:r>
                        <a:rPr lang="en-US" sz="1600" b="1" u="none" strike="noStrike">
                          <a:solidFill>
                            <a:schemeClr val="tx1">
                              <a:lumMod val="75000"/>
                              <a:lumOff val="25000"/>
                            </a:schemeClr>
                          </a:solidFill>
                          <a:effectLst/>
                          <a:latin typeface="+mj-lt"/>
                        </a:rPr>
                        <a:t>Mbrs per </a:t>
                      </a:r>
                    </a:p>
                    <a:p>
                      <a:pPr algn="ctr" fontAlgn="ctr"/>
                      <a:r>
                        <a:rPr lang="en-US" sz="1600" b="1" u="none" strike="noStrike">
                          <a:solidFill>
                            <a:schemeClr val="tx1">
                              <a:lumMod val="75000"/>
                              <a:lumOff val="25000"/>
                            </a:schemeClr>
                          </a:solidFill>
                          <a:effectLst/>
                          <a:latin typeface="+mj-lt"/>
                        </a:rPr>
                        <a:t>1000</a:t>
                      </a:r>
                      <a:endParaRPr lang="en-US" sz="1600" b="1" i="0" u="none" strike="noStrike">
                        <a:solidFill>
                          <a:schemeClr val="tx1">
                            <a:lumMod val="75000"/>
                            <a:lumOff val="25000"/>
                          </a:schemeClr>
                        </a:solidFill>
                        <a:effectLst/>
                        <a:latin typeface="+mj-lt"/>
                      </a:endParaRPr>
                    </a:p>
                  </a:txBody>
                  <a:tcPr marL="8318" marR="8318" marT="8318" marB="0" anchor="ctr">
                    <a:lnT w="12700" cmpd="sng">
                      <a:noFill/>
                    </a:lnT>
                    <a:solidFill>
                      <a:schemeClr val="accent6"/>
                    </a:solidFill>
                  </a:tcPr>
                </a:tc>
                <a:extLst>
                  <a:ext uri="{0D108BD9-81ED-4DB2-BD59-A6C34878D82A}">
                    <a16:rowId xmlns:a16="http://schemas.microsoft.com/office/drawing/2014/main" val="2354563268"/>
                  </a:ext>
                </a:extLst>
              </a:tr>
              <a:tr h="201845">
                <a:tc>
                  <a:txBody>
                    <a:bodyPr/>
                    <a:lstStyle/>
                    <a:p>
                      <a:pPr algn="ctr" fontAlgn="ctr"/>
                      <a:r>
                        <a:rPr lang="en-US" sz="1600" b="0" i="0" u="none" strike="noStrike">
                          <a:solidFill>
                            <a:srgbClr val="000000"/>
                          </a:solidFill>
                          <a:effectLst/>
                          <a:latin typeface="+mj-lt"/>
                        </a:rPr>
                        <a:t>Musculoskeletal disorders</a:t>
                      </a:r>
                    </a:p>
                  </a:txBody>
                  <a:tcPr marL="0" marR="0" marT="0" marB="0" anchor="ctr">
                    <a:solidFill>
                      <a:schemeClr val="bg1"/>
                    </a:solidFill>
                  </a:tcPr>
                </a:tc>
                <a:tc>
                  <a:txBody>
                    <a:bodyPr/>
                    <a:lstStyle/>
                    <a:p>
                      <a:pPr algn="ctr" fontAlgn="ctr"/>
                      <a:r>
                        <a:rPr lang="en-US" sz="1600" b="0" i="0" u="none" strike="noStrike">
                          <a:solidFill>
                            <a:srgbClr val="000000"/>
                          </a:solidFill>
                          <a:effectLst/>
                          <a:latin typeface="+mj-lt"/>
                        </a:rPr>
                        <a:t>$11</a:t>
                      </a:r>
                    </a:p>
                  </a:txBody>
                  <a:tcPr marL="0" marR="0" marT="0" marB="0" anchor="ctr">
                    <a:solidFill>
                      <a:schemeClr val="bg1"/>
                    </a:solidFill>
                  </a:tcPr>
                </a:tc>
                <a:tc>
                  <a:txBody>
                    <a:bodyPr/>
                    <a:lstStyle/>
                    <a:p>
                      <a:pPr algn="ctr" fontAlgn="ctr"/>
                      <a:r>
                        <a:rPr lang="en-US" sz="1600" b="0" i="0" u="none" strike="noStrike">
                          <a:solidFill>
                            <a:srgbClr val="000000"/>
                          </a:solidFill>
                          <a:effectLst/>
                          <a:latin typeface="+mj-lt"/>
                        </a:rPr>
                        <a:t>86</a:t>
                      </a:r>
                    </a:p>
                  </a:txBody>
                  <a:tcPr marL="0" marR="0" marT="0" marB="0" anchor="ctr">
                    <a:solidFill>
                      <a:schemeClr val="bg1"/>
                    </a:solidFill>
                  </a:tcPr>
                </a:tc>
                <a:extLst>
                  <a:ext uri="{0D108BD9-81ED-4DB2-BD59-A6C34878D82A}">
                    <a16:rowId xmlns:a16="http://schemas.microsoft.com/office/drawing/2014/main" val="3470750277"/>
                  </a:ext>
                </a:extLst>
              </a:tr>
              <a:tr h="201845">
                <a:tc>
                  <a:txBody>
                    <a:bodyPr/>
                    <a:lstStyle/>
                    <a:p>
                      <a:pPr algn="ctr" fontAlgn="ctr"/>
                      <a:r>
                        <a:rPr lang="en-US" sz="1600" b="0" i="0" u="none" strike="noStrike">
                          <a:solidFill>
                            <a:srgbClr val="000000"/>
                          </a:solidFill>
                          <a:effectLst/>
                          <a:latin typeface="+mj-lt"/>
                        </a:rPr>
                        <a:t>Degenerative joint disease</a:t>
                      </a:r>
                    </a:p>
                  </a:txBody>
                  <a:tcPr marL="0" marR="0" marT="0" marB="0" anchor="ctr">
                    <a:solidFill>
                      <a:schemeClr val="bg1">
                        <a:lumMod val="95000"/>
                      </a:schemeClr>
                    </a:solidFill>
                  </a:tcPr>
                </a:tc>
                <a:tc>
                  <a:txBody>
                    <a:bodyPr/>
                    <a:lstStyle/>
                    <a:p>
                      <a:pPr algn="ctr" fontAlgn="ctr"/>
                      <a:r>
                        <a:rPr lang="en-US" sz="1600" b="0" i="0" u="none" strike="noStrike">
                          <a:solidFill>
                            <a:srgbClr val="000000"/>
                          </a:solidFill>
                          <a:effectLst/>
                          <a:latin typeface="+mj-lt"/>
                        </a:rPr>
                        <a:t>$11</a:t>
                      </a:r>
                    </a:p>
                  </a:txBody>
                  <a:tcPr marL="0" marR="0" marT="0" marB="0" anchor="ctr">
                    <a:solidFill>
                      <a:schemeClr val="bg1">
                        <a:lumMod val="95000"/>
                      </a:schemeClr>
                    </a:solidFill>
                  </a:tcPr>
                </a:tc>
                <a:tc>
                  <a:txBody>
                    <a:bodyPr/>
                    <a:lstStyle/>
                    <a:p>
                      <a:pPr algn="ctr" fontAlgn="ctr"/>
                      <a:r>
                        <a:rPr lang="en-US" sz="1600" b="0" i="0" u="none" strike="noStrike">
                          <a:solidFill>
                            <a:srgbClr val="000000"/>
                          </a:solidFill>
                          <a:effectLst/>
                          <a:latin typeface="+mj-lt"/>
                        </a:rPr>
                        <a:t>35</a:t>
                      </a:r>
                    </a:p>
                  </a:txBody>
                  <a:tcPr marL="0" marR="0" marT="0" marB="0" anchor="ctr">
                    <a:solidFill>
                      <a:schemeClr val="bg1">
                        <a:lumMod val="95000"/>
                      </a:schemeClr>
                    </a:solidFill>
                  </a:tcPr>
                </a:tc>
                <a:extLst>
                  <a:ext uri="{0D108BD9-81ED-4DB2-BD59-A6C34878D82A}">
                    <a16:rowId xmlns:a16="http://schemas.microsoft.com/office/drawing/2014/main" val="2413184449"/>
                  </a:ext>
                </a:extLst>
              </a:tr>
              <a:tr h="218102">
                <a:tc>
                  <a:txBody>
                    <a:bodyPr/>
                    <a:lstStyle/>
                    <a:p>
                      <a:pPr algn="ctr" fontAlgn="ctr"/>
                      <a:r>
                        <a:rPr lang="en-US" sz="1600" b="0" i="0" u="none" strike="noStrike">
                          <a:solidFill>
                            <a:srgbClr val="000000"/>
                          </a:solidFill>
                          <a:effectLst/>
                          <a:latin typeface="+mj-lt"/>
                        </a:rPr>
                        <a:t>Low back pain</a:t>
                      </a:r>
                    </a:p>
                  </a:txBody>
                  <a:tcPr marL="0" marR="0" marT="0" marB="0" anchor="ctr">
                    <a:solidFill>
                      <a:schemeClr val="bg1"/>
                    </a:solidFill>
                  </a:tcPr>
                </a:tc>
                <a:tc>
                  <a:txBody>
                    <a:bodyPr/>
                    <a:lstStyle/>
                    <a:p>
                      <a:pPr algn="ctr" fontAlgn="ctr"/>
                      <a:r>
                        <a:rPr lang="en-US" sz="1600" b="0" i="0" u="none" strike="noStrike">
                          <a:solidFill>
                            <a:srgbClr val="000000"/>
                          </a:solidFill>
                          <a:effectLst/>
                          <a:latin typeface="+mj-lt"/>
                        </a:rPr>
                        <a:t>$8</a:t>
                      </a:r>
                    </a:p>
                  </a:txBody>
                  <a:tcPr marL="0" marR="0" marT="0" marB="0" anchor="ctr">
                    <a:solidFill>
                      <a:schemeClr val="bg1"/>
                    </a:solidFill>
                  </a:tcPr>
                </a:tc>
                <a:tc>
                  <a:txBody>
                    <a:bodyPr/>
                    <a:lstStyle/>
                    <a:p>
                      <a:pPr algn="ctr" fontAlgn="ctr"/>
                      <a:r>
                        <a:rPr lang="en-US" sz="1600" b="0" i="0" u="none" strike="noStrike">
                          <a:solidFill>
                            <a:srgbClr val="000000"/>
                          </a:solidFill>
                          <a:effectLst/>
                          <a:latin typeface="+mj-lt"/>
                        </a:rPr>
                        <a:t>87</a:t>
                      </a:r>
                    </a:p>
                  </a:txBody>
                  <a:tcPr marL="0" marR="0" marT="0" marB="0" anchor="ctr">
                    <a:solidFill>
                      <a:schemeClr val="bg1"/>
                    </a:solidFill>
                  </a:tcPr>
                </a:tc>
                <a:extLst>
                  <a:ext uri="{0D108BD9-81ED-4DB2-BD59-A6C34878D82A}">
                    <a16:rowId xmlns:a16="http://schemas.microsoft.com/office/drawing/2014/main" val="1622129851"/>
                  </a:ext>
                </a:extLst>
              </a:tr>
              <a:tr h="201845">
                <a:tc>
                  <a:txBody>
                    <a:bodyPr/>
                    <a:lstStyle/>
                    <a:p>
                      <a:pPr algn="ctr" fontAlgn="ctr"/>
                      <a:r>
                        <a:rPr lang="en-US" sz="1600" b="0" i="0" u="none" strike="noStrike">
                          <a:solidFill>
                            <a:srgbClr val="000000"/>
                          </a:solidFill>
                          <a:effectLst/>
                          <a:latin typeface="+mj-lt"/>
                        </a:rPr>
                        <a:t>Fractures (excluding digits)</a:t>
                      </a:r>
                    </a:p>
                  </a:txBody>
                  <a:tcPr marL="0" marR="0" marT="0" marB="0" anchor="ctr">
                    <a:lnB>
                      <a:noFill/>
                    </a:lnB>
                    <a:solidFill>
                      <a:schemeClr val="bg1">
                        <a:lumMod val="95000"/>
                      </a:schemeClr>
                    </a:solidFill>
                  </a:tcPr>
                </a:tc>
                <a:tc>
                  <a:txBody>
                    <a:bodyPr/>
                    <a:lstStyle/>
                    <a:p>
                      <a:pPr algn="ctr" fontAlgn="ctr"/>
                      <a:r>
                        <a:rPr lang="en-US" sz="1600" b="0" i="0" u="none" strike="noStrike">
                          <a:solidFill>
                            <a:srgbClr val="000000"/>
                          </a:solidFill>
                          <a:effectLst/>
                          <a:latin typeface="+mj-lt"/>
                        </a:rPr>
                        <a:t>$6</a:t>
                      </a:r>
                    </a:p>
                  </a:txBody>
                  <a:tcPr marL="0" marR="0" marT="0" marB="0" anchor="ctr">
                    <a:lnB>
                      <a:noFill/>
                    </a:lnB>
                    <a:solidFill>
                      <a:schemeClr val="bg1">
                        <a:lumMod val="95000"/>
                      </a:schemeClr>
                    </a:solidFill>
                  </a:tcPr>
                </a:tc>
                <a:tc>
                  <a:txBody>
                    <a:bodyPr/>
                    <a:lstStyle/>
                    <a:p>
                      <a:pPr algn="ctr" fontAlgn="ctr"/>
                      <a:r>
                        <a:rPr lang="en-US" sz="1600" b="0" i="0" u="none" strike="noStrike">
                          <a:solidFill>
                            <a:srgbClr val="000000"/>
                          </a:solidFill>
                          <a:effectLst/>
                          <a:latin typeface="+mj-lt"/>
                        </a:rPr>
                        <a:t>22</a:t>
                      </a:r>
                    </a:p>
                  </a:txBody>
                  <a:tcPr marL="0" marR="0" marT="0" marB="0" anchor="ctr">
                    <a:lnB>
                      <a:noFill/>
                    </a:lnB>
                    <a:solidFill>
                      <a:schemeClr val="bg1">
                        <a:lumMod val="95000"/>
                      </a:schemeClr>
                    </a:solidFill>
                  </a:tcPr>
                </a:tc>
                <a:extLst>
                  <a:ext uri="{0D108BD9-81ED-4DB2-BD59-A6C34878D82A}">
                    <a16:rowId xmlns:a16="http://schemas.microsoft.com/office/drawing/2014/main" val="282609742"/>
                  </a:ext>
                </a:extLst>
              </a:tr>
              <a:tr h="201845">
                <a:tc>
                  <a:txBody>
                    <a:bodyPr/>
                    <a:lstStyle/>
                    <a:p>
                      <a:pPr algn="ctr" fontAlgn="ctr"/>
                      <a:r>
                        <a:rPr lang="en-US" sz="1600" b="0" i="0" u="none" strike="noStrike">
                          <a:solidFill>
                            <a:srgbClr val="000000"/>
                          </a:solidFill>
                          <a:effectLst/>
                          <a:latin typeface="+mj-lt"/>
                        </a:rPr>
                        <a:t>Acute sprains and strains</a:t>
                      </a:r>
                    </a:p>
                  </a:txBody>
                  <a:tcPr marL="0" marR="0" marT="0" marB="0"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600" b="0" i="0" u="none" strike="noStrike">
                          <a:solidFill>
                            <a:srgbClr val="000000"/>
                          </a:solidFill>
                          <a:effectLst/>
                          <a:latin typeface="+mj-lt"/>
                        </a:rPr>
                        <a:t>$4</a:t>
                      </a:r>
                    </a:p>
                  </a:txBody>
                  <a:tcPr marL="0" marR="0" marT="0" marB="0"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r>
                        <a:rPr lang="en-US" sz="1600" b="0" i="0" u="none" strike="noStrike">
                          <a:solidFill>
                            <a:srgbClr val="000000"/>
                          </a:solidFill>
                          <a:effectLst/>
                          <a:latin typeface="+mj-lt"/>
                        </a:rPr>
                        <a:t>50</a:t>
                      </a:r>
                    </a:p>
                  </a:txBody>
                  <a:tcPr marL="0" marR="0" marT="0" marB="0" anchor="ct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90504464"/>
                  </a:ext>
                </a:extLst>
              </a:tr>
            </a:tbl>
          </a:graphicData>
        </a:graphic>
      </p:graphicFrame>
      <p:sp>
        <p:nvSpPr>
          <p:cNvPr id="15" name="Rectangle: Rounded Corners 14">
            <a:extLst>
              <a:ext uri="{FF2B5EF4-FFF2-40B4-BE49-F238E27FC236}">
                <a16:creationId xmlns:a16="http://schemas.microsoft.com/office/drawing/2014/main" id="{99F69955-30CF-DA81-EB05-B2590943A825}"/>
              </a:ext>
            </a:extLst>
          </p:cNvPr>
          <p:cNvSpPr/>
          <p:nvPr/>
        </p:nvSpPr>
        <p:spPr>
          <a:xfrm>
            <a:off x="670560" y="3837169"/>
            <a:ext cx="6413079" cy="235712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morant Garamond"/>
              <a:ea typeface="+mn-ea"/>
              <a:cs typeface="+mn-cs"/>
            </a:endParaRPr>
          </a:p>
        </p:txBody>
      </p:sp>
      <p:sp>
        <p:nvSpPr>
          <p:cNvPr id="20" name="TextBox 19">
            <a:extLst>
              <a:ext uri="{FF2B5EF4-FFF2-40B4-BE49-F238E27FC236}">
                <a16:creationId xmlns:a16="http://schemas.microsoft.com/office/drawing/2014/main" id="{A06DCB48-E116-A50E-725F-4D8EA4AA9079}"/>
              </a:ext>
            </a:extLst>
          </p:cNvPr>
          <p:cNvSpPr txBox="1"/>
          <p:nvPr/>
        </p:nvSpPr>
        <p:spPr>
          <a:xfrm>
            <a:off x="7582404" y="1385080"/>
            <a:ext cx="4058423" cy="3046988"/>
          </a:xfrm>
          <a:prstGeom prst="rect">
            <a:avLst/>
          </a:prstGeom>
          <a:solidFill>
            <a:schemeClr val="bg1">
              <a:lumMod val="95000"/>
            </a:schemeClr>
          </a:solid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30406"/>
                </a:solidFill>
                <a:effectLst/>
                <a:uLnTx/>
                <a:uFillTx/>
                <a:latin typeface="Cormorant Garamond"/>
                <a:ea typeface="+mn-ea"/>
                <a:cs typeface="+mn-cs"/>
              </a:rPr>
              <a:t>In 2024, MSK was the second highest medical cost driver for Vital Incite’s book of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30406"/>
              </a:solidFill>
              <a:effectLst/>
              <a:uLnTx/>
              <a:uFillTx/>
              <a:latin typeface="Cormorant Garamon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30406"/>
                </a:solidFill>
                <a:effectLst/>
                <a:uLnTx/>
                <a:uFillTx/>
                <a:latin typeface="Cormorant Garamond"/>
                <a:ea typeface="+mn-ea"/>
                <a:cs typeface="+mn-cs"/>
              </a:rPr>
              <a:t>MSK Surgeries were the top procedure driver of spend driven by spine and total joint replacements.</a:t>
            </a:r>
          </a:p>
        </p:txBody>
      </p:sp>
      <p:pic>
        <p:nvPicPr>
          <p:cNvPr id="3" name="Picture 2" descr="A blue and green cube with letters on it&#10;&#10;Description automatically generated">
            <a:extLst>
              <a:ext uri="{FF2B5EF4-FFF2-40B4-BE49-F238E27FC236}">
                <a16:creationId xmlns:a16="http://schemas.microsoft.com/office/drawing/2014/main" id="{8FB64F39-2EFC-3FAC-01B7-70A64ECC3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sp>
        <p:nvSpPr>
          <p:cNvPr id="5" name="TextBox 4">
            <a:extLst>
              <a:ext uri="{FF2B5EF4-FFF2-40B4-BE49-F238E27FC236}">
                <a16:creationId xmlns:a16="http://schemas.microsoft.com/office/drawing/2014/main" id="{11A4BDED-B6FD-A593-73E8-E3893EBD0E96}"/>
              </a:ext>
            </a:extLst>
          </p:cNvPr>
          <p:cNvSpPr txBox="1"/>
          <p:nvPr/>
        </p:nvSpPr>
        <p:spPr>
          <a:xfrm>
            <a:off x="7104768" y="4714120"/>
            <a:ext cx="3331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30406"/>
                </a:solidFill>
                <a:effectLst/>
                <a:uLnTx/>
                <a:uFillTx/>
                <a:latin typeface="Cormorant Garamond"/>
                <a:ea typeface="+mn-ea"/>
                <a:cs typeface="+mn-cs"/>
              </a:rPr>
              <a:t>Spine and other surgical procedures</a:t>
            </a:r>
          </a:p>
        </p:txBody>
      </p:sp>
      <p:sp>
        <p:nvSpPr>
          <p:cNvPr id="6" name="TextBox 5">
            <a:extLst>
              <a:ext uri="{FF2B5EF4-FFF2-40B4-BE49-F238E27FC236}">
                <a16:creationId xmlns:a16="http://schemas.microsoft.com/office/drawing/2014/main" id="{0B917D2C-5743-52B5-F30B-45A3ACD94074}"/>
              </a:ext>
            </a:extLst>
          </p:cNvPr>
          <p:cNvSpPr txBox="1"/>
          <p:nvPr/>
        </p:nvSpPr>
        <p:spPr>
          <a:xfrm>
            <a:off x="7104769" y="5155027"/>
            <a:ext cx="152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30406"/>
                </a:solidFill>
                <a:effectLst/>
                <a:uLnTx/>
                <a:uFillTx/>
                <a:latin typeface="Cormorant Garamond"/>
                <a:ea typeface="+mn-ea"/>
                <a:cs typeface="+mn-cs"/>
              </a:rPr>
              <a:t>Total Joints </a:t>
            </a:r>
          </a:p>
        </p:txBody>
      </p:sp>
      <p:sp>
        <p:nvSpPr>
          <p:cNvPr id="7" name="TextBox 6">
            <a:extLst>
              <a:ext uri="{FF2B5EF4-FFF2-40B4-BE49-F238E27FC236}">
                <a16:creationId xmlns:a16="http://schemas.microsoft.com/office/drawing/2014/main" id="{9983D98E-6967-84EE-F96C-6B072A1AD46F}"/>
              </a:ext>
            </a:extLst>
          </p:cNvPr>
          <p:cNvSpPr txBox="1"/>
          <p:nvPr/>
        </p:nvSpPr>
        <p:spPr>
          <a:xfrm>
            <a:off x="7062500" y="5555297"/>
            <a:ext cx="152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30406"/>
                </a:solidFill>
                <a:effectLst/>
                <a:uLnTx/>
                <a:uFillTx/>
                <a:latin typeface="Cormorant Garamond"/>
                <a:ea typeface="+mn-ea"/>
                <a:cs typeface="+mn-cs"/>
              </a:rPr>
              <a:t>Accidents?</a:t>
            </a:r>
          </a:p>
        </p:txBody>
      </p:sp>
      <p:cxnSp>
        <p:nvCxnSpPr>
          <p:cNvPr id="9" name="Straight Arrow Connector 8">
            <a:extLst>
              <a:ext uri="{FF2B5EF4-FFF2-40B4-BE49-F238E27FC236}">
                <a16:creationId xmlns:a16="http://schemas.microsoft.com/office/drawing/2014/main" id="{CA68DB89-D90B-79DF-CC0A-9AB3F61F6D49}"/>
              </a:ext>
            </a:extLst>
          </p:cNvPr>
          <p:cNvCxnSpPr>
            <a:cxnSpLocks/>
            <a:stCxn id="5" idx="1"/>
          </p:cNvCxnSpPr>
          <p:nvPr/>
        </p:nvCxnSpPr>
        <p:spPr>
          <a:xfrm flipH="1">
            <a:off x="6345346" y="4883397"/>
            <a:ext cx="759422" cy="1481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ADD75B9-998F-4AA5-7C4D-E3BDEFC94C9C}"/>
              </a:ext>
            </a:extLst>
          </p:cNvPr>
          <p:cNvCxnSpPr>
            <a:cxnSpLocks/>
          </p:cNvCxnSpPr>
          <p:nvPr/>
        </p:nvCxnSpPr>
        <p:spPr>
          <a:xfrm flipH="1">
            <a:off x="6266148" y="5031586"/>
            <a:ext cx="838620" cy="4772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F009A4C-88E3-C514-C27F-6AFA2161B7DB}"/>
              </a:ext>
            </a:extLst>
          </p:cNvPr>
          <p:cNvCxnSpPr>
            <a:cxnSpLocks/>
            <a:stCxn id="6" idx="1"/>
          </p:cNvCxnSpPr>
          <p:nvPr/>
        </p:nvCxnSpPr>
        <p:spPr>
          <a:xfrm flipH="1" flipV="1">
            <a:off x="6306273" y="5254859"/>
            <a:ext cx="798496" cy="694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1E32F83-6859-FF83-C629-DC90793C7533}"/>
              </a:ext>
            </a:extLst>
          </p:cNvPr>
          <p:cNvCxnSpPr>
            <a:cxnSpLocks/>
            <a:stCxn id="7" idx="1"/>
          </p:cNvCxnSpPr>
          <p:nvPr/>
        </p:nvCxnSpPr>
        <p:spPr>
          <a:xfrm flipH="1">
            <a:off x="6306273" y="5724574"/>
            <a:ext cx="75622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7122D73-1CC2-AF20-1A94-53C02EA30093}"/>
              </a:ext>
            </a:extLst>
          </p:cNvPr>
          <p:cNvCxnSpPr>
            <a:cxnSpLocks/>
            <a:stCxn id="7" idx="1"/>
          </p:cNvCxnSpPr>
          <p:nvPr/>
        </p:nvCxnSpPr>
        <p:spPr>
          <a:xfrm flipH="1">
            <a:off x="6306273" y="5724574"/>
            <a:ext cx="756227" cy="2309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3BAAA0A-2350-C11A-217C-5FEF4306CE08}"/>
              </a:ext>
            </a:extLst>
          </p:cNvPr>
          <p:cNvCxnSpPr>
            <a:cxnSpLocks/>
            <a:stCxn id="21" idx="1"/>
          </p:cNvCxnSpPr>
          <p:nvPr/>
        </p:nvCxnSpPr>
        <p:spPr>
          <a:xfrm flipH="1">
            <a:off x="6306273" y="5994235"/>
            <a:ext cx="773223" cy="255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5956958-B64B-132E-BECC-D7EDA4C95113}"/>
              </a:ext>
            </a:extLst>
          </p:cNvPr>
          <p:cNvSpPr txBox="1"/>
          <p:nvPr/>
        </p:nvSpPr>
        <p:spPr>
          <a:xfrm>
            <a:off x="7079496" y="5824958"/>
            <a:ext cx="16754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30406"/>
                </a:solidFill>
                <a:effectLst/>
                <a:uLnTx/>
                <a:uFillTx/>
                <a:latin typeface="Cormorant Garamond"/>
                <a:ea typeface="+mn-ea"/>
                <a:cs typeface="+mn-cs"/>
              </a:rPr>
              <a:t>Repetitive Injuries</a:t>
            </a:r>
          </a:p>
        </p:txBody>
      </p:sp>
      <p:sp>
        <p:nvSpPr>
          <p:cNvPr id="22" name="Rectangle 21">
            <a:extLst>
              <a:ext uri="{FF2B5EF4-FFF2-40B4-BE49-F238E27FC236}">
                <a16:creationId xmlns:a16="http://schemas.microsoft.com/office/drawing/2014/main" id="{A47B8E12-3224-D8F5-D314-6E5783251156}"/>
              </a:ext>
            </a:extLst>
          </p:cNvPr>
          <p:cNvSpPr/>
          <p:nvPr/>
        </p:nvSpPr>
        <p:spPr>
          <a:xfrm>
            <a:off x="83506" y="6263013"/>
            <a:ext cx="2025041" cy="5427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24" name="Picture 23" descr="A blue and white logo&#10;&#10;Description automatically generated">
            <a:extLst>
              <a:ext uri="{FF2B5EF4-FFF2-40B4-BE49-F238E27FC236}">
                <a16:creationId xmlns:a16="http://schemas.microsoft.com/office/drawing/2014/main" id="{06AE8A03-1EFA-C2A4-49AF-382FAFDFD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spTree>
    <p:extLst>
      <p:ext uri="{BB962C8B-B14F-4D97-AF65-F5344CB8AC3E}">
        <p14:creationId xmlns:p14="http://schemas.microsoft.com/office/powerpoint/2010/main" val="298846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5" grpId="0"/>
      <p:bldP spid="6" grpId="0"/>
      <p:bldP spid="7"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3A119-0024-FA32-8FE4-BD53B188CB09}"/>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B63A016-744E-2DF2-E20C-7F90C21F3F35}"/>
              </a:ext>
            </a:extLst>
          </p:cNvPr>
          <p:cNvSpPr/>
          <p:nvPr/>
        </p:nvSpPr>
        <p:spPr>
          <a:xfrm>
            <a:off x="787735" y="1132244"/>
            <a:ext cx="10486719" cy="2718813"/>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morant Garamond (Headings)"/>
              <a:ea typeface="+mn-ea"/>
              <a:cs typeface="+mn-cs"/>
            </a:endParaRPr>
          </a:p>
        </p:txBody>
      </p:sp>
      <p:sp>
        <p:nvSpPr>
          <p:cNvPr id="2" name="Title 1">
            <a:extLst>
              <a:ext uri="{FF2B5EF4-FFF2-40B4-BE49-F238E27FC236}">
                <a16:creationId xmlns:a16="http://schemas.microsoft.com/office/drawing/2014/main" id="{5338B764-C5DB-1713-BA56-8BEE102655F5}"/>
              </a:ext>
            </a:extLst>
          </p:cNvPr>
          <p:cNvSpPr>
            <a:spLocks noGrp="1"/>
          </p:cNvSpPr>
          <p:nvPr>
            <p:ph type="title"/>
          </p:nvPr>
        </p:nvSpPr>
        <p:spPr>
          <a:xfrm>
            <a:off x="544694" y="-218212"/>
            <a:ext cx="10972800" cy="1097280"/>
          </a:xfrm>
        </p:spPr>
        <p:txBody>
          <a:bodyPr>
            <a:normAutofit/>
          </a:bodyPr>
          <a:lstStyle/>
          <a:p>
            <a:r>
              <a:rPr lang="en-US">
                <a:latin typeface="Cormorant Garamond (Headings)"/>
              </a:rPr>
              <a:t>Steady Climb: MSK Prevalence and Costs Trends</a:t>
            </a:r>
          </a:p>
        </p:txBody>
      </p:sp>
      <p:graphicFrame>
        <p:nvGraphicFramePr>
          <p:cNvPr id="8" name="Table 7">
            <a:extLst>
              <a:ext uri="{FF2B5EF4-FFF2-40B4-BE49-F238E27FC236}">
                <a16:creationId xmlns:a16="http://schemas.microsoft.com/office/drawing/2014/main" id="{A180C0B7-63CE-03FD-18B6-486AD12AE96B}"/>
              </a:ext>
            </a:extLst>
          </p:cNvPr>
          <p:cNvGraphicFramePr>
            <a:graphicFrameLocks noGrp="1"/>
          </p:cNvGraphicFramePr>
          <p:nvPr/>
        </p:nvGraphicFramePr>
        <p:xfrm>
          <a:off x="1009996" y="1476188"/>
          <a:ext cx="10042196" cy="642593"/>
        </p:xfrm>
        <a:graphic>
          <a:graphicData uri="http://schemas.openxmlformats.org/drawingml/2006/table">
            <a:tbl>
              <a:tblPr firstRow="1" bandRow="1">
                <a:tableStyleId>{D27102A9-8310-4765-A935-A1911B00CA55}</a:tableStyleId>
              </a:tblPr>
              <a:tblGrid>
                <a:gridCol w="4068428">
                  <a:extLst>
                    <a:ext uri="{9D8B030D-6E8A-4147-A177-3AD203B41FA5}">
                      <a16:colId xmlns:a16="http://schemas.microsoft.com/office/drawing/2014/main" val="2672290926"/>
                    </a:ext>
                  </a:extLst>
                </a:gridCol>
                <a:gridCol w="1575042">
                  <a:extLst>
                    <a:ext uri="{9D8B030D-6E8A-4147-A177-3AD203B41FA5}">
                      <a16:colId xmlns:a16="http://schemas.microsoft.com/office/drawing/2014/main" val="1169210922"/>
                    </a:ext>
                  </a:extLst>
                </a:gridCol>
                <a:gridCol w="1466242">
                  <a:extLst>
                    <a:ext uri="{9D8B030D-6E8A-4147-A177-3AD203B41FA5}">
                      <a16:colId xmlns:a16="http://schemas.microsoft.com/office/drawing/2014/main" val="3535356805"/>
                    </a:ext>
                  </a:extLst>
                </a:gridCol>
                <a:gridCol w="1466242">
                  <a:extLst>
                    <a:ext uri="{9D8B030D-6E8A-4147-A177-3AD203B41FA5}">
                      <a16:colId xmlns:a16="http://schemas.microsoft.com/office/drawing/2014/main" val="1422385354"/>
                    </a:ext>
                  </a:extLst>
                </a:gridCol>
                <a:gridCol w="1466242">
                  <a:extLst>
                    <a:ext uri="{9D8B030D-6E8A-4147-A177-3AD203B41FA5}">
                      <a16:colId xmlns:a16="http://schemas.microsoft.com/office/drawing/2014/main" val="142130595"/>
                    </a:ext>
                  </a:extLst>
                </a:gridCol>
              </a:tblGrid>
              <a:tr h="368273">
                <a:tc>
                  <a:txBody>
                    <a:bodyPr/>
                    <a:lstStyle/>
                    <a:p>
                      <a:pPr algn="ctr" fontAlgn="ctr"/>
                      <a:r>
                        <a:rPr lang="en-US" sz="1800" u="none" strike="noStrike">
                          <a:solidFill>
                            <a:schemeClr val="tx1">
                              <a:lumMod val="75000"/>
                              <a:lumOff val="25000"/>
                            </a:schemeClr>
                          </a:solidFill>
                          <a:effectLst/>
                          <a:latin typeface="+mj-lt"/>
                        </a:rPr>
                        <a:t>MSK </a:t>
                      </a:r>
                      <a:r>
                        <a:rPr lang="en-US" sz="1800" u="none" strike="noStrike" err="1">
                          <a:solidFill>
                            <a:schemeClr val="tx1">
                              <a:lumMod val="75000"/>
                              <a:lumOff val="25000"/>
                            </a:schemeClr>
                          </a:solidFill>
                          <a:effectLst/>
                          <a:latin typeface="+mj-lt"/>
                        </a:rPr>
                        <a:t>Mbr</a:t>
                      </a:r>
                      <a:r>
                        <a:rPr lang="en-US" sz="1800" u="none" strike="noStrike">
                          <a:solidFill>
                            <a:schemeClr val="tx1">
                              <a:lumMod val="75000"/>
                              <a:lumOff val="25000"/>
                            </a:schemeClr>
                          </a:solidFill>
                          <a:effectLst/>
                          <a:latin typeface="+mj-lt"/>
                        </a:rPr>
                        <a:t>/1000 Trend</a:t>
                      </a:r>
                      <a:endParaRPr lang="en-US" sz="1800" b="0" i="0" u="none" strike="noStrike">
                        <a:solidFill>
                          <a:schemeClr val="tx1">
                            <a:lumMod val="75000"/>
                            <a:lumOff val="25000"/>
                          </a:schemeClr>
                        </a:solidFill>
                        <a:effectLst/>
                        <a:latin typeface="+mj-lt"/>
                      </a:endParaRPr>
                    </a:p>
                  </a:txBody>
                  <a:tcPr marL="8318" marR="8318" marT="8318" marB="0" anchor="ctr">
                    <a:lnT w="12700" cmpd="sng">
                      <a:noFill/>
                    </a:lnT>
                    <a:solidFill>
                      <a:schemeClr val="accent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kern="1200">
                          <a:solidFill>
                            <a:schemeClr val="tx1">
                              <a:lumMod val="75000"/>
                              <a:lumOff val="25000"/>
                            </a:schemeClr>
                          </a:solidFill>
                          <a:effectLst/>
                          <a:latin typeface="+mj-lt"/>
                          <a:ea typeface="+mn-ea"/>
                          <a:cs typeface="+mn-cs"/>
                        </a:rPr>
                        <a:t>2021</a:t>
                      </a:r>
                    </a:p>
                  </a:txBody>
                  <a:tcPr marL="8318" marR="8318" marT="8318" marB="0" anchor="ctr">
                    <a:lnT w="12700" cmpd="sng">
                      <a:noFill/>
                    </a:lnT>
                    <a:solidFill>
                      <a:schemeClr val="accent6"/>
                    </a:solidFill>
                  </a:tcPr>
                </a:tc>
                <a:tc>
                  <a:txBody>
                    <a:bodyPr/>
                    <a:lstStyle/>
                    <a:p>
                      <a:pPr algn="ctr" fontAlgn="ctr"/>
                      <a:r>
                        <a:rPr lang="en-US" sz="1800" b="1" i="0" u="none" strike="noStrike">
                          <a:solidFill>
                            <a:schemeClr val="tx1">
                              <a:lumMod val="75000"/>
                              <a:lumOff val="25000"/>
                            </a:schemeClr>
                          </a:solidFill>
                          <a:effectLst/>
                          <a:latin typeface="+mj-lt"/>
                        </a:rPr>
                        <a:t>2022</a:t>
                      </a:r>
                    </a:p>
                  </a:txBody>
                  <a:tcPr marL="8318" marR="8318" marT="8318" marB="0" anchor="ctr">
                    <a:lnT w="12700" cmpd="sng">
                      <a:noFill/>
                    </a:lnT>
                    <a:solidFill>
                      <a:schemeClr val="accent6"/>
                    </a:solidFill>
                  </a:tcPr>
                </a:tc>
                <a:tc>
                  <a:txBody>
                    <a:bodyPr/>
                    <a:lstStyle/>
                    <a:p>
                      <a:pPr algn="ctr" fontAlgn="ctr"/>
                      <a:r>
                        <a:rPr lang="en-US" sz="1800" b="1" i="0" u="none" strike="noStrike">
                          <a:solidFill>
                            <a:schemeClr val="tx1">
                              <a:lumMod val="75000"/>
                              <a:lumOff val="25000"/>
                            </a:schemeClr>
                          </a:solidFill>
                          <a:effectLst/>
                          <a:latin typeface="+mj-lt"/>
                        </a:rPr>
                        <a:t>2023</a:t>
                      </a:r>
                    </a:p>
                  </a:txBody>
                  <a:tcPr marL="8318" marR="8318" marT="8318" marB="0" anchor="ctr">
                    <a:lnT w="12700" cmpd="sng">
                      <a:noFill/>
                    </a:lnT>
                    <a:solidFill>
                      <a:schemeClr val="accent6"/>
                    </a:solidFill>
                  </a:tcPr>
                </a:tc>
                <a:tc>
                  <a:txBody>
                    <a:bodyPr/>
                    <a:lstStyle/>
                    <a:p>
                      <a:pPr algn="ctr" fontAlgn="ctr"/>
                      <a:r>
                        <a:rPr lang="en-US" sz="1800" b="1" i="0" u="none" strike="noStrike">
                          <a:solidFill>
                            <a:schemeClr val="tx1">
                              <a:lumMod val="75000"/>
                              <a:lumOff val="25000"/>
                            </a:schemeClr>
                          </a:solidFill>
                          <a:effectLst/>
                          <a:latin typeface="+mj-lt"/>
                        </a:rPr>
                        <a:t>2024</a:t>
                      </a:r>
                    </a:p>
                  </a:txBody>
                  <a:tcPr marL="8318" marR="8318" marT="8318" marB="0" anchor="ctr">
                    <a:lnT w="12700" cmpd="sng">
                      <a:noFill/>
                    </a:lnT>
                    <a:solidFill>
                      <a:schemeClr val="accent6"/>
                    </a:solidFill>
                  </a:tcPr>
                </a:tc>
                <a:extLst>
                  <a:ext uri="{0D108BD9-81ED-4DB2-BD59-A6C34878D82A}">
                    <a16:rowId xmlns:a16="http://schemas.microsoft.com/office/drawing/2014/main" val="2354563268"/>
                  </a:ext>
                </a:extLst>
              </a:tr>
              <a:tr h="133854">
                <a:tc>
                  <a:txBody>
                    <a:bodyPr/>
                    <a:lstStyle/>
                    <a:p>
                      <a:pPr algn="ctr" fontAlgn="ctr"/>
                      <a:r>
                        <a:rPr lang="en-US" sz="1800" b="1" i="0" u="none" strike="noStrike">
                          <a:solidFill>
                            <a:srgbClr val="404040"/>
                          </a:solidFill>
                          <a:effectLst/>
                          <a:latin typeface="+mj-lt"/>
                        </a:rPr>
                        <a:t>Musculoskeletal</a:t>
                      </a:r>
                    </a:p>
                  </a:txBody>
                  <a:tcPr marL="0" marR="0" marT="0" marB="0" anchor="ctr">
                    <a:solidFill>
                      <a:schemeClr val="bg1"/>
                    </a:solidFill>
                  </a:tcPr>
                </a:tc>
                <a:tc>
                  <a:txBody>
                    <a:bodyPr/>
                    <a:lstStyle/>
                    <a:p>
                      <a:pPr algn="ctr" fontAlgn="ctr"/>
                      <a:r>
                        <a:rPr lang="en-US" sz="1800" b="1" i="0" u="none" strike="noStrike">
                          <a:solidFill>
                            <a:srgbClr val="404040"/>
                          </a:solidFill>
                          <a:effectLst/>
                          <a:latin typeface="+mj-lt"/>
                        </a:rPr>
                        <a:t>280</a:t>
                      </a:r>
                    </a:p>
                  </a:txBody>
                  <a:tcPr marL="0" marR="0" marT="0" marB="0" anchor="ctr">
                    <a:solidFill>
                      <a:schemeClr val="bg1"/>
                    </a:solidFill>
                  </a:tcPr>
                </a:tc>
                <a:tc>
                  <a:txBody>
                    <a:bodyPr/>
                    <a:lstStyle/>
                    <a:p>
                      <a:pPr algn="ctr" fontAlgn="ctr"/>
                      <a:r>
                        <a:rPr lang="en-US" sz="1800" b="1" i="0" u="none" strike="noStrike">
                          <a:solidFill>
                            <a:srgbClr val="404040"/>
                          </a:solidFill>
                          <a:effectLst/>
                          <a:latin typeface="+mj-lt"/>
                        </a:rPr>
                        <a:t>287</a:t>
                      </a:r>
                    </a:p>
                  </a:txBody>
                  <a:tcPr marL="0" marR="0" marT="0" marB="0" anchor="ctr">
                    <a:solidFill>
                      <a:schemeClr val="bg1"/>
                    </a:solidFill>
                  </a:tcPr>
                </a:tc>
                <a:tc>
                  <a:txBody>
                    <a:bodyPr/>
                    <a:lstStyle/>
                    <a:p>
                      <a:pPr algn="ctr" fontAlgn="ctr"/>
                      <a:r>
                        <a:rPr lang="en-US" sz="1800" b="1" i="0" u="none" strike="noStrike">
                          <a:solidFill>
                            <a:srgbClr val="404040"/>
                          </a:solidFill>
                          <a:effectLst/>
                          <a:latin typeface="+mj-lt"/>
                        </a:rPr>
                        <a:t>292</a:t>
                      </a:r>
                    </a:p>
                  </a:txBody>
                  <a:tcPr marL="0" marR="0" marT="0" marB="0" anchor="ctr">
                    <a:solidFill>
                      <a:schemeClr val="bg1"/>
                    </a:solidFill>
                  </a:tcPr>
                </a:tc>
                <a:tc>
                  <a:txBody>
                    <a:bodyPr/>
                    <a:lstStyle/>
                    <a:p>
                      <a:pPr algn="ctr" fontAlgn="ctr"/>
                      <a:r>
                        <a:rPr lang="en-US" sz="1800" b="1" i="0" u="none" strike="noStrike">
                          <a:solidFill>
                            <a:srgbClr val="404040"/>
                          </a:solidFill>
                          <a:effectLst/>
                          <a:latin typeface="+mj-lt"/>
                        </a:rPr>
                        <a:t>294</a:t>
                      </a:r>
                    </a:p>
                  </a:txBody>
                  <a:tcPr marL="0" marR="0" marT="0" marB="0" anchor="ctr">
                    <a:solidFill>
                      <a:schemeClr val="bg1"/>
                    </a:solidFill>
                  </a:tcPr>
                </a:tc>
                <a:extLst>
                  <a:ext uri="{0D108BD9-81ED-4DB2-BD59-A6C34878D82A}">
                    <a16:rowId xmlns:a16="http://schemas.microsoft.com/office/drawing/2014/main" val="3470750277"/>
                  </a:ext>
                </a:extLst>
              </a:tr>
            </a:tbl>
          </a:graphicData>
        </a:graphic>
      </p:graphicFrame>
      <p:graphicFrame>
        <p:nvGraphicFramePr>
          <p:cNvPr id="3" name="Table 2">
            <a:extLst>
              <a:ext uri="{FF2B5EF4-FFF2-40B4-BE49-F238E27FC236}">
                <a16:creationId xmlns:a16="http://schemas.microsoft.com/office/drawing/2014/main" id="{D4E27DE6-C70F-FD90-6B02-AC3A65BE6F5C}"/>
              </a:ext>
            </a:extLst>
          </p:cNvPr>
          <p:cNvGraphicFramePr>
            <a:graphicFrameLocks noGrp="1"/>
          </p:cNvGraphicFramePr>
          <p:nvPr/>
        </p:nvGraphicFramePr>
        <p:xfrm>
          <a:off x="1074902" y="2533231"/>
          <a:ext cx="10042196" cy="642593"/>
        </p:xfrm>
        <a:graphic>
          <a:graphicData uri="http://schemas.openxmlformats.org/drawingml/2006/table">
            <a:tbl>
              <a:tblPr firstRow="1" bandRow="1">
                <a:tableStyleId>{D27102A9-8310-4765-A935-A1911B00CA55}</a:tableStyleId>
              </a:tblPr>
              <a:tblGrid>
                <a:gridCol w="4068428">
                  <a:extLst>
                    <a:ext uri="{9D8B030D-6E8A-4147-A177-3AD203B41FA5}">
                      <a16:colId xmlns:a16="http://schemas.microsoft.com/office/drawing/2014/main" val="2672290926"/>
                    </a:ext>
                  </a:extLst>
                </a:gridCol>
                <a:gridCol w="1575042">
                  <a:extLst>
                    <a:ext uri="{9D8B030D-6E8A-4147-A177-3AD203B41FA5}">
                      <a16:colId xmlns:a16="http://schemas.microsoft.com/office/drawing/2014/main" val="1169210922"/>
                    </a:ext>
                  </a:extLst>
                </a:gridCol>
                <a:gridCol w="1466242">
                  <a:extLst>
                    <a:ext uri="{9D8B030D-6E8A-4147-A177-3AD203B41FA5}">
                      <a16:colId xmlns:a16="http://schemas.microsoft.com/office/drawing/2014/main" val="3535356805"/>
                    </a:ext>
                  </a:extLst>
                </a:gridCol>
                <a:gridCol w="1466242">
                  <a:extLst>
                    <a:ext uri="{9D8B030D-6E8A-4147-A177-3AD203B41FA5}">
                      <a16:colId xmlns:a16="http://schemas.microsoft.com/office/drawing/2014/main" val="1422385354"/>
                    </a:ext>
                  </a:extLst>
                </a:gridCol>
                <a:gridCol w="1466242">
                  <a:extLst>
                    <a:ext uri="{9D8B030D-6E8A-4147-A177-3AD203B41FA5}">
                      <a16:colId xmlns:a16="http://schemas.microsoft.com/office/drawing/2014/main" val="142130595"/>
                    </a:ext>
                  </a:extLst>
                </a:gridCol>
              </a:tblGrid>
              <a:tr h="368273">
                <a:tc>
                  <a:txBody>
                    <a:bodyPr/>
                    <a:lstStyle/>
                    <a:p>
                      <a:pPr algn="ctr" fontAlgn="ctr"/>
                      <a:r>
                        <a:rPr lang="en-US" sz="1800" u="none" strike="noStrike">
                          <a:solidFill>
                            <a:schemeClr val="tx1">
                              <a:lumMod val="75000"/>
                              <a:lumOff val="25000"/>
                            </a:schemeClr>
                          </a:solidFill>
                          <a:effectLst/>
                          <a:latin typeface="+mj-lt"/>
                        </a:rPr>
                        <a:t>MSK Plan Paid PMPM Trend</a:t>
                      </a:r>
                      <a:endParaRPr lang="en-US" sz="1800" b="0" i="0" u="none" strike="noStrike">
                        <a:solidFill>
                          <a:schemeClr val="tx1">
                            <a:lumMod val="75000"/>
                            <a:lumOff val="25000"/>
                          </a:schemeClr>
                        </a:solidFill>
                        <a:effectLst/>
                        <a:latin typeface="+mj-lt"/>
                      </a:endParaRPr>
                    </a:p>
                  </a:txBody>
                  <a:tcPr marL="8318" marR="8318" marT="8318" marB="0" anchor="ctr">
                    <a:lnT w="12700" cmpd="sng">
                      <a:noFill/>
                    </a:lnT>
                    <a:solidFill>
                      <a:schemeClr val="accent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kern="1200">
                          <a:solidFill>
                            <a:schemeClr val="tx1">
                              <a:lumMod val="75000"/>
                              <a:lumOff val="25000"/>
                            </a:schemeClr>
                          </a:solidFill>
                          <a:effectLst/>
                          <a:latin typeface="+mj-lt"/>
                          <a:ea typeface="+mn-ea"/>
                          <a:cs typeface="+mn-cs"/>
                        </a:rPr>
                        <a:t>2021</a:t>
                      </a:r>
                    </a:p>
                  </a:txBody>
                  <a:tcPr marL="8318" marR="8318" marT="8318" marB="0" anchor="ctr">
                    <a:lnT w="12700" cmpd="sng">
                      <a:noFill/>
                    </a:lnT>
                    <a:solidFill>
                      <a:schemeClr val="accent6"/>
                    </a:solidFill>
                  </a:tcPr>
                </a:tc>
                <a:tc>
                  <a:txBody>
                    <a:bodyPr/>
                    <a:lstStyle/>
                    <a:p>
                      <a:pPr algn="ctr" fontAlgn="ctr"/>
                      <a:r>
                        <a:rPr lang="en-US" sz="1800" b="1" i="0" u="none" strike="noStrike">
                          <a:solidFill>
                            <a:schemeClr val="tx1">
                              <a:lumMod val="75000"/>
                              <a:lumOff val="25000"/>
                            </a:schemeClr>
                          </a:solidFill>
                          <a:effectLst/>
                          <a:latin typeface="+mj-lt"/>
                        </a:rPr>
                        <a:t>2022</a:t>
                      </a:r>
                    </a:p>
                  </a:txBody>
                  <a:tcPr marL="8318" marR="8318" marT="8318" marB="0" anchor="ctr">
                    <a:lnT w="12700" cmpd="sng">
                      <a:noFill/>
                    </a:lnT>
                    <a:solidFill>
                      <a:schemeClr val="accent6"/>
                    </a:solidFill>
                  </a:tcPr>
                </a:tc>
                <a:tc>
                  <a:txBody>
                    <a:bodyPr/>
                    <a:lstStyle/>
                    <a:p>
                      <a:pPr algn="ctr" fontAlgn="ctr"/>
                      <a:r>
                        <a:rPr lang="en-US" sz="1800" b="1" i="0" u="none" strike="noStrike">
                          <a:solidFill>
                            <a:schemeClr val="tx1">
                              <a:lumMod val="75000"/>
                              <a:lumOff val="25000"/>
                            </a:schemeClr>
                          </a:solidFill>
                          <a:effectLst/>
                          <a:latin typeface="+mj-lt"/>
                        </a:rPr>
                        <a:t>2023</a:t>
                      </a:r>
                    </a:p>
                  </a:txBody>
                  <a:tcPr marL="8318" marR="8318" marT="8318" marB="0" anchor="ctr">
                    <a:lnT w="12700" cmpd="sng">
                      <a:noFill/>
                    </a:lnT>
                    <a:solidFill>
                      <a:schemeClr val="accent6"/>
                    </a:solidFill>
                  </a:tcPr>
                </a:tc>
                <a:tc>
                  <a:txBody>
                    <a:bodyPr/>
                    <a:lstStyle/>
                    <a:p>
                      <a:pPr algn="ctr" fontAlgn="ctr"/>
                      <a:r>
                        <a:rPr lang="en-US" sz="1800" b="1" i="0" u="none" strike="noStrike">
                          <a:solidFill>
                            <a:schemeClr val="tx1">
                              <a:lumMod val="75000"/>
                              <a:lumOff val="25000"/>
                            </a:schemeClr>
                          </a:solidFill>
                          <a:effectLst/>
                          <a:latin typeface="+mj-lt"/>
                        </a:rPr>
                        <a:t>2024</a:t>
                      </a:r>
                    </a:p>
                  </a:txBody>
                  <a:tcPr marL="8318" marR="8318" marT="8318" marB="0" anchor="ctr">
                    <a:lnT w="12700" cmpd="sng">
                      <a:noFill/>
                    </a:lnT>
                    <a:solidFill>
                      <a:schemeClr val="accent6"/>
                    </a:solidFill>
                  </a:tcPr>
                </a:tc>
                <a:extLst>
                  <a:ext uri="{0D108BD9-81ED-4DB2-BD59-A6C34878D82A}">
                    <a16:rowId xmlns:a16="http://schemas.microsoft.com/office/drawing/2014/main" val="2354563268"/>
                  </a:ext>
                </a:extLst>
              </a:tr>
              <a:tr h="133854">
                <a:tc>
                  <a:txBody>
                    <a:bodyPr/>
                    <a:lstStyle/>
                    <a:p>
                      <a:pPr algn="ctr" fontAlgn="ctr"/>
                      <a:r>
                        <a:rPr lang="en-US" sz="1800" b="1" i="0" u="none" strike="noStrike">
                          <a:solidFill>
                            <a:srgbClr val="404040"/>
                          </a:solidFill>
                          <a:effectLst/>
                          <a:latin typeface="+mj-lt"/>
                        </a:rPr>
                        <a:t>Musculoskeletal</a:t>
                      </a:r>
                    </a:p>
                  </a:txBody>
                  <a:tcPr marL="0" marR="0" marT="0" marB="0" anchor="ctr">
                    <a:solidFill>
                      <a:schemeClr val="bg1"/>
                    </a:solidFill>
                  </a:tcPr>
                </a:tc>
                <a:tc>
                  <a:txBody>
                    <a:bodyPr/>
                    <a:lstStyle/>
                    <a:p>
                      <a:pPr algn="ctr" fontAlgn="ctr"/>
                      <a:r>
                        <a:rPr lang="en-US" sz="1800" b="1" i="0" u="none" strike="noStrike">
                          <a:solidFill>
                            <a:srgbClr val="404040"/>
                          </a:solidFill>
                          <a:effectLst/>
                          <a:latin typeface="+mj-lt"/>
                        </a:rPr>
                        <a:t>$53</a:t>
                      </a:r>
                    </a:p>
                  </a:txBody>
                  <a:tcPr marL="0" marR="0" marT="0" marB="0" anchor="ctr">
                    <a:solidFill>
                      <a:schemeClr val="bg1"/>
                    </a:solidFill>
                  </a:tcPr>
                </a:tc>
                <a:tc>
                  <a:txBody>
                    <a:bodyPr/>
                    <a:lstStyle/>
                    <a:p>
                      <a:pPr algn="ctr" fontAlgn="ctr"/>
                      <a:r>
                        <a:rPr lang="en-US" sz="1800" b="1" i="0" u="none" strike="noStrike">
                          <a:solidFill>
                            <a:srgbClr val="404040"/>
                          </a:solidFill>
                          <a:effectLst/>
                          <a:latin typeface="+mj-lt"/>
                        </a:rPr>
                        <a:t>$56</a:t>
                      </a:r>
                    </a:p>
                  </a:txBody>
                  <a:tcPr marL="0" marR="0" marT="0" marB="0" anchor="ctr">
                    <a:solidFill>
                      <a:schemeClr val="bg1"/>
                    </a:solidFill>
                  </a:tcPr>
                </a:tc>
                <a:tc>
                  <a:txBody>
                    <a:bodyPr/>
                    <a:lstStyle/>
                    <a:p>
                      <a:pPr algn="ctr" fontAlgn="ctr"/>
                      <a:r>
                        <a:rPr lang="en-US" sz="1800" b="1" i="0" u="none" strike="noStrike">
                          <a:solidFill>
                            <a:srgbClr val="404040"/>
                          </a:solidFill>
                          <a:effectLst/>
                          <a:latin typeface="+mj-lt"/>
                        </a:rPr>
                        <a:t>$56</a:t>
                      </a:r>
                    </a:p>
                  </a:txBody>
                  <a:tcPr marL="0" marR="0" marT="0" marB="0" anchor="ctr">
                    <a:solidFill>
                      <a:schemeClr val="bg1"/>
                    </a:solidFill>
                  </a:tcPr>
                </a:tc>
                <a:tc>
                  <a:txBody>
                    <a:bodyPr/>
                    <a:lstStyle/>
                    <a:p>
                      <a:pPr algn="ctr" fontAlgn="ctr"/>
                      <a:r>
                        <a:rPr lang="en-US" sz="1800" b="1" i="0" u="none" strike="noStrike">
                          <a:solidFill>
                            <a:srgbClr val="404040"/>
                          </a:solidFill>
                          <a:effectLst/>
                          <a:latin typeface="+mj-lt"/>
                        </a:rPr>
                        <a:t>$58</a:t>
                      </a:r>
                    </a:p>
                  </a:txBody>
                  <a:tcPr marL="0" marR="0" marT="0" marB="0" anchor="ctr">
                    <a:solidFill>
                      <a:schemeClr val="bg1"/>
                    </a:solidFill>
                  </a:tcPr>
                </a:tc>
                <a:extLst>
                  <a:ext uri="{0D108BD9-81ED-4DB2-BD59-A6C34878D82A}">
                    <a16:rowId xmlns:a16="http://schemas.microsoft.com/office/drawing/2014/main" val="3470750277"/>
                  </a:ext>
                </a:extLst>
              </a:tr>
            </a:tbl>
          </a:graphicData>
        </a:graphic>
      </p:graphicFrame>
      <p:cxnSp>
        <p:nvCxnSpPr>
          <p:cNvPr id="5" name="Straight Arrow Connector 4">
            <a:extLst>
              <a:ext uri="{FF2B5EF4-FFF2-40B4-BE49-F238E27FC236}">
                <a16:creationId xmlns:a16="http://schemas.microsoft.com/office/drawing/2014/main" id="{D376A89F-B22A-6C77-A6A1-4ADF9C0DA3D5}"/>
              </a:ext>
            </a:extLst>
          </p:cNvPr>
          <p:cNvCxnSpPr/>
          <p:nvPr/>
        </p:nvCxnSpPr>
        <p:spPr>
          <a:xfrm>
            <a:off x="6031094" y="2241935"/>
            <a:ext cx="360433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B927864-0A46-69D3-9094-B83B6413D029}"/>
              </a:ext>
            </a:extLst>
          </p:cNvPr>
          <p:cNvCxnSpPr/>
          <p:nvPr/>
        </p:nvCxnSpPr>
        <p:spPr>
          <a:xfrm>
            <a:off x="6185987" y="3429000"/>
            <a:ext cx="360433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6D365FE-A78F-7D6A-FD9D-2AD93DFD9AF5}"/>
              </a:ext>
            </a:extLst>
          </p:cNvPr>
          <p:cNvSpPr txBox="1"/>
          <p:nvPr/>
        </p:nvSpPr>
        <p:spPr>
          <a:xfrm>
            <a:off x="1074902" y="4265507"/>
            <a:ext cx="9675268" cy="1877437"/>
          </a:xfrm>
          <a:prstGeom prst="rect">
            <a:avLst/>
          </a:prstGeom>
          <a:solidFill>
            <a:schemeClr val="bg1">
              <a:lumMod val="95000"/>
            </a:schemeClr>
          </a:solid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30406"/>
                </a:solidFill>
                <a:effectLst/>
                <a:uLnTx/>
                <a:uFillTx/>
                <a:latin typeface="Cormorant Garamond"/>
                <a:ea typeface="+mn-ea"/>
                <a:cs typeface="+mn-cs"/>
              </a:rPr>
              <a:t>MSK prevalence and spend continue to steadily rise. This is not a one-year issue, it’s a trend.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30406"/>
              </a:solidFill>
              <a:effectLst/>
              <a:uLnTx/>
              <a:uFillTx/>
              <a:latin typeface="Cormorant Garamon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30406"/>
                </a:solidFill>
                <a:effectLst/>
                <a:uLnTx/>
                <a:uFillTx/>
                <a:latin typeface="Cormorant Garamond"/>
                <a:ea typeface="+mn-ea"/>
                <a:cs typeface="+mn-cs"/>
              </a:rPr>
              <a:t>High prevalence + rising costs = Need for strategic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30406"/>
              </a:solidFill>
              <a:effectLst/>
              <a:uLnTx/>
              <a:uFillTx/>
              <a:latin typeface="Cormorant Garamond"/>
              <a:ea typeface="+mn-ea"/>
              <a:cs typeface="+mn-cs"/>
            </a:endParaRPr>
          </a:p>
        </p:txBody>
      </p:sp>
      <p:pic>
        <p:nvPicPr>
          <p:cNvPr id="9" name="Picture 8" descr="A blue and green cube with letters on it&#10;&#10;Description automatically generated">
            <a:extLst>
              <a:ext uri="{FF2B5EF4-FFF2-40B4-BE49-F238E27FC236}">
                <a16:creationId xmlns:a16="http://schemas.microsoft.com/office/drawing/2014/main" id="{F0E62DA5-BD95-B14A-C418-5F5B554C5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sp>
        <p:nvSpPr>
          <p:cNvPr id="4" name="Rectangle 3">
            <a:extLst>
              <a:ext uri="{FF2B5EF4-FFF2-40B4-BE49-F238E27FC236}">
                <a16:creationId xmlns:a16="http://schemas.microsoft.com/office/drawing/2014/main" id="{FF95C118-74C5-A717-F64E-ACFA7D23D5D1}"/>
              </a:ext>
            </a:extLst>
          </p:cNvPr>
          <p:cNvSpPr/>
          <p:nvPr/>
        </p:nvSpPr>
        <p:spPr>
          <a:xfrm>
            <a:off x="83506" y="6263013"/>
            <a:ext cx="2025041" cy="5427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12" name="Picture 11" descr="A blue and white logo&#10;&#10;Description automatically generated">
            <a:extLst>
              <a:ext uri="{FF2B5EF4-FFF2-40B4-BE49-F238E27FC236}">
                <a16:creationId xmlns:a16="http://schemas.microsoft.com/office/drawing/2014/main" id="{CCDD4161-F6D4-90EC-2207-8E48EA767F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spTree>
    <p:extLst>
      <p:ext uri="{BB962C8B-B14F-4D97-AF65-F5344CB8AC3E}">
        <p14:creationId xmlns:p14="http://schemas.microsoft.com/office/powerpoint/2010/main" val="1265816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4D309A-5BC0-475C-9112-F103F94BA49C}"/>
              </a:ext>
            </a:extLst>
          </p:cNvPr>
          <p:cNvSpPr>
            <a:spLocks noGrp="1"/>
          </p:cNvSpPr>
          <p:nvPr>
            <p:ph idx="4294967295"/>
          </p:nvPr>
        </p:nvSpPr>
        <p:spPr>
          <a:xfrm>
            <a:off x="441960" y="1338737"/>
            <a:ext cx="6464867" cy="4220000"/>
          </a:xfrm>
        </p:spPr>
        <p:txBody>
          <a:bodyPr/>
          <a:lstStyle/>
          <a:p>
            <a:pPr>
              <a:lnSpc>
                <a:spcPct val="100000"/>
              </a:lnSpc>
              <a:spcAft>
                <a:spcPts val="0"/>
              </a:spcAft>
            </a:pPr>
            <a:r>
              <a:rPr lang="en-US" sz="2400">
                <a:solidFill>
                  <a:schemeClr val="tx1"/>
                </a:solidFill>
                <a:latin typeface="+mj-lt"/>
              </a:rPr>
              <a:t>Expansion of Digital Health Solutions and integration of Artificial Intelligence in Physical Therapy</a:t>
            </a:r>
          </a:p>
          <a:p>
            <a:pPr>
              <a:lnSpc>
                <a:spcPct val="100000"/>
              </a:lnSpc>
              <a:spcAft>
                <a:spcPts val="0"/>
              </a:spcAft>
            </a:pPr>
            <a:r>
              <a:rPr lang="en-US" sz="2400">
                <a:solidFill>
                  <a:schemeClr val="tx1"/>
                </a:solidFill>
                <a:latin typeface="+mj-lt"/>
              </a:rPr>
              <a:t>Emphasis on Non-Surgical Therapies</a:t>
            </a:r>
          </a:p>
          <a:p>
            <a:pPr marL="228600" lvl="1" indent="0">
              <a:lnSpc>
                <a:spcPct val="100000"/>
              </a:lnSpc>
              <a:spcBef>
                <a:spcPts val="1000"/>
              </a:spcBef>
            </a:pPr>
            <a:r>
              <a:rPr lang="en-US" sz="2400">
                <a:solidFill>
                  <a:schemeClr val="tx1"/>
                </a:solidFill>
                <a:latin typeface="+mj-lt"/>
              </a:rPr>
              <a:t>A shift toward conservative care (physical therapy, chiropractic care, regenerative medicine (PRP, Stem cell, Biologic products (placental), etc).</a:t>
            </a:r>
          </a:p>
          <a:p>
            <a:pPr marL="4763" indent="-9525">
              <a:lnSpc>
                <a:spcPct val="100000"/>
              </a:lnSpc>
            </a:pPr>
            <a:r>
              <a:rPr lang="en-US" sz="2400">
                <a:solidFill>
                  <a:schemeClr val="tx1"/>
                </a:solidFill>
                <a:latin typeface="+mj-lt"/>
              </a:rPr>
              <a:t>  Advancements in Total Joint Surgeries</a:t>
            </a:r>
          </a:p>
          <a:p>
            <a:pPr lvl="1"/>
            <a:r>
              <a:rPr lang="en-US" sz="2400">
                <a:solidFill>
                  <a:schemeClr val="tx1"/>
                </a:solidFill>
                <a:latin typeface="+mj-lt"/>
              </a:rPr>
              <a:t>Orthopedic Devices, Smart Implant, and innovative surgical advancements</a:t>
            </a:r>
          </a:p>
          <a:p>
            <a:pPr marL="461963" lvl="2" indent="0">
              <a:buNone/>
            </a:pPr>
            <a:endParaRPr lang="en-US" sz="2400">
              <a:latin typeface="+mj-lt"/>
            </a:endParaRPr>
          </a:p>
          <a:p>
            <a:pPr marL="914400" lvl="4" indent="0">
              <a:buNone/>
            </a:pPr>
            <a:endParaRPr lang="la-Latn"/>
          </a:p>
        </p:txBody>
      </p:sp>
      <p:sp>
        <p:nvSpPr>
          <p:cNvPr id="4" name="Rectangle 3">
            <a:extLst>
              <a:ext uri="{FF2B5EF4-FFF2-40B4-BE49-F238E27FC236}">
                <a16:creationId xmlns:a16="http://schemas.microsoft.com/office/drawing/2014/main" id="{6A7CE1E8-333B-72AF-3AAB-D4E21558E32C}"/>
              </a:ext>
            </a:extLst>
          </p:cNvPr>
          <p:cNvSpPr/>
          <p:nvPr/>
        </p:nvSpPr>
        <p:spPr>
          <a:xfrm>
            <a:off x="141281"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6" name="Picture 5" descr="A blue and white logo&#10;&#10;Description automatically generated">
            <a:extLst>
              <a:ext uri="{FF2B5EF4-FFF2-40B4-BE49-F238E27FC236}">
                <a16:creationId xmlns:a16="http://schemas.microsoft.com/office/drawing/2014/main" id="{68E5366B-AA79-8D9E-C851-E158B57DE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5" name="Picture 4" descr="A blue and green cube with letters on it&#10;&#10;Description automatically generated">
            <a:extLst>
              <a:ext uri="{FF2B5EF4-FFF2-40B4-BE49-F238E27FC236}">
                <a16:creationId xmlns:a16="http://schemas.microsoft.com/office/drawing/2014/main" id="{CA28DBA6-A14A-17B6-4743-C9C632A05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sp>
        <p:nvSpPr>
          <p:cNvPr id="7" name="TextBox 6">
            <a:extLst>
              <a:ext uri="{FF2B5EF4-FFF2-40B4-BE49-F238E27FC236}">
                <a16:creationId xmlns:a16="http://schemas.microsoft.com/office/drawing/2014/main" id="{3E3DB81E-1BFA-6223-7FEC-5D8B60D124B1}"/>
              </a:ext>
            </a:extLst>
          </p:cNvPr>
          <p:cNvSpPr txBox="1"/>
          <p:nvPr/>
        </p:nvSpPr>
        <p:spPr>
          <a:xfrm>
            <a:off x="533401" y="322392"/>
            <a:ext cx="109880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30406"/>
                </a:solidFill>
                <a:effectLst/>
                <a:uLnTx/>
                <a:uFillTx/>
                <a:latin typeface="Cormorant Garamond"/>
                <a:ea typeface="+mn-ea"/>
                <a:cs typeface="+mn-cs"/>
              </a:rPr>
              <a:t>Market trends shaping the Future of Musculoskeletal Care</a:t>
            </a:r>
          </a:p>
        </p:txBody>
      </p:sp>
      <p:pic>
        <p:nvPicPr>
          <p:cNvPr id="8" name="Picture 7" descr="A person looking at a computer screen&#10;&#10;AI-generated content may be incorrect.">
            <a:extLst>
              <a:ext uri="{FF2B5EF4-FFF2-40B4-BE49-F238E27FC236}">
                <a16:creationId xmlns:a16="http://schemas.microsoft.com/office/drawing/2014/main" id="{AED4FE62-EB4F-451B-2527-0C7BA3659738}"/>
              </a:ext>
            </a:extLst>
          </p:cNvPr>
          <p:cNvPicPr>
            <a:picLocks noChangeAspect="1"/>
          </p:cNvPicPr>
          <p:nvPr/>
        </p:nvPicPr>
        <p:blipFill>
          <a:blip r:embed="rId5"/>
          <a:stretch>
            <a:fillRect/>
          </a:stretch>
        </p:blipFill>
        <p:spPr>
          <a:xfrm>
            <a:off x="7019563" y="2044861"/>
            <a:ext cx="4326039" cy="2797216"/>
          </a:xfrm>
          <a:prstGeom prst="rect">
            <a:avLst/>
          </a:prstGeom>
        </p:spPr>
      </p:pic>
    </p:spTree>
    <p:extLst>
      <p:ext uri="{BB962C8B-B14F-4D97-AF65-F5344CB8AC3E}">
        <p14:creationId xmlns:p14="http://schemas.microsoft.com/office/powerpoint/2010/main" val="3248991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4EBFD-C1C4-2950-31C2-4481D6A383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BC29F-8103-A077-01CA-1ACE9B5D38D7}"/>
              </a:ext>
            </a:extLst>
          </p:cNvPr>
          <p:cNvSpPr>
            <a:spLocks noGrp="1"/>
          </p:cNvSpPr>
          <p:nvPr>
            <p:ph idx="4294967295"/>
          </p:nvPr>
        </p:nvSpPr>
        <p:spPr>
          <a:xfrm>
            <a:off x="760306" y="1513376"/>
            <a:ext cx="10988040" cy="4220000"/>
          </a:xfrm>
        </p:spPr>
        <p:txBody>
          <a:bodyPr/>
          <a:lstStyle/>
          <a:p>
            <a:pPr marL="285750" indent="-285750">
              <a:lnSpc>
                <a:spcPts val="2440"/>
              </a:lnSpc>
              <a:buFont typeface="Arial" panose="020B0604020202020204" pitchFamily="34" charset="0"/>
              <a:buChar char="•"/>
            </a:pPr>
            <a:r>
              <a:rPr lang="en-US" sz="2400">
                <a:solidFill>
                  <a:schemeClr val="tx1"/>
                </a:solidFill>
                <a:latin typeface="+mj-lt"/>
              </a:rPr>
              <a:t>Rising Healthcare costs</a:t>
            </a:r>
          </a:p>
          <a:p>
            <a:pPr marL="285750" indent="-285750">
              <a:lnSpc>
                <a:spcPts val="2440"/>
              </a:lnSpc>
              <a:buFont typeface="Arial" panose="020B0604020202020204" pitchFamily="34" charset="0"/>
              <a:buChar char="•"/>
            </a:pPr>
            <a:r>
              <a:rPr lang="en-US" sz="2400">
                <a:solidFill>
                  <a:schemeClr val="tx1"/>
                </a:solidFill>
                <a:latin typeface="+mj-lt"/>
              </a:rPr>
              <a:t>Aging workforce</a:t>
            </a:r>
          </a:p>
          <a:p>
            <a:pPr marL="285750" indent="-285750">
              <a:lnSpc>
                <a:spcPts val="2440"/>
              </a:lnSpc>
              <a:buFont typeface="Arial" panose="020B0604020202020204" pitchFamily="34" charset="0"/>
              <a:buChar char="•"/>
            </a:pPr>
            <a:r>
              <a:rPr lang="en-US" sz="2400">
                <a:solidFill>
                  <a:schemeClr val="tx1"/>
                </a:solidFill>
                <a:latin typeface="+mj-lt"/>
              </a:rPr>
              <a:t>New hire injuries</a:t>
            </a:r>
          </a:p>
          <a:p>
            <a:pPr marL="285750" indent="-285750">
              <a:lnSpc>
                <a:spcPts val="2440"/>
              </a:lnSpc>
              <a:buFont typeface="Arial" panose="020B0604020202020204" pitchFamily="34" charset="0"/>
              <a:buChar char="•"/>
            </a:pPr>
            <a:r>
              <a:rPr lang="en-US" sz="2400">
                <a:solidFill>
                  <a:schemeClr val="tx1"/>
                </a:solidFill>
                <a:latin typeface="+mj-lt"/>
              </a:rPr>
              <a:t>Obesity/chronic conditions</a:t>
            </a:r>
          </a:p>
          <a:p>
            <a:pPr marL="285750" indent="-285750">
              <a:lnSpc>
                <a:spcPts val="2440"/>
              </a:lnSpc>
              <a:buFont typeface="Arial" panose="020B0604020202020204" pitchFamily="34" charset="0"/>
              <a:buChar char="•"/>
            </a:pPr>
            <a:r>
              <a:rPr lang="en-US" sz="2400">
                <a:solidFill>
                  <a:schemeClr val="tx1"/>
                </a:solidFill>
                <a:latin typeface="+mj-lt"/>
              </a:rPr>
              <a:t>Anxiety/depression</a:t>
            </a:r>
          </a:p>
          <a:p>
            <a:pPr marL="285750" indent="-285750">
              <a:lnSpc>
                <a:spcPts val="2440"/>
              </a:lnSpc>
              <a:buFont typeface="Arial" panose="020B0604020202020204" pitchFamily="34" charset="0"/>
              <a:buChar char="•"/>
            </a:pPr>
            <a:r>
              <a:rPr lang="en-US" sz="2400">
                <a:solidFill>
                  <a:schemeClr val="tx1"/>
                </a:solidFill>
                <a:latin typeface="+mj-lt"/>
              </a:rPr>
              <a:t>Sedentary lifestyles</a:t>
            </a:r>
          </a:p>
          <a:p>
            <a:pPr marL="285750" indent="-285750">
              <a:lnSpc>
                <a:spcPts val="2440"/>
              </a:lnSpc>
              <a:buFont typeface="Arial" panose="020B0604020202020204" pitchFamily="34" charset="0"/>
              <a:buChar char="•"/>
            </a:pPr>
            <a:r>
              <a:rPr lang="en-US" sz="2400">
                <a:solidFill>
                  <a:schemeClr val="tx1"/>
                </a:solidFill>
                <a:latin typeface="+mj-lt"/>
              </a:rPr>
              <a:t>And more…</a:t>
            </a:r>
          </a:p>
          <a:p>
            <a:pPr marL="461963" lvl="2" indent="0">
              <a:buNone/>
            </a:pPr>
            <a:endParaRPr lang="en-US" sz="2000"/>
          </a:p>
          <a:p>
            <a:pPr marL="914400" lvl="4" indent="0">
              <a:buNone/>
            </a:pPr>
            <a:endParaRPr lang="la-Latn"/>
          </a:p>
        </p:txBody>
      </p:sp>
      <p:sp>
        <p:nvSpPr>
          <p:cNvPr id="4" name="Rectangle 3">
            <a:extLst>
              <a:ext uri="{FF2B5EF4-FFF2-40B4-BE49-F238E27FC236}">
                <a16:creationId xmlns:a16="http://schemas.microsoft.com/office/drawing/2014/main" id="{A0207DC2-7542-2E0B-EAD3-9CE907A3E4D2}"/>
              </a:ext>
            </a:extLst>
          </p:cNvPr>
          <p:cNvSpPr/>
          <p:nvPr/>
        </p:nvSpPr>
        <p:spPr>
          <a:xfrm>
            <a:off x="141281"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6" name="Picture 5" descr="A blue and white logo&#10;&#10;Description automatically generated">
            <a:extLst>
              <a:ext uri="{FF2B5EF4-FFF2-40B4-BE49-F238E27FC236}">
                <a16:creationId xmlns:a16="http://schemas.microsoft.com/office/drawing/2014/main" id="{F2130F9D-87C9-8C7E-98A8-AB169B8CF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5" name="Picture 4" descr="A blue and green cube with letters on it&#10;&#10;Description automatically generated">
            <a:extLst>
              <a:ext uri="{FF2B5EF4-FFF2-40B4-BE49-F238E27FC236}">
                <a16:creationId xmlns:a16="http://schemas.microsoft.com/office/drawing/2014/main" id="{0C477B86-5CDF-33FD-200D-0289731F9A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sp>
        <p:nvSpPr>
          <p:cNvPr id="7" name="TextBox 6">
            <a:extLst>
              <a:ext uri="{FF2B5EF4-FFF2-40B4-BE49-F238E27FC236}">
                <a16:creationId xmlns:a16="http://schemas.microsoft.com/office/drawing/2014/main" id="{7C6493C4-4F33-4A56-CC89-DC35E38E910A}"/>
              </a:ext>
            </a:extLst>
          </p:cNvPr>
          <p:cNvSpPr txBox="1"/>
          <p:nvPr/>
        </p:nvSpPr>
        <p:spPr>
          <a:xfrm>
            <a:off x="533401" y="261186"/>
            <a:ext cx="109880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30406"/>
                </a:solidFill>
                <a:effectLst/>
                <a:uLnTx/>
                <a:uFillTx/>
                <a:latin typeface="Cormorant Garamond"/>
                <a:ea typeface="+mn-ea"/>
                <a:cs typeface="+mn-cs"/>
              </a:rPr>
              <a:t>Other Factors Contributing to Rising MSK spend</a:t>
            </a:r>
          </a:p>
        </p:txBody>
      </p:sp>
      <p:pic>
        <p:nvPicPr>
          <p:cNvPr id="8" name="Picture 7">
            <a:extLst>
              <a:ext uri="{FF2B5EF4-FFF2-40B4-BE49-F238E27FC236}">
                <a16:creationId xmlns:a16="http://schemas.microsoft.com/office/drawing/2014/main" id="{BDA9EFBB-49ED-720E-18C2-6B62806E7069}"/>
              </a:ext>
            </a:extLst>
          </p:cNvPr>
          <p:cNvPicPr>
            <a:picLocks noChangeAspect="1"/>
          </p:cNvPicPr>
          <p:nvPr/>
        </p:nvPicPr>
        <p:blipFill>
          <a:blip r:embed="rId5"/>
          <a:srcRect l="16819"/>
          <a:stretch/>
        </p:blipFill>
        <p:spPr>
          <a:xfrm>
            <a:off x="7044364" y="1553015"/>
            <a:ext cx="4026089" cy="3125725"/>
          </a:xfrm>
          <a:prstGeom prst="rect">
            <a:avLst/>
          </a:prstGeom>
        </p:spPr>
      </p:pic>
    </p:spTree>
    <p:extLst>
      <p:ext uri="{BB962C8B-B14F-4D97-AF65-F5344CB8AC3E}">
        <p14:creationId xmlns:p14="http://schemas.microsoft.com/office/powerpoint/2010/main" val="1757712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3DED4-E953-3430-A1BD-745EB7D1D6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CB5706-9707-39CC-ACB0-05DCB976ADB9}"/>
              </a:ext>
            </a:extLst>
          </p:cNvPr>
          <p:cNvSpPr>
            <a:spLocks noGrp="1"/>
          </p:cNvSpPr>
          <p:nvPr>
            <p:ph type="title"/>
          </p:nvPr>
        </p:nvSpPr>
        <p:spPr>
          <a:xfrm>
            <a:off x="609600" y="903463"/>
            <a:ext cx="10972800" cy="544286"/>
          </a:xfrm>
        </p:spPr>
        <p:txBody>
          <a:bodyPr>
            <a:noAutofit/>
          </a:bodyPr>
          <a:lstStyle/>
          <a:p>
            <a:r>
              <a:rPr lang="en-US"/>
              <a:t>Traditional Pathway vs Evidence-Based, Value Stream Approach</a:t>
            </a:r>
          </a:p>
        </p:txBody>
      </p:sp>
      <p:sp>
        <p:nvSpPr>
          <p:cNvPr id="2" name="Rectangle 1">
            <a:extLst>
              <a:ext uri="{FF2B5EF4-FFF2-40B4-BE49-F238E27FC236}">
                <a16:creationId xmlns:a16="http://schemas.microsoft.com/office/drawing/2014/main" id="{40745E2D-A413-5F79-0623-52981DC66F68}"/>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3" name="Picture 2" descr="A blue and white logo&#10;&#10;Description automatically generated">
            <a:extLst>
              <a:ext uri="{FF2B5EF4-FFF2-40B4-BE49-F238E27FC236}">
                <a16:creationId xmlns:a16="http://schemas.microsoft.com/office/drawing/2014/main" id="{B5FDD005-9BCB-382D-E693-EC2DDF31F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6" name="Picture 5" descr="A blue and green cube with letters on it&#10;&#10;Description automatically generated">
            <a:extLst>
              <a:ext uri="{FF2B5EF4-FFF2-40B4-BE49-F238E27FC236}">
                <a16:creationId xmlns:a16="http://schemas.microsoft.com/office/drawing/2014/main" id="{1E333B8C-9C7C-1912-F9A2-49B0E8AB5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sp>
        <p:nvSpPr>
          <p:cNvPr id="7" name="Title 1">
            <a:extLst>
              <a:ext uri="{FF2B5EF4-FFF2-40B4-BE49-F238E27FC236}">
                <a16:creationId xmlns:a16="http://schemas.microsoft.com/office/drawing/2014/main" id="{AFDC220E-ABEE-FCD7-AA3E-05FE448C615E}"/>
              </a:ext>
            </a:extLst>
          </p:cNvPr>
          <p:cNvSpPr txBox="1">
            <a:spLocks/>
          </p:cNvSpPr>
          <p:nvPr/>
        </p:nvSpPr>
        <p:spPr bwMode="gray">
          <a:xfrm>
            <a:off x="-6006" y="12950"/>
            <a:ext cx="22158869" cy="1320800"/>
          </a:xfrm>
          <a:prstGeom prst="rect">
            <a:avLst/>
          </a:prstGeom>
        </p:spPr>
        <p:txBody>
          <a:bodyPr vert="horz" lIns="0" tIns="45720" rIns="0" bIns="45720" rtlCol="0" anchor="b">
            <a:noAutofit/>
          </a:bodyPr>
          <a:lstStyle>
            <a:lvl1pPr algn="l" defTabSz="914400" rtl="0" eaLnBrk="1" latinLnBrk="0" hangingPunct="1">
              <a:lnSpc>
                <a:spcPct val="100000"/>
              </a:lnSpc>
              <a:spcBef>
                <a:spcPct val="0"/>
              </a:spcBef>
              <a:buNone/>
              <a:defRPr sz="36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a:ln>
                <a:noFill/>
              </a:ln>
              <a:solidFill>
                <a:srgbClr val="01949F"/>
              </a:solidFill>
              <a:effectLst/>
              <a:uLnTx/>
              <a:uFillTx/>
              <a:latin typeface="Cormorant Garamond"/>
              <a:ea typeface="+mj-ea"/>
              <a:cs typeface="+mj-cs"/>
            </a:endParaRPr>
          </a:p>
        </p:txBody>
      </p:sp>
      <p:pic>
        <p:nvPicPr>
          <p:cNvPr id="8" name="Picture 7">
            <a:extLst>
              <a:ext uri="{FF2B5EF4-FFF2-40B4-BE49-F238E27FC236}">
                <a16:creationId xmlns:a16="http://schemas.microsoft.com/office/drawing/2014/main" id="{6B9F29D9-F8F4-1397-7722-E156E3791CFA}"/>
              </a:ext>
            </a:extLst>
          </p:cNvPr>
          <p:cNvPicPr>
            <a:picLocks noChangeAspect="1"/>
          </p:cNvPicPr>
          <p:nvPr/>
        </p:nvPicPr>
        <p:blipFill>
          <a:blip r:embed="rId5"/>
          <a:srcRect t="40028"/>
          <a:stretch/>
        </p:blipFill>
        <p:spPr>
          <a:xfrm>
            <a:off x="614562" y="2909452"/>
            <a:ext cx="9200982" cy="2514799"/>
          </a:xfrm>
          <a:prstGeom prst="rect">
            <a:avLst/>
          </a:prstGeom>
        </p:spPr>
      </p:pic>
      <p:sp>
        <p:nvSpPr>
          <p:cNvPr id="9" name="TextBox 8">
            <a:extLst>
              <a:ext uri="{FF2B5EF4-FFF2-40B4-BE49-F238E27FC236}">
                <a16:creationId xmlns:a16="http://schemas.microsoft.com/office/drawing/2014/main" id="{157D7A91-DFE8-C5CD-81B6-1D09DB542F80}"/>
              </a:ext>
            </a:extLst>
          </p:cNvPr>
          <p:cNvSpPr txBox="1"/>
          <p:nvPr/>
        </p:nvSpPr>
        <p:spPr>
          <a:xfrm>
            <a:off x="5215053" y="1333750"/>
            <a:ext cx="689729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1949F"/>
                </a:solidFill>
                <a:effectLst/>
                <a:uLnTx/>
                <a:uFillTx/>
                <a:latin typeface="Cormorant Garamond"/>
                <a:ea typeface="+mn-ea"/>
                <a:cs typeface="+mn-cs"/>
              </a:rPr>
              <a:t>Research shows PT First vs. primary care or specialist visits this leads: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1949F"/>
                </a:solidFill>
                <a:effectLst/>
                <a:uLnTx/>
                <a:uFillTx/>
                <a:latin typeface="Cormorant Garamond"/>
                <a:ea typeface="+mn-ea"/>
                <a:cs typeface="+mn-cs"/>
              </a:rPr>
              <a:t>&gt;50% total cost savings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1949F"/>
                </a:solidFill>
                <a:effectLst/>
                <a:uLnTx/>
                <a:uFillTx/>
                <a:latin typeface="Cormorant Garamond"/>
                <a:ea typeface="+mn-ea"/>
                <a:cs typeface="+mn-cs"/>
              </a:rPr>
              <a:t>reduces MRI use from 42% to 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1949F"/>
                </a:solidFill>
                <a:effectLst/>
                <a:uLnTx/>
                <a:uFillTx/>
                <a:latin typeface="Cormorant Garamond"/>
                <a:ea typeface="+mn-ea"/>
                <a:cs typeface="+mn-cs"/>
              </a:rPr>
              <a:t>Cuts prescription use by 73%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1949F"/>
                </a:solidFill>
                <a:effectLst/>
                <a:uLnTx/>
                <a:uFillTx/>
                <a:latin typeface="Cormorant Garamond"/>
                <a:ea typeface="+mn-ea"/>
                <a:cs typeface="+mn-cs"/>
              </a:rPr>
              <a:t>Keeps 94% of patients at work.</a:t>
            </a:r>
          </a:p>
        </p:txBody>
      </p:sp>
      <p:sp>
        <p:nvSpPr>
          <p:cNvPr id="10" name="TextBox 9">
            <a:extLst>
              <a:ext uri="{FF2B5EF4-FFF2-40B4-BE49-F238E27FC236}">
                <a16:creationId xmlns:a16="http://schemas.microsoft.com/office/drawing/2014/main" id="{376595EC-2813-A33D-6F80-EE4C7D180D94}"/>
              </a:ext>
            </a:extLst>
          </p:cNvPr>
          <p:cNvSpPr txBox="1"/>
          <p:nvPr/>
        </p:nvSpPr>
        <p:spPr>
          <a:xfrm>
            <a:off x="2610621" y="5303155"/>
            <a:ext cx="69707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0406"/>
                </a:solidFill>
                <a:effectLst/>
                <a:uLnTx/>
                <a:uFillTx/>
                <a:latin typeface="Cormorant Garamond"/>
                <a:ea typeface="+mn-ea"/>
                <a:cs typeface="+mn-cs"/>
              </a:rPr>
              <a:t>The traditional MSK care model lacks evidenced-based design, driving up costs through unnecessary services.</a:t>
            </a:r>
          </a:p>
        </p:txBody>
      </p:sp>
      <p:sp>
        <p:nvSpPr>
          <p:cNvPr id="13" name="TextBox 12">
            <a:extLst>
              <a:ext uri="{FF2B5EF4-FFF2-40B4-BE49-F238E27FC236}">
                <a16:creationId xmlns:a16="http://schemas.microsoft.com/office/drawing/2014/main" id="{E3E571DB-3CC8-4427-A8D6-474F9490EAB9}"/>
              </a:ext>
            </a:extLst>
          </p:cNvPr>
          <p:cNvSpPr txBox="1"/>
          <p:nvPr/>
        </p:nvSpPr>
        <p:spPr>
          <a:xfrm>
            <a:off x="1706539" y="6063485"/>
            <a:ext cx="87789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ABA299"/>
                </a:solidFill>
                <a:effectLst/>
                <a:uLnTx/>
                <a:uFillTx/>
                <a:latin typeface="Cormorant Garamond"/>
                <a:ea typeface="+mn-ea"/>
                <a:cs typeface="+mn-cs"/>
              </a:rPr>
              <a:t>Virginia Mason Example For a Pathway For Low Back Pain Management McDonald, P. A., Mecklenburg, R. S., &amp; Martin, L. A. (2015, July). The Employer-Led Health Care Revolution. Retrieved from https://hbr.org/2015/07/the-employer-led-health-care-revolution </a:t>
            </a:r>
          </a:p>
        </p:txBody>
      </p:sp>
    </p:spTree>
    <p:extLst>
      <p:ext uri="{BB962C8B-B14F-4D97-AF65-F5344CB8AC3E}">
        <p14:creationId xmlns:p14="http://schemas.microsoft.com/office/powerpoint/2010/main" val="1059429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D65BC-7FE5-59E7-ACDF-AD3E6FFD17D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043925A-303E-27F4-5C28-DF8B461405D1}"/>
              </a:ext>
            </a:extLst>
          </p:cNvPr>
          <p:cNvSpPr/>
          <p:nvPr/>
        </p:nvSpPr>
        <p:spPr>
          <a:xfrm>
            <a:off x="141281"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6" name="Picture 5" descr="A blue and white logo&#10;&#10;Description automatically generated">
            <a:extLst>
              <a:ext uri="{FF2B5EF4-FFF2-40B4-BE49-F238E27FC236}">
                <a16:creationId xmlns:a16="http://schemas.microsoft.com/office/drawing/2014/main" id="{E8402384-B0C0-2F42-D486-2A1A64602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5" name="Picture 4" descr="A blue and green cube with letters on it&#10;&#10;Description automatically generated">
            <a:extLst>
              <a:ext uri="{FF2B5EF4-FFF2-40B4-BE49-F238E27FC236}">
                <a16:creationId xmlns:a16="http://schemas.microsoft.com/office/drawing/2014/main" id="{BD90995B-5467-AA54-499F-B69B18617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sp>
        <p:nvSpPr>
          <p:cNvPr id="7" name="TextBox 6">
            <a:extLst>
              <a:ext uri="{FF2B5EF4-FFF2-40B4-BE49-F238E27FC236}">
                <a16:creationId xmlns:a16="http://schemas.microsoft.com/office/drawing/2014/main" id="{B770ADBF-08B0-11E5-2DEA-757477BC997A}"/>
              </a:ext>
            </a:extLst>
          </p:cNvPr>
          <p:cNvSpPr txBox="1"/>
          <p:nvPr/>
        </p:nvSpPr>
        <p:spPr>
          <a:xfrm>
            <a:off x="477939" y="246654"/>
            <a:ext cx="11476261"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30406"/>
                </a:solidFill>
                <a:effectLst/>
                <a:uLnTx/>
                <a:uFillTx/>
                <a:latin typeface="Cormorant Garamond"/>
                <a:ea typeface="+mn-ea"/>
                <a:cs typeface="+mn-cs"/>
              </a:rPr>
              <a:t>Is High MSK Spend Driven by Overuse or High-Cost Services?</a:t>
            </a:r>
          </a:p>
        </p:txBody>
      </p:sp>
      <p:sp>
        <p:nvSpPr>
          <p:cNvPr id="2" name="TextBox 1">
            <a:extLst>
              <a:ext uri="{FF2B5EF4-FFF2-40B4-BE49-F238E27FC236}">
                <a16:creationId xmlns:a16="http://schemas.microsoft.com/office/drawing/2014/main" id="{642B5E7D-AFBC-B18C-E506-879FF3D24E08}"/>
              </a:ext>
            </a:extLst>
          </p:cNvPr>
          <p:cNvSpPr txBox="1"/>
          <p:nvPr/>
        </p:nvSpPr>
        <p:spPr>
          <a:xfrm>
            <a:off x="982052" y="1950125"/>
            <a:ext cx="29998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0406"/>
                </a:solidFill>
                <a:effectLst/>
                <a:uLnTx/>
                <a:uFillTx/>
                <a:latin typeface="Montserrat"/>
                <a:ea typeface="+mn-ea"/>
                <a:cs typeface="+mn-cs"/>
              </a:rPr>
              <a:t>MRI</a:t>
            </a:r>
            <a:r>
              <a:rPr kumimoji="0" lang="en-US" sz="1800" b="0" i="0" u="none" strike="noStrike" kern="1200" cap="none" spc="0" normalizeH="0" baseline="0" noProof="0">
                <a:ln>
                  <a:noFill/>
                </a:ln>
                <a:solidFill>
                  <a:srgbClr val="030406"/>
                </a:solidFill>
                <a:effectLst/>
                <a:uLnTx/>
                <a:uFillTx/>
                <a:latin typeface="Montserrat"/>
                <a:ea typeface="+mn-ea"/>
                <a:cs typeface="+mn-cs"/>
              </a:rPr>
              <a:t> </a:t>
            </a:r>
          </a:p>
        </p:txBody>
      </p:sp>
      <p:sp>
        <p:nvSpPr>
          <p:cNvPr id="3" name="TextBox 2">
            <a:extLst>
              <a:ext uri="{FF2B5EF4-FFF2-40B4-BE49-F238E27FC236}">
                <a16:creationId xmlns:a16="http://schemas.microsoft.com/office/drawing/2014/main" id="{C9ECFBBC-879B-3FC1-7580-CCD8C319AF8E}"/>
              </a:ext>
            </a:extLst>
          </p:cNvPr>
          <p:cNvSpPr txBox="1"/>
          <p:nvPr/>
        </p:nvSpPr>
        <p:spPr>
          <a:xfrm>
            <a:off x="982052" y="3984035"/>
            <a:ext cx="29998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0406"/>
                </a:solidFill>
                <a:effectLst/>
                <a:uLnTx/>
                <a:uFillTx/>
                <a:latin typeface="Montserrat"/>
                <a:ea typeface="+mn-ea"/>
                <a:cs typeface="+mn-cs"/>
              </a:rPr>
              <a:t>Physical Therapy</a:t>
            </a:r>
          </a:p>
        </p:txBody>
      </p:sp>
      <p:sp>
        <p:nvSpPr>
          <p:cNvPr id="9" name="TextBox 8">
            <a:extLst>
              <a:ext uri="{FF2B5EF4-FFF2-40B4-BE49-F238E27FC236}">
                <a16:creationId xmlns:a16="http://schemas.microsoft.com/office/drawing/2014/main" id="{12656377-082A-A200-2E92-9C32E852F211}"/>
              </a:ext>
            </a:extLst>
          </p:cNvPr>
          <p:cNvSpPr txBox="1"/>
          <p:nvPr/>
        </p:nvSpPr>
        <p:spPr>
          <a:xfrm>
            <a:off x="982052" y="4662005"/>
            <a:ext cx="29998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0406"/>
                </a:solidFill>
                <a:effectLst/>
                <a:uLnTx/>
                <a:uFillTx/>
                <a:latin typeface="Montserrat"/>
                <a:ea typeface="+mn-ea"/>
                <a:cs typeface="+mn-cs"/>
              </a:rPr>
              <a:t>Chiropractic</a:t>
            </a:r>
          </a:p>
        </p:txBody>
      </p:sp>
      <p:sp>
        <p:nvSpPr>
          <p:cNvPr id="11" name="TextBox 10">
            <a:extLst>
              <a:ext uri="{FF2B5EF4-FFF2-40B4-BE49-F238E27FC236}">
                <a16:creationId xmlns:a16="http://schemas.microsoft.com/office/drawing/2014/main" id="{A8FE5712-1C26-1980-2D9A-051A6791AF32}"/>
              </a:ext>
            </a:extLst>
          </p:cNvPr>
          <p:cNvSpPr txBox="1"/>
          <p:nvPr/>
        </p:nvSpPr>
        <p:spPr>
          <a:xfrm>
            <a:off x="982052" y="2628095"/>
            <a:ext cx="36398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0406"/>
                </a:solidFill>
                <a:effectLst/>
                <a:uLnTx/>
                <a:uFillTx/>
                <a:latin typeface="Montserrat"/>
                <a:ea typeface="+mn-ea"/>
                <a:cs typeface="+mn-cs"/>
              </a:rPr>
              <a:t>Total Joint Replacements</a:t>
            </a:r>
          </a:p>
        </p:txBody>
      </p:sp>
      <p:sp>
        <p:nvSpPr>
          <p:cNvPr id="14" name="TextBox 13">
            <a:extLst>
              <a:ext uri="{FF2B5EF4-FFF2-40B4-BE49-F238E27FC236}">
                <a16:creationId xmlns:a16="http://schemas.microsoft.com/office/drawing/2014/main" id="{EABE9C3B-20C4-8810-B516-80D32F20AC2B}"/>
              </a:ext>
            </a:extLst>
          </p:cNvPr>
          <p:cNvSpPr txBox="1"/>
          <p:nvPr/>
        </p:nvSpPr>
        <p:spPr>
          <a:xfrm>
            <a:off x="8285488" y="1857379"/>
            <a:ext cx="21676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0406"/>
                </a:solidFill>
                <a:effectLst/>
                <a:uLnTx/>
                <a:uFillTx/>
                <a:latin typeface="Montserrat"/>
                <a:ea typeface="+mn-ea"/>
                <a:cs typeface="+mn-cs"/>
              </a:rPr>
              <a:t>&gt;41Mbr/1000</a:t>
            </a:r>
            <a:endParaRPr kumimoji="0" lang="en-US" sz="1200" b="0" i="0" u="none" strike="noStrike" kern="1200" cap="none" spc="0" normalizeH="0" baseline="0" noProof="0">
              <a:ln>
                <a:noFill/>
              </a:ln>
              <a:solidFill>
                <a:srgbClr val="030406"/>
              </a:solidFill>
              <a:effectLst/>
              <a:uLnTx/>
              <a:uFillTx/>
              <a:latin typeface="Montserrat"/>
              <a:ea typeface="+mn-ea"/>
              <a:cs typeface="+mn-cs"/>
            </a:endParaRPr>
          </a:p>
        </p:txBody>
      </p:sp>
      <p:sp>
        <p:nvSpPr>
          <p:cNvPr id="15" name="TextBox 14">
            <a:extLst>
              <a:ext uri="{FF2B5EF4-FFF2-40B4-BE49-F238E27FC236}">
                <a16:creationId xmlns:a16="http://schemas.microsoft.com/office/drawing/2014/main" id="{79D7C302-097F-714A-4586-5237F91C0DAC}"/>
              </a:ext>
            </a:extLst>
          </p:cNvPr>
          <p:cNvSpPr txBox="1"/>
          <p:nvPr/>
        </p:nvSpPr>
        <p:spPr>
          <a:xfrm>
            <a:off x="5227665" y="3946028"/>
            <a:ext cx="35802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0406"/>
                </a:solidFill>
                <a:effectLst/>
                <a:uLnTx/>
                <a:uFillTx/>
                <a:latin typeface="Montserrat"/>
                <a:ea typeface="+mn-ea"/>
                <a:cs typeface="+mn-cs"/>
              </a:rPr>
              <a:t>$85 - $700</a:t>
            </a:r>
          </a:p>
        </p:txBody>
      </p:sp>
      <p:sp>
        <p:nvSpPr>
          <p:cNvPr id="20" name="TextBox 19">
            <a:extLst>
              <a:ext uri="{FF2B5EF4-FFF2-40B4-BE49-F238E27FC236}">
                <a16:creationId xmlns:a16="http://schemas.microsoft.com/office/drawing/2014/main" id="{9852AF43-D13E-7E49-3496-80385B2D500C}"/>
              </a:ext>
            </a:extLst>
          </p:cNvPr>
          <p:cNvSpPr txBox="1"/>
          <p:nvPr/>
        </p:nvSpPr>
        <p:spPr>
          <a:xfrm>
            <a:off x="5227665" y="1120147"/>
            <a:ext cx="24048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F628D"/>
                </a:solidFill>
                <a:effectLst/>
                <a:uLnTx/>
                <a:uFillTx/>
                <a:latin typeface="Cormorant Garamond"/>
                <a:ea typeface="+mn-ea"/>
                <a:cs typeface="+mn-cs"/>
              </a:rPr>
              <a:t>Cost Range</a:t>
            </a:r>
          </a:p>
        </p:txBody>
      </p:sp>
      <p:sp>
        <p:nvSpPr>
          <p:cNvPr id="21" name="TextBox 20">
            <a:extLst>
              <a:ext uri="{FF2B5EF4-FFF2-40B4-BE49-F238E27FC236}">
                <a16:creationId xmlns:a16="http://schemas.microsoft.com/office/drawing/2014/main" id="{2B722098-E274-E223-D75D-02E9761B907B}"/>
              </a:ext>
            </a:extLst>
          </p:cNvPr>
          <p:cNvSpPr txBox="1"/>
          <p:nvPr/>
        </p:nvSpPr>
        <p:spPr>
          <a:xfrm>
            <a:off x="982052" y="1120147"/>
            <a:ext cx="29998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F628D"/>
                </a:solidFill>
                <a:effectLst/>
                <a:uLnTx/>
                <a:uFillTx/>
                <a:latin typeface="Cormorant Garamond"/>
                <a:ea typeface="+mn-ea"/>
                <a:cs typeface="+mn-cs"/>
              </a:rPr>
              <a:t>Procedure</a:t>
            </a:r>
            <a:endParaRPr kumimoji="0" lang="en-US" sz="3200" b="0" i="0" u="none" strike="noStrike" kern="1200" cap="none" spc="0" normalizeH="0" baseline="0" noProof="0">
              <a:ln>
                <a:noFill/>
              </a:ln>
              <a:solidFill>
                <a:srgbClr val="1F628D"/>
              </a:solidFill>
              <a:effectLst/>
              <a:uLnTx/>
              <a:uFillTx/>
              <a:latin typeface="Cormorant Garamond"/>
              <a:ea typeface="+mn-ea"/>
              <a:cs typeface="+mn-cs"/>
            </a:endParaRPr>
          </a:p>
        </p:txBody>
      </p:sp>
      <p:sp>
        <p:nvSpPr>
          <p:cNvPr id="22" name="TextBox 21">
            <a:extLst>
              <a:ext uri="{FF2B5EF4-FFF2-40B4-BE49-F238E27FC236}">
                <a16:creationId xmlns:a16="http://schemas.microsoft.com/office/drawing/2014/main" id="{FC9CA0F0-2235-C384-AFFD-226A72453F83}"/>
              </a:ext>
            </a:extLst>
          </p:cNvPr>
          <p:cNvSpPr txBox="1"/>
          <p:nvPr/>
        </p:nvSpPr>
        <p:spPr>
          <a:xfrm>
            <a:off x="8285488" y="1120147"/>
            <a:ext cx="23127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F628D"/>
                </a:solidFill>
                <a:effectLst/>
                <a:uLnTx/>
                <a:uFillTx/>
                <a:latin typeface="Cormorant Garamond"/>
                <a:ea typeface="+mn-ea"/>
                <a:cs typeface="+mn-cs"/>
              </a:rPr>
              <a:t>Utilization</a:t>
            </a:r>
          </a:p>
        </p:txBody>
      </p:sp>
      <p:sp>
        <p:nvSpPr>
          <p:cNvPr id="23" name="TextBox 22">
            <a:extLst>
              <a:ext uri="{FF2B5EF4-FFF2-40B4-BE49-F238E27FC236}">
                <a16:creationId xmlns:a16="http://schemas.microsoft.com/office/drawing/2014/main" id="{5DE19F7F-6153-844E-98DD-76BAC5BB9C74}"/>
              </a:ext>
            </a:extLst>
          </p:cNvPr>
          <p:cNvSpPr txBox="1"/>
          <p:nvPr/>
        </p:nvSpPr>
        <p:spPr>
          <a:xfrm>
            <a:off x="982052" y="5339976"/>
            <a:ext cx="29998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0406"/>
                </a:solidFill>
                <a:effectLst/>
                <a:uLnTx/>
                <a:uFillTx/>
                <a:latin typeface="Montserrat"/>
                <a:ea typeface="+mn-ea"/>
                <a:cs typeface="+mn-cs"/>
              </a:rPr>
              <a:t>ER</a:t>
            </a:r>
          </a:p>
        </p:txBody>
      </p:sp>
      <p:sp>
        <p:nvSpPr>
          <p:cNvPr id="24" name="TextBox 23">
            <a:extLst>
              <a:ext uri="{FF2B5EF4-FFF2-40B4-BE49-F238E27FC236}">
                <a16:creationId xmlns:a16="http://schemas.microsoft.com/office/drawing/2014/main" id="{0CF4D301-2EE8-F6EB-38B0-E84FAE09F751}"/>
              </a:ext>
            </a:extLst>
          </p:cNvPr>
          <p:cNvSpPr txBox="1"/>
          <p:nvPr/>
        </p:nvSpPr>
        <p:spPr>
          <a:xfrm>
            <a:off x="5227665" y="4621939"/>
            <a:ext cx="35802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0406"/>
                </a:solidFill>
                <a:effectLst/>
                <a:uLnTx/>
                <a:uFillTx/>
                <a:latin typeface="Montserrat"/>
                <a:ea typeface="+mn-ea"/>
                <a:cs typeface="+mn-cs"/>
              </a:rPr>
              <a:t>$25-$300</a:t>
            </a:r>
          </a:p>
        </p:txBody>
      </p:sp>
      <p:sp>
        <p:nvSpPr>
          <p:cNvPr id="25" name="TextBox 24">
            <a:extLst>
              <a:ext uri="{FF2B5EF4-FFF2-40B4-BE49-F238E27FC236}">
                <a16:creationId xmlns:a16="http://schemas.microsoft.com/office/drawing/2014/main" id="{F2B71960-9426-823F-D4E5-1E370CE5FE4D}"/>
              </a:ext>
            </a:extLst>
          </p:cNvPr>
          <p:cNvSpPr txBox="1"/>
          <p:nvPr/>
        </p:nvSpPr>
        <p:spPr>
          <a:xfrm>
            <a:off x="5227665" y="3270117"/>
            <a:ext cx="35802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0406"/>
                </a:solidFill>
                <a:effectLst/>
                <a:uLnTx/>
                <a:uFillTx/>
                <a:latin typeface="Montserrat"/>
                <a:ea typeface="+mn-ea"/>
                <a:cs typeface="+mn-cs"/>
              </a:rPr>
              <a:t>$4 - $4400</a:t>
            </a:r>
          </a:p>
        </p:txBody>
      </p:sp>
      <p:sp>
        <p:nvSpPr>
          <p:cNvPr id="26" name="TextBox 25">
            <a:extLst>
              <a:ext uri="{FF2B5EF4-FFF2-40B4-BE49-F238E27FC236}">
                <a16:creationId xmlns:a16="http://schemas.microsoft.com/office/drawing/2014/main" id="{BF74C79D-BB49-2E83-2C89-CC3FEB3CF359}"/>
              </a:ext>
            </a:extLst>
          </p:cNvPr>
          <p:cNvSpPr txBox="1"/>
          <p:nvPr/>
        </p:nvSpPr>
        <p:spPr>
          <a:xfrm>
            <a:off x="5227665" y="1918295"/>
            <a:ext cx="21676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0406"/>
                </a:solidFill>
                <a:effectLst/>
                <a:uLnTx/>
                <a:uFillTx/>
                <a:latin typeface="Montserrat"/>
                <a:ea typeface="+mn-ea"/>
                <a:cs typeface="+mn-cs"/>
              </a:rPr>
              <a:t>$300-$9,000</a:t>
            </a:r>
          </a:p>
        </p:txBody>
      </p:sp>
      <p:sp>
        <p:nvSpPr>
          <p:cNvPr id="27" name="TextBox 26">
            <a:extLst>
              <a:ext uri="{FF2B5EF4-FFF2-40B4-BE49-F238E27FC236}">
                <a16:creationId xmlns:a16="http://schemas.microsoft.com/office/drawing/2014/main" id="{E3014B90-D5CB-8528-614C-937FFF00F312}"/>
              </a:ext>
            </a:extLst>
          </p:cNvPr>
          <p:cNvSpPr txBox="1"/>
          <p:nvPr/>
        </p:nvSpPr>
        <p:spPr>
          <a:xfrm>
            <a:off x="8285488" y="3937199"/>
            <a:ext cx="3580299"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30406"/>
                </a:solidFill>
                <a:effectLst/>
                <a:uLnTx/>
                <a:uFillTx/>
                <a:latin typeface="Montserrat"/>
                <a:ea typeface="+mn-ea"/>
                <a:cs typeface="+mn-cs"/>
              </a:rPr>
              <a:t>6-24 visits</a:t>
            </a:r>
          </a:p>
        </p:txBody>
      </p:sp>
      <p:sp>
        <p:nvSpPr>
          <p:cNvPr id="28" name="TextBox 27">
            <a:extLst>
              <a:ext uri="{FF2B5EF4-FFF2-40B4-BE49-F238E27FC236}">
                <a16:creationId xmlns:a16="http://schemas.microsoft.com/office/drawing/2014/main" id="{E65063B0-0282-36E1-46BF-DD257C52ABB4}"/>
              </a:ext>
            </a:extLst>
          </p:cNvPr>
          <p:cNvSpPr txBox="1"/>
          <p:nvPr/>
        </p:nvSpPr>
        <p:spPr>
          <a:xfrm>
            <a:off x="5227665" y="2594206"/>
            <a:ext cx="29998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0406"/>
                </a:solidFill>
                <a:effectLst/>
                <a:uLnTx/>
                <a:uFillTx/>
                <a:latin typeface="Montserrat"/>
                <a:ea typeface="+mn-ea"/>
                <a:cs typeface="+mn-cs"/>
              </a:rPr>
              <a:t>$15k-$99k</a:t>
            </a:r>
          </a:p>
        </p:txBody>
      </p:sp>
      <p:sp>
        <p:nvSpPr>
          <p:cNvPr id="30" name="TextBox 29">
            <a:extLst>
              <a:ext uri="{FF2B5EF4-FFF2-40B4-BE49-F238E27FC236}">
                <a16:creationId xmlns:a16="http://schemas.microsoft.com/office/drawing/2014/main" id="{9C79DE16-7BE1-B8B9-2367-8A5EAD8A3964}"/>
              </a:ext>
            </a:extLst>
          </p:cNvPr>
          <p:cNvSpPr txBox="1"/>
          <p:nvPr/>
        </p:nvSpPr>
        <p:spPr>
          <a:xfrm>
            <a:off x="8285488" y="4625084"/>
            <a:ext cx="35802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0406"/>
                </a:solidFill>
                <a:effectLst/>
                <a:uLnTx/>
                <a:uFillTx/>
                <a:latin typeface="Montserrat"/>
                <a:ea typeface="+mn-ea"/>
                <a:cs typeface="+mn-cs"/>
              </a:rPr>
              <a:t>6-50 visits</a:t>
            </a:r>
          </a:p>
        </p:txBody>
      </p:sp>
      <p:sp>
        <p:nvSpPr>
          <p:cNvPr id="31" name="TextBox 30">
            <a:extLst>
              <a:ext uri="{FF2B5EF4-FFF2-40B4-BE49-F238E27FC236}">
                <a16:creationId xmlns:a16="http://schemas.microsoft.com/office/drawing/2014/main" id="{D77BEC7B-C3C1-2D76-64EE-C145DD3E79B5}"/>
              </a:ext>
            </a:extLst>
          </p:cNvPr>
          <p:cNvSpPr txBox="1"/>
          <p:nvPr/>
        </p:nvSpPr>
        <p:spPr>
          <a:xfrm>
            <a:off x="8285488" y="3249314"/>
            <a:ext cx="35802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0406"/>
                </a:solidFill>
                <a:effectLst/>
                <a:uLnTx/>
                <a:uFillTx/>
                <a:latin typeface="Montserrat"/>
                <a:ea typeface="+mn-ea"/>
                <a:cs typeface="+mn-cs"/>
              </a:rPr>
              <a:t>&gt;86Mbr/1000</a:t>
            </a:r>
          </a:p>
        </p:txBody>
      </p:sp>
      <p:sp>
        <p:nvSpPr>
          <p:cNvPr id="32" name="TextBox 31">
            <a:extLst>
              <a:ext uri="{FF2B5EF4-FFF2-40B4-BE49-F238E27FC236}">
                <a16:creationId xmlns:a16="http://schemas.microsoft.com/office/drawing/2014/main" id="{61295A61-0F2A-80CA-B242-58827438A1A2}"/>
              </a:ext>
            </a:extLst>
          </p:cNvPr>
          <p:cNvSpPr txBox="1"/>
          <p:nvPr/>
        </p:nvSpPr>
        <p:spPr>
          <a:xfrm>
            <a:off x="982052" y="3306065"/>
            <a:ext cx="29998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0406"/>
                </a:solidFill>
                <a:effectLst/>
                <a:uLnTx/>
                <a:uFillTx/>
                <a:latin typeface="Montserrat"/>
                <a:ea typeface="+mn-ea"/>
                <a:cs typeface="+mn-cs"/>
              </a:rPr>
              <a:t>Pain Rx</a:t>
            </a:r>
          </a:p>
        </p:txBody>
      </p:sp>
      <p:sp>
        <p:nvSpPr>
          <p:cNvPr id="8" name="TextBox 7">
            <a:extLst>
              <a:ext uri="{FF2B5EF4-FFF2-40B4-BE49-F238E27FC236}">
                <a16:creationId xmlns:a16="http://schemas.microsoft.com/office/drawing/2014/main" id="{DA5DE7E3-0BE5-8116-3186-087E97CCF189}"/>
              </a:ext>
            </a:extLst>
          </p:cNvPr>
          <p:cNvSpPr txBox="1"/>
          <p:nvPr/>
        </p:nvSpPr>
        <p:spPr>
          <a:xfrm>
            <a:off x="8285488" y="5312968"/>
            <a:ext cx="35802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0406"/>
                </a:solidFill>
                <a:effectLst/>
                <a:uLnTx/>
                <a:uFillTx/>
                <a:latin typeface="Montserrat"/>
                <a:ea typeface="+mn-ea"/>
                <a:cs typeface="+mn-cs"/>
              </a:rPr>
              <a:t>34 </a:t>
            </a:r>
            <a:r>
              <a:rPr kumimoji="0" lang="en-US" sz="2000" b="0" i="0" u="none" strike="noStrike" kern="1200" cap="none" spc="0" normalizeH="0" baseline="0" noProof="0" err="1">
                <a:ln>
                  <a:noFill/>
                </a:ln>
                <a:solidFill>
                  <a:srgbClr val="030406"/>
                </a:solidFill>
                <a:effectLst/>
                <a:uLnTx/>
                <a:uFillTx/>
                <a:latin typeface="Montserrat"/>
                <a:ea typeface="+mn-ea"/>
                <a:cs typeface="+mn-cs"/>
              </a:rPr>
              <a:t>Mbr</a:t>
            </a:r>
            <a:r>
              <a:rPr kumimoji="0" lang="en-US" sz="2000" b="0" i="0" u="none" strike="noStrike" kern="1200" cap="none" spc="0" normalizeH="0" baseline="0" noProof="0">
                <a:ln>
                  <a:noFill/>
                </a:ln>
                <a:solidFill>
                  <a:srgbClr val="030406"/>
                </a:solidFill>
                <a:effectLst/>
                <a:uLnTx/>
                <a:uFillTx/>
                <a:latin typeface="Montserrat"/>
                <a:ea typeface="+mn-ea"/>
                <a:cs typeface="+mn-cs"/>
              </a:rPr>
              <a:t>/1000</a:t>
            </a:r>
          </a:p>
        </p:txBody>
      </p:sp>
      <p:sp>
        <p:nvSpPr>
          <p:cNvPr id="10" name="TextBox 9">
            <a:extLst>
              <a:ext uri="{FF2B5EF4-FFF2-40B4-BE49-F238E27FC236}">
                <a16:creationId xmlns:a16="http://schemas.microsoft.com/office/drawing/2014/main" id="{7C0922F3-3E01-DAF8-014D-986AB0E21FA7}"/>
              </a:ext>
            </a:extLst>
          </p:cNvPr>
          <p:cNvSpPr txBox="1"/>
          <p:nvPr/>
        </p:nvSpPr>
        <p:spPr>
          <a:xfrm>
            <a:off x="5227665" y="5297849"/>
            <a:ext cx="35802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0406"/>
                </a:solidFill>
                <a:effectLst/>
                <a:uLnTx/>
                <a:uFillTx/>
                <a:latin typeface="Montserrat"/>
                <a:ea typeface="+mn-ea"/>
                <a:cs typeface="+mn-cs"/>
              </a:rPr>
              <a:t>$1,960</a:t>
            </a:r>
          </a:p>
        </p:txBody>
      </p:sp>
    </p:spTree>
    <p:extLst>
      <p:ext uri="{BB962C8B-B14F-4D97-AF65-F5344CB8AC3E}">
        <p14:creationId xmlns:p14="http://schemas.microsoft.com/office/powerpoint/2010/main" val="191550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1" grpId="0"/>
      <p:bldP spid="14" grpId="0"/>
      <p:bldP spid="15" grpId="0"/>
      <p:bldP spid="23" grpId="0"/>
      <p:bldP spid="24" grpId="0"/>
      <p:bldP spid="25" grpId="0"/>
      <p:bldP spid="26" grpId="0"/>
      <p:bldP spid="27" grpId="0"/>
      <p:bldP spid="28" grpId="0"/>
      <p:bldP spid="30" grpId="0"/>
      <p:bldP spid="31" grpId="0"/>
      <p:bldP spid="32" grpId="0"/>
      <p:bldP spid="8" grpId="0"/>
      <p:bldP spid="10" grpId="0"/>
    </p:bld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943C1-5B7F-419D-B864-7494C2B9B3CD}"/>
              </a:ext>
            </a:extLst>
          </p:cNvPr>
          <p:cNvSpPr>
            <a:spLocks noGrp="1"/>
          </p:cNvSpPr>
          <p:nvPr>
            <p:ph type="title"/>
          </p:nvPr>
        </p:nvSpPr>
        <p:spPr>
          <a:xfrm>
            <a:off x="623328" y="386080"/>
            <a:ext cx="10972800" cy="1097280"/>
          </a:xfrm>
        </p:spPr>
        <p:txBody>
          <a:bodyPr>
            <a:noAutofit/>
          </a:bodyPr>
          <a:lstStyle/>
          <a:p>
            <a:r>
              <a:rPr lang="en-US"/>
              <a:t>Musculoskeletal Risk Reduction Strategies</a:t>
            </a:r>
            <a:br>
              <a:rPr lang="en-US"/>
            </a:br>
            <a:endParaRPr lang="en-US"/>
          </a:p>
        </p:txBody>
      </p:sp>
      <p:sp>
        <p:nvSpPr>
          <p:cNvPr id="2" name="Rectangle 1">
            <a:extLst>
              <a:ext uri="{FF2B5EF4-FFF2-40B4-BE49-F238E27FC236}">
                <a16:creationId xmlns:a16="http://schemas.microsoft.com/office/drawing/2014/main" id="{92A078A6-3970-FBFA-E905-ADCFCAEDE347}"/>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3" name="Picture 2" descr="A blue and white logo&#10;&#10;Description automatically generated">
            <a:extLst>
              <a:ext uri="{FF2B5EF4-FFF2-40B4-BE49-F238E27FC236}">
                <a16:creationId xmlns:a16="http://schemas.microsoft.com/office/drawing/2014/main" id="{1B044B4B-A10C-3D7E-E5F3-28118F6B6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6" name="Picture 5" descr="A blue and green cube with letters on it&#10;&#10;Description automatically generated">
            <a:extLst>
              <a:ext uri="{FF2B5EF4-FFF2-40B4-BE49-F238E27FC236}">
                <a16:creationId xmlns:a16="http://schemas.microsoft.com/office/drawing/2014/main" id="{0FB228A4-A6A4-D5C7-08DA-37217839C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sp>
        <p:nvSpPr>
          <p:cNvPr id="11" name="TextBox 10">
            <a:extLst>
              <a:ext uri="{FF2B5EF4-FFF2-40B4-BE49-F238E27FC236}">
                <a16:creationId xmlns:a16="http://schemas.microsoft.com/office/drawing/2014/main" id="{9501F65E-E83B-F369-E494-30356BBEA532}"/>
              </a:ext>
            </a:extLst>
          </p:cNvPr>
          <p:cNvSpPr txBox="1"/>
          <p:nvPr/>
        </p:nvSpPr>
        <p:spPr>
          <a:xfrm>
            <a:off x="519639" y="858198"/>
            <a:ext cx="5349241"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0406"/>
              </a:solidFill>
              <a:effectLst/>
              <a:uLnTx/>
              <a:uFillTx/>
              <a:latin typeface="Cormorant Garamon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30406"/>
                </a:solidFill>
                <a:effectLst/>
                <a:uLnTx/>
                <a:uFillTx/>
                <a:latin typeface="Cormorant Garamond"/>
                <a:ea typeface="+mn-ea"/>
                <a:cs typeface="+mn-cs"/>
              </a:rPr>
              <a:t>Prevention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30406"/>
                </a:solidFill>
                <a:effectLst/>
                <a:uLnTx/>
                <a:uFillTx/>
                <a:latin typeface="Cormorant Garamond"/>
                <a:ea typeface="+mn-ea"/>
                <a:cs typeface="+mn-cs"/>
              </a:rPr>
              <a:t>Ergonomics, Job Function Matching Body Mechanic Education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30406"/>
                </a:solidFill>
                <a:effectLst/>
                <a:uLnTx/>
                <a:uFillTx/>
                <a:latin typeface="Cormorant Garamond"/>
                <a:ea typeface="+mn-ea"/>
                <a:cs typeface="+mn-cs"/>
              </a:rPr>
              <a:t>Stretching Programs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30406"/>
                </a:solidFill>
                <a:effectLst/>
                <a:uLnTx/>
                <a:uFillTx/>
                <a:latin typeface="Cormorant Garamond"/>
                <a:ea typeface="+mn-ea"/>
                <a:cs typeface="+mn-cs"/>
              </a:rPr>
              <a:t>Workplace Exercise and Strength Training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30406"/>
                </a:solidFill>
                <a:effectLst/>
                <a:uLnTx/>
                <a:uFillTx/>
                <a:latin typeface="Cormorant Garamond"/>
                <a:ea typeface="+mn-ea"/>
                <a:cs typeface="+mn-cs"/>
              </a:rPr>
              <a:t>Early intervention, First Aid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30406"/>
                </a:solidFill>
                <a:effectLst/>
                <a:uLnTx/>
                <a:uFillTx/>
                <a:latin typeface="Cormorant Garamond"/>
                <a:ea typeface="+mn-ea"/>
                <a:cs typeface="+mn-cs"/>
              </a:rPr>
              <a:t>Early Conservative care (PT First)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30406"/>
                </a:solidFill>
                <a:effectLst/>
                <a:uLnTx/>
                <a:uFillTx/>
                <a:latin typeface="Cormorant Garamond"/>
                <a:ea typeface="+mn-ea"/>
                <a:cs typeface="+mn-cs"/>
              </a:rPr>
              <a:t>Site of Service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30406"/>
                </a:solidFill>
                <a:effectLst/>
                <a:uLnTx/>
                <a:uFillTx/>
                <a:latin typeface="Cormorant Garamond"/>
                <a:ea typeface="+mn-ea"/>
                <a:cs typeface="+mn-cs"/>
              </a:rPr>
              <a:t>Partnerships with High-Value, Cost-Effective Providers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30406"/>
              </a:solidFill>
              <a:effectLst/>
              <a:uLnTx/>
              <a:uFillTx/>
              <a:latin typeface="Cormorant Garamon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30406"/>
              </a:solidFill>
              <a:effectLst/>
              <a:uLnTx/>
              <a:uFillTx/>
              <a:latin typeface="Cormorant Garamond"/>
              <a:ea typeface="+mn-ea"/>
              <a:cs typeface="+mn-cs"/>
            </a:endParaRPr>
          </a:p>
        </p:txBody>
      </p:sp>
      <p:pic>
        <p:nvPicPr>
          <p:cNvPr id="5" name="Picture 4">
            <a:extLst>
              <a:ext uri="{FF2B5EF4-FFF2-40B4-BE49-F238E27FC236}">
                <a16:creationId xmlns:a16="http://schemas.microsoft.com/office/drawing/2014/main" id="{A2E71DC3-3E80-BD64-3311-9CAB10D7335D}"/>
              </a:ext>
            </a:extLst>
          </p:cNvPr>
          <p:cNvPicPr>
            <a:picLocks noChangeAspect="1"/>
          </p:cNvPicPr>
          <p:nvPr/>
        </p:nvPicPr>
        <p:blipFill>
          <a:blip r:embed="rId5"/>
          <a:stretch>
            <a:fillRect/>
          </a:stretch>
        </p:blipFill>
        <p:spPr>
          <a:xfrm>
            <a:off x="6877681" y="2137430"/>
            <a:ext cx="4503426" cy="2583140"/>
          </a:xfrm>
          <a:prstGeom prst="rect">
            <a:avLst/>
          </a:prstGeom>
        </p:spPr>
      </p:pic>
    </p:spTree>
    <p:extLst>
      <p:ext uri="{BB962C8B-B14F-4D97-AF65-F5344CB8AC3E}">
        <p14:creationId xmlns:p14="http://schemas.microsoft.com/office/powerpoint/2010/main" val="1168281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5F6A1-4975-681B-247A-0F3CA397742E}"/>
            </a:ext>
          </a:extLst>
        </p:cNvPr>
        <p:cNvGrpSpPr/>
        <p:nvPr/>
      </p:nvGrpSpPr>
      <p:grpSpPr>
        <a:xfrm>
          <a:off x="0" y="0"/>
          <a:ext cx="0" cy="0"/>
          <a:chOff x="0" y="0"/>
          <a:chExt cx="0" cy="0"/>
        </a:xfrm>
      </p:grpSpPr>
      <p:sp>
        <p:nvSpPr>
          <p:cNvPr id="26" name="Oval 25">
            <a:extLst>
              <a:ext uri="{FF2B5EF4-FFF2-40B4-BE49-F238E27FC236}">
                <a16:creationId xmlns:a16="http://schemas.microsoft.com/office/drawing/2014/main" id="{14A2095C-EF80-7522-210C-67638A917AE9}"/>
              </a:ext>
            </a:extLst>
          </p:cNvPr>
          <p:cNvSpPr/>
          <p:nvPr/>
        </p:nvSpPr>
        <p:spPr>
          <a:xfrm>
            <a:off x="8710033" y="4003846"/>
            <a:ext cx="2083323" cy="1945640"/>
          </a:xfrm>
          <a:prstGeom prst="ellipse">
            <a:avLst/>
          </a:prstGeom>
          <a:solidFill>
            <a:schemeClr val="accent6"/>
          </a:solidFill>
          <a:ln>
            <a:solidFill>
              <a:srgbClr val="54C0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5" name="Oval 24">
            <a:extLst>
              <a:ext uri="{FF2B5EF4-FFF2-40B4-BE49-F238E27FC236}">
                <a16:creationId xmlns:a16="http://schemas.microsoft.com/office/drawing/2014/main" id="{EB279B19-C7ED-90A8-3280-53E2313C81BD}"/>
              </a:ext>
            </a:extLst>
          </p:cNvPr>
          <p:cNvSpPr/>
          <p:nvPr/>
        </p:nvSpPr>
        <p:spPr>
          <a:xfrm>
            <a:off x="8666580" y="972518"/>
            <a:ext cx="2083323" cy="1945640"/>
          </a:xfrm>
          <a:prstGeom prst="ellipse">
            <a:avLst/>
          </a:prstGeom>
          <a:solidFill>
            <a:schemeClr val="accent4"/>
          </a:solidFill>
          <a:ln>
            <a:solidFill>
              <a:srgbClr val="188B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4" name="Oval 23">
            <a:extLst>
              <a:ext uri="{FF2B5EF4-FFF2-40B4-BE49-F238E27FC236}">
                <a16:creationId xmlns:a16="http://schemas.microsoft.com/office/drawing/2014/main" id="{19024489-CB81-19FB-414F-B1401BE3E388}"/>
              </a:ext>
            </a:extLst>
          </p:cNvPr>
          <p:cNvSpPr/>
          <p:nvPr/>
        </p:nvSpPr>
        <p:spPr>
          <a:xfrm>
            <a:off x="1355190" y="4003846"/>
            <a:ext cx="2126776" cy="1945640"/>
          </a:xfrm>
          <a:prstGeom prst="ellipse">
            <a:avLst/>
          </a:prstGeom>
          <a:solidFill>
            <a:schemeClr val="accent3"/>
          </a:solidFill>
          <a:ln>
            <a:solidFill>
              <a:srgbClr val="76B2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3" name="Oval 22">
            <a:extLst>
              <a:ext uri="{FF2B5EF4-FFF2-40B4-BE49-F238E27FC236}">
                <a16:creationId xmlns:a16="http://schemas.microsoft.com/office/drawing/2014/main" id="{840998B4-48F1-1DE0-A59A-59A252D35128}"/>
              </a:ext>
            </a:extLst>
          </p:cNvPr>
          <p:cNvSpPr/>
          <p:nvPr/>
        </p:nvSpPr>
        <p:spPr>
          <a:xfrm>
            <a:off x="1398643" y="908514"/>
            <a:ext cx="2083323" cy="1945640"/>
          </a:xfrm>
          <a:prstGeom prst="ellipse">
            <a:avLst/>
          </a:prstGeom>
          <a:solidFill>
            <a:schemeClr val="accent2"/>
          </a:solidFill>
          <a:ln>
            <a:solidFill>
              <a:srgbClr val="0194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4" name="Title 3">
            <a:extLst>
              <a:ext uri="{FF2B5EF4-FFF2-40B4-BE49-F238E27FC236}">
                <a16:creationId xmlns:a16="http://schemas.microsoft.com/office/drawing/2014/main" id="{BCEFDA97-E25C-8AFE-8D6E-22EE2591BECF}"/>
              </a:ext>
            </a:extLst>
          </p:cNvPr>
          <p:cNvSpPr>
            <a:spLocks noGrp="1"/>
          </p:cNvSpPr>
          <p:nvPr>
            <p:ph type="title"/>
          </p:nvPr>
        </p:nvSpPr>
        <p:spPr>
          <a:xfrm>
            <a:off x="276282" y="264904"/>
            <a:ext cx="10972800" cy="1097280"/>
          </a:xfrm>
        </p:spPr>
        <p:txBody>
          <a:bodyPr>
            <a:noAutofit/>
          </a:bodyPr>
          <a:lstStyle/>
          <a:p>
            <a:r>
              <a:rPr lang="en-US"/>
              <a:t>Musculoskeletal Risk Reduction Strategies</a:t>
            </a:r>
            <a:br>
              <a:rPr lang="en-US"/>
            </a:br>
            <a:endParaRPr lang="en-US"/>
          </a:p>
        </p:txBody>
      </p:sp>
      <p:sp>
        <p:nvSpPr>
          <p:cNvPr id="2" name="Rectangle 1">
            <a:extLst>
              <a:ext uri="{FF2B5EF4-FFF2-40B4-BE49-F238E27FC236}">
                <a16:creationId xmlns:a16="http://schemas.microsoft.com/office/drawing/2014/main" id="{720C7F64-996B-68ED-7C25-E5540861EC92}"/>
              </a:ext>
            </a:extLst>
          </p:cNvPr>
          <p:cNvSpPr/>
          <p:nvPr/>
        </p:nvSpPr>
        <p:spPr>
          <a:xfrm>
            <a:off x="109885" y="6298764"/>
            <a:ext cx="2170228" cy="502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pic>
        <p:nvPicPr>
          <p:cNvPr id="3" name="Picture 2" descr="A blue and white logo&#10;&#10;Description automatically generated">
            <a:extLst>
              <a:ext uri="{FF2B5EF4-FFF2-40B4-BE49-F238E27FC236}">
                <a16:creationId xmlns:a16="http://schemas.microsoft.com/office/drawing/2014/main" id="{E0CEF947-C0AD-8820-C12B-8897AFC42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81" y="6333861"/>
            <a:ext cx="1775895" cy="432135"/>
          </a:xfrm>
          <a:prstGeom prst="rect">
            <a:avLst/>
          </a:prstGeom>
        </p:spPr>
      </p:pic>
      <p:pic>
        <p:nvPicPr>
          <p:cNvPr id="6" name="Picture 5" descr="A blue and green cube with letters on it&#10;&#10;Description automatically generated">
            <a:extLst>
              <a:ext uri="{FF2B5EF4-FFF2-40B4-BE49-F238E27FC236}">
                <a16:creationId xmlns:a16="http://schemas.microsoft.com/office/drawing/2014/main" id="{533BCD17-D9DF-E43E-C548-739B18911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387" y="5949486"/>
            <a:ext cx="1239053" cy="1032134"/>
          </a:xfrm>
          <a:prstGeom prst="rect">
            <a:avLst/>
          </a:prstGeom>
        </p:spPr>
      </p:pic>
      <p:sp>
        <p:nvSpPr>
          <p:cNvPr id="7" name="TextBox 6">
            <a:extLst>
              <a:ext uri="{FF2B5EF4-FFF2-40B4-BE49-F238E27FC236}">
                <a16:creationId xmlns:a16="http://schemas.microsoft.com/office/drawing/2014/main" id="{757FBE20-86CA-3CDB-B397-381BDE18FAF6}"/>
              </a:ext>
            </a:extLst>
          </p:cNvPr>
          <p:cNvSpPr txBox="1"/>
          <p:nvPr/>
        </p:nvSpPr>
        <p:spPr>
          <a:xfrm>
            <a:off x="896025" y="1299190"/>
            <a:ext cx="2697527" cy="1200329"/>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rmorant Garamond"/>
                <a:ea typeface="+mn-ea"/>
                <a:cs typeface="+mn-cs"/>
              </a:rPr>
              <a:t>Virtual or Digital MSK programs</a:t>
            </a:r>
          </a:p>
        </p:txBody>
      </p:sp>
      <p:sp>
        <p:nvSpPr>
          <p:cNvPr id="11" name="TextBox 10">
            <a:extLst>
              <a:ext uri="{FF2B5EF4-FFF2-40B4-BE49-F238E27FC236}">
                <a16:creationId xmlns:a16="http://schemas.microsoft.com/office/drawing/2014/main" id="{D443E32E-63BB-5122-6D54-E0FEC6B76407}"/>
              </a:ext>
            </a:extLst>
          </p:cNvPr>
          <p:cNvSpPr txBox="1"/>
          <p:nvPr/>
        </p:nvSpPr>
        <p:spPr>
          <a:xfrm>
            <a:off x="8095829" y="1335758"/>
            <a:ext cx="2697527" cy="1200329"/>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rmorant Garamond"/>
                <a:ea typeface="+mn-ea"/>
                <a:cs typeface="+mn-cs"/>
              </a:rPr>
              <a:t>Onsite/Direct Contract Rehabilitation</a:t>
            </a:r>
          </a:p>
        </p:txBody>
      </p:sp>
      <p:sp>
        <p:nvSpPr>
          <p:cNvPr id="13" name="TextBox 12">
            <a:extLst>
              <a:ext uri="{FF2B5EF4-FFF2-40B4-BE49-F238E27FC236}">
                <a16:creationId xmlns:a16="http://schemas.microsoft.com/office/drawing/2014/main" id="{8F61E761-94B9-4959-1BA4-C4C19A0DFFF6}"/>
              </a:ext>
            </a:extLst>
          </p:cNvPr>
          <p:cNvSpPr txBox="1"/>
          <p:nvPr/>
        </p:nvSpPr>
        <p:spPr>
          <a:xfrm>
            <a:off x="783499" y="4358481"/>
            <a:ext cx="2810053" cy="1200329"/>
          </a:xfrm>
          <a:prstGeom prst="rect">
            <a:avLst/>
          </a:prstGeom>
          <a:noFill/>
        </p:spPr>
        <p:txBody>
          <a:bodyPr wrap="square" lIns="91440" tIns="45720" rIns="91440" bIns="45720" rtlCol="0" anchor="t">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rmorant Garamond"/>
                <a:ea typeface="+mn-ea"/>
                <a:cs typeface="+mn-cs"/>
              </a:rPr>
              <a:t>Surgical</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rmorant Garamond"/>
                <a:ea typeface="+mn-ea"/>
                <a:cs typeface="+mn-cs"/>
              </a:rPr>
              <a:t>Steerage/Cost Efficiency</a:t>
            </a:r>
          </a:p>
        </p:txBody>
      </p:sp>
      <p:sp>
        <p:nvSpPr>
          <p:cNvPr id="14" name="TextBox 13">
            <a:extLst>
              <a:ext uri="{FF2B5EF4-FFF2-40B4-BE49-F238E27FC236}">
                <a16:creationId xmlns:a16="http://schemas.microsoft.com/office/drawing/2014/main" id="{5422E97A-BCDF-109C-8A10-D44DDBBF2679}"/>
              </a:ext>
            </a:extLst>
          </p:cNvPr>
          <p:cNvSpPr txBox="1"/>
          <p:nvPr/>
        </p:nvSpPr>
        <p:spPr>
          <a:xfrm>
            <a:off x="8239107" y="4358481"/>
            <a:ext cx="2554249" cy="1200329"/>
          </a:xfrm>
          <a:prstGeom prst="rect">
            <a:avLst/>
          </a:prstGeom>
          <a:noFill/>
        </p:spPr>
        <p:txBody>
          <a:bodyPr wrap="squar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rmorant Garamond"/>
                <a:ea typeface="+mn-ea"/>
                <a:cs typeface="+mn-cs"/>
              </a:rPr>
              <a:t>Surgical Centers of Excellence</a:t>
            </a:r>
          </a:p>
        </p:txBody>
      </p:sp>
      <p:sp>
        <p:nvSpPr>
          <p:cNvPr id="8" name="Oval 7">
            <a:extLst>
              <a:ext uri="{FF2B5EF4-FFF2-40B4-BE49-F238E27FC236}">
                <a16:creationId xmlns:a16="http://schemas.microsoft.com/office/drawing/2014/main" id="{0C8BCF48-E2EC-C76B-51B0-E1BCF56FE3A3}"/>
              </a:ext>
            </a:extLst>
          </p:cNvPr>
          <p:cNvSpPr/>
          <p:nvPr/>
        </p:nvSpPr>
        <p:spPr>
          <a:xfrm>
            <a:off x="4489134" y="2218629"/>
            <a:ext cx="3213731" cy="29443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12" name="TextBox 11">
            <a:extLst>
              <a:ext uri="{FF2B5EF4-FFF2-40B4-BE49-F238E27FC236}">
                <a16:creationId xmlns:a16="http://schemas.microsoft.com/office/drawing/2014/main" id="{D85D31C1-0C8A-0728-50EF-3D1394BCF6BE}"/>
              </a:ext>
            </a:extLst>
          </p:cNvPr>
          <p:cNvSpPr txBox="1"/>
          <p:nvPr/>
        </p:nvSpPr>
        <p:spPr>
          <a:xfrm>
            <a:off x="4887738" y="3213759"/>
            <a:ext cx="2416522"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ormorant Garamond"/>
                <a:ea typeface="+mn-ea"/>
                <a:cs typeface="+mn-cs"/>
              </a:rPr>
              <a:t>Targeted MSK   Solutions</a:t>
            </a: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cxnSp>
        <p:nvCxnSpPr>
          <p:cNvPr id="18" name="Straight Arrow Connector 17">
            <a:extLst>
              <a:ext uri="{FF2B5EF4-FFF2-40B4-BE49-F238E27FC236}">
                <a16:creationId xmlns:a16="http://schemas.microsoft.com/office/drawing/2014/main" id="{38F9D184-69F2-F68C-7EBF-D6E55DB3DB8F}"/>
              </a:ext>
            </a:extLst>
          </p:cNvPr>
          <p:cNvCxnSpPr>
            <a:cxnSpLocks/>
          </p:cNvCxnSpPr>
          <p:nvPr/>
        </p:nvCxnSpPr>
        <p:spPr>
          <a:xfrm flipH="1" flipV="1">
            <a:off x="3336506" y="2382932"/>
            <a:ext cx="1330465" cy="695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BA995BF-2A88-BF2B-20A1-968E9875E3A7}"/>
              </a:ext>
            </a:extLst>
          </p:cNvPr>
          <p:cNvCxnSpPr>
            <a:cxnSpLocks/>
          </p:cNvCxnSpPr>
          <p:nvPr/>
        </p:nvCxnSpPr>
        <p:spPr>
          <a:xfrm>
            <a:off x="7373815" y="3989012"/>
            <a:ext cx="1419138" cy="594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E1A27B4-6EDC-45AC-D741-CF0B00658F68}"/>
              </a:ext>
            </a:extLst>
          </p:cNvPr>
          <p:cNvCxnSpPr>
            <a:cxnSpLocks/>
          </p:cNvCxnSpPr>
          <p:nvPr/>
        </p:nvCxnSpPr>
        <p:spPr>
          <a:xfrm flipV="1">
            <a:off x="7461738" y="2358726"/>
            <a:ext cx="1299316" cy="598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D08E72C-9027-85F6-C4AF-E242ADE00E92}"/>
              </a:ext>
            </a:extLst>
          </p:cNvPr>
          <p:cNvCxnSpPr>
            <a:cxnSpLocks/>
          </p:cNvCxnSpPr>
          <p:nvPr/>
        </p:nvCxnSpPr>
        <p:spPr>
          <a:xfrm flipH="1">
            <a:off x="3399046" y="4154149"/>
            <a:ext cx="1201674" cy="4742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184373"/>
      </p:ext>
    </p:extLst>
  </p:cSld>
  <p:clrMapOvr>
    <a:masterClrMapping/>
  </p:clrMapOvr>
</p:sld>
</file>

<file path=ppt/theme/theme1.xml><?xml version="1.0" encoding="utf-8"?>
<a:theme xmlns:a="http://schemas.openxmlformats.org/drawingml/2006/main" name="1_Office Theme">
  <a:themeElements>
    <a:clrScheme name="Alera Group">
      <a:dk1>
        <a:srgbClr val="030406"/>
      </a:dk1>
      <a:lt1>
        <a:srgbClr val="FFFFFF"/>
      </a:lt1>
      <a:dk2>
        <a:srgbClr val="ABA299"/>
      </a:dk2>
      <a:lt2>
        <a:srgbClr val="4C4C4E"/>
      </a:lt2>
      <a:accent1>
        <a:srgbClr val="1F628D"/>
      </a:accent1>
      <a:accent2>
        <a:srgbClr val="01949F"/>
      </a:accent2>
      <a:accent3>
        <a:srgbClr val="76B243"/>
      </a:accent3>
      <a:accent4>
        <a:srgbClr val="188B75"/>
      </a:accent4>
      <a:accent5>
        <a:srgbClr val="9A7DAF"/>
      </a:accent5>
      <a:accent6>
        <a:srgbClr val="54C0AA"/>
      </a:accent6>
      <a:hlink>
        <a:srgbClr val="01949F"/>
      </a:hlink>
      <a:folHlink>
        <a:srgbClr val="00ACF8"/>
      </a:folHlink>
    </a:clrScheme>
    <a:fontScheme name="Alera Group">
      <a:majorFont>
        <a:latin typeface="Cormorant Garamon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AleraGroup-2023" id="{137F6ADB-6A92-4F8C-8AF2-2FF8E6F99A5E}" vid="{700394A5-1FFC-44BA-9E66-775BB8E2A2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3753</Words>
  <Application>Microsoft Office PowerPoint</Application>
  <PresentationFormat>Widescreen</PresentationFormat>
  <Paragraphs>417</Paragraphs>
  <Slides>13</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Aptos</vt:lpstr>
      <vt:lpstr>Arial</vt:lpstr>
      <vt:lpstr>Calibri</vt:lpstr>
      <vt:lpstr>Catamaran SemiBold</vt:lpstr>
      <vt:lpstr>Cormorant Garamond</vt:lpstr>
      <vt:lpstr>Cormorant Garamond (Headings)</vt:lpstr>
      <vt:lpstr>Courier New</vt:lpstr>
      <vt:lpstr>Montserrat</vt:lpstr>
      <vt:lpstr>Roboto</vt:lpstr>
      <vt:lpstr>Times New Roman</vt:lpstr>
      <vt:lpstr>1_Office Theme</vt:lpstr>
      <vt:lpstr>Musculoskeletal</vt:lpstr>
      <vt:lpstr>Unpacking the Impact of MSK on Plan Spend</vt:lpstr>
      <vt:lpstr>Steady Climb: MSK Prevalence and Costs Trends</vt:lpstr>
      <vt:lpstr>PowerPoint Presentation</vt:lpstr>
      <vt:lpstr>PowerPoint Presentation</vt:lpstr>
      <vt:lpstr>Traditional Pathway vs Evidence-Based, Value Stream Approach</vt:lpstr>
      <vt:lpstr>PowerPoint Presentation</vt:lpstr>
      <vt:lpstr>Musculoskeletal Risk Reduction Strategies </vt:lpstr>
      <vt:lpstr>Musculoskeletal Risk Reduction Strategies </vt:lpstr>
      <vt:lpstr>Musculoskeletal Risk Reduction Strategies </vt:lpstr>
      <vt:lpstr>PowerPoint Presentation</vt:lpstr>
      <vt:lpstr>Factors Influencing Inpatient vs. Outpatient Total Joint Arthroplasty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Madison Seeley</dc:creator>
  <cp:lastModifiedBy>Madison Seeley</cp:lastModifiedBy>
  <cp:revision>1</cp:revision>
  <dcterms:created xsi:type="dcterms:W3CDTF">2025-05-19T14:35:50Z</dcterms:created>
  <dcterms:modified xsi:type="dcterms:W3CDTF">2025-05-19T14:36:56Z</dcterms:modified>
</cp:coreProperties>
</file>