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7FF64A67_9F88EF4.xml" ContentType="application/vnd.ms-powerpoint.comments+xml"/>
  <Override PartName="/ppt/comments/modernComment_7FF64A82_AC7691C2.xml" ContentType="application/vnd.ms-powerpoint.comments+xml"/>
  <Override PartName="/ppt/comments/modernComment_7FFFCDAB_5EDC0C3C.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64A64_A9DABEB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147470755" r:id="rId2"/>
    <p:sldId id="284" r:id="rId3"/>
    <p:sldId id="2147470756" r:id="rId4"/>
    <p:sldId id="2147470757" r:id="rId5"/>
    <p:sldId id="2146847336" r:id="rId6"/>
    <p:sldId id="2146847335" r:id="rId7"/>
    <p:sldId id="2146847356" r:id="rId8"/>
    <p:sldId id="2146847360" r:id="rId9"/>
    <p:sldId id="2146847327" r:id="rId10"/>
    <p:sldId id="2146847361" r:id="rId11"/>
    <p:sldId id="2146847362" r:id="rId12"/>
    <p:sldId id="2146847364" r:id="rId13"/>
    <p:sldId id="2147470763" r:id="rId14"/>
    <p:sldId id="2146847358" r:id="rId15"/>
    <p:sldId id="2146847367" r:id="rId16"/>
    <p:sldId id="2146847368" r:id="rId17"/>
    <p:sldId id="2146847365" r:id="rId18"/>
    <p:sldId id="2146847363" r:id="rId19"/>
    <p:sldId id="2146847332" r:id="rId20"/>
    <p:sldId id="214684734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E209DB-DE27-E1FB-1AF8-EF4F5F9E1B71}" name="Mary Delaney" initials="MD" userId="S::mdelaney@vitalincite.com::e59f60e4-b40b-42e9-a6c0-72398194d6d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comments/modernComment_7FF64A64_A9DABEB3.xml><?xml version="1.0" encoding="utf-8"?>
<p188:cmLst xmlns:a="http://schemas.openxmlformats.org/drawingml/2006/main" xmlns:r="http://schemas.openxmlformats.org/officeDocument/2006/relationships" xmlns:p188="http://schemas.microsoft.com/office/powerpoint/2018/8/main">
  <p188:cm id="{A6A3B35A-3625-401E-A4D6-523F89114408}" authorId="{06E209DB-DE27-E1FB-1AF8-EF4F5F9E1B71}" created="2025-05-12T12:56:11.622">
    <ac:deMkLst xmlns:ac="http://schemas.microsoft.com/office/drawing/2013/main/command">
      <pc:docMk xmlns:pc="http://schemas.microsoft.com/office/powerpoint/2013/main/command"/>
      <pc:sldMk xmlns:pc="http://schemas.microsoft.com/office/powerpoint/2013/main/command" cId="2849685171" sldId="2146847332"/>
      <ac:picMk id="5" creationId="{C2DDCC51-27A9-1160-C6E8-8EFF7BEA1263}"/>
    </ac:deMkLst>
    <p188:txBody>
      <a:bodyPr/>
      <a:lstStyle/>
      <a:p>
        <a:r>
          <a:rPr lang="en-US"/>
          <a:t>[@Madison Seeley] need a better copy of this image</a:t>
        </a:r>
      </a:p>
    </p188:txBody>
  </p188:cm>
</p188:cmLst>
</file>

<file path=ppt/comments/modernComment_7FF64A67_9F88EF4.xml><?xml version="1.0" encoding="utf-8"?>
<p188:cmLst xmlns:a="http://schemas.openxmlformats.org/drawingml/2006/main" xmlns:r="http://schemas.openxmlformats.org/officeDocument/2006/relationships" xmlns:p188="http://schemas.microsoft.com/office/powerpoint/2018/8/main">
  <p188:cm id="{940ADF4B-0256-43E7-80CA-0B499D9E6FD5}" authorId="{06E209DB-DE27-E1FB-1AF8-EF4F5F9E1B71}" status="resolved" created="2025-05-12T12:50:30.558">
    <ac:deMkLst xmlns:ac="http://schemas.microsoft.com/office/drawing/2013/main/command">
      <pc:docMk xmlns:pc="http://schemas.microsoft.com/office/powerpoint/2013/main/command"/>
      <pc:sldMk xmlns:pc="http://schemas.microsoft.com/office/powerpoint/2013/main/command" cId="167284468" sldId="2146847335"/>
      <ac:spMk id="5" creationId="{6C1D437A-82F6-B120-347A-4D99F0C3C819}"/>
    </ac:deMkLst>
    <p188:txBody>
      <a:bodyPr/>
      <a:lstStyle/>
      <a:p>
        <a:r>
          <a:rPr lang="en-US"/>
          <a:t>[@Madison Seeley]  need a photo of a business meeting</a:t>
        </a:r>
      </a:p>
    </p188:txBody>
  </p188:cm>
</p188:cmLst>
</file>

<file path=ppt/comments/modernComment_7FF64A82_AC7691C2.xml><?xml version="1.0" encoding="utf-8"?>
<p188:cmLst xmlns:a="http://schemas.openxmlformats.org/drawingml/2006/main" xmlns:r="http://schemas.openxmlformats.org/officeDocument/2006/relationships" xmlns:p188="http://schemas.microsoft.com/office/powerpoint/2018/8/main">
  <p188:cm id="{96F9AB8A-4E66-4B74-8356-3E09382973AB}" authorId="{06E209DB-DE27-E1FB-1AF8-EF4F5F9E1B71}" created="2025-05-11T14:24:26.477">
    <ac:deMkLst xmlns:ac="http://schemas.microsoft.com/office/drawing/2013/main/command">
      <pc:docMk xmlns:pc="http://schemas.microsoft.com/office/powerpoint/2013/main/command"/>
      <pc:sldMk xmlns:pc="http://schemas.microsoft.com/office/powerpoint/2013/main/command" cId="2893451714" sldId="2146847362"/>
      <ac:picMk id="8" creationId="{1E1C955A-761D-4260-D0E0-6AB87F5CDCE7}"/>
    </ac:deMkLst>
    <p188:txBody>
      <a:bodyPr/>
      <a:lstStyle/>
      <a:p>
        <a:r>
          <a:rPr lang="en-US"/>
          <a:t>[@Madison Seeley] can you help me find some good examples of posts and even maybe an illustration of how we track activity.  We can discuss this tomorrow. </a:t>
        </a:r>
      </a:p>
    </p188:txBody>
  </p188:cm>
</p188:cmLst>
</file>

<file path=ppt/comments/modernComment_7FFFCDAB_5EDC0C3C.xml><?xml version="1.0" encoding="utf-8"?>
<p188:cmLst xmlns:a="http://schemas.openxmlformats.org/drawingml/2006/main" xmlns:r="http://schemas.openxmlformats.org/officeDocument/2006/relationships" xmlns:p188="http://schemas.microsoft.com/office/powerpoint/2018/8/main">
  <p188:cm id="{6878C239-F629-4B04-9165-D60890731E63}" authorId="{06E209DB-DE27-E1FB-1AF8-EF4F5F9E1B71}" created="2025-05-14T10:22:28.607">
    <pc:sldMkLst xmlns:pc="http://schemas.microsoft.com/office/powerpoint/2013/main/command">
      <pc:docMk/>
      <pc:sldMk cId="1591479356" sldId="2147470763"/>
    </pc:sldMkLst>
    <p188:txBody>
      <a:bodyPr/>
      <a:lstStyle/>
      <a:p>
        <a:r>
          <a:rPr lang="en-US"/>
          <a:t>[@Madison Seeley] can you add an image of a senior living center</a:t>
        </a:r>
      </a:p>
    </p188:txBody>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59A077-A129-4B11-BF0E-F2D82AD6161A}" type="doc">
      <dgm:prSet loTypeId="urn:microsoft.com/office/officeart/2005/8/layout/vList5" loCatId="list" qsTypeId="urn:microsoft.com/office/officeart/2005/8/quickstyle/simple2" qsCatId="simple" csTypeId="urn:microsoft.com/office/officeart/2005/8/colors/accent2_2" csCatId="accent2" phldr="1"/>
      <dgm:spPr/>
      <dgm:t>
        <a:bodyPr/>
        <a:lstStyle/>
        <a:p>
          <a:endParaRPr lang="en-US"/>
        </a:p>
      </dgm:t>
    </dgm:pt>
    <dgm:pt modelId="{7C9FC198-E4E3-4A8B-A4C1-0EAFC4FAA67A}">
      <dgm:prSet/>
      <dgm:spPr/>
      <dgm:t>
        <a:bodyPr/>
        <a:lstStyle/>
        <a:p>
          <a:r>
            <a:rPr lang="en-GB"/>
            <a:t>Symetra </a:t>
          </a:r>
          <a:endParaRPr lang="en-US"/>
        </a:p>
      </dgm:t>
    </dgm:pt>
    <dgm:pt modelId="{1A1AF40D-B0FD-49C1-84EF-7B087B1B4A50}" type="parTrans" cxnId="{E937DEC2-8462-466D-B355-0A84280AF4D0}">
      <dgm:prSet/>
      <dgm:spPr/>
      <dgm:t>
        <a:bodyPr/>
        <a:lstStyle/>
        <a:p>
          <a:endParaRPr lang="en-US"/>
        </a:p>
      </dgm:t>
    </dgm:pt>
    <dgm:pt modelId="{CA440B35-7CE8-4E46-A5D8-31F3AB54A0C2}" type="sibTrans" cxnId="{E937DEC2-8462-466D-B355-0A84280AF4D0}">
      <dgm:prSet/>
      <dgm:spPr/>
      <dgm:t>
        <a:bodyPr/>
        <a:lstStyle/>
        <a:p>
          <a:endParaRPr lang="en-US"/>
        </a:p>
      </dgm:t>
    </dgm:pt>
    <dgm:pt modelId="{336371A1-BFB7-40E4-923B-CE609F275134}">
      <dgm:prSet/>
      <dgm:spPr/>
      <dgm:t>
        <a:bodyPr/>
        <a:lstStyle/>
        <a:p>
          <a:r>
            <a:rPr lang="en-GB"/>
            <a:t>Granular</a:t>
          </a:r>
          <a:endParaRPr lang="en-US"/>
        </a:p>
      </dgm:t>
    </dgm:pt>
    <dgm:pt modelId="{8BA6C9CC-85D8-4C00-9B7A-35F6BD10D9AF}" type="parTrans" cxnId="{28902E77-9180-46C0-87F6-41839C46C179}">
      <dgm:prSet/>
      <dgm:spPr/>
      <dgm:t>
        <a:bodyPr/>
        <a:lstStyle/>
        <a:p>
          <a:endParaRPr lang="en-US"/>
        </a:p>
      </dgm:t>
    </dgm:pt>
    <dgm:pt modelId="{F0BB47B0-54FD-47B5-8406-C2820FC94D09}" type="sibTrans" cxnId="{28902E77-9180-46C0-87F6-41839C46C179}">
      <dgm:prSet/>
      <dgm:spPr/>
      <dgm:t>
        <a:bodyPr/>
        <a:lstStyle/>
        <a:p>
          <a:endParaRPr lang="en-US"/>
        </a:p>
      </dgm:t>
    </dgm:pt>
    <dgm:pt modelId="{F413D017-660F-4B33-AB81-D5A51411D05C}">
      <dgm:prSet custT="1"/>
      <dgm:spPr/>
      <dgm:t>
        <a:bodyPr/>
        <a:lstStyle/>
        <a:p>
          <a:r>
            <a:rPr lang="en-GB" sz="3300"/>
            <a:t>Berkley</a:t>
          </a:r>
        </a:p>
        <a:p>
          <a:r>
            <a:rPr lang="en-GB" sz="2000"/>
            <a:t> in progress</a:t>
          </a:r>
          <a:endParaRPr lang="en-US" sz="2000"/>
        </a:p>
      </dgm:t>
    </dgm:pt>
    <dgm:pt modelId="{7A12B347-C2D0-4CD1-B333-D818EDD086C6}" type="parTrans" cxnId="{EC11E80B-32DC-4802-91D7-471883084721}">
      <dgm:prSet/>
      <dgm:spPr/>
      <dgm:t>
        <a:bodyPr/>
        <a:lstStyle/>
        <a:p>
          <a:endParaRPr lang="en-US"/>
        </a:p>
      </dgm:t>
    </dgm:pt>
    <dgm:pt modelId="{E98BA6D4-C81F-4D73-BBE9-FC0CD2CA5F23}" type="sibTrans" cxnId="{EC11E80B-32DC-4802-91D7-471883084721}">
      <dgm:prSet/>
      <dgm:spPr/>
      <dgm:t>
        <a:bodyPr/>
        <a:lstStyle/>
        <a:p>
          <a:endParaRPr lang="en-US"/>
        </a:p>
      </dgm:t>
    </dgm:pt>
    <dgm:pt modelId="{9E109EA3-6582-478B-971C-D96CAA2868BB}">
      <dgm:prSet/>
      <dgm:spPr/>
      <dgm:t>
        <a:bodyPr/>
        <a:lstStyle/>
        <a:p>
          <a:r>
            <a:rPr lang="en-GB"/>
            <a:t>Stealth- Amwins</a:t>
          </a:r>
          <a:endParaRPr lang="en-US"/>
        </a:p>
      </dgm:t>
    </dgm:pt>
    <dgm:pt modelId="{311F564A-3A71-4BDE-A0B9-F2BA2613BC08}" type="parTrans" cxnId="{3983759E-2D20-4D09-9FB9-55DE8A5B7AB4}">
      <dgm:prSet/>
      <dgm:spPr/>
      <dgm:t>
        <a:bodyPr/>
        <a:lstStyle/>
        <a:p>
          <a:endParaRPr lang="en-US"/>
        </a:p>
      </dgm:t>
    </dgm:pt>
    <dgm:pt modelId="{E87B6D5E-98FF-4B4A-B7DF-4B3FA0CA74CF}" type="sibTrans" cxnId="{3983759E-2D20-4D09-9FB9-55DE8A5B7AB4}">
      <dgm:prSet/>
      <dgm:spPr/>
      <dgm:t>
        <a:bodyPr/>
        <a:lstStyle/>
        <a:p>
          <a:endParaRPr lang="en-US"/>
        </a:p>
      </dgm:t>
    </dgm:pt>
    <dgm:pt modelId="{511B1933-4573-4310-8F97-E720D4084B48}" type="pres">
      <dgm:prSet presAssocID="{BA59A077-A129-4B11-BF0E-F2D82AD6161A}" presName="Name0" presStyleCnt="0">
        <dgm:presLayoutVars>
          <dgm:dir/>
          <dgm:animLvl val="lvl"/>
          <dgm:resizeHandles val="exact"/>
        </dgm:presLayoutVars>
      </dgm:prSet>
      <dgm:spPr/>
    </dgm:pt>
    <dgm:pt modelId="{555DFB70-E35A-4541-B3D3-842FE1E9E4CE}" type="pres">
      <dgm:prSet presAssocID="{7C9FC198-E4E3-4A8B-A4C1-0EAFC4FAA67A}" presName="linNode" presStyleCnt="0"/>
      <dgm:spPr/>
    </dgm:pt>
    <dgm:pt modelId="{0C40BAA1-49CD-4857-B77D-E8D1D490515D}" type="pres">
      <dgm:prSet presAssocID="{7C9FC198-E4E3-4A8B-A4C1-0EAFC4FAA67A}" presName="parentText" presStyleLbl="node1" presStyleIdx="0" presStyleCnt="4">
        <dgm:presLayoutVars>
          <dgm:chMax val="1"/>
          <dgm:bulletEnabled val="1"/>
        </dgm:presLayoutVars>
      </dgm:prSet>
      <dgm:spPr/>
    </dgm:pt>
    <dgm:pt modelId="{46D7C305-9DF4-47BF-9A4E-5467679D5389}" type="pres">
      <dgm:prSet presAssocID="{CA440B35-7CE8-4E46-A5D8-31F3AB54A0C2}" presName="sp" presStyleCnt="0"/>
      <dgm:spPr/>
    </dgm:pt>
    <dgm:pt modelId="{D5D7AFA9-0CBA-4D64-850F-912CC75A75D7}" type="pres">
      <dgm:prSet presAssocID="{336371A1-BFB7-40E4-923B-CE609F275134}" presName="linNode" presStyleCnt="0"/>
      <dgm:spPr/>
    </dgm:pt>
    <dgm:pt modelId="{CB63D3D1-BB05-4D9A-AB7A-87197CC27BDB}" type="pres">
      <dgm:prSet presAssocID="{336371A1-BFB7-40E4-923B-CE609F275134}" presName="parentText" presStyleLbl="node1" presStyleIdx="1" presStyleCnt="4">
        <dgm:presLayoutVars>
          <dgm:chMax val="1"/>
          <dgm:bulletEnabled val="1"/>
        </dgm:presLayoutVars>
      </dgm:prSet>
      <dgm:spPr/>
    </dgm:pt>
    <dgm:pt modelId="{8D3F40DB-3920-4D88-84D7-4546D32DA9BB}" type="pres">
      <dgm:prSet presAssocID="{F0BB47B0-54FD-47B5-8406-C2820FC94D09}" presName="sp" presStyleCnt="0"/>
      <dgm:spPr/>
    </dgm:pt>
    <dgm:pt modelId="{42962EE7-0D54-476E-9C1B-0B4D1DE39341}" type="pres">
      <dgm:prSet presAssocID="{F413D017-660F-4B33-AB81-D5A51411D05C}" presName="linNode" presStyleCnt="0"/>
      <dgm:spPr/>
    </dgm:pt>
    <dgm:pt modelId="{F2EDF59B-BC7C-40CE-9F15-CCE2CCAE93C1}" type="pres">
      <dgm:prSet presAssocID="{F413D017-660F-4B33-AB81-D5A51411D05C}" presName="parentText" presStyleLbl="node1" presStyleIdx="2" presStyleCnt="4">
        <dgm:presLayoutVars>
          <dgm:chMax val="1"/>
          <dgm:bulletEnabled val="1"/>
        </dgm:presLayoutVars>
      </dgm:prSet>
      <dgm:spPr/>
    </dgm:pt>
    <dgm:pt modelId="{3744A393-B9AC-4256-967E-A68AE6532312}" type="pres">
      <dgm:prSet presAssocID="{E98BA6D4-C81F-4D73-BBE9-FC0CD2CA5F23}" presName="sp" presStyleCnt="0"/>
      <dgm:spPr/>
    </dgm:pt>
    <dgm:pt modelId="{BF8656CF-4B34-4622-B703-D8DA95563450}" type="pres">
      <dgm:prSet presAssocID="{9E109EA3-6582-478B-971C-D96CAA2868BB}" presName="linNode" presStyleCnt="0"/>
      <dgm:spPr/>
    </dgm:pt>
    <dgm:pt modelId="{651C8F4D-BBE7-4D78-B214-872728032BAB}" type="pres">
      <dgm:prSet presAssocID="{9E109EA3-6582-478B-971C-D96CAA2868BB}" presName="parentText" presStyleLbl="node1" presStyleIdx="3" presStyleCnt="4">
        <dgm:presLayoutVars>
          <dgm:chMax val="1"/>
          <dgm:bulletEnabled val="1"/>
        </dgm:presLayoutVars>
      </dgm:prSet>
      <dgm:spPr/>
    </dgm:pt>
  </dgm:ptLst>
  <dgm:cxnLst>
    <dgm:cxn modelId="{8E463807-3849-4CB5-AECB-BCA6EC023A0F}" type="presOf" srcId="{7C9FC198-E4E3-4A8B-A4C1-0EAFC4FAA67A}" destId="{0C40BAA1-49CD-4857-B77D-E8D1D490515D}" srcOrd="0" destOrd="0" presId="urn:microsoft.com/office/officeart/2005/8/layout/vList5"/>
    <dgm:cxn modelId="{EC11E80B-32DC-4802-91D7-471883084721}" srcId="{BA59A077-A129-4B11-BF0E-F2D82AD6161A}" destId="{F413D017-660F-4B33-AB81-D5A51411D05C}" srcOrd="2" destOrd="0" parTransId="{7A12B347-C2D0-4CD1-B333-D818EDD086C6}" sibTransId="{E98BA6D4-C81F-4D73-BBE9-FC0CD2CA5F23}"/>
    <dgm:cxn modelId="{48089923-A3D2-4BF2-B649-27B84887BB6C}" type="presOf" srcId="{F413D017-660F-4B33-AB81-D5A51411D05C}" destId="{F2EDF59B-BC7C-40CE-9F15-CCE2CCAE93C1}" srcOrd="0" destOrd="0" presId="urn:microsoft.com/office/officeart/2005/8/layout/vList5"/>
    <dgm:cxn modelId="{4E0B6324-7744-4868-A3DD-6C214416F254}" type="presOf" srcId="{BA59A077-A129-4B11-BF0E-F2D82AD6161A}" destId="{511B1933-4573-4310-8F97-E720D4084B48}" srcOrd="0" destOrd="0" presId="urn:microsoft.com/office/officeart/2005/8/layout/vList5"/>
    <dgm:cxn modelId="{E5BD2947-EA47-4598-BA6D-D4B709A8FB26}" type="presOf" srcId="{336371A1-BFB7-40E4-923B-CE609F275134}" destId="{CB63D3D1-BB05-4D9A-AB7A-87197CC27BDB}" srcOrd="0" destOrd="0" presId="urn:microsoft.com/office/officeart/2005/8/layout/vList5"/>
    <dgm:cxn modelId="{28902E77-9180-46C0-87F6-41839C46C179}" srcId="{BA59A077-A129-4B11-BF0E-F2D82AD6161A}" destId="{336371A1-BFB7-40E4-923B-CE609F275134}" srcOrd="1" destOrd="0" parTransId="{8BA6C9CC-85D8-4C00-9B7A-35F6BD10D9AF}" sibTransId="{F0BB47B0-54FD-47B5-8406-C2820FC94D09}"/>
    <dgm:cxn modelId="{3983759E-2D20-4D09-9FB9-55DE8A5B7AB4}" srcId="{BA59A077-A129-4B11-BF0E-F2D82AD6161A}" destId="{9E109EA3-6582-478B-971C-D96CAA2868BB}" srcOrd="3" destOrd="0" parTransId="{311F564A-3A71-4BDE-A0B9-F2BA2613BC08}" sibTransId="{E87B6D5E-98FF-4B4A-B7DF-4B3FA0CA74CF}"/>
    <dgm:cxn modelId="{E937DEC2-8462-466D-B355-0A84280AF4D0}" srcId="{BA59A077-A129-4B11-BF0E-F2D82AD6161A}" destId="{7C9FC198-E4E3-4A8B-A4C1-0EAFC4FAA67A}" srcOrd="0" destOrd="0" parTransId="{1A1AF40D-B0FD-49C1-84EF-7B087B1B4A50}" sibTransId="{CA440B35-7CE8-4E46-A5D8-31F3AB54A0C2}"/>
    <dgm:cxn modelId="{8D052DF6-ED34-46AD-A000-BB6FDBF07744}" type="presOf" srcId="{9E109EA3-6582-478B-971C-D96CAA2868BB}" destId="{651C8F4D-BBE7-4D78-B214-872728032BAB}" srcOrd="0" destOrd="0" presId="urn:microsoft.com/office/officeart/2005/8/layout/vList5"/>
    <dgm:cxn modelId="{0BAF03A4-7F7A-49C8-98AB-83C458710F95}" type="presParOf" srcId="{511B1933-4573-4310-8F97-E720D4084B48}" destId="{555DFB70-E35A-4541-B3D3-842FE1E9E4CE}" srcOrd="0" destOrd="0" presId="urn:microsoft.com/office/officeart/2005/8/layout/vList5"/>
    <dgm:cxn modelId="{51B3A63D-EE2D-4326-A42E-CF446A83EA4E}" type="presParOf" srcId="{555DFB70-E35A-4541-B3D3-842FE1E9E4CE}" destId="{0C40BAA1-49CD-4857-B77D-E8D1D490515D}" srcOrd="0" destOrd="0" presId="urn:microsoft.com/office/officeart/2005/8/layout/vList5"/>
    <dgm:cxn modelId="{11D71061-EBDE-4753-885A-77A4CCA0CB48}" type="presParOf" srcId="{511B1933-4573-4310-8F97-E720D4084B48}" destId="{46D7C305-9DF4-47BF-9A4E-5467679D5389}" srcOrd="1" destOrd="0" presId="urn:microsoft.com/office/officeart/2005/8/layout/vList5"/>
    <dgm:cxn modelId="{89816918-1E8F-4AD2-9A93-248069B0FA69}" type="presParOf" srcId="{511B1933-4573-4310-8F97-E720D4084B48}" destId="{D5D7AFA9-0CBA-4D64-850F-912CC75A75D7}" srcOrd="2" destOrd="0" presId="urn:microsoft.com/office/officeart/2005/8/layout/vList5"/>
    <dgm:cxn modelId="{CC53C159-7743-47B4-9463-ED0AA972B29B}" type="presParOf" srcId="{D5D7AFA9-0CBA-4D64-850F-912CC75A75D7}" destId="{CB63D3D1-BB05-4D9A-AB7A-87197CC27BDB}" srcOrd="0" destOrd="0" presId="urn:microsoft.com/office/officeart/2005/8/layout/vList5"/>
    <dgm:cxn modelId="{8206D5DB-C4DB-4789-B495-4CDD7929D4E8}" type="presParOf" srcId="{511B1933-4573-4310-8F97-E720D4084B48}" destId="{8D3F40DB-3920-4D88-84D7-4546D32DA9BB}" srcOrd="3" destOrd="0" presId="urn:microsoft.com/office/officeart/2005/8/layout/vList5"/>
    <dgm:cxn modelId="{AFC1B563-6D4B-4E19-AB96-258AD6EB1A4B}" type="presParOf" srcId="{511B1933-4573-4310-8F97-E720D4084B48}" destId="{42962EE7-0D54-476E-9C1B-0B4D1DE39341}" srcOrd="4" destOrd="0" presId="urn:microsoft.com/office/officeart/2005/8/layout/vList5"/>
    <dgm:cxn modelId="{15092B52-EDAC-4505-BDE1-DC21DEF4275D}" type="presParOf" srcId="{42962EE7-0D54-476E-9C1B-0B4D1DE39341}" destId="{F2EDF59B-BC7C-40CE-9F15-CCE2CCAE93C1}" srcOrd="0" destOrd="0" presId="urn:microsoft.com/office/officeart/2005/8/layout/vList5"/>
    <dgm:cxn modelId="{DB2EBE81-729F-489D-936C-2AF4262A3FDE}" type="presParOf" srcId="{511B1933-4573-4310-8F97-E720D4084B48}" destId="{3744A393-B9AC-4256-967E-A68AE6532312}" srcOrd="5" destOrd="0" presId="urn:microsoft.com/office/officeart/2005/8/layout/vList5"/>
    <dgm:cxn modelId="{EECF3CB0-A2E1-4C9B-9B8A-A5F4AD355723}" type="presParOf" srcId="{511B1933-4573-4310-8F97-E720D4084B48}" destId="{BF8656CF-4B34-4622-B703-D8DA95563450}" srcOrd="6" destOrd="0" presId="urn:microsoft.com/office/officeart/2005/8/layout/vList5"/>
    <dgm:cxn modelId="{FDBBD5E4-0169-4BE8-B18D-B31679EADB38}" type="presParOf" srcId="{BF8656CF-4B34-4622-B703-D8DA95563450}" destId="{651C8F4D-BBE7-4D78-B214-872728032BAB}"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0BAA1-49CD-4857-B77D-E8D1D490515D}">
      <dsp:nvSpPr>
        <dsp:cNvPr id="0" name=""/>
        <dsp:cNvSpPr/>
      </dsp:nvSpPr>
      <dsp:spPr>
        <a:xfrm>
          <a:off x="2340861" y="2439"/>
          <a:ext cx="2633469" cy="117319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kern="1200"/>
            <a:t>Symetra </a:t>
          </a:r>
          <a:endParaRPr lang="en-US" sz="3300" kern="1200"/>
        </a:p>
      </dsp:txBody>
      <dsp:txXfrm>
        <a:off x="2398131" y="59709"/>
        <a:ext cx="2518929" cy="1058651"/>
      </dsp:txXfrm>
    </dsp:sp>
    <dsp:sp modelId="{CB63D3D1-BB05-4D9A-AB7A-87197CC27BDB}">
      <dsp:nvSpPr>
        <dsp:cNvPr id="0" name=""/>
        <dsp:cNvSpPr/>
      </dsp:nvSpPr>
      <dsp:spPr>
        <a:xfrm>
          <a:off x="2340861" y="1234290"/>
          <a:ext cx="2633469" cy="117319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kern="1200"/>
            <a:t>Granular</a:t>
          </a:r>
          <a:endParaRPr lang="en-US" sz="3300" kern="1200"/>
        </a:p>
      </dsp:txBody>
      <dsp:txXfrm>
        <a:off x="2398131" y="1291560"/>
        <a:ext cx="2518929" cy="1058651"/>
      </dsp:txXfrm>
    </dsp:sp>
    <dsp:sp modelId="{F2EDF59B-BC7C-40CE-9F15-CCE2CCAE93C1}">
      <dsp:nvSpPr>
        <dsp:cNvPr id="0" name=""/>
        <dsp:cNvSpPr/>
      </dsp:nvSpPr>
      <dsp:spPr>
        <a:xfrm>
          <a:off x="2340861" y="2466142"/>
          <a:ext cx="2633469" cy="117319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kern="1200"/>
            <a:t>Berkley</a:t>
          </a:r>
        </a:p>
        <a:p>
          <a:pPr marL="0" lvl="0" indent="0" algn="ctr" defTabSz="1466850">
            <a:lnSpc>
              <a:spcPct val="90000"/>
            </a:lnSpc>
            <a:spcBef>
              <a:spcPct val="0"/>
            </a:spcBef>
            <a:spcAft>
              <a:spcPct val="35000"/>
            </a:spcAft>
            <a:buNone/>
          </a:pPr>
          <a:r>
            <a:rPr lang="en-GB" sz="2000" kern="1200"/>
            <a:t> in progress</a:t>
          </a:r>
          <a:endParaRPr lang="en-US" sz="2000" kern="1200"/>
        </a:p>
      </dsp:txBody>
      <dsp:txXfrm>
        <a:off x="2398131" y="2523412"/>
        <a:ext cx="2518929" cy="1058651"/>
      </dsp:txXfrm>
    </dsp:sp>
    <dsp:sp modelId="{651C8F4D-BBE7-4D78-B214-872728032BAB}">
      <dsp:nvSpPr>
        <dsp:cNvPr id="0" name=""/>
        <dsp:cNvSpPr/>
      </dsp:nvSpPr>
      <dsp:spPr>
        <a:xfrm>
          <a:off x="2340861" y="3697993"/>
          <a:ext cx="2633469" cy="117319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kern="1200"/>
            <a:t>Stealth- Amwins</a:t>
          </a:r>
          <a:endParaRPr lang="en-US" sz="3300" kern="1200"/>
        </a:p>
      </dsp:txBody>
      <dsp:txXfrm>
        <a:off x="2398131" y="3755263"/>
        <a:ext cx="2518929" cy="105865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E028C-3BE9-4695-B4D6-34930CB877C0}"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066A3-B3D0-4BE0-BF64-88F7533EBE60}" type="slidenum">
              <a:rPr lang="en-US" smtClean="0"/>
              <a:t>‹#›</a:t>
            </a:fld>
            <a:endParaRPr lang="en-US"/>
          </a:p>
        </p:txBody>
      </p:sp>
    </p:spTree>
    <p:extLst>
      <p:ext uri="{BB962C8B-B14F-4D97-AF65-F5344CB8AC3E}">
        <p14:creationId xmlns:p14="http://schemas.microsoft.com/office/powerpoint/2010/main" val="1548081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the story about Bill’s small client- &lt;100 ee wellness plans, so expensive.   They make $1M per employee- these people are important.   Some may have analytics.. But is it solving for what you need?  Are they able to drill into the detail to answer the questions, find the right strategy, or even explain, in detail what happened and is what they paid for correct?  How will you protect them moving forward?</a:t>
            </a:r>
          </a:p>
          <a:p>
            <a:endParaRPr lang="en-US"/>
          </a:p>
          <a:p>
            <a:r>
              <a:rPr lang="en-US"/>
              <a:t>You don’t move forward without objective information. That information is generated by Vital Incite.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2E4294-6BE0-42F8-94E9-9E2D32F521E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633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3AA6A6-F0CB-497A-8EC9-FCF7C5F754B2}"/>
              </a:ext>
            </a:extLst>
          </p:cNvPr>
          <p:cNvSpPr/>
          <p:nvPr userDrawn="1"/>
        </p:nvSpPr>
        <p:spPr bwMode="gray">
          <a:xfrm>
            <a:off x="1524" y="1097280"/>
            <a:ext cx="12188952"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C4411D-C2A2-48CE-8D28-29A12F0A36AC}"/>
              </a:ext>
            </a:extLst>
          </p:cNvPr>
          <p:cNvSpPr/>
          <p:nvPr userDrawn="1"/>
        </p:nvSpPr>
        <p:spPr bwMode="gray">
          <a:xfrm>
            <a:off x="0" y="1097280"/>
            <a:ext cx="12188952" cy="3657600"/>
          </a:xfrm>
          <a:prstGeom prst="rect">
            <a:avLst/>
          </a:prstGeom>
          <a:gradFill>
            <a:gsLst>
              <a:gs pos="20000">
                <a:schemeClr val="accent1">
                  <a:alpha val="0"/>
                </a:schemeClr>
              </a:gs>
              <a:gs pos="84000">
                <a:schemeClr val="tx1">
                  <a:alpha val="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FAA1CD-2D04-45C2-B83A-0DA8A426DA30}"/>
              </a:ext>
            </a:extLst>
          </p:cNvPr>
          <p:cNvSpPr/>
          <p:nvPr userDrawn="1"/>
        </p:nvSpPr>
        <p:spPr bwMode="gray">
          <a:xfrm>
            <a:off x="3048" y="1097280"/>
            <a:ext cx="12188952" cy="3657600"/>
          </a:xfrm>
          <a:prstGeom prst="rect">
            <a:avLst/>
          </a:prstGeom>
          <a:gradFill flip="none" rotWithShape="1">
            <a:gsLst>
              <a:gs pos="0">
                <a:schemeClr val="accent1"/>
              </a:gs>
              <a:gs pos="100000">
                <a:schemeClr val="accent3"/>
              </a:gs>
              <a:gs pos="50000">
                <a:schemeClr val="accent2"/>
              </a:gs>
            </a:gsLst>
            <a:lin ang="2700000" scaled="1"/>
            <a:tileRect/>
          </a:gradFill>
          <a:ln>
            <a:gradFill flip="none" rotWithShape="1">
              <a:gsLst>
                <a:gs pos="0">
                  <a:schemeClr val="accent1"/>
                </a:gs>
                <a:gs pos="50000">
                  <a:schemeClr val="accent2"/>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B41D8-19F8-49BC-9785-43C2B02B131A}"/>
              </a:ext>
            </a:extLst>
          </p:cNvPr>
          <p:cNvSpPr>
            <a:spLocks noGrp="1"/>
          </p:cNvSpPr>
          <p:nvPr>
            <p:ph type="ctrTitle"/>
          </p:nvPr>
        </p:nvSpPr>
        <p:spPr bwMode="gray">
          <a:xfrm>
            <a:off x="914400" y="2468880"/>
            <a:ext cx="10058400" cy="2194560"/>
          </a:xfrm>
        </p:spPr>
        <p:txBody>
          <a:bodyPr tIns="0" bIns="0"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AC12944-CC51-41C9-AE61-B6B4E78EAA8C}"/>
              </a:ext>
            </a:extLst>
          </p:cNvPr>
          <p:cNvSpPr>
            <a:spLocks noGrp="1"/>
          </p:cNvSpPr>
          <p:nvPr>
            <p:ph type="subTitle" idx="1"/>
          </p:nvPr>
        </p:nvSpPr>
        <p:spPr bwMode="gray">
          <a:xfrm>
            <a:off x="914400" y="4846320"/>
            <a:ext cx="10058400" cy="914400"/>
          </a:xfrm>
        </p:spPr>
        <p:txBody>
          <a:bodyPr/>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6182D0-46C2-4931-A870-93245E358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65760" y="365760"/>
            <a:ext cx="2743200" cy="308859"/>
          </a:xfrm>
          <a:prstGeom prst="rect">
            <a:avLst/>
          </a:prstGeom>
        </p:spPr>
      </p:pic>
    </p:spTree>
    <p:extLst>
      <p:ext uri="{BB962C8B-B14F-4D97-AF65-F5344CB8AC3E}">
        <p14:creationId xmlns:p14="http://schemas.microsoft.com/office/powerpoint/2010/main" val="182557809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vigation Sub-title w/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E419-EFE5-49E0-9A84-0EC6DD5908D2}"/>
              </a:ext>
            </a:extLst>
          </p:cNvPr>
          <p:cNvSpPr>
            <a:spLocks noGrp="1"/>
          </p:cNvSpPr>
          <p:nvPr>
            <p:ph type="title" hasCustomPrompt="1"/>
          </p:nvPr>
        </p:nvSpPr>
        <p:spPr bwMode="gray">
          <a:xfrm>
            <a:off x="548640" y="500932"/>
            <a:ext cx="10972800" cy="824947"/>
          </a:xfrm>
        </p:spPr>
        <p:txBody>
          <a:bodyPr/>
          <a:lstStyle/>
          <a:p>
            <a:r>
              <a:rPr lang="en-US"/>
              <a:t>Click to edit master title style</a:t>
            </a:r>
          </a:p>
        </p:txBody>
      </p:sp>
      <p:sp>
        <p:nvSpPr>
          <p:cNvPr id="4" name="Text Placeholder 3">
            <a:extLst>
              <a:ext uri="{FF2B5EF4-FFF2-40B4-BE49-F238E27FC236}">
                <a16:creationId xmlns:a16="http://schemas.microsoft.com/office/drawing/2014/main" id="{686AD0FF-A216-436F-B051-B1BE8ADE1764}"/>
              </a:ext>
            </a:extLst>
          </p:cNvPr>
          <p:cNvSpPr>
            <a:spLocks noGrp="1"/>
          </p:cNvSpPr>
          <p:nvPr>
            <p:ph type="body" sz="quarter" idx="10" hasCustomPrompt="1"/>
          </p:nvPr>
        </p:nvSpPr>
        <p:spPr bwMode="gray">
          <a:xfrm>
            <a:off x="548640" y="2057400"/>
            <a:ext cx="10972799" cy="173727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4DE053B-7AB7-4879-9C1E-CC724EEF94D0}"/>
              </a:ext>
            </a:extLst>
          </p:cNvPr>
          <p:cNvSpPr>
            <a:spLocks noGrp="1"/>
          </p:cNvSpPr>
          <p:nvPr>
            <p:ph type="body" sz="quarter" idx="11" hasCustomPrompt="1"/>
          </p:nvPr>
        </p:nvSpPr>
        <p:spPr bwMode="gray">
          <a:xfrm>
            <a:off x="548639" y="1417320"/>
            <a:ext cx="10972799" cy="548640"/>
          </a:xfrm>
        </p:spPr>
        <p:txBody>
          <a:bodyPr/>
          <a:lstStyle>
            <a:lvl1pPr marL="0" indent="0">
              <a:spcBef>
                <a:spcPts val="0"/>
              </a:spcBef>
              <a:spcAft>
                <a:spcPts val="0"/>
              </a:spcAft>
              <a:buNone/>
              <a:defRPr b="0">
                <a:solidFill>
                  <a:schemeClr val="accent1"/>
                </a:solidFill>
              </a:defRPr>
            </a:lvl1pPr>
            <a:lvl2pPr marL="230188" indent="0">
              <a:buNone/>
              <a:defRPr/>
            </a:lvl2pPr>
          </a:lstStyle>
          <a:p>
            <a:pPr lvl="0"/>
            <a:r>
              <a:rPr lang="en-US"/>
              <a:t>Click to edit master text styles</a:t>
            </a:r>
          </a:p>
        </p:txBody>
      </p:sp>
      <p:sp>
        <p:nvSpPr>
          <p:cNvPr id="8" name="Text Placeholder 7">
            <a:extLst>
              <a:ext uri="{FF2B5EF4-FFF2-40B4-BE49-F238E27FC236}">
                <a16:creationId xmlns:a16="http://schemas.microsoft.com/office/drawing/2014/main" id="{D684BF77-45AD-491E-AE63-A8F054890055}"/>
              </a:ext>
            </a:extLst>
          </p:cNvPr>
          <p:cNvSpPr>
            <a:spLocks noGrp="1"/>
          </p:cNvSpPr>
          <p:nvPr>
            <p:ph type="body" sz="quarter" idx="12" hasCustomPrompt="1"/>
          </p:nvPr>
        </p:nvSpPr>
        <p:spPr bwMode="gray">
          <a:xfrm>
            <a:off x="548639" y="182880"/>
            <a:ext cx="5486400" cy="274320"/>
          </a:xfrm>
        </p:spPr>
        <p:txBody>
          <a:bodyPr anchor="ctr"/>
          <a:lstStyle>
            <a:lvl1pPr marL="0" indent="0">
              <a:lnSpc>
                <a:spcPct val="100000"/>
              </a:lnSpc>
              <a:spcBef>
                <a:spcPts val="0"/>
              </a:spcBef>
              <a:spcAft>
                <a:spcPts val="0"/>
              </a:spcAft>
              <a:buNone/>
              <a:defRPr sz="1000" b="1" cap="small" baseline="0">
                <a:solidFill>
                  <a:schemeClr val="tx2"/>
                </a:solidFill>
              </a:defRPr>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1705358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vigation Case Study w/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E88D6E-7B11-45B8-A194-654C73036A8C}"/>
              </a:ext>
            </a:extLst>
          </p:cNvPr>
          <p:cNvSpPr/>
          <p:nvPr userDrawn="1"/>
        </p:nvSpPr>
        <p:spPr bwMode="gray">
          <a:xfrm>
            <a:off x="8488680" y="0"/>
            <a:ext cx="3703320" cy="68580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3C874-B3F9-48CA-AFAC-4A9DF9583137}"/>
              </a:ext>
            </a:extLst>
          </p:cNvPr>
          <p:cNvSpPr>
            <a:spLocks noGrp="1"/>
          </p:cNvSpPr>
          <p:nvPr>
            <p:ph type="title" hasCustomPrompt="1"/>
          </p:nvPr>
        </p:nvSpPr>
        <p:spPr bwMode="gray">
          <a:xfrm>
            <a:off x="548640" y="502920"/>
            <a:ext cx="7772400" cy="822960"/>
          </a:xfrm>
        </p:spPr>
        <p:txBody>
          <a:bodyPr/>
          <a:lstStyle/>
          <a:p>
            <a:r>
              <a:rPr lang="en-US"/>
              <a:t>Click to edit master title style</a:t>
            </a:r>
          </a:p>
        </p:txBody>
      </p:sp>
      <p:sp>
        <p:nvSpPr>
          <p:cNvPr id="4" name="Text Placeholder 3">
            <a:extLst>
              <a:ext uri="{FF2B5EF4-FFF2-40B4-BE49-F238E27FC236}">
                <a16:creationId xmlns:a16="http://schemas.microsoft.com/office/drawing/2014/main" id="{EB7DAC86-8D10-440C-A9DD-09F343CE260F}"/>
              </a:ext>
            </a:extLst>
          </p:cNvPr>
          <p:cNvSpPr>
            <a:spLocks noGrp="1"/>
          </p:cNvSpPr>
          <p:nvPr>
            <p:ph type="body" sz="quarter" idx="10"/>
          </p:nvPr>
        </p:nvSpPr>
        <p:spPr bwMode="gray">
          <a:xfrm>
            <a:off x="548640" y="182880"/>
            <a:ext cx="5486400" cy="274320"/>
          </a:xfrm>
        </p:spPr>
        <p:txBody>
          <a:bodyPr anchor="ctr"/>
          <a:lstStyle>
            <a:lvl1pPr marL="0" indent="0">
              <a:lnSpc>
                <a:spcPct val="100000"/>
              </a:lnSpc>
              <a:spcBef>
                <a:spcPts val="0"/>
              </a:spcBef>
              <a:spcAft>
                <a:spcPts val="0"/>
              </a:spcAft>
              <a:buNone/>
              <a:defRPr sz="1000" b="1" i="0" cap="all" baseline="0">
                <a:solidFill>
                  <a:schemeClr val="tx2"/>
                </a:solidFill>
              </a:defRPr>
            </a:lvl1pPr>
            <a:lvl2pPr marL="230188"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24CED11C-7442-4305-845D-65226388258F}"/>
              </a:ext>
            </a:extLst>
          </p:cNvPr>
          <p:cNvSpPr>
            <a:spLocks noGrp="1"/>
          </p:cNvSpPr>
          <p:nvPr>
            <p:ph type="body" sz="quarter" idx="11" hasCustomPrompt="1"/>
          </p:nvPr>
        </p:nvSpPr>
        <p:spPr bwMode="gray">
          <a:xfrm>
            <a:off x="548640" y="1417320"/>
            <a:ext cx="7772400" cy="173727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85992B9C-CDF1-4F94-A687-0C9FC67258DB}"/>
              </a:ext>
            </a:extLst>
          </p:cNvPr>
          <p:cNvSpPr>
            <a:spLocks noGrp="1"/>
          </p:cNvSpPr>
          <p:nvPr>
            <p:ph type="body" sz="quarter" idx="12" hasCustomPrompt="1"/>
          </p:nvPr>
        </p:nvSpPr>
        <p:spPr bwMode="gray">
          <a:xfrm>
            <a:off x="8717280" y="777240"/>
            <a:ext cx="3291840" cy="548640"/>
          </a:xfrm>
        </p:spPr>
        <p:txBody>
          <a:bodyPr anchor="b"/>
          <a:lstStyle>
            <a:lvl1pPr marL="0" indent="0">
              <a:buNone/>
              <a:defRPr sz="1600" b="1">
                <a:solidFill>
                  <a:schemeClr val="accent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29A2EB62-007D-4BC4-B728-5B4F01EBA88E}"/>
              </a:ext>
            </a:extLst>
          </p:cNvPr>
          <p:cNvSpPr>
            <a:spLocks noGrp="1"/>
          </p:cNvSpPr>
          <p:nvPr>
            <p:ph type="body" sz="quarter" idx="13" hasCustomPrompt="1"/>
          </p:nvPr>
        </p:nvSpPr>
        <p:spPr bwMode="gray">
          <a:xfrm>
            <a:off x="8717281" y="1417320"/>
            <a:ext cx="3291839" cy="1737270"/>
          </a:xfrm>
        </p:spPr>
        <p:txBody>
          <a:bodyPr>
            <a:spAutoFit/>
          </a:bodyPr>
          <a:lstStyle>
            <a:lvl1pPr>
              <a:defRPr>
                <a:solidFill>
                  <a:schemeClr val="tx1"/>
                </a:solidFill>
              </a:defRPr>
            </a:lvl1pPr>
            <a:lvl2pPr>
              <a:buClrTx/>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8AC9FE11-2ACD-4DB9-9774-2412EE78853C}"/>
              </a:ext>
            </a:extLst>
          </p:cNvPr>
          <p:cNvSpPr txBox="1"/>
          <p:nvPr userDrawn="1"/>
        </p:nvSpPr>
        <p:spPr bwMode="gray">
          <a:xfrm>
            <a:off x="11551920" y="6537960"/>
            <a:ext cx="365760" cy="228600"/>
          </a:xfrm>
          <a:prstGeom prst="rect">
            <a:avLst/>
          </a:prstGeom>
          <a:noFill/>
        </p:spPr>
        <p:txBody>
          <a:bodyPr wrap="none" lIns="91440" tIns="0" rIns="0" bIns="0" rtlCol="0" anchor="ctr">
            <a:noAutofit/>
          </a:bodyPr>
          <a:lstStyle/>
          <a:p>
            <a:pPr algn="r"/>
            <a:fld id="{67BB12AA-7393-4011-84FB-B3A64C0C3AF3}" type="slidenum">
              <a:rPr lang="en-US" sz="800" smtClean="0">
                <a:solidFill>
                  <a:schemeClr val="bg2">
                    <a:lumMod val="75000"/>
                  </a:schemeClr>
                </a:solidFill>
              </a:rPr>
              <a:pPr algn="r"/>
              <a:t>‹#›</a:t>
            </a:fld>
            <a:endParaRPr lang="en-US" sz="800">
              <a:solidFill>
                <a:schemeClr val="bg2">
                  <a:lumMod val="75000"/>
                </a:schemeClr>
              </a:solidFill>
            </a:endParaRPr>
          </a:p>
        </p:txBody>
      </p:sp>
      <p:cxnSp>
        <p:nvCxnSpPr>
          <p:cNvPr id="13" name="Straight Connector 12">
            <a:extLst>
              <a:ext uri="{FF2B5EF4-FFF2-40B4-BE49-F238E27FC236}">
                <a16:creationId xmlns:a16="http://schemas.microsoft.com/office/drawing/2014/main" id="{3FCE1313-EC6D-4C13-9E35-FAB5139E933E}"/>
              </a:ext>
            </a:extLst>
          </p:cNvPr>
          <p:cNvCxnSpPr>
            <a:cxnSpLocks/>
          </p:cNvCxnSpPr>
          <p:nvPr userDrawn="1"/>
        </p:nvCxnSpPr>
        <p:spPr bwMode="gray">
          <a:xfrm>
            <a:off x="11536680" y="6537960"/>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611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5844-8726-46AE-B94F-EE24EFB57DDE}"/>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66CF9C4-813B-4FC4-9AD1-8B1B6855C52B}"/>
              </a:ext>
            </a:extLst>
          </p:cNvPr>
          <p:cNvSpPr>
            <a:spLocks noGrp="1"/>
          </p:cNvSpPr>
          <p:nvPr>
            <p:ph sz="half" idx="1" hasCustomPrompt="1"/>
          </p:nvPr>
        </p:nvSpPr>
        <p:spPr bwMode="gray">
          <a:xfrm>
            <a:off x="548640" y="1417320"/>
            <a:ext cx="5394960" cy="1737270"/>
          </a:xfrm>
        </p:spPr>
        <p:txBody>
          <a:bodyPr rIns="9144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3F9F6-7A97-4E7C-A59F-3B955F124D78}"/>
              </a:ext>
            </a:extLst>
          </p:cNvPr>
          <p:cNvSpPr>
            <a:spLocks noGrp="1"/>
          </p:cNvSpPr>
          <p:nvPr>
            <p:ph sz="half" idx="2" hasCustomPrompt="1"/>
          </p:nvPr>
        </p:nvSpPr>
        <p:spPr bwMode="gray">
          <a:xfrm>
            <a:off x="6126480" y="1417320"/>
            <a:ext cx="5394960" cy="1737270"/>
          </a:xfrm>
        </p:spPr>
        <p:txBody>
          <a:bodyPr rIns="9144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0263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64D7-A925-43C5-83BD-DA42D0BA9F9C}"/>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8EE22-1750-4CF8-A82E-B5D5CCF81527}"/>
              </a:ext>
            </a:extLst>
          </p:cNvPr>
          <p:cNvSpPr>
            <a:spLocks noGrp="1"/>
          </p:cNvSpPr>
          <p:nvPr>
            <p:ph type="body" idx="1" hasCustomPrompt="1"/>
          </p:nvPr>
        </p:nvSpPr>
        <p:spPr bwMode="gray">
          <a:xfrm>
            <a:off x="548640" y="1417320"/>
            <a:ext cx="5394960" cy="548640"/>
          </a:xfrm>
        </p:spPr>
        <p:txBody>
          <a:bodyPr anchor="b"/>
          <a:lstStyle>
            <a:lvl1pPr marL="0" indent="0">
              <a:buNone/>
              <a:defRPr sz="1600" b="1" i="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3F404B-E29E-4EF7-940D-9A12B6692105}"/>
              </a:ext>
            </a:extLst>
          </p:cNvPr>
          <p:cNvSpPr>
            <a:spLocks noGrp="1"/>
          </p:cNvSpPr>
          <p:nvPr>
            <p:ph sz="half" idx="2" hasCustomPrompt="1"/>
          </p:nvPr>
        </p:nvSpPr>
        <p:spPr bwMode="gray">
          <a:xfrm>
            <a:off x="548640" y="2011680"/>
            <a:ext cx="539496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A5E6D0-B790-4474-A70B-5D4BC2579C28}"/>
              </a:ext>
            </a:extLst>
          </p:cNvPr>
          <p:cNvSpPr>
            <a:spLocks noGrp="1"/>
          </p:cNvSpPr>
          <p:nvPr>
            <p:ph type="body" sz="quarter" idx="3" hasCustomPrompt="1"/>
          </p:nvPr>
        </p:nvSpPr>
        <p:spPr bwMode="gray">
          <a:xfrm>
            <a:off x="6126480" y="1417320"/>
            <a:ext cx="5394960" cy="548640"/>
          </a:xfrm>
        </p:spPr>
        <p:txBody>
          <a:bodyPr anchor="b"/>
          <a:lstStyle>
            <a:lvl1pPr marL="0" indent="0">
              <a:buNone/>
              <a:defRPr sz="1600" b="1" i="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86359D-C70A-41C2-A8DB-91A130AFFB51}"/>
              </a:ext>
            </a:extLst>
          </p:cNvPr>
          <p:cNvSpPr>
            <a:spLocks noGrp="1"/>
          </p:cNvSpPr>
          <p:nvPr>
            <p:ph sz="quarter" idx="4" hasCustomPrompt="1"/>
          </p:nvPr>
        </p:nvSpPr>
        <p:spPr bwMode="gray">
          <a:xfrm>
            <a:off x="6126480" y="2011680"/>
            <a:ext cx="539496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020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50/50 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9F9E-709E-4D36-A982-0CB675FAA809}"/>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225973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650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 1/3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D032-04FA-4151-B54E-78A80CBA692A}"/>
              </a:ext>
            </a:extLst>
          </p:cNvPr>
          <p:cNvSpPr>
            <a:spLocks noGrp="1"/>
          </p:cNvSpPr>
          <p:nvPr>
            <p:ph type="title" hasCustomPrompt="1"/>
          </p:nvPr>
        </p:nvSpPr>
        <p:spPr bwMode="gray">
          <a:xfrm>
            <a:off x="4206240" y="228600"/>
            <a:ext cx="7315200" cy="109728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AA4CF24-8E97-47C3-94FE-A2C4E786389E}"/>
              </a:ext>
            </a:extLst>
          </p:cNvPr>
          <p:cNvSpPr>
            <a:spLocks noGrp="1"/>
          </p:cNvSpPr>
          <p:nvPr>
            <p:ph idx="1" hasCustomPrompt="1"/>
          </p:nvPr>
        </p:nvSpPr>
        <p:spPr bwMode="gray">
          <a:xfrm>
            <a:off x="4206240" y="1417320"/>
            <a:ext cx="7315193" cy="4873625"/>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0A6E5E4-D4D6-4737-9338-C6161818F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
        <p:nvSpPr>
          <p:cNvPr id="8" name="Rectangle 7">
            <a:extLst>
              <a:ext uri="{FF2B5EF4-FFF2-40B4-BE49-F238E27FC236}">
                <a16:creationId xmlns:a16="http://schemas.microsoft.com/office/drawing/2014/main" id="{26FCB1BB-1145-4993-A17B-25DC984F6787}"/>
              </a:ext>
            </a:extLst>
          </p:cNvPr>
          <p:cNvSpPr/>
          <p:nvPr userDrawn="1"/>
        </p:nvSpPr>
        <p:spPr bwMode="ltGray">
          <a:xfrm>
            <a:off x="0" y="0"/>
            <a:ext cx="4023360" cy="68580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11CC676-E27A-4CE7-AA31-80F414EC6260}"/>
              </a:ext>
            </a:extLst>
          </p:cNvPr>
          <p:cNvSpPr>
            <a:spLocks noGrp="1"/>
          </p:cNvSpPr>
          <p:nvPr>
            <p:ph type="body" sz="half" idx="2" hasCustomPrompt="1"/>
          </p:nvPr>
        </p:nvSpPr>
        <p:spPr bwMode="gray">
          <a:xfrm>
            <a:off x="0" y="0"/>
            <a:ext cx="4023360" cy="6290945"/>
          </a:xfrm>
        </p:spPr>
        <p:txBody>
          <a:bodyPr lIns="91440" rIns="91440" anchor="ctr"/>
          <a:lstStyle>
            <a:lvl1pPr marL="0" indent="0" algn="ctr">
              <a:spcBef>
                <a:spcPts val="0"/>
              </a:spcBef>
              <a:spcAft>
                <a:spcPts val="1200"/>
              </a:spcAft>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894A952D-F7E9-43C1-8699-7431369FDC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Tree>
    <p:extLst>
      <p:ext uri="{BB962C8B-B14F-4D97-AF65-F5344CB8AC3E}">
        <p14:creationId xmlns:p14="http://schemas.microsoft.com/office/powerpoint/2010/main" val="3789752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 2/3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E920-2126-47A3-ADC5-1ADCCCB7C0EE}"/>
              </a:ext>
            </a:extLst>
          </p:cNvPr>
          <p:cNvSpPr>
            <a:spLocks noGrp="1"/>
          </p:cNvSpPr>
          <p:nvPr>
            <p:ph type="title" hasCustomPrompt="1"/>
          </p:nvPr>
        </p:nvSpPr>
        <p:spPr bwMode="gray">
          <a:xfrm>
            <a:off x="8252694" y="228600"/>
            <a:ext cx="3390665" cy="1097280"/>
          </a:xfrm>
        </p:spPr>
        <p:txBody>
          <a:bodyPr>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2A6DF547-40DB-49AE-8AC3-96AB6388B8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
        <p:nvSpPr>
          <p:cNvPr id="9" name="Text Placeholder 8">
            <a:extLst>
              <a:ext uri="{FF2B5EF4-FFF2-40B4-BE49-F238E27FC236}">
                <a16:creationId xmlns:a16="http://schemas.microsoft.com/office/drawing/2014/main" id="{BE9AECD6-4623-4512-9EF5-8032BB801B36}"/>
              </a:ext>
            </a:extLst>
          </p:cNvPr>
          <p:cNvSpPr>
            <a:spLocks noGrp="1"/>
          </p:cNvSpPr>
          <p:nvPr>
            <p:ph type="body" sz="quarter" idx="11" hasCustomPrompt="1"/>
          </p:nvPr>
        </p:nvSpPr>
        <p:spPr bwMode="gray">
          <a:xfrm>
            <a:off x="8252694" y="1417320"/>
            <a:ext cx="3390665"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517C140-D8A5-4568-93F7-B91A49DFEDD9}"/>
              </a:ext>
            </a:extLst>
          </p:cNvPr>
          <p:cNvSpPr/>
          <p:nvPr userDrawn="1"/>
        </p:nvSpPr>
        <p:spPr bwMode="ltGray">
          <a:xfrm>
            <a:off x="0" y="0"/>
            <a:ext cx="8046720" cy="68580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26554B-ECE3-4970-B504-22DBAB4598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
        <p:nvSpPr>
          <p:cNvPr id="7" name="Content Placeholder 6">
            <a:extLst>
              <a:ext uri="{FF2B5EF4-FFF2-40B4-BE49-F238E27FC236}">
                <a16:creationId xmlns:a16="http://schemas.microsoft.com/office/drawing/2014/main" id="{69D48BE8-EA6C-45EC-A925-170EDAB99974}"/>
              </a:ext>
            </a:extLst>
          </p:cNvPr>
          <p:cNvSpPr>
            <a:spLocks noGrp="1"/>
          </p:cNvSpPr>
          <p:nvPr>
            <p:ph sz="quarter" idx="10" hasCustomPrompt="1"/>
          </p:nvPr>
        </p:nvSpPr>
        <p:spPr bwMode="gray">
          <a:xfrm>
            <a:off x="548640" y="228600"/>
            <a:ext cx="7275442" cy="6126480"/>
          </a:xfrm>
        </p:spPr>
        <p:txBody>
          <a:bodyPr>
            <a:noAutofit/>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D7E15832-AE7D-4BDA-9F1B-29A564F369D9}"/>
              </a:ext>
            </a:extLst>
          </p:cNvPr>
          <p:cNvSpPr txBox="1"/>
          <p:nvPr userDrawn="1"/>
        </p:nvSpPr>
        <p:spPr bwMode="gray">
          <a:xfrm>
            <a:off x="4873711" y="6504402"/>
            <a:ext cx="2444579" cy="123111"/>
          </a:xfrm>
          <a:prstGeom prst="rect">
            <a:avLst/>
          </a:prstGeom>
          <a:noFill/>
        </p:spPr>
        <p:txBody>
          <a:bodyPr wrap="none" lIns="0" tIns="0" rIns="0" bIns="0" rtlCol="0" anchor="ctr">
            <a:spAutoFit/>
          </a:bodyPr>
          <a:lstStyle/>
          <a:p>
            <a:pPr algn="ctr"/>
            <a:r>
              <a:rPr lang="en-US" sz="800">
                <a:solidFill>
                  <a:schemeClr val="tx2">
                    <a:lumMod val="60000"/>
                    <a:lumOff val="40000"/>
                  </a:schemeClr>
                </a:solidFill>
              </a:rPr>
              <a:t>Proprietary and confidential. All rights reserved.</a:t>
            </a:r>
          </a:p>
        </p:txBody>
      </p:sp>
    </p:spTree>
    <p:extLst>
      <p:ext uri="{BB962C8B-B14F-4D97-AF65-F5344CB8AC3E}">
        <p14:creationId xmlns:p14="http://schemas.microsoft.com/office/powerpoint/2010/main" val="237663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Spli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E6877D-B0E1-41CC-90AD-DC84E1739705}"/>
              </a:ext>
            </a:extLst>
          </p:cNvPr>
          <p:cNvSpPr/>
          <p:nvPr userDrawn="1"/>
        </p:nvSpPr>
        <p:spPr bwMode="ltGray">
          <a:xfrm>
            <a:off x="6111240" y="0"/>
            <a:ext cx="6080760" cy="68580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59778-229D-4DAC-A927-F65DC6617778}"/>
              </a:ext>
            </a:extLst>
          </p:cNvPr>
          <p:cNvSpPr>
            <a:spLocks noGrp="1"/>
          </p:cNvSpPr>
          <p:nvPr>
            <p:ph type="title" hasCustomPrompt="1"/>
          </p:nvPr>
        </p:nvSpPr>
        <p:spPr bwMode="gray">
          <a:xfrm>
            <a:off x="548640" y="228600"/>
            <a:ext cx="5486400" cy="1097280"/>
          </a:xfrm>
        </p:spPr>
        <p:txBody>
          <a:bodyPr>
            <a:noAutofit/>
          </a:bodyPr>
          <a:lstStyle/>
          <a:p>
            <a:r>
              <a:rPr lang="en-US"/>
              <a:t>Click to edit master title style</a:t>
            </a:r>
          </a:p>
        </p:txBody>
      </p:sp>
      <p:sp>
        <p:nvSpPr>
          <p:cNvPr id="5" name="Content Placeholder 4">
            <a:extLst>
              <a:ext uri="{FF2B5EF4-FFF2-40B4-BE49-F238E27FC236}">
                <a16:creationId xmlns:a16="http://schemas.microsoft.com/office/drawing/2014/main" id="{9881C532-3EC7-40FF-BE62-836D7A1E7915}"/>
              </a:ext>
            </a:extLst>
          </p:cNvPr>
          <p:cNvSpPr>
            <a:spLocks noGrp="1"/>
          </p:cNvSpPr>
          <p:nvPr>
            <p:ph sz="quarter" idx="10" hasCustomPrompt="1"/>
          </p:nvPr>
        </p:nvSpPr>
        <p:spPr bwMode="gray">
          <a:xfrm>
            <a:off x="548640" y="1417320"/>
            <a:ext cx="548640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D1C5AA40-B5E6-43C7-A010-D4FFCD9BF1ED}"/>
              </a:ext>
            </a:extLst>
          </p:cNvPr>
          <p:cNvSpPr txBox="1"/>
          <p:nvPr userDrawn="1"/>
        </p:nvSpPr>
        <p:spPr bwMode="gray">
          <a:xfrm>
            <a:off x="11551920" y="6537960"/>
            <a:ext cx="365760" cy="228600"/>
          </a:xfrm>
          <a:prstGeom prst="rect">
            <a:avLst/>
          </a:prstGeom>
          <a:noFill/>
        </p:spPr>
        <p:txBody>
          <a:bodyPr wrap="none" lIns="91440" tIns="0" rIns="0" bIns="0" rtlCol="0" anchor="ctr">
            <a:noAutofit/>
          </a:bodyPr>
          <a:lstStyle/>
          <a:p>
            <a:pPr algn="r"/>
            <a:fld id="{67BB12AA-7393-4011-84FB-B3A64C0C3AF3}" type="slidenum">
              <a:rPr lang="en-US" sz="800" smtClean="0">
                <a:solidFill>
                  <a:schemeClr val="bg1"/>
                </a:solidFill>
              </a:rPr>
              <a:pPr algn="r"/>
              <a:t>‹#›</a:t>
            </a:fld>
            <a:endParaRPr lang="en-US" sz="800">
              <a:solidFill>
                <a:schemeClr val="bg1"/>
              </a:solidFill>
            </a:endParaRPr>
          </a:p>
        </p:txBody>
      </p:sp>
      <p:cxnSp>
        <p:nvCxnSpPr>
          <p:cNvPr id="7" name="Straight Connector 6">
            <a:extLst>
              <a:ext uri="{FF2B5EF4-FFF2-40B4-BE49-F238E27FC236}">
                <a16:creationId xmlns:a16="http://schemas.microsoft.com/office/drawing/2014/main" id="{1F5D7311-155D-4D0B-B3BF-F4C0EF98CCF4}"/>
              </a:ext>
            </a:extLst>
          </p:cNvPr>
          <p:cNvCxnSpPr>
            <a:cxnSpLocks/>
          </p:cNvCxnSpPr>
          <p:nvPr userDrawn="1"/>
        </p:nvCxnSpPr>
        <p:spPr bwMode="gray">
          <a:xfrm>
            <a:off x="11536680" y="6537960"/>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F8A3B8A-0B33-4487-B69B-F0CDCCF6A5F1}"/>
              </a:ext>
            </a:extLst>
          </p:cNvPr>
          <p:cNvSpPr>
            <a:spLocks noGrp="1"/>
          </p:cNvSpPr>
          <p:nvPr>
            <p:ph sz="quarter" idx="11" hasCustomPrompt="1"/>
          </p:nvPr>
        </p:nvSpPr>
        <p:spPr bwMode="gray">
          <a:xfrm>
            <a:off x="6431280" y="1417320"/>
            <a:ext cx="5486400" cy="1737270"/>
          </a:xfrm>
        </p:spPr>
        <p:txBody>
          <a:bodyPr>
            <a:noAutofit/>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A903CE24-481A-442F-86A7-2F1F81597254}"/>
              </a:ext>
            </a:extLst>
          </p:cNvPr>
          <p:cNvSpPr>
            <a:spLocks noGrp="1"/>
          </p:cNvSpPr>
          <p:nvPr>
            <p:ph type="body" sz="quarter" idx="12" hasCustomPrompt="1"/>
          </p:nvPr>
        </p:nvSpPr>
        <p:spPr bwMode="gray">
          <a:xfrm>
            <a:off x="6431280" y="228600"/>
            <a:ext cx="5486400" cy="1097280"/>
          </a:xfrm>
        </p:spPr>
        <p:txBody>
          <a:bodyPr anchor="b" anchorCtr="0"/>
          <a:lstStyle>
            <a:lvl1pPr marL="0" indent="0">
              <a:buNone/>
              <a:defRPr sz="3600">
                <a:solidFill>
                  <a:schemeClr val="bg1"/>
                </a:solidFill>
                <a:latin typeface="+mj-lt"/>
              </a:defRPr>
            </a:lvl1pPr>
            <a:lvl2pPr marL="230188" indent="0">
              <a:buNone/>
              <a:defRPr sz="1100">
                <a:latin typeface="+mj-lt"/>
              </a:defRPr>
            </a:lvl2pPr>
            <a:lvl3pPr marL="461963" indent="0">
              <a:buNone/>
              <a:defRPr sz="1100">
                <a:latin typeface="+mj-lt"/>
              </a:defRPr>
            </a:lvl3pPr>
            <a:lvl4pPr marL="684212" indent="0">
              <a:buNone/>
              <a:defRPr sz="1100">
                <a:latin typeface="+mj-lt"/>
              </a:defRPr>
            </a:lvl4pPr>
            <a:lvl5pPr marL="914400" indent="0">
              <a:buNone/>
              <a:defRPr sz="1100">
                <a:latin typeface="+mj-lt"/>
              </a:defRPr>
            </a:lvl5pPr>
          </a:lstStyle>
          <a:p>
            <a:pPr lvl="0"/>
            <a:r>
              <a:rPr lang="en-US"/>
              <a:t>Click to edit master text styles</a:t>
            </a:r>
          </a:p>
        </p:txBody>
      </p:sp>
      <p:sp>
        <p:nvSpPr>
          <p:cNvPr id="15" name="TextBox 14">
            <a:extLst>
              <a:ext uri="{FF2B5EF4-FFF2-40B4-BE49-F238E27FC236}">
                <a16:creationId xmlns:a16="http://schemas.microsoft.com/office/drawing/2014/main" id="{F938BB34-97D8-420E-8BDB-7D59C3BC8B9F}"/>
              </a:ext>
            </a:extLst>
          </p:cNvPr>
          <p:cNvSpPr txBox="1"/>
          <p:nvPr userDrawn="1"/>
        </p:nvSpPr>
        <p:spPr bwMode="gray">
          <a:xfrm>
            <a:off x="4873711" y="6504402"/>
            <a:ext cx="2444579" cy="123111"/>
          </a:xfrm>
          <a:prstGeom prst="rect">
            <a:avLst/>
          </a:prstGeom>
          <a:noFill/>
        </p:spPr>
        <p:txBody>
          <a:bodyPr wrap="none" lIns="0" tIns="0" rIns="0" bIns="0" rtlCol="0" anchor="ctr">
            <a:spAutoFit/>
          </a:bodyPr>
          <a:lstStyle/>
          <a:p>
            <a:pPr algn="ctr"/>
            <a:r>
              <a:rPr lang="en-US" sz="800">
                <a:solidFill>
                  <a:schemeClr val="tx2">
                    <a:lumMod val="60000"/>
                    <a:lumOff val="40000"/>
                  </a:schemeClr>
                </a:solidFill>
              </a:rPr>
              <a:t>Proprietary and confidential. All rights reserved.</a:t>
            </a:r>
          </a:p>
        </p:txBody>
      </p:sp>
    </p:spTree>
    <p:extLst>
      <p:ext uri="{BB962C8B-B14F-4D97-AF65-F5344CB8AC3E}">
        <p14:creationId xmlns:p14="http://schemas.microsoft.com/office/powerpoint/2010/main" val="1100047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Bullet Lis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10B7B8-37AA-40E1-AB4E-AFB649DB9764}"/>
              </a:ext>
            </a:extLst>
          </p:cNvPr>
          <p:cNvSpPr/>
          <p:nvPr userDrawn="1"/>
        </p:nvSpPr>
        <p:spPr bwMode="gray">
          <a:xfrm>
            <a:off x="1524" y="1371600"/>
            <a:ext cx="12188952" cy="4937760"/>
          </a:xfrm>
          <a:prstGeom prst="rect">
            <a:avLst/>
          </a:prstGeom>
          <a:solidFill>
            <a:schemeClr val="tx2">
              <a:lumMod val="20000"/>
              <a:lumOff val="8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0F9EC-0EAB-4727-9799-29ED998A3516}"/>
              </a:ext>
            </a:extLst>
          </p:cNvPr>
          <p:cNvSpPr>
            <a:spLocks noGrp="1"/>
          </p:cNvSpPr>
          <p:nvPr>
            <p:ph type="title" hasCustomPrompt="1"/>
          </p:nvPr>
        </p:nvSpPr>
        <p:spPr bwMode="gray">
          <a:xfrm>
            <a:off x="548640" y="228600"/>
            <a:ext cx="10972800" cy="1097280"/>
          </a:xfrm>
        </p:spPr>
        <p:txBody>
          <a:bodyPr anchor="b">
            <a:noAutofit/>
          </a:bodyPr>
          <a:lstStyle>
            <a:lvl1pPr>
              <a:defRPr sz="3600"/>
            </a:lvl1pPr>
          </a:lstStyle>
          <a:p>
            <a:r>
              <a:rPr lang="en-US"/>
              <a:t>Click to edit master title style</a:t>
            </a:r>
          </a:p>
        </p:txBody>
      </p:sp>
      <p:sp>
        <p:nvSpPr>
          <p:cNvPr id="9" name="Text Placeholder 8">
            <a:extLst>
              <a:ext uri="{FF2B5EF4-FFF2-40B4-BE49-F238E27FC236}">
                <a16:creationId xmlns:a16="http://schemas.microsoft.com/office/drawing/2014/main" id="{099AEA91-0E64-414D-AB9C-BFADC08C13D6}"/>
              </a:ext>
            </a:extLst>
          </p:cNvPr>
          <p:cNvSpPr>
            <a:spLocks noGrp="1"/>
          </p:cNvSpPr>
          <p:nvPr>
            <p:ph type="body" sz="quarter" idx="10" hasCustomPrompt="1"/>
          </p:nvPr>
        </p:nvSpPr>
        <p:spPr bwMode="gray">
          <a:xfrm>
            <a:off x="548640" y="1417320"/>
            <a:ext cx="329184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4B3F9836-81FE-412A-B3B8-FB616DCF9ED3}"/>
              </a:ext>
            </a:extLst>
          </p:cNvPr>
          <p:cNvSpPr>
            <a:spLocks noGrp="1"/>
          </p:cNvSpPr>
          <p:nvPr>
            <p:ph type="body" sz="quarter" idx="11" hasCustomPrompt="1"/>
          </p:nvPr>
        </p:nvSpPr>
        <p:spPr bwMode="gray">
          <a:xfrm>
            <a:off x="4389120" y="1463040"/>
            <a:ext cx="7132320" cy="365760"/>
          </a:xfrm>
          <a:solidFill>
            <a:schemeClr val="bg1"/>
          </a:solidFill>
        </p:spPr>
        <p:txBody>
          <a:bodyPr lIns="91440" rIns="91440" anchor="ctr"/>
          <a:lstStyle>
            <a:lvl1pPr marL="0" indent="0">
              <a:lnSpc>
                <a:spcPct val="100000"/>
              </a:lnSpc>
              <a:spcBef>
                <a:spcPts val="0"/>
              </a:spcBef>
              <a:spcAft>
                <a:spcPts val="0"/>
              </a:spcAft>
              <a:buNone/>
              <a:defRPr sz="1200" b="1" i="0" cap="all" baseline="0">
                <a:solidFill>
                  <a:schemeClr val="accent1"/>
                </a:solidFill>
              </a:defRPr>
            </a:lvl1pPr>
            <a:lvl2pPr marL="230188" indent="0">
              <a:buNone/>
              <a:defRPr/>
            </a:lvl2pPr>
          </a:lstStyle>
          <a:p>
            <a:pPr lvl="0"/>
            <a:r>
              <a:rPr lang="en-US"/>
              <a:t>Click to edit master text styles</a:t>
            </a:r>
          </a:p>
        </p:txBody>
      </p:sp>
      <p:sp>
        <p:nvSpPr>
          <p:cNvPr id="13" name="Content Placeholder 12">
            <a:extLst>
              <a:ext uri="{FF2B5EF4-FFF2-40B4-BE49-F238E27FC236}">
                <a16:creationId xmlns:a16="http://schemas.microsoft.com/office/drawing/2014/main" id="{4E48653B-8945-46CA-A1C3-B4E4C060CE3E}"/>
              </a:ext>
            </a:extLst>
          </p:cNvPr>
          <p:cNvSpPr>
            <a:spLocks noGrp="1" noChangeAspect="1"/>
          </p:cNvSpPr>
          <p:nvPr>
            <p:ph sz="quarter" idx="12"/>
          </p:nvPr>
        </p:nvSpPr>
        <p:spPr bwMode="gray">
          <a:xfrm>
            <a:off x="4389120" y="1874520"/>
            <a:ext cx="7132320" cy="4297680"/>
          </a:xfrm>
          <a:solidFill>
            <a:schemeClr val="bg1"/>
          </a:solidFill>
        </p:spPr>
        <p:txBody>
          <a:bodyPr wrap="none" lIns="0" tIns="0" rIns="0" bIns="0"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395383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B0FA-047F-4407-821B-C22BF03B1C7F}"/>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C434DD49-2F27-4A07-83C6-CA25A04EC865}"/>
              </a:ext>
            </a:extLst>
          </p:cNvPr>
          <p:cNvSpPr>
            <a:spLocks noGrp="1"/>
          </p:cNvSpPr>
          <p:nvPr>
            <p:ph type="body" sz="quarter" idx="10" hasCustomPrompt="1"/>
          </p:nvPr>
        </p:nvSpPr>
        <p:spPr bwMode="gray">
          <a:xfrm>
            <a:off x="548640" y="1417320"/>
            <a:ext cx="1097280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201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Table, Video or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E158-87A9-49B9-8665-06169502C22F}"/>
              </a:ext>
            </a:extLst>
          </p:cNvPr>
          <p:cNvSpPr>
            <a:spLocks noGrp="1"/>
          </p:cNvSpPr>
          <p:nvPr>
            <p:ph type="title" hasCustomPrompt="1"/>
          </p:nvPr>
        </p:nvSpPr>
        <p:spPr bwMode="gray"/>
        <p:txBody>
          <a:bodyPr>
            <a:noAutofit/>
          </a:bodyPr>
          <a:lstStyle/>
          <a:p>
            <a:r>
              <a:rPr lang="en-US"/>
              <a:t>Click to edit master title style</a:t>
            </a:r>
          </a:p>
        </p:txBody>
      </p:sp>
      <p:sp>
        <p:nvSpPr>
          <p:cNvPr id="4" name="Text Placeholder 3">
            <a:extLst>
              <a:ext uri="{FF2B5EF4-FFF2-40B4-BE49-F238E27FC236}">
                <a16:creationId xmlns:a16="http://schemas.microsoft.com/office/drawing/2014/main" id="{05C83D87-15DF-4870-9314-FB061E93EBC0}"/>
              </a:ext>
            </a:extLst>
          </p:cNvPr>
          <p:cNvSpPr>
            <a:spLocks noGrp="1"/>
          </p:cNvSpPr>
          <p:nvPr>
            <p:ph type="body" sz="quarter" idx="10"/>
          </p:nvPr>
        </p:nvSpPr>
        <p:spPr bwMode="gray">
          <a:xfrm>
            <a:off x="548640" y="1371600"/>
            <a:ext cx="10972800" cy="365760"/>
          </a:xfrm>
        </p:spPr>
        <p:txBody>
          <a:bodyPr anchor="ctr"/>
          <a:lstStyle>
            <a:lvl1pPr marL="0" indent="0">
              <a:buNone/>
              <a:defRPr sz="1200" b="1" i="0" cap="all" baseline="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1F1E72A9-6195-42CA-9CFB-21A9BC70B486}"/>
              </a:ext>
            </a:extLst>
          </p:cNvPr>
          <p:cNvSpPr>
            <a:spLocks noGrp="1"/>
          </p:cNvSpPr>
          <p:nvPr>
            <p:ph sz="quarter" idx="11"/>
          </p:nvPr>
        </p:nvSpPr>
        <p:spPr bwMode="gray">
          <a:xfrm>
            <a:off x="548640" y="1783080"/>
            <a:ext cx="10972800" cy="4480560"/>
          </a:xfrm>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208584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DB8C-1020-4056-B923-F94F287281F7}"/>
              </a:ext>
            </a:extLst>
          </p:cNvPr>
          <p:cNvSpPr>
            <a:spLocks noGrp="1"/>
          </p:cNvSpPr>
          <p:nvPr>
            <p:ph type="title" hasCustomPrompt="1"/>
          </p:nvPr>
        </p:nvSpPr>
        <p:spPr bwMode="gray"/>
        <p:txBody>
          <a:bodyPr>
            <a:noAutofit/>
          </a:bodyPr>
          <a:lstStyle/>
          <a:p>
            <a:r>
              <a:rPr lang="en-US"/>
              <a:t>Click to edit master title style</a:t>
            </a:r>
          </a:p>
        </p:txBody>
      </p:sp>
      <p:sp>
        <p:nvSpPr>
          <p:cNvPr id="4" name="Picture Placeholder 3">
            <a:extLst>
              <a:ext uri="{FF2B5EF4-FFF2-40B4-BE49-F238E27FC236}">
                <a16:creationId xmlns:a16="http://schemas.microsoft.com/office/drawing/2014/main" id="{1998054E-4F18-4B5D-8169-EB6F5B85092F}"/>
              </a:ext>
            </a:extLst>
          </p:cNvPr>
          <p:cNvSpPr>
            <a:spLocks noGrp="1" noChangeAspect="1"/>
          </p:cNvSpPr>
          <p:nvPr>
            <p:ph type="pic" sz="quarter" idx="10"/>
          </p:nvPr>
        </p:nvSpPr>
        <p:spPr bwMode="gray">
          <a:xfrm>
            <a:off x="548640" y="1463564"/>
            <a:ext cx="1188720" cy="1188720"/>
          </a:xfrm>
          <a:solidFill>
            <a:schemeClr val="tx2">
              <a:lumMod val="20000"/>
              <a:lumOff val="80000"/>
            </a:schemeClr>
          </a:solidFill>
        </p:spPr>
        <p:txBody>
          <a:bodyPr tIns="0" bIns="0" anchor="ctr"/>
          <a:lstStyle>
            <a:lvl1pPr marL="0" indent="0" algn="ctr">
              <a:buNone/>
              <a:defRPr>
                <a:solidFill>
                  <a:schemeClr val="tx2"/>
                </a:solidFill>
              </a:defRPr>
            </a:lvl1pPr>
          </a:lstStyle>
          <a:p>
            <a:r>
              <a:rPr lang="en-US"/>
              <a:t>Click icon to add picture</a:t>
            </a:r>
          </a:p>
        </p:txBody>
      </p:sp>
      <p:sp>
        <p:nvSpPr>
          <p:cNvPr id="6" name="Text Placeholder 5">
            <a:extLst>
              <a:ext uri="{FF2B5EF4-FFF2-40B4-BE49-F238E27FC236}">
                <a16:creationId xmlns:a16="http://schemas.microsoft.com/office/drawing/2014/main" id="{50EADCA0-1709-4CF8-82EA-67DEA0A2DAE9}"/>
              </a:ext>
            </a:extLst>
          </p:cNvPr>
          <p:cNvSpPr>
            <a:spLocks noGrp="1"/>
          </p:cNvSpPr>
          <p:nvPr>
            <p:ph type="body" sz="quarter" idx="11" hasCustomPrompt="1"/>
          </p:nvPr>
        </p:nvSpPr>
        <p:spPr bwMode="gray">
          <a:xfrm>
            <a:off x="1971675" y="1463674"/>
            <a:ext cx="9601200" cy="3887553"/>
          </a:xfrm>
        </p:spPr>
        <p:txBody>
          <a:bodyPr>
            <a:noAutofit/>
          </a:bodyPr>
          <a:lstStyle>
            <a:lvl1pPr marL="0" indent="0">
              <a:buFontTx/>
              <a:buNone/>
              <a:defRPr sz="1400">
                <a:solidFill>
                  <a:schemeClr val="tx1"/>
                </a:solidFill>
              </a:defRPr>
            </a:lvl1pPr>
            <a:lvl2pPr marL="231775" indent="-231775">
              <a:buFont typeface="Arial" panose="020B0604020202020204" pitchFamily="34" charset="0"/>
              <a:buChar char="•"/>
              <a:defRPr sz="1400"/>
            </a:lvl2pPr>
            <a:lvl3pPr marL="461963" indent="-231775">
              <a:buFont typeface="Montserrat" pitchFamily="2" charset="0"/>
              <a:buChar char="–"/>
              <a:defRPr sz="1400"/>
            </a:lvl3pPr>
            <a:lvl4pPr marL="684213" indent="-222250">
              <a:buFont typeface="Arial" panose="020B0604020202020204" pitchFamily="34" charset="0"/>
              <a:buChar char="•"/>
              <a:defRPr sz="1400"/>
            </a:lvl4pPr>
            <a:lvl5pPr marL="914400" indent="-230188">
              <a:buFont typeface="Montserrat" pitchFamily="2"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C89915E-15C2-40D3-A464-3F45356D9620}"/>
              </a:ext>
            </a:extLst>
          </p:cNvPr>
          <p:cNvSpPr>
            <a:spLocks noGrp="1"/>
          </p:cNvSpPr>
          <p:nvPr>
            <p:ph type="body" sz="quarter" idx="12" hasCustomPrompt="1"/>
          </p:nvPr>
        </p:nvSpPr>
        <p:spPr bwMode="gray">
          <a:xfrm>
            <a:off x="1971675" y="5493964"/>
            <a:ext cx="3657600" cy="914400"/>
          </a:xfrm>
        </p:spPr>
        <p:txBody>
          <a:bodyPr/>
          <a:lstStyle>
            <a:lvl1pPr marL="0" indent="0">
              <a:spcBef>
                <a:spcPts val="0"/>
              </a:spcBef>
              <a:spcAft>
                <a:spcPts val="0"/>
              </a:spcAft>
              <a:buNone/>
              <a:defRPr sz="1200"/>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425244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or Contac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BFCA46-3FC8-4333-B32A-2787D1B2405E}"/>
              </a:ext>
            </a:extLst>
          </p:cNvPr>
          <p:cNvSpPr/>
          <p:nvPr userDrawn="1"/>
        </p:nvSpPr>
        <p:spPr bwMode="gray">
          <a:xfrm>
            <a:off x="3048" y="1467853"/>
            <a:ext cx="12188952" cy="4802318"/>
          </a:xfrm>
          <a:prstGeom prst="rect">
            <a:avLst/>
          </a:prstGeom>
          <a:solidFill>
            <a:schemeClr val="tx2">
              <a:lumMod val="20000"/>
              <a:lumOff val="80000"/>
            </a:schemeClr>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5AFCE8-5382-4D35-ACF3-41C4DD47D71C}"/>
              </a:ext>
            </a:extLst>
          </p:cNvPr>
          <p:cNvSpPr>
            <a:spLocks noGrp="1"/>
          </p:cNvSpPr>
          <p:nvPr>
            <p:ph type="title"/>
          </p:nvPr>
        </p:nvSpPr>
        <p:spPr bwMode="gray"/>
        <p:txBody>
          <a:bodyPr/>
          <a:lstStyle>
            <a:lvl1pPr>
              <a:defRPr>
                <a:solidFill>
                  <a:schemeClr val="tx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3FFA2B5B-9938-4C3D-9CEB-1CAA9A3B0613}"/>
              </a:ext>
            </a:extLst>
          </p:cNvPr>
          <p:cNvSpPr>
            <a:spLocks noGrp="1"/>
          </p:cNvSpPr>
          <p:nvPr>
            <p:ph sz="quarter" idx="10"/>
          </p:nvPr>
        </p:nvSpPr>
        <p:spPr bwMode="gray">
          <a:xfrm>
            <a:off x="548638" y="1828800"/>
            <a:ext cx="5303520" cy="1737270"/>
          </a:xfrm>
        </p:spPr>
        <p:txBody>
          <a:bodyPr anchor="t">
            <a:noAutofit/>
          </a:bodyPr>
          <a:lstStyle>
            <a:lvl1pPr marL="0" indent="0">
              <a:buNone/>
              <a:defRPr b="0">
                <a:solidFill>
                  <a:schemeClr val="tx1"/>
                </a:solidFill>
              </a:defRPr>
            </a:lvl1pPr>
            <a:lvl2pPr>
              <a:defRPr b="0">
                <a:solidFill>
                  <a:schemeClr val="bg2"/>
                </a:solidFill>
              </a:defRPr>
            </a:lvl2pPr>
            <a:lvl3pPr>
              <a:defRPr b="0">
                <a:solidFill>
                  <a:schemeClr val="bg2"/>
                </a:solidFill>
              </a:defRPr>
            </a:lvl3pPr>
            <a:lvl4pPr>
              <a:defRPr b="0">
                <a:solidFill>
                  <a:schemeClr val="bg2"/>
                </a:solidFill>
              </a:defRPr>
            </a:lvl4pPr>
            <a:lvl5pPr>
              <a:defRPr b="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852CF6E-AAD1-4716-AFBC-CF518D0E7A36}"/>
              </a:ext>
            </a:extLst>
          </p:cNvPr>
          <p:cNvSpPr>
            <a:spLocks noGrp="1"/>
          </p:cNvSpPr>
          <p:nvPr>
            <p:ph sz="quarter" idx="11"/>
          </p:nvPr>
        </p:nvSpPr>
        <p:spPr bwMode="gray">
          <a:xfrm>
            <a:off x="6156960" y="1828800"/>
            <a:ext cx="5303520" cy="1737270"/>
          </a:xfrm>
        </p:spPr>
        <p:txBody>
          <a:bodyPr anchor="t">
            <a:noAutofit/>
          </a:bodyPr>
          <a:lstStyle>
            <a:lvl1pPr marL="0" indent="0">
              <a:buNone/>
              <a:defRPr b="0">
                <a:solidFill>
                  <a:schemeClr val="tx1"/>
                </a:solidFill>
              </a:defRPr>
            </a:lvl1pPr>
            <a:lvl2pPr>
              <a:defRPr b="0">
                <a:solidFill>
                  <a:schemeClr val="bg2"/>
                </a:solidFill>
              </a:defRPr>
            </a:lvl2pPr>
            <a:lvl3pPr>
              <a:defRPr b="0">
                <a:solidFill>
                  <a:schemeClr val="bg2"/>
                </a:solidFill>
              </a:defRPr>
            </a:lvl3pPr>
            <a:lvl4pPr>
              <a:defRPr b="0">
                <a:solidFill>
                  <a:schemeClr val="bg2"/>
                </a:solidFill>
              </a:defRPr>
            </a:lvl4pPr>
            <a:lvl5pPr>
              <a:defRPr b="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828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3C5AC-1382-43C6-AAFE-6377BA615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578347" y="3145536"/>
            <a:ext cx="5035306" cy="566929"/>
          </a:xfrm>
          <a:prstGeom prst="rect">
            <a:avLst/>
          </a:prstGeom>
        </p:spPr>
      </p:pic>
    </p:spTree>
    <p:extLst>
      <p:ext uri="{BB962C8B-B14F-4D97-AF65-F5344CB8AC3E}">
        <p14:creationId xmlns:p14="http://schemas.microsoft.com/office/powerpoint/2010/main" val="4151459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3C63E8-A757-437B-89B5-A92323037D70}"/>
              </a:ext>
            </a:extLst>
          </p:cNvPr>
          <p:cNvSpPr/>
          <p:nvPr userDrawn="1"/>
        </p:nvSpPr>
        <p:spPr bwMode="ltGray">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3832C7-714B-439A-A941-A961367F7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578347" y="3145536"/>
            <a:ext cx="5035306" cy="566929"/>
          </a:xfrm>
          <a:prstGeom prst="rect">
            <a:avLst/>
          </a:prstGeom>
        </p:spPr>
      </p:pic>
    </p:spTree>
    <p:extLst>
      <p:ext uri="{BB962C8B-B14F-4D97-AF65-F5344CB8AC3E}">
        <p14:creationId xmlns:p14="http://schemas.microsoft.com/office/powerpoint/2010/main" val="4245546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800" b="0" i="0" u="none" strike="noStrike" kern="1200" cap="none" spc="0" normalizeH="0" baseline="0" noProof="0" smtClean="0">
                <a:ln>
                  <a:noFill/>
                </a:ln>
                <a:solidFill>
                  <a:srgbClr val="030406"/>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srgbClr val="030406"/>
              </a:solidFill>
              <a:effectLst/>
              <a:uLnTx/>
              <a:uFillTx/>
              <a:latin typeface="Montserra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0406"/>
              </a:solidFill>
              <a:effectLst/>
              <a:uLnTx/>
              <a:uFillTx/>
              <a:latin typeface="Montserrat"/>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800" b="0" i="0" u="none" strike="noStrike" kern="1200" cap="none" spc="0" normalizeH="0" baseline="0" noProof="0" smtClean="0">
                <a:ln>
                  <a:noFill/>
                </a:ln>
                <a:solidFill>
                  <a:srgbClr val="030406"/>
                </a:solidFill>
                <a:effectLst/>
                <a:uLnTx/>
                <a:uFillTx/>
                <a:latin typeface="Montserra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30406"/>
              </a:solidFill>
              <a:effectLst/>
              <a:uLnTx/>
              <a:uFillTx/>
              <a:latin typeface="Montserrat"/>
              <a:ea typeface="+mn-ea"/>
              <a:cs typeface="+mn-cs"/>
            </a:endParaRPr>
          </a:p>
        </p:txBody>
      </p:sp>
    </p:spTree>
    <p:extLst>
      <p:ext uri="{BB962C8B-B14F-4D97-AF65-F5344CB8AC3E}">
        <p14:creationId xmlns:p14="http://schemas.microsoft.com/office/powerpoint/2010/main" val="33441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Lead Lin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A9B4-4F78-4BD3-A9E7-10DBB9BD5AAB}"/>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4" name="Text Placeholder 3">
            <a:extLst>
              <a:ext uri="{FF2B5EF4-FFF2-40B4-BE49-F238E27FC236}">
                <a16:creationId xmlns:a16="http://schemas.microsoft.com/office/drawing/2014/main" id="{FFD43FB4-CFD8-4577-8558-30475385B2E2}"/>
              </a:ext>
            </a:extLst>
          </p:cNvPr>
          <p:cNvSpPr>
            <a:spLocks noGrp="1"/>
          </p:cNvSpPr>
          <p:nvPr>
            <p:ph type="body" sz="quarter" idx="10" hasCustomPrompt="1"/>
          </p:nvPr>
        </p:nvSpPr>
        <p:spPr bwMode="gray">
          <a:xfrm>
            <a:off x="548640" y="1417320"/>
            <a:ext cx="10972800" cy="1737270"/>
          </a:xfrm>
        </p:spPr>
        <p:txBody>
          <a:bodyPr>
            <a:noAutofit/>
          </a:bodyPr>
          <a:lstStyle>
            <a:lvl1pPr marL="0" indent="0">
              <a:buNone/>
              <a:defRPr>
                <a:solidFill>
                  <a:schemeClr val="tx1"/>
                </a:solidFill>
              </a:defRPr>
            </a:lvl1pPr>
            <a:lvl2pPr marL="231775" indent="-231775">
              <a:buFont typeface="Arial" panose="020B0604020202020204" pitchFamily="34" charset="0"/>
              <a:buChar char="•"/>
              <a:defRPr/>
            </a:lvl2pPr>
            <a:lvl3pPr marL="396875" indent="-166688">
              <a:buFont typeface="Montserrat" pitchFamily="2" charset="0"/>
              <a:buChar char="–"/>
              <a:defRPr/>
            </a:lvl3pPr>
            <a:lvl4pPr marL="628650" indent="-231775">
              <a:buFont typeface="Arial" panose="020B0604020202020204" pitchFamily="34" charset="0"/>
              <a:buChar char="•"/>
              <a:defRPr/>
            </a:lvl4pPr>
            <a:lvl5pPr marL="858838" indent="-230188">
              <a:buFont typeface="Montserrat" pitchFamily="2"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83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Sub-Title and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736B527-13DB-4F7F-9BAA-D0273ABCDE71}"/>
              </a:ext>
            </a:extLst>
          </p:cNvPr>
          <p:cNvSpPr>
            <a:spLocks noGrp="1"/>
          </p:cNvSpPr>
          <p:nvPr>
            <p:ph type="body" sz="quarter" idx="12" hasCustomPrompt="1"/>
          </p:nvPr>
        </p:nvSpPr>
        <p:spPr bwMode="gray">
          <a:xfrm>
            <a:off x="548639" y="1417320"/>
            <a:ext cx="10972799" cy="548640"/>
          </a:xfrm>
        </p:spPr>
        <p:txBody>
          <a:bodyPr/>
          <a:lstStyle>
            <a:lvl1pPr marL="0" indent="0">
              <a:spcBef>
                <a:spcPts val="0"/>
              </a:spcBef>
              <a:spcAft>
                <a:spcPts val="0"/>
              </a:spcAft>
              <a:buNone/>
              <a:defRPr>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A01CB-410B-4355-8EA1-EA29928F8958}"/>
              </a:ext>
            </a:extLst>
          </p:cNvPr>
          <p:cNvSpPr>
            <a:spLocks noGrp="1"/>
          </p:cNvSpPr>
          <p:nvPr>
            <p:ph type="title" hasCustomPrompt="1"/>
          </p:nvPr>
        </p:nvSpPr>
        <p:spPr bwMode="gray">
          <a:xfrm>
            <a:off x="548640" y="228600"/>
            <a:ext cx="10972800" cy="1097280"/>
          </a:xfrm>
        </p:spPr>
        <p:txBody>
          <a:bodyPr/>
          <a:lstStyle>
            <a:lvl1pPr>
              <a:defRPr/>
            </a:lvl1pPr>
          </a:lstStyle>
          <a:p>
            <a:r>
              <a:rPr lang="en-US"/>
              <a:t>Click to edit master title style</a:t>
            </a:r>
          </a:p>
        </p:txBody>
      </p:sp>
      <p:sp>
        <p:nvSpPr>
          <p:cNvPr id="6" name="Text Placeholder 5">
            <a:extLst>
              <a:ext uri="{FF2B5EF4-FFF2-40B4-BE49-F238E27FC236}">
                <a16:creationId xmlns:a16="http://schemas.microsoft.com/office/drawing/2014/main" id="{EE97B3F3-65AE-439D-8BBB-87E57AAA03C2}"/>
              </a:ext>
            </a:extLst>
          </p:cNvPr>
          <p:cNvSpPr>
            <a:spLocks noGrp="1"/>
          </p:cNvSpPr>
          <p:nvPr>
            <p:ph type="body" sz="quarter" idx="11" hasCustomPrompt="1"/>
          </p:nvPr>
        </p:nvSpPr>
        <p:spPr bwMode="gray">
          <a:xfrm>
            <a:off x="548640" y="2057400"/>
            <a:ext cx="1097280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61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7A65-77F6-41F7-AB0D-566B5868BFFE}"/>
              </a:ext>
            </a:extLst>
          </p:cNvPr>
          <p:cNvSpPr>
            <a:spLocks noGrp="1"/>
          </p:cNvSpPr>
          <p:nvPr>
            <p:ph type="title" hasCustomPrompt="1"/>
          </p:nvPr>
        </p:nvSpPr>
        <p:spPr bwMode="gray">
          <a:xfrm>
            <a:off x="831850" y="2286000"/>
            <a:ext cx="10515600" cy="2011680"/>
          </a:xfrm>
        </p:spPr>
        <p:txBody>
          <a:bodyPr anchor="b">
            <a:normAutofit/>
          </a:bodyPr>
          <a:lstStyle>
            <a:lvl1pPr>
              <a:lnSpc>
                <a:spcPct val="110000"/>
              </a:lnSpc>
              <a:spcAft>
                <a:spcPts val="600"/>
              </a:spcAft>
              <a:defRPr sz="4800"/>
            </a:lvl1pPr>
          </a:lstStyle>
          <a:p>
            <a:r>
              <a:rPr lang="en-US"/>
              <a:t>Click to edit master title style</a:t>
            </a:r>
          </a:p>
        </p:txBody>
      </p:sp>
      <p:sp>
        <p:nvSpPr>
          <p:cNvPr id="3" name="Text Placeholder 2">
            <a:extLst>
              <a:ext uri="{FF2B5EF4-FFF2-40B4-BE49-F238E27FC236}">
                <a16:creationId xmlns:a16="http://schemas.microsoft.com/office/drawing/2014/main" id="{C8900C92-AFC9-45F0-B352-270FC7948B6A}"/>
              </a:ext>
            </a:extLst>
          </p:cNvPr>
          <p:cNvSpPr>
            <a:spLocks noGrp="1"/>
          </p:cNvSpPr>
          <p:nvPr>
            <p:ph type="body" idx="1"/>
          </p:nvPr>
        </p:nvSpPr>
        <p:spPr bwMode="gray">
          <a:xfrm>
            <a:off x="831850" y="4389120"/>
            <a:ext cx="10515600" cy="1500187"/>
          </a:xfrm>
        </p:spPr>
        <p:txBody>
          <a:bodyPr/>
          <a:lstStyle>
            <a:lvl1pPr marL="0" indent="0">
              <a:spcBef>
                <a:spcPts val="0"/>
              </a:spcBef>
              <a:spcAft>
                <a:spcPts val="1000"/>
              </a:spcAft>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0C3664B-10D6-4C70-9CB9-4CA6D539A11A}"/>
              </a:ext>
            </a:extLst>
          </p:cNvPr>
          <p:cNvSpPr/>
          <p:nvPr userDrawn="1"/>
        </p:nvSpPr>
        <p:spPr bwMode="gray">
          <a:xfrm>
            <a:off x="0" y="4297680"/>
            <a:ext cx="12188952" cy="54864"/>
          </a:xfrm>
          <a:prstGeom prst="rect">
            <a:avLst/>
          </a:prstGeom>
          <a:gradFill flip="none" rotWithShape="1">
            <a:gsLst>
              <a:gs pos="0">
                <a:schemeClr val="accent1"/>
              </a:gs>
              <a:gs pos="100000">
                <a:schemeClr val="accent3"/>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521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op Slide Deep Oce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0602CC-3715-4F07-962F-D13E2696B143}"/>
              </a:ext>
            </a:extLst>
          </p:cNvPr>
          <p:cNvSpPr/>
          <p:nvPr userDrawn="1"/>
        </p:nvSpPr>
        <p:spPr bwMode="gray">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427B9-142B-468C-B6DD-20C69CDE72CA}"/>
              </a:ext>
            </a:extLst>
          </p:cNvPr>
          <p:cNvSpPr>
            <a:spLocks noGrp="1"/>
          </p:cNvSpPr>
          <p:nvPr>
            <p:ph type="title" hasCustomPrompt="1"/>
          </p:nvPr>
        </p:nvSpPr>
        <p:spPr bwMode="gray">
          <a:xfrm>
            <a:off x="746760" y="685800"/>
            <a:ext cx="10698480" cy="5486400"/>
          </a:xfrm>
        </p:spPr>
        <p:txBody>
          <a:bodyPr anchor="ctr">
            <a:noAutofit/>
          </a:bodyPr>
          <a:lstStyle>
            <a:lvl1pPr algn="ctr">
              <a:lnSpc>
                <a:spcPct val="110000"/>
              </a:lnSpc>
              <a:spcAft>
                <a:spcPts val="1200"/>
              </a:spcAft>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81920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op Slide Peac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9FEEFF-5395-4182-A27D-EA7A0C19B01F}"/>
              </a:ext>
            </a:extLst>
          </p:cNvPr>
          <p:cNvSpPr/>
          <p:nvPr userDrawn="1"/>
        </p:nvSpPr>
        <p:spPr>
          <a:xfrm>
            <a:off x="1524"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163D8-1888-498C-9759-1609791AEA5E}"/>
              </a:ext>
            </a:extLst>
          </p:cNvPr>
          <p:cNvSpPr>
            <a:spLocks noGrp="1"/>
          </p:cNvSpPr>
          <p:nvPr>
            <p:ph type="title" hasCustomPrompt="1"/>
          </p:nvPr>
        </p:nvSpPr>
        <p:spPr bwMode="gray">
          <a:xfrm>
            <a:off x="746760" y="685800"/>
            <a:ext cx="10698480" cy="5486400"/>
          </a:xfrm>
        </p:spPr>
        <p:txBody>
          <a:bodyPr tIns="0" bIns="0" anchor="ctr">
            <a:noAutofit/>
          </a:bodyPr>
          <a:lstStyle>
            <a:lvl1pPr algn="ctr">
              <a:lnSpc>
                <a:spcPct val="110000"/>
              </a:lnSpc>
              <a:spcAft>
                <a:spcPts val="1200"/>
              </a:spcAft>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85853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p Slide P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362F91-0D38-40ED-9CBA-20E89052A14C}"/>
              </a:ext>
            </a:extLst>
          </p:cNvPr>
          <p:cNvSpPr/>
          <p:nvPr userDrawn="1"/>
        </p:nvSpPr>
        <p:spPr bwMode="ltGray">
          <a:xfrm>
            <a:off x="1524" y="0"/>
            <a:ext cx="1218895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FA879-92E8-4ECD-BCC6-D677C1B4D0C2}"/>
              </a:ext>
            </a:extLst>
          </p:cNvPr>
          <p:cNvSpPr>
            <a:spLocks noGrp="1"/>
          </p:cNvSpPr>
          <p:nvPr>
            <p:ph type="title" hasCustomPrompt="1"/>
          </p:nvPr>
        </p:nvSpPr>
        <p:spPr bwMode="gray">
          <a:xfrm>
            <a:off x="746760" y="685800"/>
            <a:ext cx="10698480" cy="5486400"/>
          </a:xfrm>
        </p:spPr>
        <p:txBody>
          <a:bodyPr tIns="0" bIns="0" anchor="ctr" anchorCtr="0">
            <a:normAutofit/>
          </a:bodyPr>
          <a:lstStyle>
            <a:lvl1pPr algn="ctr">
              <a:lnSpc>
                <a:spcPct val="110000"/>
              </a:lnSpc>
              <a:spcAft>
                <a:spcPts val="1200"/>
              </a:spcAft>
              <a:defRPr sz="6000">
                <a:solidFill>
                  <a:schemeClr val="tx1"/>
                </a:solidFill>
              </a:defRPr>
            </a:lvl1pPr>
          </a:lstStyle>
          <a:p>
            <a:r>
              <a:rPr lang="en-US"/>
              <a:t>Click to edit master title style</a:t>
            </a:r>
          </a:p>
        </p:txBody>
      </p:sp>
    </p:spTree>
    <p:extLst>
      <p:ext uri="{BB962C8B-B14F-4D97-AF65-F5344CB8AC3E}">
        <p14:creationId xmlns:p14="http://schemas.microsoft.com/office/powerpoint/2010/main" val="196328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vigation w/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6D8B-1C87-44F7-B24D-3B8C1400F843}"/>
              </a:ext>
            </a:extLst>
          </p:cNvPr>
          <p:cNvSpPr>
            <a:spLocks noGrp="1"/>
          </p:cNvSpPr>
          <p:nvPr>
            <p:ph type="title" hasCustomPrompt="1"/>
          </p:nvPr>
        </p:nvSpPr>
        <p:spPr bwMode="gray">
          <a:xfrm>
            <a:off x="548640" y="502920"/>
            <a:ext cx="10972800" cy="822960"/>
          </a:xfrm>
        </p:spPr>
        <p:txBody>
          <a:bodyPr/>
          <a:lstStyle/>
          <a:p>
            <a:r>
              <a:rPr lang="en-US"/>
              <a:t>Click to edit master title style</a:t>
            </a:r>
          </a:p>
        </p:txBody>
      </p:sp>
      <p:sp>
        <p:nvSpPr>
          <p:cNvPr id="4" name="Text Placeholder 3">
            <a:extLst>
              <a:ext uri="{FF2B5EF4-FFF2-40B4-BE49-F238E27FC236}">
                <a16:creationId xmlns:a16="http://schemas.microsoft.com/office/drawing/2014/main" id="{D22CFC67-10F0-4413-A377-C2F301E647CE}"/>
              </a:ext>
            </a:extLst>
          </p:cNvPr>
          <p:cNvSpPr>
            <a:spLocks noGrp="1"/>
          </p:cNvSpPr>
          <p:nvPr>
            <p:ph type="body" sz="quarter" idx="10" hasCustomPrompt="1"/>
          </p:nvPr>
        </p:nvSpPr>
        <p:spPr bwMode="gray">
          <a:xfrm>
            <a:off x="548639" y="1417320"/>
            <a:ext cx="10972799" cy="173727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11935B8D-30D2-4F78-BADD-2CB2839AE355}"/>
              </a:ext>
            </a:extLst>
          </p:cNvPr>
          <p:cNvSpPr>
            <a:spLocks noGrp="1"/>
          </p:cNvSpPr>
          <p:nvPr>
            <p:ph type="body" sz="quarter" idx="11" hasCustomPrompt="1"/>
          </p:nvPr>
        </p:nvSpPr>
        <p:spPr bwMode="gray">
          <a:xfrm>
            <a:off x="548639" y="182880"/>
            <a:ext cx="5486400" cy="274320"/>
          </a:xfrm>
        </p:spPr>
        <p:txBody>
          <a:bodyPr anchor="ctr">
            <a:noAutofit/>
          </a:bodyPr>
          <a:lstStyle>
            <a:lvl1pPr marL="0" indent="0">
              <a:lnSpc>
                <a:spcPct val="100000"/>
              </a:lnSpc>
              <a:spcBef>
                <a:spcPts val="0"/>
              </a:spcBef>
              <a:spcAft>
                <a:spcPts val="0"/>
              </a:spcAft>
              <a:buNone/>
              <a:defRPr sz="1000" b="1" i="0" cap="none" baseline="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15298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8E9CD1-0C23-4D8A-A67A-EF582B85B8C6}"/>
              </a:ext>
            </a:extLst>
          </p:cNvPr>
          <p:cNvSpPr>
            <a:spLocks noGrp="1"/>
          </p:cNvSpPr>
          <p:nvPr>
            <p:ph type="title"/>
          </p:nvPr>
        </p:nvSpPr>
        <p:spPr bwMode="gray">
          <a:xfrm>
            <a:off x="548640" y="228600"/>
            <a:ext cx="10972800" cy="1097280"/>
          </a:xfrm>
          <a:prstGeom prst="rect">
            <a:avLst/>
          </a:prstGeom>
        </p:spPr>
        <p:txBody>
          <a:bodyPr vert="horz" lIns="0" tIns="45720" rIns="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6F9F48D-7D14-401E-AD12-F7EAD627EB61}"/>
              </a:ext>
            </a:extLst>
          </p:cNvPr>
          <p:cNvSpPr>
            <a:spLocks noGrp="1"/>
          </p:cNvSpPr>
          <p:nvPr>
            <p:ph type="body" idx="1"/>
          </p:nvPr>
        </p:nvSpPr>
        <p:spPr bwMode="gray">
          <a:xfrm>
            <a:off x="548640" y="1417320"/>
            <a:ext cx="10972800" cy="173727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EC0AABAD-E9C8-48C5-898C-64C83B0DC5D5}"/>
              </a:ext>
            </a:extLst>
          </p:cNvPr>
          <p:cNvSpPr txBox="1"/>
          <p:nvPr userDrawn="1"/>
        </p:nvSpPr>
        <p:spPr bwMode="gray">
          <a:xfrm>
            <a:off x="11551920" y="6474352"/>
            <a:ext cx="365760" cy="228600"/>
          </a:xfrm>
          <a:prstGeom prst="rect">
            <a:avLst/>
          </a:prstGeom>
          <a:noFill/>
        </p:spPr>
        <p:txBody>
          <a:bodyPr wrap="none" lIns="91440" tIns="0" rIns="0" bIns="0" rtlCol="0" anchor="ctr">
            <a:noAutofit/>
          </a:bodyPr>
          <a:lstStyle/>
          <a:p>
            <a:pPr algn="r"/>
            <a:fld id="{67BB12AA-7393-4011-84FB-B3A64C0C3AF3}" type="slidenum">
              <a:rPr lang="en-US" sz="800" smtClean="0">
                <a:solidFill>
                  <a:schemeClr val="bg2">
                    <a:lumMod val="75000"/>
                  </a:schemeClr>
                </a:solidFill>
              </a:rPr>
              <a:pPr algn="r"/>
              <a:t>‹#›</a:t>
            </a:fld>
            <a:endParaRPr lang="en-US" sz="800">
              <a:solidFill>
                <a:schemeClr val="bg2">
                  <a:lumMod val="75000"/>
                </a:schemeClr>
              </a:solidFill>
            </a:endParaRPr>
          </a:p>
        </p:txBody>
      </p:sp>
      <p:cxnSp>
        <p:nvCxnSpPr>
          <p:cNvPr id="9" name="Straight Connector 8">
            <a:extLst>
              <a:ext uri="{FF2B5EF4-FFF2-40B4-BE49-F238E27FC236}">
                <a16:creationId xmlns:a16="http://schemas.microsoft.com/office/drawing/2014/main" id="{63AF5ACD-F2E3-44B7-814C-035E334979F9}"/>
              </a:ext>
            </a:extLst>
          </p:cNvPr>
          <p:cNvCxnSpPr>
            <a:cxnSpLocks/>
          </p:cNvCxnSpPr>
          <p:nvPr userDrawn="1"/>
        </p:nvCxnSpPr>
        <p:spPr bwMode="gray">
          <a:xfrm>
            <a:off x="11536680" y="6474352"/>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7AC367D-A308-490D-9AD0-848C97E965FD}"/>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bwMode="gray">
          <a:xfrm>
            <a:off x="226607" y="6463005"/>
            <a:ext cx="1828800" cy="205906"/>
          </a:xfrm>
          <a:prstGeom prst="rect">
            <a:avLst/>
          </a:prstGeom>
        </p:spPr>
      </p:pic>
      <p:sp>
        <p:nvSpPr>
          <p:cNvPr id="14" name="TextBox 13">
            <a:extLst>
              <a:ext uri="{FF2B5EF4-FFF2-40B4-BE49-F238E27FC236}">
                <a16:creationId xmlns:a16="http://schemas.microsoft.com/office/drawing/2014/main" id="{1202D1C8-CDD0-41BF-9A62-0B15720EAE89}"/>
              </a:ext>
            </a:extLst>
          </p:cNvPr>
          <p:cNvSpPr txBox="1"/>
          <p:nvPr userDrawn="1"/>
        </p:nvSpPr>
        <p:spPr bwMode="gray">
          <a:xfrm>
            <a:off x="4873711" y="6504402"/>
            <a:ext cx="2444579" cy="123111"/>
          </a:xfrm>
          <a:prstGeom prst="rect">
            <a:avLst/>
          </a:prstGeom>
          <a:noFill/>
        </p:spPr>
        <p:txBody>
          <a:bodyPr wrap="none" lIns="0" tIns="0" rIns="0" bIns="0" rtlCol="0" anchor="ctr">
            <a:spAutoFit/>
          </a:bodyPr>
          <a:lstStyle/>
          <a:p>
            <a:pPr algn="ctr"/>
            <a:r>
              <a:rPr lang="en-US" sz="800">
                <a:solidFill>
                  <a:schemeClr val="bg2">
                    <a:lumMod val="60000"/>
                    <a:lumOff val="40000"/>
                  </a:schemeClr>
                </a:solidFill>
              </a:rPr>
              <a:t>Proprietary and confidential. All rights reserved.</a:t>
            </a:r>
          </a:p>
        </p:txBody>
      </p:sp>
    </p:spTree>
    <p:extLst>
      <p:ext uri="{BB962C8B-B14F-4D97-AF65-F5344CB8AC3E}">
        <p14:creationId xmlns:p14="http://schemas.microsoft.com/office/powerpoint/2010/main" val="4054223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1600" kern="1200">
          <a:solidFill>
            <a:schemeClr val="bg2"/>
          </a:solidFill>
          <a:latin typeface="+mn-lt"/>
          <a:ea typeface="+mn-ea"/>
          <a:cs typeface="+mn-cs"/>
        </a:defRPr>
      </a:lvl1pPr>
      <a:lvl2pPr marL="461963" indent="-231775" algn="l" defTabSz="914400" rtl="0" eaLnBrk="1" latinLnBrk="0" hangingPunct="1">
        <a:lnSpc>
          <a:spcPct val="110000"/>
        </a:lnSpc>
        <a:spcBef>
          <a:spcPts val="0"/>
        </a:spcBef>
        <a:spcAft>
          <a:spcPts val="600"/>
        </a:spcAft>
        <a:buClrTx/>
        <a:buFont typeface="Montserrat" pitchFamily="2" charset="0"/>
        <a:buChar char="–"/>
        <a:defRPr sz="1600" kern="1200">
          <a:solidFill>
            <a:schemeClr val="bg2"/>
          </a:solidFill>
          <a:latin typeface="+mn-lt"/>
          <a:ea typeface="+mn-ea"/>
          <a:cs typeface="+mn-cs"/>
        </a:defRPr>
      </a:lvl2pPr>
      <a:lvl3pPr marL="684213" indent="-222250"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3pPr>
      <a:lvl4pPr marL="914400" indent="-230188" algn="l" defTabSz="914400" rtl="0" eaLnBrk="1" latinLnBrk="0" hangingPunct="1">
        <a:lnSpc>
          <a:spcPct val="110000"/>
        </a:lnSpc>
        <a:spcBef>
          <a:spcPts val="0"/>
        </a:spcBef>
        <a:spcAft>
          <a:spcPts val="600"/>
        </a:spcAft>
        <a:buFont typeface="Montserrat" pitchFamily="2" charset="0"/>
        <a:buChar char="–"/>
        <a:defRPr sz="1600" kern="1200">
          <a:solidFill>
            <a:schemeClr val="bg2"/>
          </a:solidFill>
          <a:latin typeface="+mn-lt"/>
          <a:ea typeface="+mn-ea"/>
          <a:cs typeface="+mn-cs"/>
        </a:defRPr>
      </a:lvl4pPr>
      <a:lvl5pPr marL="1144588" indent="-230188"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microsoft.com/office/2018/10/relationships/comments" Target="../comments/modernComment_7FF64A82_AC7691C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7FFFCDAB_5EDC0C3C.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7FF64A64_A9DABEB3.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7FF64A67_9F88EF4.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8976-31DA-4B60-9151-A0EED4C23EE7}"/>
              </a:ext>
            </a:extLst>
          </p:cNvPr>
          <p:cNvSpPr>
            <a:spLocks noGrp="1"/>
          </p:cNvSpPr>
          <p:nvPr>
            <p:ph type="ctrTitle"/>
          </p:nvPr>
        </p:nvSpPr>
        <p:spPr/>
        <p:txBody>
          <a:bodyPr/>
          <a:lstStyle/>
          <a:p>
            <a:r>
              <a:rPr lang="en-US"/>
              <a:t>Alera Sales Strategies</a:t>
            </a:r>
          </a:p>
        </p:txBody>
      </p:sp>
      <p:sp>
        <p:nvSpPr>
          <p:cNvPr id="3" name="Subtitle 2">
            <a:extLst>
              <a:ext uri="{FF2B5EF4-FFF2-40B4-BE49-F238E27FC236}">
                <a16:creationId xmlns:a16="http://schemas.microsoft.com/office/drawing/2014/main" id="{9C076783-AB19-4F04-8E72-69E6595E39E5}"/>
              </a:ext>
            </a:extLst>
          </p:cNvPr>
          <p:cNvSpPr>
            <a:spLocks noGrp="1"/>
          </p:cNvSpPr>
          <p:nvPr>
            <p:ph type="subTitle" idx="1"/>
          </p:nvPr>
        </p:nvSpPr>
        <p:spPr/>
        <p:txBody>
          <a:bodyPr/>
          <a:lstStyle/>
          <a:p>
            <a:r>
              <a:rPr lang="en-US"/>
              <a:t>Mary Delaney</a:t>
            </a:r>
          </a:p>
          <a:p>
            <a:r>
              <a:rPr lang="en-US"/>
              <a:t>All Alera Team Members</a:t>
            </a:r>
          </a:p>
        </p:txBody>
      </p:sp>
      <p:sp>
        <p:nvSpPr>
          <p:cNvPr id="4" name="Rectangle 3">
            <a:extLst>
              <a:ext uri="{FF2B5EF4-FFF2-40B4-BE49-F238E27FC236}">
                <a16:creationId xmlns:a16="http://schemas.microsoft.com/office/drawing/2014/main" id="{EA4B37A1-31B7-BE7C-C656-7CFE407433C8}"/>
              </a:ext>
            </a:extLst>
          </p:cNvPr>
          <p:cNvSpPr/>
          <p:nvPr/>
        </p:nvSpPr>
        <p:spPr>
          <a:xfrm>
            <a:off x="215845" y="39245"/>
            <a:ext cx="3049309" cy="8830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6" name="Picture 5" descr="A logo with colorful circles&#10;&#10;Description automatically generated">
            <a:extLst>
              <a:ext uri="{FF2B5EF4-FFF2-40B4-BE49-F238E27FC236}">
                <a16:creationId xmlns:a16="http://schemas.microsoft.com/office/drawing/2014/main" id="{E08C5D37-1386-E6E2-CBFE-E05D5E56F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45" y="130685"/>
            <a:ext cx="1806517" cy="883004"/>
          </a:xfrm>
          <a:prstGeom prst="rect">
            <a:avLst/>
          </a:prstGeom>
        </p:spPr>
      </p:pic>
      <p:pic>
        <p:nvPicPr>
          <p:cNvPr id="7" name="Picture 6" descr="A blue and green cube with letters on it&#10;&#10;Description automatically generated">
            <a:extLst>
              <a:ext uri="{FF2B5EF4-FFF2-40B4-BE49-F238E27FC236}">
                <a16:creationId xmlns:a16="http://schemas.microsoft.com/office/drawing/2014/main" id="{9C50F9E7-5841-B593-D5B9-0B918AC37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7562" y="-151252"/>
            <a:ext cx="1736944" cy="1446878"/>
          </a:xfrm>
          <a:prstGeom prst="rect">
            <a:avLst/>
          </a:prstGeom>
        </p:spPr>
      </p:pic>
    </p:spTree>
    <p:extLst>
      <p:ext uri="{BB962C8B-B14F-4D97-AF65-F5344CB8AC3E}">
        <p14:creationId xmlns:p14="http://schemas.microsoft.com/office/powerpoint/2010/main" val="3009831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81F0B-09CE-C450-B536-C9135E97BEE8}"/>
            </a:ext>
          </a:extLst>
        </p:cNvPr>
        <p:cNvGrpSpPr/>
        <p:nvPr/>
      </p:nvGrpSpPr>
      <p:grpSpPr>
        <a:xfrm>
          <a:off x="0" y="0"/>
          <a:ext cx="0" cy="0"/>
          <a:chOff x="0" y="0"/>
          <a:chExt cx="0" cy="0"/>
        </a:xfrm>
      </p:grpSpPr>
      <p:pic>
        <p:nvPicPr>
          <p:cNvPr id="12" name="Picture 11" descr="A blue and green cube with letters on it&#10;&#10;Description automatically generated">
            <a:extLst>
              <a:ext uri="{FF2B5EF4-FFF2-40B4-BE49-F238E27FC236}">
                <a16:creationId xmlns:a16="http://schemas.microsoft.com/office/drawing/2014/main" id="{6E7BEB2B-BB38-8C88-27D8-7D9CAE74CE42}"/>
              </a:ext>
            </a:extLst>
          </p:cNvPr>
          <p:cNvPicPr>
            <a:picLocks noChangeAspect="1"/>
          </p:cNvPicPr>
          <p:nvPr/>
        </p:nvPicPr>
        <p:blipFill>
          <a:blip r:embed="rId2"/>
          <a:stretch>
            <a:fillRect/>
          </a:stretch>
        </p:blipFill>
        <p:spPr>
          <a:xfrm>
            <a:off x="10280369" y="5900014"/>
            <a:ext cx="1238250" cy="1038225"/>
          </a:xfrm>
          <a:prstGeom prst="rect">
            <a:avLst/>
          </a:prstGeom>
        </p:spPr>
      </p:pic>
      <p:sp>
        <p:nvSpPr>
          <p:cNvPr id="5" name="Title 4">
            <a:extLst>
              <a:ext uri="{FF2B5EF4-FFF2-40B4-BE49-F238E27FC236}">
                <a16:creationId xmlns:a16="http://schemas.microsoft.com/office/drawing/2014/main" id="{33989BEC-0301-EB07-93D0-3413D10DD7F5}"/>
              </a:ext>
            </a:extLst>
          </p:cNvPr>
          <p:cNvSpPr>
            <a:spLocks noGrp="1"/>
          </p:cNvSpPr>
          <p:nvPr>
            <p:ph type="title"/>
          </p:nvPr>
        </p:nvSpPr>
        <p:spPr>
          <a:xfrm>
            <a:off x="548640" y="194734"/>
            <a:ext cx="10972800" cy="1097280"/>
          </a:xfrm>
        </p:spPr>
        <p:txBody>
          <a:bodyPr/>
          <a:lstStyle/>
          <a:p>
            <a:r>
              <a:rPr lang="en-US" b="1">
                <a:solidFill>
                  <a:schemeClr val="accent1">
                    <a:lumMod val="75000"/>
                  </a:schemeClr>
                </a:solidFill>
              </a:rPr>
              <a:t>Catch the Attention of Prospects- Podcast</a:t>
            </a:r>
          </a:p>
        </p:txBody>
      </p:sp>
      <p:pic>
        <p:nvPicPr>
          <p:cNvPr id="3" name="Picture 2" descr="A logo with colorful lines and dots&#10;&#10;Description automatically generated">
            <a:extLst>
              <a:ext uri="{FF2B5EF4-FFF2-40B4-BE49-F238E27FC236}">
                <a16:creationId xmlns:a16="http://schemas.microsoft.com/office/drawing/2014/main" id="{A29226A9-43A2-E020-74E7-116269162BC6}"/>
              </a:ext>
            </a:extLst>
          </p:cNvPr>
          <p:cNvPicPr>
            <a:picLocks noChangeAspect="1"/>
          </p:cNvPicPr>
          <p:nvPr/>
        </p:nvPicPr>
        <p:blipFill rotWithShape="1">
          <a:blip r:embed="rId3">
            <a:extLst>
              <a:ext uri="{28A0092B-C50C-407E-A947-70E740481C1C}">
                <a14:useLocalDpi xmlns:a14="http://schemas.microsoft.com/office/drawing/2010/main" val="0"/>
              </a:ext>
            </a:extLst>
          </a:blip>
          <a:srcRect l="27520" r="25870" b="20436"/>
          <a:stretch/>
        </p:blipFill>
        <p:spPr>
          <a:xfrm>
            <a:off x="2086638" y="1650360"/>
            <a:ext cx="3483142" cy="2301925"/>
          </a:xfrm>
          <a:prstGeom prst="rect">
            <a:avLst/>
          </a:prstGeom>
        </p:spPr>
      </p:pic>
      <p:sp>
        <p:nvSpPr>
          <p:cNvPr id="2" name="TextBox 1">
            <a:extLst>
              <a:ext uri="{FF2B5EF4-FFF2-40B4-BE49-F238E27FC236}">
                <a16:creationId xmlns:a16="http://schemas.microsoft.com/office/drawing/2014/main" id="{CD5CBD2D-71D2-7D93-7B3C-7B5B228D6DA7}"/>
              </a:ext>
            </a:extLst>
          </p:cNvPr>
          <p:cNvSpPr txBox="1"/>
          <p:nvPr/>
        </p:nvSpPr>
        <p:spPr>
          <a:xfrm>
            <a:off x="1276349" y="6004132"/>
            <a:ext cx="332422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0406"/>
                </a:solidFill>
                <a:effectLst/>
                <a:uLnTx/>
                <a:uFillTx/>
                <a:latin typeface="Montserrat"/>
                <a:ea typeface="+mn-ea"/>
                <a:cs typeface="+mn-cs"/>
              </a:rPr>
              <a:t>mseeley@vitalincite.com</a:t>
            </a:r>
          </a:p>
        </p:txBody>
      </p:sp>
      <p:sp>
        <p:nvSpPr>
          <p:cNvPr id="4" name="Rectangle 3">
            <a:extLst>
              <a:ext uri="{FF2B5EF4-FFF2-40B4-BE49-F238E27FC236}">
                <a16:creationId xmlns:a16="http://schemas.microsoft.com/office/drawing/2014/main" id="{0A35AB8C-5C50-6F39-8EC9-9CAAC5FBFFED}"/>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10" name="Picture 9" descr="A blue and white logo&#10;&#10;Description automatically generated">
            <a:extLst>
              <a:ext uri="{FF2B5EF4-FFF2-40B4-BE49-F238E27FC236}">
                <a16:creationId xmlns:a16="http://schemas.microsoft.com/office/drawing/2014/main" id="{8940A5D0-E193-048B-FBC2-531C86F41A16}"/>
              </a:ext>
            </a:extLst>
          </p:cNvPr>
          <p:cNvPicPr>
            <a:picLocks noChangeAspect="1"/>
          </p:cNvPicPr>
          <p:nvPr/>
        </p:nvPicPr>
        <p:blipFill>
          <a:blip r:embed="rId4"/>
          <a:stretch>
            <a:fillRect/>
          </a:stretch>
        </p:blipFill>
        <p:spPr>
          <a:xfrm>
            <a:off x="305463" y="6301269"/>
            <a:ext cx="1781175" cy="428625"/>
          </a:xfrm>
          <a:prstGeom prst="rect">
            <a:avLst/>
          </a:prstGeom>
        </p:spPr>
      </p:pic>
      <p:pic>
        <p:nvPicPr>
          <p:cNvPr id="6" name="Picture 5">
            <a:extLst>
              <a:ext uri="{FF2B5EF4-FFF2-40B4-BE49-F238E27FC236}">
                <a16:creationId xmlns:a16="http://schemas.microsoft.com/office/drawing/2014/main" id="{573412B7-866A-69DF-1958-A641646F5E6D}"/>
              </a:ext>
            </a:extLst>
          </p:cNvPr>
          <p:cNvPicPr>
            <a:picLocks noChangeAspect="1"/>
          </p:cNvPicPr>
          <p:nvPr/>
        </p:nvPicPr>
        <p:blipFill>
          <a:blip r:embed="rId5"/>
          <a:stretch>
            <a:fillRect/>
          </a:stretch>
        </p:blipFill>
        <p:spPr>
          <a:xfrm rot="613804">
            <a:off x="6128056" y="2129947"/>
            <a:ext cx="5108895" cy="1504787"/>
          </a:xfrm>
          <a:prstGeom prst="rect">
            <a:avLst/>
          </a:prstGeom>
        </p:spPr>
      </p:pic>
      <p:pic>
        <p:nvPicPr>
          <p:cNvPr id="7" name="Picture 6">
            <a:extLst>
              <a:ext uri="{FF2B5EF4-FFF2-40B4-BE49-F238E27FC236}">
                <a16:creationId xmlns:a16="http://schemas.microsoft.com/office/drawing/2014/main" id="{9CBEC455-86F7-2605-4A39-F80144D00309}"/>
              </a:ext>
            </a:extLst>
          </p:cNvPr>
          <p:cNvPicPr>
            <a:picLocks noChangeAspect="1"/>
          </p:cNvPicPr>
          <p:nvPr/>
        </p:nvPicPr>
        <p:blipFill>
          <a:blip r:embed="rId6"/>
          <a:stretch>
            <a:fillRect/>
          </a:stretch>
        </p:blipFill>
        <p:spPr>
          <a:xfrm>
            <a:off x="3627386" y="4165823"/>
            <a:ext cx="4365587" cy="1593786"/>
          </a:xfrm>
          <a:prstGeom prst="rect">
            <a:avLst/>
          </a:prstGeom>
        </p:spPr>
      </p:pic>
    </p:spTree>
    <p:extLst>
      <p:ext uri="{BB962C8B-B14F-4D97-AF65-F5344CB8AC3E}">
        <p14:creationId xmlns:p14="http://schemas.microsoft.com/office/powerpoint/2010/main" val="2140374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BD800-2CF4-5ECB-A960-760A5B8AB147}"/>
            </a:ext>
          </a:extLst>
        </p:cNvPr>
        <p:cNvGrpSpPr/>
        <p:nvPr/>
      </p:nvGrpSpPr>
      <p:grpSpPr>
        <a:xfrm>
          <a:off x="0" y="0"/>
          <a:ext cx="0" cy="0"/>
          <a:chOff x="0" y="0"/>
          <a:chExt cx="0" cy="0"/>
        </a:xfrm>
      </p:grpSpPr>
      <p:pic>
        <p:nvPicPr>
          <p:cNvPr id="12" name="Picture 11" descr="A blue and green cube with letters on it&#10;&#10;Description automatically generated">
            <a:extLst>
              <a:ext uri="{FF2B5EF4-FFF2-40B4-BE49-F238E27FC236}">
                <a16:creationId xmlns:a16="http://schemas.microsoft.com/office/drawing/2014/main" id="{A85628D7-8BCA-CF65-CB0E-79C3268A539B}"/>
              </a:ext>
            </a:extLst>
          </p:cNvPr>
          <p:cNvPicPr>
            <a:picLocks noChangeAspect="1"/>
          </p:cNvPicPr>
          <p:nvPr/>
        </p:nvPicPr>
        <p:blipFill>
          <a:blip r:embed="rId3"/>
          <a:stretch>
            <a:fillRect/>
          </a:stretch>
        </p:blipFill>
        <p:spPr>
          <a:xfrm>
            <a:off x="10280369" y="5900014"/>
            <a:ext cx="1238250" cy="1038225"/>
          </a:xfrm>
          <a:prstGeom prst="rect">
            <a:avLst/>
          </a:prstGeom>
        </p:spPr>
      </p:pic>
      <p:sp>
        <p:nvSpPr>
          <p:cNvPr id="5" name="Title 4">
            <a:extLst>
              <a:ext uri="{FF2B5EF4-FFF2-40B4-BE49-F238E27FC236}">
                <a16:creationId xmlns:a16="http://schemas.microsoft.com/office/drawing/2014/main" id="{AAE57ADD-1A83-4EDE-2C02-75E3C0356870}"/>
              </a:ext>
            </a:extLst>
          </p:cNvPr>
          <p:cNvSpPr>
            <a:spLocks noGrp="1"/>
          </p:cNvSpPr>
          <p:nvPr>
            <p:ph type="title"/>
          </p:nvPr>
        </p:nvSpPr>
        <p:spPr>
          <a:xfrm>
            <a:off x="548640" y="194734"/>
            <a:ext cx="10972800" cy="1097280"/>
          </a:xfrm>
        </p:spPr>
        <p:txBody>
          <a:bodyPr/>
          <a:lstStyle/>
          <a:p>
            <a:r>
              <a:rPr lang="en-US" b="1">
                <a:solidFill>
                  <a:schemeClr val="accent1">
                    <a:lumMod val="75000"/>
                  </a:schemeClr>
                </a:solidFill>
              </a:rPr>
              <a:t>Catch the Attention of Prospects- LinkedIn </a:t>
            </a:r>
          </a:p>
        </p:txBody>
      </p:sp>
      <p:sp>
        <p:nvSpPr>
          <p:cNvPr id="2" name="TextBox 1">
            <a:extLst>
              <a:ext uri="{FF2B5EF4-FFF2-40B4-BE49-F238E27FC236}">
                <a16:creationId xmlns:a16="http://schemas.microsoft.com/office/drawing/2014/main" id="{2FBCA9EE-28E2-7B83-2F40-87941D019868}"/>
              </a:ext>
            </a:extLst>
          </p:cNvPr>
          <p:cNvSpPr txBox="1"/>
          <p:nvPr/>
        </p:nvSpPr>
        <p:spPr>
          <a:xfrm>
            <a:off x="2266794" y="6355489"/>
            <a:ext cx="332422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0406"/>
                </a:solidFill>
                <a:effectLst/>
                <a:uLnTx/>
                <a:uFillTx/>
                <a:latin typeface="Montserrat"/>
                <a:ea typeface="+mn-ea"/>
                <a:cs typeface="+mn-cs"/>
              </a:rPr>
              <a:t>mseeley@vitalincite.com</a:t>
            </a:r>
          </a:p>
        </p:txBody>
      </p:sp>
      <p:sp>
        <p:nvSpPr>
          <p:cNvPr id="4" name="Rectangle 3">
            <a:extLst>
              <a:ext uri="{FF2B5EF4-FFF2-40B4-BE49-F238E27FC236}">
                <a16:creationId xmlns:a16="http://schemas.microsoft.com/office/drawing/2014/main" id="{69BF85BB-2453-E196-372E-ABD15E89C979}"/>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10" name="Picture 9" descr="A blue and white logo&#10;&#10;Description automatically generated">
            <a:extLst>
              <a:ext uri="{FF2B5EF4-FFF2-40B4-BE49-F238E27FC236}">
                <a16:creationId xmlns:a16="http://schemas.microsoft.com/office/drawing/2014/main" id="{FAD44834-F084-8091-CCB7-75318E91BA72}"/>
              </a:ext>
            </a:extLst>
          </p:cNvPr>
          <p:cNvPicPr>
            <a:picLocks noChangeAspect="1"/>
          </p:cNvPicPr>
          <p:nvPr/>
        </p:nvPicPr>
        <p:blipFill>
          <a:blip r:embed="rId4"/>
          <a:stretch>
            <a:fillRect/>
          </a:stretch>
        </p:blipFill>
        <p:spPr>
          <a:xfrm>
            <a:off x="305463" y="6301269"/>
            <a:ext cx="1781175" cy="428625"/>
          </a:xfrm>
          <a:prstGeom prst="rect">
            <a:avLst/>
          </a:prstGeom>
        </p:spPr>
      </p:pic>
      <p:pic>
        <p:nvPicPr>
          <p:cNvPr id="8" name="Picture 7">
            <a:extLst>
              <a:ext uri="{FF2B5EF4-FFF2-40B4-BE49-F238E27FC236}">
                <a16:creationId xmlns:a16="http://schemas.microsoft.com/office/drawing/2014/main" id="{1E1C955A-761D-4260-D0E0-6AB87F5CDCE7}"/>
              </a:ext>
            </a:extLst>
          </p:cNvPr>
          <p:cNvPicPr>
            <a:picLocks noChangeAspect="1"/>
          </p:cNvPicPr>
          <p:nvPr/>
        </p:nvPicPr>
        <p:blipFill>
          <a:blip r:embed="rId5"/>
          <a:stretch>
            <a:fillRect/>
          </a:stretch>
        </p:blipFill>
        <p:spPr>
          <a:xfrm rot="21366828">
            <a:off x="766833" y="1388917"/>
            <a:ext cx="3983281" cy="2976089"/>
          </a:xfrm>
          <a:prstGeom prst="rect">
            <a:avLst/>
          </a:prstGeom>
        </p:spPr>
      </p:pic>
      <p:pic>
        <p:nvPicPr>
          <p:cNvPr id="9" name="Picture 8">
            <a:extLst>
              <a:ext uri="{FF2B5EF4-FFF2-40B4-BE49-F238E27FC236}">
                <a16:creationId xmlns:a16="http://schemas.microsoft.com/office/drawing/2014/main" id="{49356ADF-5353-4798-C492-EB6835931F06}"/>
              </a:ext>
            </a:extLst>
          </p:cNvPr>
          <p:cNvPicPr>
            <a:picLocks noChangeAspect="1"/>
          </p:cNvPicPr>
          <p:nvPr/>
        </p:nvPicPr>
        <p:blipFill>
          <a:blip r:embed="rId6"/>
          <a:stretch>
            <a:fillRect/>
          </a:stretch>
        </p:blipFill>
        <p:spPr>
          <a:xfrm rot="376710">
            <a:off x="2358216" y="4169777"/>
            <a:ext cx="3429245" cy="1860002"/>
          </a:xfrm>
          <a:prstGeom prst="rect">
            <a:avLst/>
          </a:prstGeom>
        </p:spPr>
      </p:pic>
      <p:pic>
        <p:nvPicPr>
          <p:cNvPr id="13" name="Picture 12">
            <a:extLst>
              <a:ext uri="{FF2B5EF4-FFF2-40B4-BE49-F238E27FC236}">
                <a16:creationId xmlns:a16="http://schemas.microsoft.com/office/drawing/2014/main" id="{E97ACEC9-186B-D425-A4A8-F0C7E542F1E5}"/>
              </a:ext>
            </a:extLst>
          </p:cNvPr>
          <p:cNvPicPr>
            <a:picLocks noChangeAspect="1"/>
          </p:cNvPicPr>
          <p:nvPr/>
        </p:nvPicPr>
        <p:blipFill>
          <a:blip r:embed="rId7"/>
          <a:stretch>
            <a:fillRect/>
          </a:stretch>
        </p:blipFill>
        <p:spPr>
          <a:xfrm>
            <a:off x="5755389" y="1358429"/>
            <a:ext cx="4387638" cy="2731642"/>
          </a:xfrm>
          <a:prstGeom prst="rect">
            <a:avLst/>
          </a:prstGeom>
        </p:spPr>
      </p:pic>
      <p:pic>
        <p:nvPicPr>
          <p:cNvPr id="15" name="Picture 14">
            <a:extLst>
              <a:ext uri="{FF2B5EF4-FFF2-40B4-BE49-F238E27FC236}">
                <a16:creationId xmlns:a16="http://schemas.microsoft.com/office/drawing/2014/main" id="{E44ACFF9-4046-31B7-EC79-320693C020EE}"/>
              </a:ext>
            </a:extLst>
          </p:cNvPr>
          <p:cNvPicPr>
            <a:picLocks noChangeAspect="1"/>
          </p:cNvPicPr>
          <p:nvPr/>
        </p:nvPicPr>
        <p:blipFill>
          <a:blip r:embed="rId8"/>
          <a:stretch>
            <a:fillRect/>
          </a:stretch>
        </p:blipFill>
        <p:spPr>
          <a:xfrm rot="21155570">
            <a:off x="5678016" y="4053004"/>
            <a:ext cx="6319512" cy="1758693"/>
          </a:xfrm>
          <a:prstGeom prst="rect">
            <a:avLst/>
          </a:prstGeom>
        </p:spPr>
      </p:pic>
    </p:spTree>
    <p:extLst>
      <p:ext uri="{BB962C8B-B14F-4D97-AF65-F5344CB8AC3E}">
        <p14:creationId xmlns:p14="http://schemas.microsoft.com/office/powerpoint/2010/main" val="289345171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58D09-1424-5ABF-9F0A-8013DDA5BBD7}"/>
            </a:ext>
          </a:extLst>
        </p:cNvPr>
        <p:cNvGrpSpPr/>
        <p:nvPr/>
      </p:nvGrpSpPr>
      <p:grpSpPr>
        <a:xfrm>
          <a:off x="0" y="0"/>
          <a:ext cx="0" cy="0"/>
          <a:chOff x="0" y="0"/>
          <a:chExt cx="0" cy="0"/>
        </a:xfrm>
      </p:grpSpPr>
      <p:pic>
        <p:nvPicPr>
          <p:cNvPr id="12" name="Picture 11" descr="A blue and green cube with letters on it&#10;&#10;Description automatically generated">
            <a:extLst>
              <a:ext uri="{FF2B5EF4-FFF2-40B4-BE49-F238E27FC236}">
                <a16:creationId xmlns:a16="http://schemas.microsoft.com/office/drawing/2014/main" id="{A0CC8227-75AA-D847-B3FA-2E85BBD37A19}"/>
              </a:ext>
            </a:extLst>
          </p:cNvPr>
          <p:cNvPicPr>
            <a:picLocks noChangeAspect="1"/>
          </p:cNvPicPr>
          <p:nvPr/>
        </p:nvPicPr>
        <p:blipFill>
          <a:blip r:embed="rId2"/>
          <a:stretch>
            <a:fillRect/>
          </a:stretch>
        </p:blipFill>
        <p:spPr>
          <a:xfrm>
            <a:off x="10280369" y="5900014"/>
            <a:ext cx="1238250" cy="1038225"/>
          </a:xfrm>
          <a:prstGeom prst="rect">
            <a:avLst/>
          </a:prstGeom>
        </p:spPr>
      </p:pic>
      <p:sp>
        <p:nvSpPr>
          <p:cNvPr id="5" name="Title 4">
            <a:extLst>
              <a:ext uri="{FF2B5EF4-FFF2-40B4-BE49-F238E27FC236}">
                <a16:creationId xmlns:a16="http://schemas.microsoft.com/office/drawing/2014/main" id="{BD1A360C-6576-4C7D-274B-75EEF711EDD7}"/>
              </a:ext>
            </a:extLst>
          </p:cNvPr>
          <p:cNvSpPr>
            <a:spLocks noGrp="1"/>
          </p:cNvSpPr>
          <p:nvPr>
            <p:ph type="title"/>
          </p:nvPr>
        </p:nvSpPr>
        <p:spPr>
          <a:xfrm>
            <a:off x="548640" y="194734"/>
            <a:ext cx="10972800" cy="1097280"/>
          </a:xfrm>
        </p:spPr>
        <p:txBody>
          <a:bodyPr/>
          <a:lstStyle/>
          <a:p>
            <a:r>
              <a:rPr lang="en-US" b="1">
                <a:solidFill>
                  <a:schemeClr val="accent1">
                    <a:lumMod val="75000"/>
                  </a:schemeClr>
                </a:solidFill>
              </a:rPr>
              <a:t>Catch the Attention of Prospects- Case Studies </a:t>
            </a:r>
          </a:p>
        </p:txBody>
      </p:sp>
      <p:sp>
        <p:nvSpPr>
          <p:cNvPr id="4" name="Rectangle 3">
            <a:extLst>
              <a:ext uri="{FF2B5EF4-FFF2-40B4-BE49-F238E27FC236}">
                <a16:creationId xmlns:a16="http://schemas.microsoft.com/office/drawing/2014/main" id="{F7A21912-68DB-09E2-8FD3-75D188816118}"/>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10" name="Picture 9" descr="A blue and white logo&#10;&#10;Description automatically generated">
            <a:extLst>
              <a:ext uri="{FF2B5EF4-FFF2-40B4-BE49-F238E27FC236}">
                <a16:creationId xmlns:a16="http://schemas.microsoft.com/office/drawing/2014/main" id="{00588145-04C7-5EC4-4F57-9084068A9CBC}"/>
              </a:ext>
            </a:extLst>
          </p:cNvPr>
          <p:cNvPicPr>
            <a:picLocks noChangeAspect="1"/>
          </p:cNvPicPr>
          <p:nvPr/>
        </p:nvPicPr>
        <p:blipFill>
          <a:blip r:embed="rId3"/>
          <a:stretch>
            <a:fillRect/>
          </a:stretch>
        </p:blipFill>
        <p:spPr>
          <a:xfrm>
            <a:off x="305463" y="6301269"/>
            <a:ext cx="1781175" cy="428625"/>
          </a:xfrm>
          <a:prstGeom prst="rect">
            <a:avLst/>
          </a:prstGeom>
        </p:spPr>
      </p:pic>
      <p:pic>
        <p:nvPicPr>
          <p:cNvPr id="3" name="Picture 2">
            <a:extLst>
              <a:ext uri="{FF2B5EF4-FFF2-40B4-BE49-F238E27FC236}">
                <a16:creationId xmlns:a16="http://schemas.microsoft.com/office/drawing/2014/main" id="{C9A04CE8-062E-0926-487E-AC8C16C259D8}"/>
              </a:ext>
            </a:extLst>
          </p:cNvPr>
          <p:cNvPicPr>
            <a:picLocks noChangeAspect="1"/>
          </p:cNvPicPr>
          <p:nvPr/>
        </p:nvPicPr>
        <p:blipFill>
          <a:blip r:embed="rId4"/>
          <a:stretch>
            <a:fillRect/>
          </a:stretch>
        </p:blipFill>
        <p:spPr>
          <a:xfrm rot="21209958">
            <a:off x="496363" y="1082110"/>
            <a:ext cx="4706520" cy="3639627"/>
          </a:xfrm>
          <a:prstGeom prst="rect">
            <a:avLst/>
          </a:prstGeom>
        </p:spPr>
      </p:pic>
      <p:pic>
        <p:nvPicPr>
          <p:cNvPr id="6" name="Picture 5">
            <a:extLst>
              <a:ext uri="{FF2B5EF4-FFF2-40B4-BE49-F238E27FC236}">
                <a16:creationId xmlns:a16="http://schemas.microsoft.com/office/drawing/2014/main" id="{3E61772C-D8E3-0665-9B45-4D687EAE8E36}"/>
              </a:ext>
            </a:extLst>
          </p:cNvPr>
          <p:cNvPicPr>
            <a:picLocks noChangeAspect="1"/>
          </p:cNvPicPr>
          <p:nvPr/>
        </p:nvPicPr>
        <p:blipFill>
          <a:blip r:embed="rId5"/>
          <a:stretch>
            <a:fillRect/>
          </a:stretch>
        </p:blipFill>
        <p:spPr>
          <a:xfrm rot="20929082">
            <a:off x="893713" y="4529491"/>
            <a:ext cx="6608302" cy="1752812"/>
          </a:xfrm>
          <a:prstGeom prst="rect">
            <a:avLst/>
          </a:prstGeom>
        </p:spPr>
      </p:pic>
      <p:pic>
        <p:nvPicPr>
          <p:cNvPr id="8" name="Picture 7">
            <a:extLst>
              <a:ext uri="{FF2B5EF4-FFF2-40B4-BE49-F238E27FC236}">
                <a16:creationId xmlns:a16="http://schemas.microsoft.com/office/drawing/2014/main" id="{C4B2D5C0-6DF7-B42D-ED97-45521BF2688F}"/>
              </a:ext>
            </a:extLst>
          </p:cNvPr>
          <p:cNvPicPr>
            <a:picLocks noChangeAspect="1"/>
          </p:cNvPicPr>
          <p:nvPr/>
        </p:nvPicPr>
        <p:blipFill>
          <a:blip r:embed="rId6"/>
          <a:stretch>
            <a:fillRect/>
          </a:stretch>
        </p:blipFill>
        <p:spPr>
          <a:xfrm rot="566562">
            <a:off x="5550074" y="1739799"/>
            <a:ext cx="6097158" cy="3420837"/>
          </a:xfrm>
          <a:prstGeom prst="rect">
            <a:avLst/>
          </a:prstGeom>
        </p:spPr>
      </p:pic>
    </p:spTree>
    <p:extLst>
      <p:ext uri="{BB962C8B-B14F-4D97-AF65-F5344CB8AC3E}">
        <p14:creationId xmlns:p14="http://schemas.microsoft.com/office/powerpoint/2010/main" val="4199915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60B3-A469-736A-89CF-B649C861F15E}"/>
              </a:ext>
            </a:extLst>
          </p:cNvPr>
          <p:cNvSpPr>
            <a:spLocks noGrp="1"/>
          </p:cNvSpPr>
          <p:nvPr>
            <p:ph type="title"/>
          </p:nvPr>
        </p:nvSpPr>
        <p:spPr/>
        <p:txBody>
          <a:bodyPr/>
          <a:lstStyle/>
          <a:p>
            <a:r>
              <a:rPr lang="en-US" dirty="0"/>
              <a:t>White Papers</a:t>
            </a:r>
          </a:p>
        </p:txBody>
      </p:sp>
      <p:sp>
        <p:nvSpPr>
          <p:cNvPr id="3" name="Text Placeholder 2">
            <a:extLst>
              <a:ext uri="{FF2B5EF4-FFF2-40B4-BE49-F238E27FC236}">
                <a16:creationId xmlns:a16="http://schemas.microsoft.com/office/drawing/2014/main" id="{E608EA32-804E-035E-0FF9-56D13A59F18F}"/>
              </a:ext>
            </a:extLst>
          </p:cNvPr>
          <p:cNvSpPr>
            <a:spLocks noGrp="1"/>
          </p:cNvSpPr>
          <p:nvPr>
            <p:ph type="body" sz="quarter" idx="10"/>
          </p:nvPr>
        </p:nvSpPr>
        <p:spPr/>
        <p:txBody>
          <a:bodyPr vert="horz" lIns="0" tIns="45720" rIns="0" bIns="45720" rtlCol="0" anchor="t">
            <a:noAutofit/>
          </a:bodyPr>
          <a:lstStyle/>
          <a:p>
            <a:r>
              <a:rPr lang="en-US" dirty="0"/>
              <a:t>Potential White Papers or Slides by Industry </a:t>
            </a:r>
          </a:p>
        </p:txBody>
      </p:sp>
      <p:pic>
        <p:nvPicPr>
          <p:cNvPr id="4" name="Picture 3" descr="A close-up of a hand holding a test tube&#10;&#10;AI-generated content may be incorrect.">
            <a:extLst>
              <a:ext uri="{FF2B5EF4-FFF2-40B4-BE49-F238E27FC236}">
                <a16:creationId xmlns:a16="http://schemas.microsoft.com/office/drawing/2014/main" id="{F537A40B-9840-E0C5-5C8D-E7D09224B50C}"/>
              </a:ext>
            </a:extLst>
          </p:cNvPr>
          <p:cNvPicPr>
            <a:picLocks noChangeAspect="1"/>
          </p:cNvPicPr>
          <p:nvPr/>
        </p:nvPicPr>
        <p:blipFill>
          <a:blip r:embed="rId3"/>
          <a:stretch>
            <a:fillRect/>
          </a:stretch>
        </p:blipFill>
        <p:spPr>
          <a:xfrm rot="21017918">
            <a:off x="5984665" y="768106"/>
            <a:ext cx="3866873" cy="477296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CFFC026-A31F-FD91-926C-E196D2D7CF2D}"/>
              </a:ext>
            </a:extLst>
          </p:cNvPr>
          <p:cNvPicPr>
            <a:picLocks noChangeAspect="1"/>
          </p:cNvPicPr>
          <p:nvPr/>
        </p:nvPicPr>
        <p:blipFill>
          <a:blip r:embed="rId4"/>
          <a:stretch>
            <a:fillRect/>
          </a:stretch>
        </p:blipFill>
        <p:spPr>
          <a:xfrm>
            <a:off x="1602172" y="2407282"/>
            <a:ext cx="3866873" cy="2592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1479356"/>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F9A1-F71A-587D-0C15-9FE33BE6E2CD}"/>
              </a:ext>
            </a:extLst>
          </p:cNvPr>
          <p:cNvSpPr>
            <a:spLocks noGrp="1"/>
          </p:cNvSpPr>
          <p:nvPr>
            <p:ph type="title"/>
          </p:nvPr>
        </p:nvSpPr>
        <p:spPr/>
        <p:txBody>
          <a:bodyPr/>
          <a:lstStyle/>
          <a:p>
            <a:r>
              <a:rPr lang="en-GB"/>
              <a:t>Vital Incite - Dashboard</a:t>
            </a:r>
            <a:endParaRPr lang="en-US"/>
          </a:p>
        </p:txBody>
      </p:sp>
      <p:sp>
        <p:nvSpPr>
          <p:cNvPr id="3" name="Text Placeholder 2">
            <a:extLst>
              <a:ext uri="{FF2B5EF4-FFF2-40B4-BE49-F238E27FC236}">
                <a16:creationId xmlns:a16="http://schemas.microsoft.com/office/drawing/2014/main" id="{57198F24-C307-96E0-15E1-42C6E84C64D2}"/>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0D2B98CD-AAA3-2E71-B36C-8C9C2D81E570}"/>
              </a:ext>
            </a:extLst>
          </p:cNvPr>
          <p:cNvPicPr>
            <a:picLocks noChangeAspect="1"/>
          </p:cNvPicPr>
          <p:nvPr/>
        </p:nvPicPr>
        <p:blipFill>
          <a:blip r:embed="rId2"/>
          <a:stretch>
            <a:fillRect/>
          </a:stretch>
        </p:blipFill>
        <p:spPr>
          <a:xfrm>
            <a:off x="1818967" y="1325880"/>
            <a:ext cx="8790040" cy="4929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307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A6684B-51EF-7140-E1DE-7E95EE6E4471}"/>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D16CDD66-053F-5F7B-2C29-A6B9FB7FBF2C}"/>
              </a:ext>
            </a:extLst>
          </p:cNvPr>
          <p:cNvPicPr>
            <a:picLocks noGrp="1" noChangeAspect="1"/>
          </p:cNvPicPr>
          <p:nvPr>
            <p:ph idx="1"/>
          </p:nvPr>
        </p:nvPicPr>
        <p:blipFill>
          <a:blip r:embed="rId2"/>
          <a:stretch>
            <a:fillRect/>
          </a:stretch>
        </p:blipFill>
        <p:spPr>
          <a:xfrm>
            <a:off x="4433597" y="1657424"/>
            <a:ext cx="7716269" cy="2836250"/>
          </a:xfrm>
        </p:spPr>
      </p:pic>
      <p:sp>
        <p:nvSpPr>
          <p:cNvPr id="6" name="Text Placeholder 5">
            <a:extLst>
              <a:ext uri="{FF2B5EF4-FFF2-40B4-BE49-F238E27FC236}">
                <a16:creationId xmlns:a16="http://schemas.microsoft.com/office/drawing/2014/main" id="{1A79D8EB-9D45-1760-E3F0-2D06EA84C0F2}"/>
              </a:ext>
            </a:extLst>
          </p:cNvPr>
          <p:cNvSpPr>
            <a:spLocks noGrp="1"/>
          </p:cNvSpPr>
          <p:nvPr>
            <p:ph type="body" sz="half" idx="2"/>
          </p:nvPr>
        </p:nvSpPr>
        <p:spPr/>
        <p:txBody>
          <a:bodyPr/>
          <a:lstStyle/>
          <a:p>
            <a:r>
              <a:rPr lang="en-GB"/>
              <a:t>Vital Alerts</a:t>
            </a:r>
          </a:p>
        </p:txBody>
      </p:sp>
    </p:spTree>
    <p:extLst>
      <p:ext uri="{BB962C8B-B14F-4D97-AF65-F5344CB8AC3E}">
        <p14:creationId xmlns:p14="http://schemas.microsoft.com/office/powerpoint/2010/main" val="313748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DD7FFCD-9CFD-92EB-F61F-7D5740BC0A73}"/>
              </a:ext>
            </a:extLst>
          </p:cNvPr>
          <p:cNvSpPr>
            <a:spLocks noGrp="1"/>
          </p:cNvSpPr>
          <p:nvPr>
            <p:ph type="title"/>
          </p:nvPr>
        </p:nvSpPr>
        <p:spPr>
          <a:xfrm>
            <a:off x="4206240" y="228600"/>
            <a:ext cx="7315200" cy="1097280"/>
          </a:xfrm>
        </p:spPr>
        <p:txBody>
          <a:bodyPr/>
          <a:lstStyle/>
          <a:p>
            <a:endParaRPr lang="en-US"/>
          </a:p>
        </p:txBody>
      </p:sp>
      <p:sp>
        <p:nvSpPr>
          <p:cNvPr id="4" name="Text Placeholder 3">
            <a:extLst>
              <a:ext uri="{FF2B5EF4-FFF2-40B4-BE49-F238E27FC236}">
                <a16:creationId xmlns:a16="http://schemas.microsoft.com/office/drawing/2014/main" id="{1FDB8CE7-EDEB-539D-625E-0691C141A4C0}"/>
              </a:ext>
            </a:extLst>
          </p:cNvPr>
          <p:cNvSpPr>
            <a:spLocks noGrp="1"/>
          </p:cNvSpPr>
          <p:nvPr>
            <p:ph type="body" sz="half" idx="2"/>
          </p:nvPr>
        </p:nvSpPr>
        <p:spPr>
          <a:xfrm>
            <a:off x="0" y="0"/>
            <a:ext cx="4023360" cy="6290945"/>
          </a:xfrm>
        </p:spPr>
        <p:txBody>
          <a:bodyPr anchor="ctr">
            <a:normAutofit/>
          </a:bodyPr>
          <a:lstStyle/>
          <a:p>
            <a:r>
              <a:rPr lang="en-GB"/>
              <a:t>Stop Loss Arrangements</a:t>
            </a:r>
            <a:endParaRPr lang="en-US"/>
          </a:p>
        </p:txBody>
      </p:sp>
      <p:graphicFrame>
        <p:nvGraphicFramePr>
          <p:cNvPr id="6" name="Content Placeholder 2">
            <a:extLst>
              <a:ext uri="{FF2B5EF4-FFF2-40B4-BE49-F238E27FC236}">
                <a16:creationId xmlns:a16="http://schemas.microsoft.com/office/drawing/2014/main" id="{85E12EC6-1ADE-9C9A-E78E-4995AFB9CB41}"/>
              </a:ext>
            </a:extLst>
          </p:cNvPr>
          <p:cNvGraphicFramePr>
            <a:graphicFrameLocks noGrp="1"/>
          </p:cNvGraphicFramePr>
          <p:nvPr>
            <p:ph idx="1"/>
          </p:nvPr>
        </p:nvGraphicFramePr>
        <p:xfrm>
          <a:off x="4206240" y="1417320"/>
          <a:ext cx="7315193"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6034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9A50-39BE-2BFF-7AB8-609DC1DC6B07}"/>
              </a:ext>
            </a:extLst>
          </p:cNvPr>
          <p:cNvSpPr>
            <a:spLocks noGrp="1"/>
          </p:cNvSpPr>
          <p:nvPr>
            <p:ph type="title"/>
          </p:nvPr>
        </p:nvSpPr>
        <p:spPr/>
        <p:txBody>
          <a:bodyPr/>
          <a:lstStyle/>
          <a:p>
            <a:r>
              <a:rPr lang="en-GB"/>
              <a:t>Quick Quote for Smaller- Less Complex Cases </a:t>
            </a:r>
            <a:endParaRPr lang="en-US"/>
          </a:p>
        </p:txBody>
      </p:sp>
      <p:sp>
        <p:nvSpPr>
          <p:cNvPr id="3" name="Text Placeholder 2">
            <a:extLst>
              <a:ext uri="{FF2B5EF4-FFF2-40B4-BE49-F238E27FC236}">
                <a16:creationId xmlns:a16="http://schemas.microsoft.com/office/drawing/2014/main" id="{203926FC-606D-8EA6-F87C-459EE7541A15}"/>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D7F3354A-E14E-1734-B7EE-159C4B7DD62A}"/>
              </a:ext>
            </a:extLst>
          </p:cNvPr>
          <p:cNvPicPr>
            <a:picLocks noChangeAspect="1"/>
          </p:cNvPicPr>
          <p:nvPr/>
        </p:nvPicPr>
        <p:blipFill>
          <a:blip r:embed="rId2"/>
          <a:stretch>
            <a:fillRect/>
          </a:stretch>
        </p:blipFill>
        <p:spPr>
          <a:xfrm>
            <a:off x="1306326" y="2287141"/>
            <a:ext cx="2082333" cy="2131619"/>
          </a:xfrm>
          <a:prstGeom prst="rect">
            <a:avLst/>
          </a:prstGeom>
        </p:spPr>
      </p:pic>
      <p:pic>
        <p:nvPicPr>
          <p:cNvPr id="6" name="Picture 5">
            <a:extLst>
              <a:ext uri="{FF2B5EF4-FFF2-40B4-BE49-F238E27FC236}">
                <a16:creationId xmlns:a16="http://schemas.microsoft.com/office/drawing/2014/main" id="{18CBCDD3-E475-CBD9-6C5F-394EC3DA3ABE}"/>
              </a:ext>
            </a:extLst>
          </p:cNvPr>
          <p:cNvPicPr>
            <a:picLocks noChangeAspect="1"/>
          </p:cNvPicPr>
          <p:nvPr/>
        </p:nvPicPr>
        <p:blipFill>
          <a:blip r:embed="rId3"/>
          <a:stretch>
            <a:fillRect/>
          </a:stretch>
        </p:blipFill>
        <p:spPr>
          <a:xfrm>
            <a:off x="4501864" y="1600199"/>
            <a:ext cx="6430401" cy="4494011"/>
          </a:xfrm>
          <a:prstGeom prst="rect">
            <a:avLst/>
          </a:prstGeom>
        </p:spPr>
      </p:pic>
    </p:spTree>
    <p:extLst>
      <p:ext uri="{BB962C8B-B14F-4D97-AF65-F5344CB8AC3E}">
        <p14:creationId xmlns:p14="http://schemas.microsoft.com/office/powerpoint/2010/main" val="2941005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4211-3488-DF9F-68BE-F55A041725CE}"/>
            </a:ext>
          </a:extLst>
        </p:cNvPr>
        <p:cNvGrpSpPr/>
        <p:nvPr/>
      </p:nvGrpSpPr>
      <p:grpSpPr>
        <a:xfrm>
          <a:off x="0" y="0"/>
          <a:ext cx="0" cy="0"/>
          <a:chOff x="0" y="0"/>
          <a:chExt cx="0" cy="0"/>
        </a:xfrm>
      </p:grpSpPr>
      <p:pic>
        <p:nvPicPr>
          <p:cNvPr id="12" name="Picture 11" descr="A blue and green cube with letters on it&#10;&#10;Description automatically generated">
            <a:extLst>
              <a:ext uri="{FF2B5EF4-FFF2-40B4-BE49-F238E27FC236}">
                <a16:creationId xmlns:a16="http://schemas.microsoft.com/office/drawing/2014/main" id="{366492FF-369E-4623-F8BF-9BC7490B845D}"/>
              </a:ext>
            </a:extLst>
          </p:cNvPr>
          <p:cNvPicPr>
            <a:picLocks noChangeAspect="1"/>
          </p:cNvPicPr>
          <p:nvPr/>
        </p:nvPicPr>
        <p:blipFill>
          <a:blip r:embed="rId2"/>
          <a:stretch>
            <a:fillRect/>
          </a:stretch>
        </p:blipFill>
        <p:spPr>
          <a:xfrm>
            <a:off x="10280369" y="5900014"/>
            <a:ext cx="1238250" cy="1038225"/>
          </a:xfrm>
          <a:prstGeom prst="rect">
            <a:avLst/>
          </a:prstGeom>
        </p:spPr>
      </p:pic>
      <p:sp>
        <p:nvSpPr>
          <p:cNvPr id="5" name="Title 4">
            <a:extLst>
              <a:ext uri="{FF2B5EF4-FFF2-40B4-BE49-F238E27FC236}">
                <a16:creationId xmlns:a16="http://schemas.microsoft.com/office/drawing/2014/main" id="{5DFE6BA1-7833-F85B-6C89-170CCAC6C8F4}"/>
              </a:ext>
            </a:extLst>
          </p:cNvPr>
          <p:cNvSpPr>
            <a:spLocks noGrp="1"/>
          </p:cNvSpPr>
          <p:nvPr>
            <p:ph type="title"/>
          </p:nvPr>
        </p:nvSpPr>
        <p:spPr>
          <a:xfrm>
            <a:off x="548640" y="194734"/>
            <a:ext cx="10972800" cy="1097280"/>
          </a:xfrm>
        </p:spPr>
        <p:txBody>
          <a:bodyPr/>
          <a:lstStyle/>
          <a:p>
            <a:r>
              <a:rPr lang="en-US" b="1">
                <a:solidFill>
                  <a:schemeClr val="accent1">
                    <a:lumMod val="75000"/>
                  </a:schemeClr>
                </a:solidFill>
              </a:rPr>
              <a:t>ARCH RESOURCES </a:t>
            </a:r>
          </a:p>
        </p:txBody>
      </p:sp>
      <p:sp>
        <p:nvSpPr>
          <p:cNvPr id="2" name="TextBox 1">
            <a:extLst>
              <a:ext uri="{FF2B5EF4-FFF2-40B4-BE49-F238E27FC236}">
                <a16:creationId xmlns:a16="http://schemas.microsoft.com/office/drawing/2014/main" id="{0FDE992E-B23A-91BA-94D9-003C97974075}"/>
              </a:ext>
            </a:extLst>
          </p:cNvPr>
          <p:cNvSpPr txBox="1"/>
          <p:nvPr/>
        </p:nvSpPr>
        <p:spPr>
          <a:xfrm>
            <a:off x="1276349" y="6004132"/>
            <a:ext cx="332422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0406"/>
                </a:solidFill>
                <a:effectLst/>
                <a:uLnTx/>
                <a:uFillTx/>
                <a:latin typeface="Montserrat"/>
                <a:ea typeface="+mn-ea"/>
                <a:cs typeface="+mn-cs"/>
              </a:rPr>
              <a:t>mseeley@vitalincite.com</a:t>
            </a:r>
          </a:p>
        </p:txBody>
      </p:sp>
      <p:sp>
        <p:nvSpPr>
          <p:cNvPr id="4" name="Rectangle 3">
            <a:extLst>
              <a:ext uri="{FF2B5EF4-FFF2-40B4-BE49-F238E27FC236}">
                <a16:creationId xmlns:a16="http://schemas.microsoft.com/office/drawing/2014/main" id="{6DB52370-CE46-B46E-3E26-5817054892AD}"/>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10" name="Picture 9" descr="A blue and white logo&#10;&#10;Description automatically generated">
            <a:extLst>
              <a:ext uri="{FF2B5EF4-FFF2-40B4-BE49-F238E27FC236}">
                <a16:creationId xmlns:a16="http://schemas.microsoft.com/office/drawing/2014/main" id="{2827D46F-F88B-D856-65C2-81B933DB3086}"/>
              </a:ext>
            </a:extLst>
          </p:cNvPr>
          <p:cNvPicPr>
            <a:picLocks noChangeAspect="1"/>
          </p:cNvPicPr>
          <p:nvPr/>
        </p:nvPicPr>
        <p:blipFill>
          <a:blip r:embed="rId3"/>
          <a:stretch>
            <a:fillRect/>
          </a:stretch>
        </p:blipFill>
        <p:spPr>
          <a:xfrm>
            <a:off x="305463" y="6301269"/>
            <a:ext cx="1781175" cy="428625"/>
          </a:xfrm>
          <a:prstGeom prst="rect">
            <a:avLst/>
          </a:prstGeom>
        </p:spPr>
      </p:pic>
      <p:pic>
        <p:nvPicPr>
          <p:cNvPr id="6" name="Picture 5">
            <a:extLst>
              <a:ext uri="{FF2B5EF4-FFF2-40B4-BE49-F238E27FC236}">
                <a16:creationId xmlns:a16="http://schemas.microsoft.com/office/drawing/2014/main" id="{A398049B-A3EF-18A1-12CF-15F78F327851}"/>
              </a:ext>
            </a:extLst>
          </p:cNvPr>
          <p:cNvPicPr>
            <a:picLocks noChangeAspect="1"/>
          </p:cNvPicPr>
          <p:nvPr/>
        </p:nvPicPr>
        <p:blipFill>
          <a:blip r:embed="rId4"/>
          <a:stretch>
            <a:fillRect/>
          </a:stretch>
        </p:blipFill>
        <p:spPr>
          <a:xfrm>
            <a:off x="548640" y="1553923"/>
            <a:ext cx="5148010" cy="4032224"/>
          </a:xfrm>
          <a:prstGeom prst="rect">
            <a:avLst/>
          </a:prstGeom>
        </p:spPr>
      </p:pic>
      <p:sp>
        <p:nvSpPr>
          <p:cNvPr id="7" name="Oval 6">
            <a:extLst>
              <a:ext uri="{FF2B5EF4-FFF2-40B4-BE49-F238E27FC236}">
                <a16:creationId xmlns:a16="http://schemas.microsoft.com/office/drawing/2014/main" id="{5CBFEE74-B9FB-53DB-AB36-DAF98611AA7A}"/>
              </a:ext>
            </a:extLst>
          </p:cNvPr>
          <p:cNvSpPr/>
          <p:nvPr/>
        </p:nvSpPr>
        <p:spPr>
          <a:xfrm>
            <a:off x="3598606" y="4572000"/>
            <a:ext cx="2222091" cy="62926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11" name="Picture 10">
            <a:extLst>
              <a:ext uri="{FF2B5EF4-FFF2-40B4-BE49-F238E27FC236}">
                <a16:creationId xmlns:a16="http://schemas.microsoft.com/office/drawing/2014/main" id="{AF308D20-3DFD-DC0D-B773-40BE27615CAB}"/>
              </a:ext>
            </a:extLst>
          </p:cNvPr>
          <p:cNvPicPr>
            <a:picLocks noChangeAspect="1"/>
          </p:cNvPicPr>
          <p:nvPr/>
        </p:nvPicPr>
        <p:blipFill>
          <a:blip r:embed="rId5"/>
          <a:stretch>
            <a:fillRect/>
          </a:stretch>
        </p:blipFill>
        <p:spPr>
          <a:xfrm>
            <a:off x="6417565" y="334028"/>
            <a:ext cx="4481929" cy="5565986"/>
          </a:xfrm>
          <a:prstGeom prst="rect">
            <a:avLst/>
          </a:prstGeom>
        </p:spPr>
      </p:pic>
    </p:spTree>
    <p:extLst>
      <p:ext uri="{BB962C8B-B14F-4D97-AF65-F5344CB8AC3E}">
        <p14:creationId xmlns:p14="http://schemas.microsoft.com/office/powerpoint/2010/main" val="1413874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09322-BC91-555B-878E-AE57A3E8BA8A}"/>
              </a:ext>
            </a:extLst>
          </p:cNvPr>
          <p:cNvSpPr>
            <a:spLocks noGrp="1"/>
          </p:cNvSpPr>
          <p:nvPr>
            <p:ph type="title"/>
          </p:nvPr>
        </p:nvSpPr>
        <p:spPr/>
        <p:txBody>
          <a:bodyPr/>
          <a:lstStyle/>
          <a:p>
            <a:r>
              <a:rPr lang="en-GB"/>
              <a:t>S3 Events</a:t>
            </a:r>
            <a:endParaRPr lang="en-US"/>
          </a:p>
        </p:txBody>
      </p:sp>
      <p:sp>
        <p:nvSpPr>
          <p:cNvPr id="9" name="Content Placeholder 8">
            <a:extLst>
              <a:ext uri="{FF2B5EF4-FFF2-40B4-BE49-F238E27FC236}">
                <a16:creationId xmlns:a16="http://schemas.microsoft.com/office/drawing/2014/main" id="{8BF14E8F-B953-4F3E-B797-D8D67BE5EA87}"/>
              </a:ext>
            </a:extLst>
          </p:cNvPr>
          <p:cNvSpPr>
            <a:spLocks noGrp="1"/>
          </p:cNvSpPr>
          <p:nvPr>
            <p:ph sz="quarter" idx="11"/>
          </p:nvPr>
        </p:nvSpPr>
        <p:spPr>
          <a:xfrm>
            <a:off x="6762178" y="1882693"/>
            <a:ext cx="4877783" cy="3007196"/>
          </a:xfrm>
        </p:spPr>
        <p:txBody>
          <a:bodyPr/>
          <a:lstStyle/>
          <a:p>
            <a:pPr marL="0" indent="0" algn="ctr">
              <a:buNone/>
            </a:pPr>
            <a:r>
              <a:rPr lang="en-GB" sz="4000"/>
              <a:t>Help us think outside the box and differentiate Alera</a:t>
            </a:r>
            <a:endParaRPr lang="en-US" sz="4000"/>
          </a:p>
          <a:p>
            <a:endParaRPr lang="en-US"/>
          </a:p>
        </p:txBody>
      </p:sp>
      <p:sp>
        <p:nvSpPr>
          <p:cNvPr id="4" name="Rectangle 3">
            <a:extLst>
              <a:ext uri="{FF2B5EF4-FFF2-40B4-BE49-F238E27FC236}">
                <a16:creationId xmlns:a16="http://schemas.microsoft.com/office/drawing/2014/main" id="{E45FA9B2-2279-E5E6-4C97-145255D2CAAE}"/>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6" name="Picture 5" descr="A blue and white logo&#10;&#10;Description automatically generated">
            <a:extLst>
              <a:ext uri="{FF2B5EF4-FFF2-40B4-BE49-F238E27FC236}">
                <a16:creationId xmlns:a16="http://schemas.microsoft.com/office/drawing/2014/main" id="{DCA13E4B-C1DA-802F-1B09-1779BEEA1470}"/>
              </a:ext>
            </a:extLst>
          </p:cNvPr>
          <p:cNvPicPr>
            <a:picLocks noChangeAspect="1"/>
          </p:cNvPicPr>
          <p:nvPr/>
        </p:nvPicPr>
        <p:blipFill>
          <a:blip r:embed="rId3"/>
          <a:stretch>
            <a:fillRect/>
          </a:stretch>
        </p:blipFill>
        <p:spPr>
          <a:xfrm>
            <a:off x="305463" y="6301269"/>
            <a:ext cx="1781175" cy="428625"/>
          </a:xfrm>
          <a:prstGeom prst="rect">
            <a:avLst/>
          </a:prstGeom>
        </p:spPr>
      </p:pic>
      <p:pic>
        <p:nvPicPr>
          <p:cNvPr id="3" name="Picture 2">
            <a:extLst>
              <a:ext uri="{FF2B5EF4-FFF2-40B4-BE49-F238E27FC236}">
                <a16:creationId xmlns:a16="http://schemas.microsoft.com/office/drawing/2014/main" id="{6D082164-787A-8074-F456-F9DDA8DBFCE2}"/>
              </a:ext>
            </a:extLst>
          </p:cNvPr>
          <p:cNvPicPr>
            <a:picLocks noChangeAspect="1"/>
          </p:cNvPicPr>
          <p:nvPr/>
        </p:nvPicPr>
        <p:blipFill>
          <a:blip r:embed="rId4"/>
          <a:stretch>
            <a:fillRect/>
          </a:stretch>
        </p:blipFill>
        <p:spPr>
          <a:xfrm>
            <a:off x="546359" y="1556925"/>
            <a:ext cx="4645799" cy="3871149"/>
          </a:xfrm>
          <a:prstGeom prst="rect">
            <a:avLst/>
          </a:prstGeom>
        </p:spPr>
      </p:pic>
    </p:spTree>
    <p:extLst>
      <p:ext uri="{BB962C8B-B14F-4D97-AF65-F5344CB8AC3E}">
        <p14:creationId xmlns:p14="http://schemas.microsoft.com/office/powerpoint/2010/main" val="284968517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D416-EA50-5186-15E9-232B395FE13A}"/>
              </a:ext>
            </a:extLst>
          </p:cNvPr>
          <p:cNvSpPr>
            <a:spLocks noGrp="1"/>
          </p:cNvSpPr>
          <p:nvPr>
            <p:ph type="title"/>
          </p:nvPr>
        </p:nvSpPr>
        <p:spPr/>
        <p:txBody>
          <a:bodyPr/>
          <a:lstStyle/>
          <a:p>
            <a:r>
              <a:rPr lang="en-GB"/>
              <a:t>Levering Objective Data Matters</a:t>
            </a:r>
            <a:endParaRPr lang="en-US"/>
          </a:p>
        </p:txBody>
      </p:sp>
      <p:sp>
        <p:nvSpPr>
          <p:cNvPr id="3" name="Text Placeholder 2">
            <a:extLst>
              <a:ext uri="{FF2B5EF4-FFF2-40B4-BE49-F238E27FC236}">
                <a16:creationId xmlns:a16="http://schemas.microsoft.com/office/drawing/2014/main" id="{8EB26766-AE1C-9A1D-615E-DB3BD0C28AA9}"/>
              </a:ext>
            </a:extLst>
          </p:cNvPr>
          <p:cNvSpPr>
            <a:spLocks noGrp="1"/>
          </p:cNvSpPr>
          <p:nvPr>
            <p:ph type="body" sz="quarter" idx="10"/>
          </p:nvPr>
        </p:nvSpPr>
        <p:spPr>
          <a:xfrm>
            <a:off x="548639" y="1417320"/>
            <a:ext cx="10972799" cy="1298176"/>
          </a:xfrm>
        </p:spPr>
        <p:txBody>
          <a:bodyPr/>
          <a:lstStyle/>
          <a:p>
            <a:r>
              <a:rPr lang="en-GB"/>
              <a:t>Data-driven, strategic, employee focused approach</a:t>
            </a:r>
          </a:p>
          <a:p>
            <a:r>
              <a:rPr lang="en-GB"/>
              <a:t>Navigate the ever-changing challenges in health plan management objectively </a:t>
            </a:r>
          </a:p>
          <a:p>
            <a:r>
              <a:rPr lang="en-GB"/>
              <a:t>The impact: Alera’s VI trend 3.3%, PWC’s tend 7%</a:t>
            </a:r>
          </a:p>
        </p:txBody>
      </p:sp>
      <p:sp>
        <p:nvSpPr>
          <p:cNvPr id="4" name="Text Placeholder 3">
            <a:extLst>
              <a:ext uri="{FF2B5EF4-FFF2-40B4-BE49-F238E27FC236}">
                <a16:creationId xmlns:a16="http://schemas.microsoft.com/office/drawing/2014/main" id="{08C19D04-13BD-C831-5230-742D4AD3A12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59A6D524-1AE1-636E-FC43-3032F82C14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 t="41664" r="-6210"/>
          <a:stretch/>
        </p:blipFill>
        <p:spPr>
          <a:xfrm>
            <a:off x="1884625" y="2723957"/>
            <a:ext cx="8538106" cy="3691667"/>
          </a:xfrm>
          <a:prstGeom prst="rect">
            <a:avLst/>
          </a:prstGeom>
        </p:spPr>
      </p:pic>
      <p:sp>
        <p:nvSpPr>
          <p:cNvPr id="5" name="Rectangle 4">
            <a:extLst>
              <a:ext uri="{FF2B5EF4-FFF2-40B4-BE49-F238E27FC236}">
                <a16:creationId xmlns:a16="http://schemas.microsoft.com/office/drawing/2014/main" id="{9788E2EB-D991-8F0C-1198-098289A51F7A}"/>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7" name="Picture 6" descr="A blue and white logo&#10;&#10;Description automatically generated">
            <a:extLst>
              <a:ext uri="{FF2B5EF4-FFF2-40B4-BE49-F238E27FC236}">
                <a16:creationId xmlns:a16="http://schemas.microsoft.com/office/drawing/2014/main" id="{06921B2B-529D-F188-191D-5290CB07E50B}"/>
              </a:ext>
            </a:extLst>
          </p:cNvPr>
          <p:cNvPicPr>
            <a:picLocks noChangeAspect="1"/>
          </p:cNvPicPr>
          <p:nvPr/>
        </p:nvPicPr>
        <p:blipFill>
          <a:blip r:embed="rId4"/>
          <a:stretch>
            <a:fillRect/>
          </a:stretch>
        </p:blipFill>
        <p:spPr>
          <a:xfrm>
            <a:off x="305463" y="6301269"/>
            <a:ext cx="1781175" cy="428625"/>
          </a:xfrm>
          <a:prstGeom prst="rect">
            <a:avLst/>
          </a:prstGeom>
        </p:spPr>
      </p:pic>
      <p:pic>
        <p:nvPicPr>
          <p:cNvPr id="8" name="Picture 7" descr="A blue and green cube with letters on it&#10;&#10;Description automatically generated">
            <a:extLst>
              <a:ext uri="{FF2B5EF4-FFF2-40B4-BE49-F238E27FC236}">
                <a16:creationId xmlns:a16="http://schemas.microsoft.com/office/drawing/2014/main" id="{20869DC8-0D2B-90B8-03AE-A9224AFFF431}"/>
              </a:ext>
            </a:extLst>
          </p:cNvPr>
          <p:cNvPicPr>
            <a:picLocks noChangeAspect="1"/>
          </p:cNvPicPr>
          <p:nvPr/>
        </p:nvPicPr>
        <p:blipFill>
          <a:blip r:embed="rId5"/>
          <a:stretch>
            <a:fillRect/>
          </a:stretch>
        </p:blipFill>
        <p:spPr>
          <a:xfrm>
            <a:off x="10280369" y="5900014"/>
            <a:ext cx="1238250" cy="1038225"/>
          </a:xfrm>
          <a:prstGeom prst="rect">
            <a:avLst/>
          </a:prstGeom>
        </p:spPr>
      </p:pic>
    </p:spTree>
    <p:extLst>
      <p:ext uri="{BB962C8B-B14F-4D97-AF65-F5344CB8AC3E}">
        <p14:creationId xmlns:p14="http://schemas.microsoft.com/office/powerpoint/2010/main" val="2956117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8791-9851-D638-293A-0EC1E30E253D}"/>
              </a:ext>
            </a:extLst>
          </p:cNvPr>
          <p:cNvSpPr>
            <a:spLocks noGrp="1"/>
          </p:cNvSpPr>
          <p:nvPr>
            <p:ph type="title"/>
          </p:nvPr>
        </p:nvSpPr>
        <p:spPr>
          <a:xfrm>
            <a:off x="8252694" y="228600"/>
            <a:ext cx="3390665" cy="1097280"/>
          </a:xfrm>
        </p:spPr>
        <p:txBody>
          <a:bodyPr anchor="b">
            <a:normAutofit/>
          </a:bodyPr>
          <a:lstStyle/>
          <a:p>
            <a:pPr>
              <a:lnSpc>
                <a:spcPct val="90000"/>
              </a:lnSpc>
            </a:pPr>
            <a:r>
              <a:rPr lang="en-GB" sz="2800"/>
              <a:t>Create strategies that will be unique to Alera </a:t>
            </a:r>
            <a:endParaRPr lang="en-US" sz="2800"/>
          </a:p>
        </p:txBody>
      </p:sp>
      <p:sp>
        <p:nvSpPr>
          <p:cNvPr id="9" name="Text Placeholder 2">
            <a:extLst>
              <a:ext uri="{FF2B5EF4-FFF2-40B4-BE49-F238E27FC236}">
                <a16:creationId xmlns:a16="http://schemas.microsoft.com/office/drawing/2014/main" id="{1C769C80-2D3D-6DEF-8DC0-F3AACD0CF3C3}"/>
              </a:ext>
            </a:extLst>
          </p:cNvPr>
          <p:cNvSpPr>
            <a:spLocks noGrp="1"/>
          </p:cNvSpPr>
          <p:nvPr>
            <p:ph type="body" sz="quarter" idx="11"/>
          </p:nvPr>
        </p:nvSpPr>
        <p:spPr>
          <a:xfrm>
            <a:off x="8254047" y="1399289"/>
            <a:ext cx="3389312" cy="3785101"/>
          </a:xfrm>
        </p:spPr>
        <p:txBody>
          <a:bodyPr vert="horz" lIns="0" tIns="45720" rIns="0" bIns="45720" rtlCol="0" anchor="t">
            <a:noAutofit/>
          </a:bodyPr>
          <a:lstStyle/>
          <a:p>
            <a:r>
              <a:rPr lang="en-GB" dirty="0"/>
              <a:t>Unique Access to Meds</a:t>
            </a:r>
          </a:p>
          <a:p>
            <a:r>
              <a:rPr lang="en-GB" dirty="0"/>
              <a:t>Bring Vendor Solutions downmarket</a:t>
            </a:r>
          </a:p>
          <a:p>
            <a:r>
              <a:rPr lang="en-GB" dirty="0"/>
              <a:t>Radiology opportunities</a:t>
            </a:r>
          </a:p>
          <a:p>
            <a:r>
              <a:rPr lang="en-GB" dirty="0"/>
              <a:t>Relationship with Claims Auditing company </a:t>
            </a:r>
          </a:p>
          <a:p>
            <a:r>
              <a:rPr lang="en-GB" dirty="0"/>
              <a:t>Creating an Alera Wellness Philosophy </a:t>
            </a:r>
          </a:p>
          <a:p>
            <a:r>
              <a:rPr lang="en-GB" dirty="0"/>
              <a:t>Create efficiencies for pharmacy efforts </a:t>
            </a:r>
          </a:p>
          <a:p>
            <a:r>
              <a:rPr lang="en-GB" dirty="0"/>
              <a:t>Alera Trend Report </a:t>
            </a:r>
          </a:p>
          <a:p>
            <a:r>
              <a:rPr lang="en-GB" dirty="0"/>
              <a:t>Video Clips </a:t>
            </a:r>
          </a:p>
        </p:txBody>
      </p:sp>
      <p:pic>
        <p:nvPicPr>
          <p:cNvPr id="5" name="Video 4" descr="Clear Chess Pieces">
            <a:extLst>
              <a:ext uri="{FF2B5EF4-FFF2-40B4-BE49-F238E27FC236}">
                <a16:creationId xmlns:a16="http://schemas.microsoft.com/office/drawing/2014/main" id="{E6D228B0-80E9-D57C-42DE-811175E2775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33011" b="1"/>
          <a:stretch/>
        </p:blipFill>
        <p:spPr>
          <a:xfrm>
            <a:off x="548640" y="228600"/>
            <a:ext cx="7275442" cy="6126480"/>
          </a:xfrm>
          <a:prstGeom prst="rect">
            <a:avLst/>
          </a:prstGeom>
          <a:noFill/>
        </p:spPr>
      </p:pic>
      <p:pic>
        <p:nvPicPr>
          <p:cNvPr id="4" name="Picture 3" descr="A blue and green cube with letters on it&#10;&#10;Description automatically generated">
            <a:extLst>
              <a:ext uri="{FF2B5EF4-FFF2-40B4-BE49-F238E27FC236}">
                <a16:creationId xmlns:a16="http://schemas.microsoft.com/office/drawing/2014/main" id="{16549089-547C-1439-9858-EAC4A8212FF5}"/>
              </a:ext>
            </a:extLst>
          </p:cNvPr>
          <p:cNvPicPr>
            <a:picLocks noChangeAspect="1"/>
          </p:cNvPicPr>
          <p:nvPr/>
        </p:nvPicPr>
        <p:blipFill>
          <a:blip r:embed="rId5"/>
          <a:stretch>
            <a:fillRect/>
          </a:stretch>
        </p:blipFill>
        <p:spPr>
          <a:xfrm>
            <a:off x="10280369" y="5900014"/>
            <a:ext cx="1238250" cy="1038225"/>
          </a:xfrm>
          <a:prstGeom prst="rect">
            <a:avLst/>
          </a:prstGeom>
        </p:spPr>
      </p:pic>
      <p:sp>
        <p:nvSpPr>
          <p:cNvPr id="6" name="Rectangle 5">
            <a:extLst>
              <a:ext uri="{FF2B5EF4-FFF2-40B4-BE49-F238E27FC236}">
                <a16:creationId xmlns:a16="http://schemas.microsoft.com/office/drawing/2014/main" id="{FA7A29A8-0FCA-21EC-E4A7-2CCEC9B07736}"/>
              </a:ext>
            </a:extLst>
          </p:cNvPr>
          <p:cNvSpPr/>
          <p:nvPr/>
        </p:nvSpPr>
        <p:spPr>
          <a:xfrm>
            <a:off x="104383" y="6377835"/>
            <a:ext cx="2045917" cy="407095"/>
          </a:xfrm>
          <a:prstGeom prst="rect">
            <a:avLst/>
          </a:prstGeom>
          <a:solidFill>
            <a:srgbClr val="23638C"/>
          </a:solidFill>
          <a:ln>
            <a:solidFill>
              <a:srgbClr val="2363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8CFF654C-64C5-9622-FD09-6832D71857D2}"/>
              </a:ext>
            </a:extLst>
          </p:cNvPr>
          <p:cNvPicPr>
            <a:picLocks noChangeAspect="1"/>
          </p:cNvPicPr>
          <p:nvPr/>
        </p:nvPicPr>
        <p:blipFill>
          <a:blip r:embed="rId6"/>
          <a:stretch>
            <a:fillRect/>
          </a:stretch>
        </p:blipFill>
        <p:spPr>
          <a:xfrm>
            <a:off x="252232" y="6378434"/>
            <a:ext cx="1752600" cy="428625"/>
          </a:xfrm>
          <a:prstGeom prst="rect">
            <a:avLst/>
          </a:prstGeom>
        </p:spPr>
      </p:pic>
    </p:spTree>
    <p:extLst>
      <p:ext uri="{BB962C8B-B14F-4D97-AF65-F5344CB8AC3E}">
        <p14:creationId xmlns:p14="http://schemas.microsoft.com/office/powerpoint/2010/main" val="80178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B91F01-4E86-47DD-AC93-6F18EEA726B5}"/>
              </a:ext>
            </a:extLst>
          </p:cNvPr>
          <p:cNvSpPr>
            <a:spLocks noGrp="1"/>
          </p:cNvSpPr>
          <p:nvPr>
            <p:ph type="title"/>
          </p:nvPr>
        </p:nvSpPr>
        <p:spPr/>
        <p:txBody>
          <a:bodyPr/>
          <a:lstStyle/>
          <a:p>
            <a:r>
              <a:rPr lang="en-US"/>
              <a:t>Definition of Success Vital Incite </a:t>
            </a:r>
          </a:p>
        </p:txBody>
      </p:sp>
      <p:sp>
        <p:nvSpPr>
          <p:cNvPr id="6" name="Text Placeholder 5">
            <a:extLst>
              <a:ext uri="{FF2B5EF4-FFF2-40B4-BE49-F238E27FC236}">
                <a16:creationId xmlns:a16="http://schemas.microsoft.com/office/drawing/2014/main" id="{5BD7F56C-90DC-4C48-8209-CD16ECD196D6}"/>
              </a:ext>
            </a:extLst>
          </p:cNvPr>
          <p:cNvSpPr>
            <a:spLocks noGrp="1"/>
          </p:cNvSpPr>
          <p:nvPr>
            <p:ph type="body" sz="quarter" idx="10"/>
          </p:nvPr>
        </p:nvSpPr>
        <p:spPr>
          <a:xfrm>
            <a:off x="548640" y="1625882"/>
            <a:ext cx="3933049" cy="1777436"/>
          </a:xfrm>
        </p:spPr>
        <p:txBody>
          <a:bodyPr vert="horz" lIns="0" tIns="45720" rIns="0" bIns="45720" rtlCol="0" anchor="t">
            <a:noAutofit/>
          </a:bodyPr>
          <a:lstStyle/>
          <a:p>
            <a:r>
              <a:rPr lang="en-US" b="1"/>
              <a:t>Success for Employers</a:t>
            </a:r>
            <a:endParaRPr lang="la-Latn" b="1"/>
          </a:p>
          <a:p>
            <a:pPr marL="461645" lvl="1"/>
            <a:r>
              <a:rPr lang="en-US" sz="1400"/>
              <a:t>Improve plan spend</a:t>
            </a:r>
          </a:p>
          <a:p>
            <a:pPr marL="461645" lvl="1"/>
            <a:r>
              <a:rPr lang="en-US" sz="1400"/>
              <a:t>Improve risk migration</a:t>
            </a:r>
          </a:p>
          <a:p>
            <a:pPr marL="461645" lvl="1"/>
            <a:r>
              <a:rPr lang="en-US" sz="1400"/>
              <a:t>Improve EE appreciation</a:t>
            </a:r>
          </a:p>
          <a:p>
            <a:pPr marL="461645" lvl="1"/>
            <a:r>
              <a:rPr lang="en-GB" sz="1400"/>
              <a:t>Feel comfortable in their decisions- Fiduciary Responsibility </a:t>
            </a:r>
            <a:endParaRPr lang="la-Latn" sz="1400"/>
          </a:p>
          <a:p>
            <a:r>
              <a:rPr lang="en-GB" b="1"/>
              <a:t>Success for Advisors</a:t>
            </a:r>
            <a:endParaRPr lang="la-Latn" b="1"/>
          </a:p>
          <a:p>
            <a:pPr marL="461645" lvl="1"/>
            <a:r>
              <a:rPr lang="en-US" sz="1400"/>
              <a:t>Advisors feel fully supported to make stronger strategic changes</a:t>
            </a:r>
          </a:p>
          <a:p>
            <a:pPr marL="461645" lvl="1"/>
            <a:r>
              <a:rPr lang="en-US" sz="1400"/>
              <a:t>Employers’ decisions come easier</a:t>
            </a:r>
          </a:p>
          <a:p>
            <a:pPr marL="461645" lvl="1"/>
            <a:r>
              <a:rPr lang="en-US" sz="1400"/>
              <a:t>Confidence in their relationship with clients </a:t>
            </a:r>
          </a:p>
          <a:p>
            <a:pPr marL="228282"/>
            <a:r>
              <a:rPr lang="en-US" b="1"/>
              <a:t>Growth of Alera </a:t>
            </a:r>
            <a:endParaRPr lang="la-Latn" b="1"/>
          </a:p>
        </p:txBody>
      </p:sp>
      <p:pic>
        <p:nvPicPr>
          <p:cNvPr id="3" name="Picture 2">
            <a:extLst>
              <a:ext uri="{FF2B5EF4-FFF2-40B4-BE49-F238E27FC236}">
                <a16:creationId xmlns:a16="http://schemas.microsoft.com/office/drawing/2014/main" id="{77A6817B-DA4A-686F-82F4-BB9C5A6D38E8}"/>
              </a:ext>
            </a:extLst>
          </p:cNvPr>
          <p:cNvPicPr>
            <a:picLocks noChangeAspect="1"/>
          </p:cNvPicPr>
          <p:nvPr/>
        </p:nvPicPr>
        <p:blipFill>
          <a:blip r:embed="rId3"/>
          <a:stretch>
            <a:fillRect/>
          </a:stretch>
        </p:blipFill>
        <p:spPr>
          <a:xfrm>
            <a:off x="4756413" y="1645920"/>
            <a:ext cx="6990805" cy="4003710"/>
          </a:xfrm>
          <a:prstGeom prst="rect">
            <a:avLst/>
          </a:prstGeom>
        </p:spPr>
      </p:pic>
      <p:sp>
        <p:nvSpPr>
          <p:cNvPr id="2" name="Rectangle 1">
            <a:extLst>
              <a:ext uri="{FF2B5EF4-FFF2-40B4-BE49-F238E27FC236}">
                <a16:creationId xmlns:a16="http://schemas.microsoft.com/office/drawing/2014/main" id="{B890086F-1B9C-4CB5-DC73-6ACAD7713A0B}"/>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7" name="Picture 6" descr="A blue and white logo&#10;&#10;Description automatically generated">
            <a:extLst>
              <a:ext uri="{FF2B5EF4-FFF2-40B4-BE49-F238E27FC236}">
                <a16:creationId xmlns:a16="http://schemas.microsoft.com/office/drawing/2014/main" id="{E6ADBAD1-7BFF-1786-353A-AD4B490FA995}"/>
              </a:ext>
            </a:extLst>
          </p:cNvPr>
          <p:cNvPicPr>
            <a:picLocks noChangeAspect="1"/>
          </p:cNvPicPr>
          <p:nvPr/>
        </p:nvPicPr>
        <p:blipFill>
          <a:blip r:embed="rId4"/>
          <a:stretch>
            <a:fillRect/>
          </a:stretch>
        </p:blipFill>
        <p:spPr>
          <a:xfrm>
            <a:off x="305463" y="6301269"/>
            <a:ext cx="1781175" cy="428625"/>
          </a:xfrm>
          <a:prstGeom prst="rect">
            <a:avLst/>
          </a:prstGeom>
        </p:spPr>
      </p:pic>
      <p:pic>
        <p:nvPicPr>
          <p:cNvPr id="8" name="Picture 7" descr="A blue and green cube with letters on it&#10;&#10;Description automatically generated">
            <a:extLst>
              <a:ext uri="{FF2B5EF4-FFF2-40B4-BE49-F238E27FC236}">
                <a16:creationId xmlns:a16="http://schemas.microsoft.com/office/drawing/2014/main" id="{2E0E5278-BAD6-5E33-374A-B545D1B45F18}"/>
              </a:ext>
            </a:extLst>
          </p:cNvPr>
          <p:cNvPicPr>
            <a:picLocks noChangeAspect="1"/>
          </p:cNvPicPr>
          <p:nvPr/>
        </p:nvPicPr>
        <p:blipFill>
          <a:blip r:embed="rId5"/>
          <a:stretch>
            <a:fillRect/>
          </a:stretch>
        </p:blipFill>
        <p:spPr>
          <a:xfrm>
            <a:off x="10540799" y="6141153"/>
            <a:ext cx="977820" cy="816377"/>
          </a:xfrm>
          <a:prstGeom prst="rect">
            <a:avLst/>
          </a:prstGeom>
        </p:spPr>
      </p:pic>
    </p:spTree>
    <p:extLst>
      <p:ext uri="{BB962C8B-B14F-4D97-AF65-F5344CB8AC3E}">
        <p14:creationId xmlns:p14="http://schemas.microsoft.com/office/powerpoint/2010/main" val="20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fade">
                                      <p:cBhvr>
                                        <p:cTn id="10" dur="500"/>
                                        <p:tgtEl>
                                          <p:spTgt spid="6">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fade">
                                      <p:cBhvr>
                                        <p:cTn id="13" dur="500"/>
                                        <p:tgtEl>
                                          <p:spTgt spid="6">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fade">
                                      <p:cBhvr>
                                        <p:cTn id="16" dur="500"/>
                                        <p:tgtEl>
                                          <p:spTgt spid="6">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fade">
                                      <p:cBhvr>
                                        <p:cTn id="1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E367E3-DAF7-AB13-8FCF-D55EC1AA1A0A}"/>
              </a:ext>
            </a:extLst>
          </p:cNvPr>
          <p:cNvSpPr>
            <a:spLocks noGrp="1"/>
          </p:cNvSpPr>
          <p:nvPr>
            <p:ph type="body" sz="quarter" idx="12"/>
          </p:nvPr>
        </p:nvSpPr>
        <p:spPr>
          <a:xfrm>
            <a:off x="6431280" y="228600"/>
            <a:ext cx="5760720" cy="3487994"/>
          </a:xfrm>
        </p:spPr>
        <p:txBody>
          <a:bodyPr/>
          <a:lstStyle/>
          <a:p>
            <a:pPr algn="ctr"/>
            <a:r>
              <a:rPr lang="en-GB" sz="4400"/>
              <a:t>Do our goals match? </a:t>
            </a:r>
            <a:endParaRPr lang="en-US" sz="4400"/>
          </a:p>
        </p:txBody>
      </p:sp>
      <p:sp>
        <p:nvSpPr>
          <p:cNvPr id="2" name="Text Placeholder 5">
            <a:extLst>
              <a:ext uri="{FF2B5EF4-FFF2-40B4-BE49-F238E27FC236}">
                <a16:creationId xmlns:a16="http://schemas.microsoft.com/office/drawing/2014/main" id="{36451D58-AEDF-0450-95DC-3F912FAEFEC1}"/>
              </a:ext>
            </a:extLst>
          </p:cNvPr>
          <p:cNvSpPr txBox="1">
            <a:spLocks/>
          </p:cNvSpPr>
          <p:nvPr/>
        </p:nvSpPr>
        <p:spPr>
          <a:xfrm>
            <a:off x="548640" y="1625882"/>
            <a:ext cx="3933049" cy="1777436"/>
          </a:xfrm>
          <a:prstGeom prst="rect">
            <a:avLst/>
          </a:prstGeom>
        </p:spPr>
        <p:txBody>
          <a:bodyPr vert="horz" lIns="0" tIns="45720" rIns="0" bIns="45720" rtlCol="0" anchor="t">
            <a:noAutofit/>
          </a:bodyPr>
          <a:lst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1600" kern="1200">
                <a:solidFill>
                  <a:schemeClr val="bg2"/>
                </a:solidFill>
                <a:latin typeface="+mn-lt"/>
                <a:ea typeface="+mn-ea"/>
                <a:cs typeface="+mn-cs"/>
              </a:defRPr>
            </a:lvl1pPr>
            <a:lvl2pPr marL="461963" indent="-231775" algn="l" defTabSz="914400" rtl="0" eaLnBrk="1" latinLnBrk="0" hangingPunct="1">
              <a:lnSpc>
                <a:spcPct val="110000"/>
              </a:lnSpc>
              <a:spcBef>
                <a:spcPts val="0"/>
              </a:spcBef>
              <a:spcAft>
                <a:spcPts val="600"/>
              </a:spcAft>
              <a:buClrTx/>
              <a:buFont typeface="Montserrat" pitchFamily="2" charset="0"/>
              <a:buChar char="–"/>
              <a:defRPr sz="1600" kern="1200">
                <a:solidFill>
                  <a:schemeClr val="bg2"/>
                </a:solidFill>
                <a:latin typeface="+mn-lt"/>
                <a:ea typeface="+mn-ea"/>
                <a:cs typeface="+mn-cs"/>
              </a:defRPr>
            </a:lvl2pPr>
            <a:lvl3pPr marL="684213" indent="-222250"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3pPr>
            <a:lvl4pPr marL="914400" indent="-230188" algn="l" defTabSz="914400" rtl="0" eaLnBrk="1" latinLnBrk="0" hangingPunct="1">
              <a:lnSpc>
                <a:spcPct val="110000"/>
              </a:lnSpc>
              <a:spcBef>
                <a:spcPts val="0"/>
              </a:spcBef>
              <a:spcAft>
                <a:spcPts val="600"/>
              </a:spcAft>
              <a:buFont typeface="Montserrat" pitchFamily="2" charset="0"/>
              <a:buChar char="–"/>
              <a:defRPr sz="1600" kern="1200">
                <a:solidFill>
                  <a:schemeClr val="bg2"/>
                </a:solidFill>
                <a:latin typeface="+mn-lt"/>
                <a:ea typeface="+mn-ea"/>
                <a:cs typeface="+mn-cs"/>
              </a:defRPr>
            </a:lvl4pPr>
            <a:lvl5pPr marL="1144588" indent="-230188"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C4C4E"/>
                </a:solidFill>
                <a:effectLst/>
                <a:uLnTx/>
                <a:uFillTx/>
                <a:latin typeface="Montserrat"/>
                <a:ea typeface="+mn-ea"/>
                <a:cs typeface="+mn-cs"/>
              </a:rPr>
              <a:t>Success for Employers</a:t>
            </a:r>
            <a:endParaRPr kumimoji="0" lang="la-Latn" sz="1600" b="1" i="0" u="none" strike="noStrike" kern="1200" cap="none" spc="0" normalizeH="0" baseline="0" noProof="0">
              <a:ln>
                <a:noFill/>
              </a:ln>
              <a:solidFill>
                <a:srgbClr val="4C4C4E"/>
              </a:solidFill>
              <a:effectLst/>
              <a:uLnTx/>
              <a:uFillTx/>
              <a:latin typeface="Montserrat"/>
              <a:ea typeface="+mn-ea"/>
              <a:cs typeface="+mn-cs"/>
            </a:endParaRPr>
          </a:p>
          <a:p>
            <a:pPr marL="461645" marR="0" lvl="1" indent="-231775" algn="l" defTabSz="914400" rtl="0" eaLnBrk="1" fontAlgn="auto" latinLnBrk="0" hangingPunct="1">
              <a:lnSpc>
                <a:spcPct val="110000"/>
              </a:lnSpc>
              <a:spcBef>
                <a:spcPts val="0"/>
              </a:spcBef>
              <a:spcAft>
                <a:spcPts val="600"/>
              </a:spcAft>
              <a:buClrTx/>
              <a:buSzTx/>
              <a:buFont typeface="Montserrat" pitchFamily="2" charset="0"/>
              <a:buChar char="–"/>
              <a:tabLst/>
              <a:defRPr/>
            </a:pPr>
            <a:r>
              <a:rPr kumimoji="0" lang="en-US" sz="1400" b="0" i="0" u="none" strike="noStrike" kern="1200" cap="none" spc="0" normalizeH="0" baseline="0" noProof="0">
                <a:ln>
                  <a:noFill/>
                </a:ln>
                <a:solidFill>
                  <a:srgbClr val="4C4C4E"/>
                </a:solidFill>
                <a:effectLst/>
                <a:uLnTx/>
                <a:uFillTx/>
                <a:latin typeface="Montserrat"/>
                <a:ea typeface="+mn-ea"/>
                <a:cs typeface="+mn-cs"/>
              </a:rPr>
              <a:t>Improve plan spend</a:t>
            </a:r>
          </a:p>
          <a:p>
            <a:pPr marL="461645" marR="0" lvl="1" indent="-231775" algn="l" defTabSz="914400" rtl="0" eaLnBrk="1" fontAlgn="auto" latinLnBrk="0" hangingPunct="1">
              <a:lnSpc>
                <a:spcPct val="110000"/>
              </a:lnSpc>
              <a:spcBef>
                <a:spcPts val="0"/>
              </a:spcBef>
              <a:spcAft>
                <a:spcPts val="600"/>
              </a:spcAft>
              <a:buClrTx/>
              <a:buSzTx/>
              <a:buFont typeface="Montserrat" pitchFamily="2" charset="0"/>
              <a:buChar char="–"/>
              <a:tabLst/>
              <a:defRPr/>
            </a:pPr>
            <a:r>
              <a:rPr kumimoji="0" lang="en-US" sz="1400" b="0" i="0" u="none" strike="noStrike" kern="1200" cap="none" spc="0" normalizeH="0" baseline="0" noProof="0">
                <a:ln>
                  <a:noFill/>
                </a:ln>
                <a:solidFill>
                  <a:srgbClr val="4C4C4E"/>
                </a:solidFill>
                <a:effectLst/>
                <a:uLnTx/>
                <a:uFillTx/>
                <a:latin typeface="Montserrat"/>
                <a:ea typeface="+mn-ea"/>
                <a:cs typeface="+mn-cs"/>
              </a:rPr>
              <a:t>Improve risk migration</a:t>
            </a:r>
          </a:p>
          <a:p>
            <a:pPr marL="461645" marR="0" lvl="1" indent="-231775" algn="l" defTabSz="914400" rtl="0" eaLnBrk="1" fontAlgn="auto" latinLnBrk="0" hangingPunct="1">
              <a:lnSpc>
                <a:spcPct val="110000"/>
              </a:lnSpc>
              <a:spcBef>
                <a:spcPts val="0"/>
              </a:spcBef>
              <a:spcAft>
                <a:spcPts val="600"/>
              </a:spcAft>
              <a:buClrTx/>
              <a:buSzTx/>
              <a:buFont typeface="Montserrat" pitchFamily="2" charset="0"/>
              <a:buChar char="–"/>
              <a:tabLst/>
              <a:defRPr/>
            </a:pPr>
            <a:r>
              <a:rPr kumimoji="0" lang="en-US" sz="1400" b="0" i="0" u="none" strike="noStrike" kern="1200" cap="none" spc="0" normalizeH="0" baseline="0" noProof="0">
                <a:ln>
                  <a:noFill/>
                </a:ln>
                <a:solidFill>
                  <a:srgbClr val="4C4C4E"/>
                </a:solidFill>
                <a:effectLst/>
                <a:uLnTx/>
                <a:uFillTx/>
                <a:latin typeface="Montserrat"/>
                <a:ea typeface="+mn-ea"/>
                <a:cs typeface="+mn-cs"/>
              </a:rPr>
              <a:t>Improve EE appreciation</a:t>
            </a:r>
          </a:p>
          <a:p>
            <a:pPr marL="461645" marR="0" lvl="1" indent="-231775" algn="l" defTabSz="914400" rtl="0" eaLnBrk="1" fontAlgn="auto" latinLnBrk="0" hangingPunct="1">
              <a:lnSpc>
                <a:spcPct val="110000"/>
              </a:lnSpc>
              <a:spcBef>
                <a:spcPts val="0"/>
              </a:spcBef>
              <a:spcAft>
                <a:spcPts val="600"/>
              </a:spcAft>
              <a:buClrTx/>
              <a:buSzTx/>
              <a:buFont typeface="Montserrat" pitchFamily="2" charset="0"/>
              <a:buChar char="–"/>
              <a:tabLst/>
              <a:defRPr/>
            </a:pPr>
            <a:r>
              <a:rPr kumimoji="0" lang="en-GB" sz="1400" b="0" i="0" u="none" strike="noStrike" kern="1200" cap="none" spc="0" normalizeH="0" baseline="0" noProof="0">
                <a:ln>
                  <a:noFill/>
                </a:ln>
                <a:solidFill>
                  <a:srgbClr val="4C4C4E"/>
                </a:solidFill>
                <a:effectLst/>
                <a:uLnTx/>
                <a:uFillTx/>
                <a:latin typeface="Montserrat"/>
                <a:ea typeface="+mn-ea"/>
                <a:cs typeface="+mn-cs"/>
              </a:rPr>
              <a:t>Feel comfortable in their decisions- Fiduciary Responsibility </a:t>
            </a:r>
            <a:endParaRPr kumimoji="0" lang="la-Latn" sz="1400" b="0" i="0" u="none" strike="noStrike" kern="1200" cap="none" spc="0" normalizeH="0" baseline="0" noProof="0">
              <a:ln>
                <a:noFill/>
              </a:ln>
              <a:solidFill>
                <a:srgbClr val="4C4C4E"/>
              </a:solidFill>
              <a:effectLst/>
              <a:uLnTx/>
              <a:uFillTx/>
              <a:latin typeface="Montserrat"/>
              <a:ea typeface="+mn-ea"/>
              <a:cs typeface="+mn-cs"/>
            </a:endParaRPr>
          </a:p>
          <a:p>
            <a:pPr marL="228600"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GB" sz="1600" b="1" i="0" u="none" strike="noStrike" kern="1200" cap="none" spc="0" normalizeH="0" baseline="0" noProof="0">
                <a:ln>
                  <a:noFill/>
                </a:ln>
                <a:solidFill>
                  <a:srgbClr val="4C4C4E"/>
                </a:solidFill>
                <a:effectLst/>
                <a:uLnTx/>
                <a:uFillTx/>
                <a:latin typeface="Montserrat"/>
                <a:ea typeface="+mn-ea"/>
                <a:cs typeface="+mn-cs"/>
              </a:rPr>
              <a:t>Success for Advisors</a:t>
            </a:r>
            <a:endParaRPr kumimoji="0" lang="la-Latn" sz="1600" b="1" i="0" u="none" strike="noStrike" kern="1200" cap="none" spc="0" normalizeH="0" baseline="0" noProof="0">
              <a:ln>
                <a:noFill/>
              </a:ln>
              <a:solidFill>
                <a:srgbClr val="4C4C4E"/>
              </a:solidFill>
              <a:effectLst/>
              <a:uLnTx/>
              <a:uFillTx/>
              <a:latin typeface="Montserrat"/>
              <a:ea typeface="+mn-ea"/>
              <a:cs typeface="+mn-cs"/>
            </a:endParaRPr>
          </a:p>
          <a:p>
            <a:pPr marL="461645" marR="0" lvl="1" indent="-231775" algn="l" defTabSz="914400" rtl="0" eaLnBrk="1" fontAlgn="auto" latinLnBrk="0" hangingPunct="1">
              <a:lnSpc>
                <a:spcPct val="110000"/>
              </a:lnSpc>
              <a:spcBef>
                <a:spcPts val="0"/>
              </a:spcBef>
              <a:spcAft>
                <a:spcPts val="600"/>
              </a:spcAft>
              <a:buClrTx/>
              <a:buSzTx/>
              <a:buFont typeface="Montserrat" pitchFamily="2" charset="0"/>
              <a:buChar char="–"/>
              <a:tabLst/>
              <a:defRPr/>
            </a:pPr>
            <a:r>
              <a:rPr kumimoji="0" lang="en-US" sz="1400" b="0" i="0" u="none" strike="noStrike" kern="1200" cap="none" spc="0" normalizeH="0" baseline="0" noProof="0">
                <a:ln>
                  <a:noFill/>
                </a:ln>
                <a:solidFill>
                  <a:srgbClr val="4C4C4E"/>
                </a:solidFill>
                <a:effectLst/>
                <a:uLnTx/>
                <a:uFillTx/>
                <a:latin typeface="Montserrat"/>
                <a:ea typeface="+mn-ea"/>
                <a:cs typeface="+mn-cs"/>
              </a:rPr>
              <a:t>Advisors feel fully supported to make stronger strategic changes</a:t>
            </a:r>
          </a:p>
          <a:p>
            <a:pPr marL="461645" marR="0" lvl="1" indent="-231775" algn="l" defTabSz="914400" rtl="0" eaLnBrk="1" fontAlgn="auto" latinLnBrk="0" hangingPunct="1">
              <a:lnSpc>
                <a:spcPct val="110000"/>
              </a:lnSpc>
              <a:spcBef>
                <a:spcPts val="0"/>
              </a:spcBef>
              <a:spcAft>
                <a:spcPts val="600"/>
              </a:spcAft>
              <a:buClrTx/>
              <a:buSzTx/>
              <a:buFont typeface="Montserrat" pitchFamily="2" charset="0"/>
              <a:buChar char="–"/>
              <a:tabLst/>
              <a:defRPr/>
            </a:pPr>
            <a:r>
              <a:rPr kumimoji="0" lang="en-US" sz="1400" b="0" i="0" u="none" strike="noStrike" kern="1200" cap="none" spc="0" normalizeH="0" baseline="0" noProof="0">
                <a:ln>
                  <a:noFill/>
                </a:ln>
                <a:solidFill>
                  <a:srgbClr val="4C4C4E"/>
                </a:solidFill>
                <a:effectLst/>
                <a:uLnTx/>
                <a:uFillTx/>
                <a:latin typeface="Montserrat"/>
                <a:ea typeface="+mn-ea"/>
                <a:cs typeface="+mn-cs"/>
              </a:rPr>
              <a:t>Employers’ decisions come easier</a:t>
            </a:r>
          </a:p>
          <a:p>
            <a:pPr marL="461645" marR="0" lvl="1" indent="-231775" algn="l" defTabSz="914400" rtl="0" eaLnBrk="1" fontAlgn="auto" latinLnBrk="0" hangingPunct="1">
              <a:lnSpc>
                <a:spcPct val="110000"/>
              </a:lnSpc>
              <a:spcBef>
                <a:spcPts val="0"/>
              </a:spcBef>
              <a:spcAft>
                <a:spcPts val="600"/>
              </a:spcAft>
              <a:buClrTx/>
              <a:buSzTx/>
              <a:buFont typeface="Montserrat" pitchFamily="2" charset="0"/>
              <a:buChar char="–"/>
              <a:tabLst/>
              <a:defRPr/>
            </a:pPr>
            <a:r>
              <a:rPr kumimoji="0" lang="en-US" sz="1400" b="0" i="0" u="none" strike="noStrike" kern="1200" cap="none" spc="0" normalizeH="0" baseline="0" noProof="0">
                <a:ln>
                  <a:noFill/>
                </a:ln>
                <a:solidFill>
                  <a:srgbClr val="4C4C4E"/>
                </a:solidFill>
                <a:effectLst/>
                <a:uLnTx/>
                <a:uFillTx/>
                <a:latin typeface="Montserrat"/>
                <a:ea typeface="+mn-ea"/>
                <a:cs typeface="+mn-cs"/>
              </a:rPr>
              <a:t>Confidence in their relationship with clients </a:t>
            </a:r>
          </a:p>
          <a:p>
            <a:pPr marL="228282" marR="0" lvl="0" indent="-228600" algn="l" defTabSz="914400" rtl="0" eaLnBrk="1" fontAlgn="auto" latinLnBrk="0" hangingPunct="1">
              <a:lnSpc>
                <a:spcPct val="110000"/>
              </a:lnSpc>
              <a:spcBef>
                <a:spcPts val="100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C4C4E"/>
                </a:solidFill>
                <a:effectLst/>
                <a:uLnTx/>
                <a:uFillTx/>
                <a:latin typeface="Montserrat"/>
                <a:ea typeface="+mn-ea"/>
                <a:cs typeface="+mn-cs"/>
              </a:rPr>
              <a:t>Growth of Alera </a:t>
            </a:r>
            <a:endParaRPr kumimoji="0" lang="la-Latn" sz="1600" b="1" i="0" u="none" strike="noStrike" kern="1200" cap="none" spc="0" normalizeH="0" baseline="0" noProof="0">
              <a:ln>
                <a:noFill/>
              </a:ln>
              <a:solidFill>
                <a:srgbClr val="4C4C4E"/>
              </a:solidFill>
              <a:effectLst/>
              <a:uLnTx/>
              <a:uFillTx/>
              <a:latin typeface="Montserrat"/>
              <a:ea typeface="+mn-ea"/>
              <a:cs typeface="+mn-cs"/>
            </a:endParaRPr>
          </a:p>
        </p:txBody>
      </p:sp>
      <p:sp>
        <p:nvSpPr>
          <p:cNvPr id="10" name="Title 9">
            <a:extLst>
              <a:ext uri="{FF2B5EF4-FFF2-40B4-BE49-F238E27FC236}">
                <a16:creationId xmlns:a16="http://schemas.microsoft.com/office/drawing/2014/main" id="{7EFFE024-136D-E57B-D4BC-12610D9872A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7197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A89BF-4822-AB40-59DC-6FB8FAA2CED5}"/>
              </a:ext>
            </a:extLst>
          </p:cNvPr>
          <p:cNvSpPr>
            <a:spLocks noGrp="1"/>
          </p:cNvSpPr>
          <p:nvPr>
            <p:ph type="title"/>
          </p:nvPr>
        </p:nvSpPr>
        <p:spPr/>
        <p:txBody>
          <a:bodyPr/>
          <a:lstStyle/>
          <a:p>
            <a:r>
              <a:rPr lang="en-GB" dirty="0"/>
              <a:t>Vital Incite’s Efforts</a:t>
            </a:r>
            <a:endParaRPr lang="en-US" dirty="0"/>
          </a:p>
        </p:txBody>
      </p:sp>
    </p:spTree>
    <p:extLst>
      <p:ext uri="{BB962C8B-B14F-4D97-AF65-F5344CB8AC3E}">
        <p14:creationId xmlns:p14="http://schemas.microsoft.com/office/powerpoint/2010/main" val="4146127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77E63-EB3D-1EEC-7E07-041C5C751329}"/>
              </a:ext>
            </a:extLst>
          </p:cNvPr>
          <p:cNvSpPr>
            <a:spLocks noGrp="1"/>
          </p:cNvSpPr>
          <p:nvPr>
            <p:ph type="title"/>
          </p:nvPr>
        </p:nvSpPr>
        <p:spPr/>
        <p:txBody>
          <a:bodyPr/>
          <a:lstStyle/>
          <a:p>
            <a:r>
              <a:rPr lang="en-GB"/>
              <a:t>Who do we market to…</a:t>
            </a:r>
            <a:endParaRPr lang="en-US"/>
          </a:p>
        </p:txBody>
      </p:sp>
      <p:sp>
        <p:nvSpPr>
          <p:cNvPr id="3" name="Text Placeholder 2">
            <a:extLst>
              <a:ext uri="{FF2B5EF4-FFF2-40B4-BE49-F238E27FC236}">
                <a16:creationId xmlns:a16="http://schemas.microsoft.com/office/drawing/2014/main" id="{38EC34F3-DBE8-6A01-B353-CE08336E921A}"/>
              </a:ext>
            </a:extLst>
          </p:cNvPr>
          <p:cNvSpPr>
            <a:spLocks noGrp="1"/>
          </p:cNvSpPr>
          <p:nvPr>
            <p:ph type="body" sz="quarter" idx="10"/>
          </p:nvPr>
        </p:nvSpPr>
        <p:spPr>
          <a:xfrm>
            <a:off x="548640" y="1417319"/>
            <a:ext cx="6333941" cy="4413210"/>
          </a:xfrm>
        </p:spPr>
        <p:txBody>
          <a:bodyPr vert="horz" lIns="0" tIns="45720" rIns="0" bIns="45720" rtlCol="0" anchor="t">
            <a:noAutofit/>
          </a:bodyPr>
          <a:lstStyle/>
          <a:p>
            <a:pPr marL="285750" indent="-285750">
              <a:buFont typeface="Arial" panose="020B0604020202020204" pitchFamily="34" charset="0"/>
              <a:buChar char="•"/>
            </a:pPr>
            <a:r>
              <a:rPr lang="en-GB">
                <a:solidFill>
                  <a:schemeClr val="tx1">
                    <a:lumMod val="75000"/>
                    <a:lumOff val="25000"/>
                  </a:schemeClr>
                </a:solidFill>
              </a:rPr>
              <a:t>Large employers that do not have one relationship with an Advisor </a:t>
            </a:r>
          </a:p>
          <a:p>
            <a:pPr marL="285750" indent="-285750">
              <a:buFont typeface="Arial" panose="020B0604020202020204" pitchFamily="34" charset="0"/>
              <a:buChar char="•"/>
            </a:pPr>
            <a:r>
              <a:rPr lang="en-GB">
                <a:solidFill>
                  <a:schemeClr val="tx1">
                    <a:lumMod val="75000"/>
                    <a:lumOff val="25000"/>
                  </a:schemeClr>
                </a:solidFill>
              </a:rPr>
              <a:t>Do not market where we have an Alera office other than general prospect marketing</a:t>
            </a:r>
          </a:p>
          <a:p>
            <a:pPr marL="285750" indent="-285750">
              <a:buFont typeface="Arial" panose="020B0604020202020204" pitchFamily="34" charset="0"/>
              <a:buChar char="•"/>
            </a:pPr>
            <a:r>
              <a:rPr lang="en-GB">
                <a:solidFill>
                  <a:schemeClr val="tx1">
                    <a:lumMod val="75000"/>
                    <a:lumOff val="25000"/>
                  </a:schemeClr>
                </a:solidFill>
              </a:rPr>
              <a:t>Support Alera prospects</a:t>
            </a:r>
          </a:p>
          <a:p>
            <a:pPr marL="517525" lvl="1" indent="-285750"/>
            <a:r>
              <a:rPr lang="en-GB">
                <a:solidFill>
                  <a:schemeClr val="tx1">
                    <a:lumMod val="75000"/>
                    <a:lumOff val="25000"/>
                  </a:schemeClr>
                </a:solidFill>
              </a:rPr>
              <a:t>Responding to RFP questions</a:t>
            </a:r>
          </a:p>
          <a:p>
            <a:pPr marL="517525" lvl="1" indent="-285750"/>
            <a:r>
              <a:rPr lang="en-GB">
                <a:solidFill>
                  <a:schemeClr val="tx1">
                    <a:lumMod val="75000"/>
                    <a:lumOff val="25000"/>
                  </a:schemeClr>
                </a:solidFill>
              </a:rPr>
              <a:t>Finalist presentations</a:t>
            </a:r>
          </a:p>
          <a:p>
            <a:pPr marL="517525" lvl="1" indent="-285750"/>
            <a:r>
              <a:rPr lang="en-GB">
                <a:solidFill>
                  <a:schemeClr val="tx1">
                    <a:lumMod val="75000"/>
                    <a:lumOff val="25000"/>
                  </a:schemeClr>
                </a:solidFill>
              </a:rPr>
              <a:t>Offer other things to support Alera </a:t>
            </a:r>
          </a:p>
          <a:p>
            <a:pPr marL="517525" lvl="1" indent="-285750"/>
            <a:r>
              <a:rPr lang="en-GB">
                <a:solidFill>
                  <a:schemeClr val="tx1">
                    <a:lumMod val="75000"/>
                    <a:lumOff val="25000"/>
                  </a:schemeClr>
                </a:solidFill>
              </a:rPr>
              <a:t>References</a:t>
            </a:r>
          </a:p>
          <a:p>
            <a:pPr lvl="2" indent="0">
              <a:buNone/>
            </a:pPr>
            <a:endParaRPr lang="en-GB"/>
          </a:p>
          <a:p>
            <a:pPr marL="517525" lvl="1" indent="-285750"/>
            <a:endParaRPr lang="en-US"/>
          </a:p>
        </p:txBody>
      </p:sp>
      <p:sp>
        <p:nvSpPr>
          <p:cNvPr id="4" name="Rectangle 3">
            <a:extLst>
              <a:ext uri="{FF2B5EF4-FFF2-40B4-BE49-F238E27FC236}">
                <a16:creationId xmlns:a16="http://schemas.microsoft.com/office/drawing/2014/main" id="{8C6EAB68-A93E-7E9E-E797-3737E6791476}"/>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6" name="Picture 5" descr="A blue and white logo&#10;&#10;Description automatically generated">
            <a:extLst>
              <a:ext uri="{FF2B5EF4-FFF2-40B4-BE49-F238E27FC236}">
                <a16:creationId xmlns:a16="http://schemas.microsoft.com/office/drawing/2014/main" id="{3A798540-CD59-AA80-8A9A-6A48BBD02A79}"/>
              </a:ext>
            </a:extLst>
          </p:cNvPr>
          <p:cNvPicPr>
            <a:picLocks noChangeAspect="1"/>
          </p:cNvPicPr>
          <p:nvPr/>
        </p:nvPicPr>
        <p:blipFill>
          <a:blip r:embed="rId3"/>
          <a:stretch>
            <a:fillRect/>
          </a:stretch>
        </p:blipFill>
        <p:spPr>
          <a:xfrm>
            <a:off x="305463" y="6301269"/>
            <a:ext cx="1781175" cy="428625"/>
          </a:xfrm>
          <a:prstGeom prst="rect">
            <a:avLst/>
          </a:prstGeom>
        </p:spPr>
      </p:pic>
      <p:pic>
        <p:nvPicPr>
          <p:cNvPr id="8" name="Picture 7" descr="A blue and green cube with letters on it&#10;&#10;Description automatically generated">
            <a:extLst>
              <a:ext uri="{FF2B5EF4-FFF2-40B4-BE49-F238E27FC236}">
                <a16:creationId xmlns:a16="http://schemas.microsoft.com/office/drawing/2014/main" id="{306F3831-C179-8A39-1367-E4FA8528CC1C}"/>
              </a:ext>
            </a:extLst>
          </p:cNvPr>
          <p:cNvPicPr>
            <a:picLocks noChangeAspect="1"/>
          </p:cNvPicPr>
          <p:nvPr/>
        </p:nvPicPr>
        <p:blipFill>
          <a:blip r:embed="rId4"/>
          <a:stretch>
            <a:fillRect/>
          </a:stretch>
        </p:blipFill>
        <p:spPr>
          <a:xfrm>
            <a:off x="10280369" y="5900014"/>
            <a:ext cx="1238250" cy="1038225"/>
          </a:xfrm>
          <a:prstGeom prst="rect">
            <a:avLst/>
          </a:prstGeom>
        </p:spPr>
      </p:pic>
      <p:pic>
        <p:nvPicPr>
          <p:cNvPr id="7" name="Picture 6" descr="A group of people around a table&#10;&#10;AI-generated content may be incorrect.">
            <a:extLst>
              <a:ext uri="{FF2B5EF4-FFF2-40B4-BE49-F238E27FC236}">
                <a16:creationId xmlns:a16="http://schemas.microsoft.com/office/drawing/2014/main" id="{AA9A80FC-492B-F94F-042D-E30A961BA1DF}"/>
              </a:ext>
            </a:extLst>
          </p:cNvPr>
          <p:cNvPicPr>
            <a:picLocks noChangeAspect="1"/>
          </p:cNvPicPr>
          <p:nvPr/>
        </p:nvPicPr>
        <p:blipFill>
          <a:blip r:embed="rId5"/>
          <a:stretch>
            <a:fillRect/>
          </a:stretch>
        </p:blipFill>
        <p:spPr>
          <a:xfrm>
            <a:off x="7689741" y="1322717"/>
            <a:ext cx="3354216" cy="4226944"/>
          </a:xfrm>
          <a:prstGeom prst="rect">
            <a:avLst/>
          </a:prstGeom>
        </p:spPr>
      </p:pic>
    </p:spTree>
    <p:extLst>
      <p:ext uri="{BB962C8B-B14F-4D97-AF65-F5344CB8AC3E}">
        <p14:creationId xmlns:p14="http://schemas.microsoft.com/office/powerpoint/2010/main" val="16728446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3B0E46-2DD9-8500-4F5E-A762C60450A5}"/>
              </a:ext>
            </a:extLst>
          </p:cNvPr>
          <p:cNvSpPr>
            <a:spLocks noGrp="1"/>
          </p:cNvSpPr>
          <p:nvPr>
            <p:ph type="title"/>
          </p:nvPr>
        </p:nvSpPr>
        <p:spPr/>
        <p:txBody>
          <a:bodyPr/>
          <a:lstStyle/>
          <a:p>
            <a:r>
              <a:rPr lang="en-GB" b="1"/>
              <a:t>National Presentations</a:t>
            </a:r>
            <a:endParaRPr lang="en-US" b="1"/>
          </a:p>
        </p:txBody>
      </p:sp>
      <p:sp>
        <p:nvSpPr>
          <p:cNvPr id="6" name="Text Placeholder 5">
            <a:extLst>
              <a:ext uri="{FF2B5EF4-FFF2-40B4-BE49-F238E27FC236}">
                <a16:creationId xmlns:a16="http://schemas.microsoft.com/office/drawing/2014/main" id="{F4B9DACB-C373-EED8-C684-6A9867BB357F}"/>
              </a:ext>
            </a:extLst>
          </p:cNvPr>
          <p:cNvSpPr>
            <a:spLocks noGrp="1"/>
          </p:cNvSpPr>
          <p:nvPr>
            <p:ph type="body" sz="half" idx="2"/>
          </p:nvPr>
        </p:nvSpPr>
        <p:spPr/>
        <p:txBody>
          <a:bodyPr/>
          <a:lstStyle/>
          <a:p>
            <a:r>
              <a:rPr lang="en-GB"/>
              <a:t>Clients Love Recognition</a:t>
            </a:r>
            <a:endParaRPr lang="en-US"/>
          </a:p>
        </p:txBody>
      </p:sp>
      <p:pic>
        <p:nvPicPr>
          <p:cNvPr id="8" name="Picture 7">
            <a:extLst>
              <a:ext uri="{FF2B5EF4-FFF2-40B4-BE49-F238E27FC236}">
                <a16:creationId xmlns:a16="http://schemas.microsoft.com/office/drawing/2014/main" id="{22D2EF35-D006-7D3D-94B7-4D8140A859C0}"/>
              </a:ext>
            </a:extLst>
          </p:cNvPr>
          <p:cNvPicPr>
            <a:picLocks noChangeAspect="1"/>
          </p:cNvPicPr>
          <p:nvPr/>
        </p:nvPicPr>
        <p:blipFill>
          <a:blip r:embed="rId2"/>
          <a:stretch>
            <a:fillRect/>
          </a:stretch>
        </p:blipFill>
        <p:spPr>
          <a:xfrm rot="21039779">
            <a:off x="4470116" y="1985907"/>
            <a:ext cx="3908832" cy="1570007"/>
          </a:xfrm>
          <a:prstGeom prst="rect">
            <a:avLst/>
          </a:prstGeom>
        </p:spPr>
      </p:pic>
      <p:pic>
        <p:nvPicPr>
          <p:cNvPr id="10" name="Picture 9">
            <a:extLst>
              <a:ext uri="{FF2B5EF4-FFF2-40B4-BE49-F238E27FC236}">
                <a16:creationId xmlns:a16="http://schemas.microsoft.com/office/drawing/2014/main" id="{D3131A86-11F0-BDA6-65AC-774550B7A6A1}"/>
              </a:ext>
            </a:extLst>
          </p:cNvPr>
          <p:cNvPicPr>
            <a:picLocks noChangeAspect="1"/>
          </p:cNvPicPr>
          <p:nvPr/>
        </p:nvPicPr>
        <p:blipFill>
          <a:blip r:embed="rId3"/>
          <a:stretch>
            <a:fillRect/>
          </a:stretch>
        </p:blipFill>
        <p:spPr>
          <a:xfrm>
            <a:off x="5739995" y="3670430"/>
            <a:ext cx="5132302" cy="1753113"/>
          </a:xfrm>
          <a:prstGeom prst="rect">
            <a:avLst/>
          </a:prstGeom>
        </p:spPr>
      </p:pic>
      <p:pic>
        <p:nvPicPr>
          <p:cNvPr id="12" name="Picture 11">
            <a:extLst>
              <a:ext uri="{FF2B5EF4-FFF2-40B4-BE49-F238E27FC236}">
                <a16:creationId xmlns:a16="http://schemas.microsoft.com/office/drawing/2014/main" id="{77E2501C-F186-6601-F87A-9FC351901E7F}"/>
              </a:ext>
            </a:extLst>
          </p:cNvPr>
          <p:cNvPicPr>
            <a:picLocks noChangeAspect="1"/>
          </p:cNvPicPr>
          <p:nvPr/>
        </p:nvPicPr>
        <p:blipFill>
          <a:blip r:embed="rId4"/>
          <a:stretch>
            <a:fillRect/>
          </a:stretch>
        </p:blipFill>
        <p:spPr>
          <a:xfrm rot="1037916">
            <a:off x="8554168" y="2351395"/>
            <a:ext cx="3452402" cy="839030"/>
          </a:xfrm>
          <a:prstGeom prst="rect">
            <a:avLst/>
          </a:prstGeom>
        </p:spPr>
      </p:pic>
      <p:pic>
        <p:nvPicPr>
          <p:cNvPr id="3" name="Picture 2" descr="A blue and green cube with letters on it&#10;&#10;Description automatically generated">
            <a:extLst>
              <a:ext uri="{FF2B5EF4-FFF2-40B4-BE49-F238E27FC236}">
                <a16:creationId xmlns:a16="http://schemas.microsoft.com/office/drawing/2014/main" id="{452DBE8E-F9C6-E07E-9D4D-CD0AD3490437}"/>
              </a:ext>
            </a:extLst>
          </p:cNvPr>
          <p:cNvPicPr>
            <a:picLocks noChangeAspect="1"/>
          </p:cNvPicPr>
          <p:nvPr/>
        </p:nvPicPr>
        <p:blipFill>
          <a:blip r:embed="rId5"/>
          <a:stretch>
            <a:fillRect/>
          </a:stretch>
        </p:blipFill>
        <p:spPr>
          <a:xfrm>
            <a:off x="10280369" y="5900014"/>
            <a:ext cx="1238250" cy="1038225"/>
          </a:xfrm>
          <a:prstGeom prst="rect">
            <a:avLst/>
          </a:prstGeom>
        </p:spPr>
      </p:pic>
      <p:sp>
        <p:nvSpPr>
          <p:cNvPr id="7" name="Rectangle 6">
            <a:extLst>
              <a:ext uri="{FF2B5EF4-FFF2-40B4-BE49-F238E27FC236}">
                <a16:creationId xmlns:a16="http://schemas.microsoft.com/office/drawing/2014/main" id="{92BFB713-02D2-2519-872B-78A6B352D95C}"/>
              </a:ext>
            </a:extLst>
          </p:cNvPr>
          <p:cNvSpPr/>
          <p:nvPr/>
        </p:nvSpPr>
        <p:spPr>
          <a:xfrm>
            <a:off x="104383" y="6377835"/>
            <a:ext cx="2045917" cy="407095"/>
          </a:xfrm>
          <a:prstGeom prst="rect">
            <a:avLst/>
          </a:prstGeom>
          <a:solidFill>
            <a:srgbClr val="23638C"/>
          </a:solidFill>
          <a:ln>
            <a:solidFill>
              <a:srgbClr val="2363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9" name="Picture 8" descr="A black and white logo&#10;&#10;AI-generated content may be incorrect.">
            <a:extLst>
              <a:ext uri="{FF2B5EF4-FFF2-40B4-BE49-F238E27FC236}">
                <a16:creationId xmlns:a16="http://schemas.microsoft.com/office/drawing/2014/main" id="{00E18169-ECDD-8A29-0604-8E14441AF021}"/>
              </a:ext>
            </a:extLst>
          </p:cNvPr>
          <p:cNvPicPr>
            <a:picLocks noChangeAspect="1"/>
          </p:cNvPicPr>
          <p:nvPr/>
        </p:nvPicPr>
        <p:blipFill>
          <a:blip r:embed="rId6"/>
          <a:stretch>
            <a:fillRect/>
          </a:stretch>
        </p:blipFill>
        <p:spPr>
          <a:xfrm>
            <a:off x="252231" y="6291624"/>
            <a:ext cx="1752600" cy="428625"/>
          </a:xfrm>
          <a:prstGeom prst="rect">
            <a:avLst/>
          </a:prstGeom>
        </p:spPr>
      </p:pic>
    </p:spTree>
    <p:extLst>
      <p:ext uri="{BB962C8B-B14F-4D97-AF65-F5344CB8AC3E}">
        <p14:creationId xmlns:p14="http://schemas.microsoft.com/office/powerpoint/2010/main" val="444523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10E69-E43E-1919-3811-A9B7A54BC4A7}"/>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B1EFCF71-F63C-0E30-7E53-7327DA9C0DCE}"/>
              </a:ext>
            </a:extLst>
          </p:cNvPr>
          <p:cNvPicPr>
            <a:picLocks noChangeAspect="1"/>
          </p:cNvPicPr>
          <p:nvPr/>
        </p:nvPicPr>
        <p:blipFill>
          <a:blip r:embed="rId2"/>
          <a:stretch>
            <a:fillRect/>
          </a:stretch>
        </p:blipFill>
        <p:spPr>
          <a:xfrm rot="322263">
            <a:off x="8628979" y="2503247"/>
            <a:ext cx="3422194" cy="2124930"/>
          </a:xfrm>
          <a:prstGeom prst="rect">
            <a:avLst/>
          </a:prstGeom>
        </p:spPr>
      </p:pic>
      <p:sp>
        <p:nvSpPr>
          <p:cNvPr id="6" name="Text Placeholder 5">
            <a:extLst>
              <a:ext uri="{FF2B5EF4-FFF2-40B4-BE49-F238E27FC236}">
                <a16:creationId xmlns:a16="http://schemas.microsoft.com/office/drawing/2014/main" id="{D8EEA994-D69F-DCC9-13F7-891FA70364E0}"/>
              </a:ext>
            </a:extLst>
          </p:cNvPr>
          <p:cNvSpPr>
            <a:spLocks noGrp="1"/>
          </p:cNvSpPr>
          <p:nvPr>
            <p:ph type="body" sz="half" idx="2"/>
          </p:nvPr>
        </p:nvSpPr>
        <p:spPr/>
        <p:txBody>
          <a:bodyPr/>
          <a:lstStyle/>
          <a:p>
            <a:r>
              <a:rPr lang="en-GB"/>
              <a:t>Alera Hosted Events </a:t>
            </a:r>
            <a:endParaRPr lang="en-US"/>
          </a:p>
        </p:txBody>
      </p:sp>
      <p:pic>
        <p:nvPicPr>
          <p:cNvPr id="3" name="Picture 2" descr="A blue and green cube with letters on it&#10;&#10;Description automatically generated">
            <a:extLst>
              <a:ext uri="{FF2B5EF4-FFF2-40B4-BE49-F238E27FC236}">
                <a16:creationId xmlns:a16="http://schemas.microsoft.com/office/drawing/2014/main" id="{FD8DEB0C-6A5C-F76E-210B-E9B761837C73}"/>
              </a:ext>
            </a:extLst>
          </p:cNvPr>
          <p:cNvPicPr>
            <a:picLocks noChangeAspect="1"/>
          </p:cNvPicPr>
          <p:nvPr/>
        </p:nvPicPr>
        <p:blipFill>
          <a:blip r:embed="rId3"/>
          <a:stretch>
            <a:fillRect/>
          </a:stretch>
        </p:blipFill>
        <p:spPr>
          <a:xfrm>
            <a:off x="10280369" y="5900014"/>
            <a:ext cx="1238250" cy="1038225"/>
          </a:xfrm>
          <a:prstGeom prst="rect">
            <a:avLst/>
          </a:prstGeom>
        </p:spPr>
      </p:pic>
      <p:sp>
        <p:nvSpPr>
          <p:cNvPr id="7" name="Rectangle 6">
            <a:extLst>
              <a:ext uri="{FF2B5EF4-FFF2-40B4-BE49-F238E27FC236}">
                <a16:creationId xmlns:a16="http://schemas.microsoft.com/office/drawing/2014/main" id="{49BA76F5-39E0-5E7C-35AB-A4CA7137F5B3}"/>
              </a:ext>
            </a:extLst>
          </p:cNvPr>
          <p:cNvSpPr/>
          <p:nvPr/>
        </p:nvSpPr>
        <p:spPr>
          <a:xfrm>
            <a:off x="104383" y="6377835"/>
            <a:ext cx="2045917" cy="407095"/>
          </a:xfrm>
          <a:prstGeom prst="rect">
            <a:avLst/>
          </a:prstGeom>
          <a:solidFill>
            <a:srgbClr val="23638C"/>
          </a:solidFill>
          <a:ln>
            <a:solidFill>
              <a:srgbClr val="2363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9" name="Picture 8" descr="A black and white logo&#10;&#10;AI-generated content may be incorrect.">
            <a:extLst>
              <a:ext uri="{FF2B5EF4-FFF2-40B4-BE49-F238E27FC236}">
                <a16:creationId xmlns:a16="http://schemas.microsoft.com/office/drawing/2014/main" id="{2752D785-1AD4-D477-D6D1-073337FD8077}"/>
              </a:ext>
            </a:extLst>
          </p:cNvPr>
          <p:cNvPicPr>
            <a:picLocks noChangeAspect="1"/>
          </p:cNvPicPr>
          <p:nvPr/>
        </p:nvPicPr>
        <p:blipFill>
          <a:blip r:embed="rId4"/>
          <a:stretch>
            <a:fillRect/>
          </a:stretch>
        </p:blipFill>
        <p:spPr>
          <a:xfrm>
            <a:off x="252231" y="6291624"/>
            <a:ext cx="1752600" cy="428625"/>
          </a:xfrm>
          <a:prstGeom prst="rect">
            <a:avLst/>
          </a:prstGeom>
        </p:spPr>
      </p:pic>
      <p:sp>
        <p:nvSpPr>
          <p:cNvPr id="11" name="Title 10">
            <a:extLst>
              <a:ext uri="{FF2B5EF4-FFF2-40B4-BE49-F238E27FC236}">
                <a16:creationId xmlns:a16="http://schemas.microsoft.com/office/drawing/2014/main" id="{4C072094-7999-FDCA-C875-BE18B83E0F13}"/>
              </a:ext>
            </a:extLst>
          </p:cNvPr>
          <p:cNvSpPr>
            <a:spLocks noGrp="1"/>
          </p:cNvSpPr>
          <p:nvPr>
            <p:ph type="title"/>
          </p:nvPr>
        </p:nvSpPr>
        <p:spPr/>
        <p:txBody>
          <a:bodyPr/>
          <a:lstStyle/>
          <a:p>
            <a:endParaRPr lang="en-US"/>
          </a:p>
        </p:txBody>
      </p:sp>
      <p:pic>
        <p:nvPicPr>
          <p:cNvPr id="15" name="Picture 14">
            <a:extLst>
              <a:ext uri="{FF2B5EF4-FFF2-40B4-BE49-F238E27FC236}">
                <a16:creationId xmlns:a16="http://schemas.microsoft.com/office/drawing/2014/main" id="{BF10CF7D-0EF6-DE04-CBED-B03D49E8AE20}"/>
              </a:ext>
            </a:extLst>
          </p:cNvPr>
          <p:cNvPicPr>
            <a:picLocks noChangeAspect="1"/>
          </p:cNvPicPr>
          <p:nvPr/>
        </p:nvPicPr>
        <p:blipFill>
          <a:blip r:embed="rId5"/>
          <a:stretch>
            <a:fillRect/>
          </a:stretch>
        </p:blipFill>
        <p:spPr>
          <a:xfrm rot="21037693">
            <a:off x="4592954" y="367912"/>
            <a:ext cx="4378432" cy="2659626"/>
          </a:xfrm>
          <a:prstGeom prst="rect">
            <a:avLst/>
          </a:prstGeom>
        </p:spPr>
      </p:pic>
      <p:sp>
        <p:nvSpPr>
          <p:cNvPr id="19" name="Rectangle: Rounded Corners 18">
            <a:extLst>
              <a:ext uri="{FF2B5EF4-FFF2-40B4-BE49-F238E27FC236}">
                <a16:creationId xmlns:a16="http://schemas.microsoft.com/office/drawing/2014/main" id="{2917980E-E9B5-3FE6-3106-CFF62C72053A}"/>
              </a:ext>
            </a:extLst>
          </p:cNvPr>
          <p:cNvSpPr/>
          <p:nvPr/>
        </p:nvSpPr>
        <p:spPr>
          <a:xfrm rot="754849">
            <a:off x="8953965" y="826728"/>
            <a:ext cx="2772223" cy="9051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Montserrat"/>
                <a:ea typeface="+mn-ea"/>
                <a:cs typeface="+mn-cs"/>
              </a:rPr>
              <a:t>February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Montserrat"/>
                <a:ea typeface="+mn-ea"/>
                <a:cs typeface="+mn-cs"/>
              </a:rPr>
              <a:t>South Carolina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Montserrat"/>
                <a:ea typeface="+mn-ea"/>
                <a:cs typeface="+mn-cs"/>
              </a:rPr>
              <a:t>CFO Council </a:t>
            </a: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0" name="Rectangle: Rounded Corners 19">
            <a:extLst>
              <a:ext uri="{FF2B5EF4-FFF2-40B4-BE49-F238E27FC236}">
                <a16:creationId xmlns:a16="http://schemas.microsoft.com/office/drawing/2014/main" id="{D0602BBC-4E3A-5040-8D82-C98BF8702C5E}"/>
              </a:ext>
            </a:extLst>
          </p:cNvPr>
          <p:cNvSpPr/>
          <p:nvPr/>
        </p:nvSpPr>
        <p:spPr>
          <a:xfrm rot="194080">
            <a:off x="8953964" y="5013644"/>
            <a:ext cx="2772223" cy="905162"/>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Montserrat"/>
                <a:ea typeface="+mn-ea"/>
                <a:cs typeface="+mn-cs"/>
              </a:rPr>
              <a:t>January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Montserrat"/>
                <a:ea typeface="+mn-ea"/>
                <a:cs typeface="+mn-cs"/>
              </a:rPr>
              <a:t> HR Roundtable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Montserrat"/>
                <a:ea typeface="+mn-ea"/>
                <a:cs typeface="+mn-cs"/>
              </a:rPr>
              <a:t>Alera- GA &amp; TN</a:t>
            </a: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1" name="Rectangle: Rounded Corners 20">
            <a:extLst>
              <a:ext uri="{FF2B5EF4-FFF2-40B4-BE49-F238E27FC236}">
                <a16:creationId xmlns:a16="http://schemas.microsoft.com/office/drawing/2014/main" id="{5871820A-740D-BC56-220A-863162A69A92}"/>
              </a:ext>
            </a:extLst>
          </p:cNvPr>
          <p:cNvSpPr/>
          <p:nvPr/>
        </p:nvSpPr>
        <p:spPr>
          <a:xfrm rot="20895037">
            <a:off x="4903304" y="4824719"/>
            <a:ext cx="4207327" cy="90516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Montserrat"/>
                <a:ea typeface="+mn-ea"/>
                <a:cs typeface="+mn-cs"/>
              </a:rPr>
              <a:t>June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Montserrat"/>
                <a:ea typeface="+mn-ea"/>
                <a:cs typeface="+mn-cs"/>
              </a:rPr>
              <a:t>Employee Benefits Summit for Georgia Employers’ Assoc.</a:t>
            </a:r>
          </a:p>
        </p:txBody>
      </p:sp>
      <p:sp>
        <p:nvSpPr>
          <p:cNvPr id="17" name="Rectangle: Rounded Corners 16">
            <a:extLst>
              <a:ext uri="{FF2B5EF4-FFF2-40B4-BE49-F238E27FC236}">
                <a16:creationId xmlns:a16="http://schemas.microsoft.com/office/drawing/2014/main" id="{9F7B06ED-DABB-297F-5157-A30C29A51A04}"/>
              </a:ext>
            </a:extLst>
          </p:cNvPr>
          <p:cNvSpPr/>
          <p:nvPr/>
        </p:nvSpPr>
        <p:spPr>
          <a:xfrm rot="290015">
            <a:off x="4704195" y="2990933"/>
            <a:ext cx="3488825" cy="1421645"/>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30406"/>
                </a:solidFill>
                <a:effectLst/>
                <a:uLnTx/>
                <a:uFillTx/>
                <a:latin typeface="Montserrat"/>
                <a:ea typeface="+mn-ea"/>
                <a:cs typeface="+mn-cs"/>
              </a:rPr>
              <a:t>March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30406"/>
                </a:solidFill>
                <a:effectLst/>
                <a:uLnTx/>
                <a:uFillTx/>
                <a:latin typeface="Montserrat"/>
                <a:ea typeface="+mn-ea"/>
                <a:cs typeface="+mn-cs"/>
              </a:rPr>
              <a:t>Alera Group Employee Benefits Symposium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30406"/>
                </a:solidFill>
                <a:effectLst/>
                <a:uLnTx/>
                <a:uFillTx/>
                <a:latin typeface="Montserrat"/>
                <a:ea typeface="+mn-ea"/>
                <a:cs typeface="+mn-cs"/>
              </a:rPr>
              <a:t>Alera- Midwest </a:t>
            </a:r>
            <a:endParaRPr kumimoji="0" lang="en-US" sz="1800" b="0" i="0" u="none" strike="noStrike" kern="1200" cap="none" spc="0" normalizeH="0" baseline="0" noProof="0">
              <a:ln>
                <a:noFill/>
              </a:ln>
              <a:solidFill>
                <a:srgbClr val="030406"/>
              </a:solidFill>
              <a:effectLst/>
              <a:uLnTx/>
              <a:uFillTx/>
              <a:latin typeface="Montserrat"/>
              <a:ea typeface="+mn-ea"/>
              <a:cs typeface="+mn-cs"/>
            </a:endParaRPr>
          </a:p>
        </p:txBody>
      </p:sp>
    </p:spTree>
    <p:extLst>
      <p:ext uri="{BB962C8B-B14F-4D97-AF65-F5344CB8AC3E}">
        <p14:creationId xmlns:p14="http://schemas.microsoft.com/office/powerpoint/2010/main" val="2445651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and green cube with letters on it&#10;&#10;Description automatically generated">
            <a:extLst>
              <a:ext uri="{FF2B5EF4-FFF2-40B4-BE49-F238E27FC236}">
                <a16:creationId xmlns:a16="http://schemas.microsoft.com/office/drawing/2014/main" id="{F7826C73-8289-0998-B632-68B9D184CAC4}"/>
              </a:ext>
            </a:extLst>
          </p:cNvPr>
          <p:cNvPicPr>
            <a:picLocks noChangeAspect="1"/>
          </p:cNvPicPr>
          <p:nvPr/>
        </p:nvPicPr>
        <p:blipFill>
          <a:blip r:embed="rId2"/>
          <a:stretch>
            <a:fillRect/>
          </a:stretch>
        </p:blipFill>
        <p:spPr>
          <a:xfrm>
            <a:off x="10280369" y="5900014"/>
            <a:ext cx="1238250" cy="1038225"/>
          </a:xfrm>
          <a:prstGeom prst="rect">
            <a:avLst/>
          </a:prstGeom>
        </p:spPr>
      </p:pic>
      <p:sp>
        <p:nvSpPr>
          <p:cNvPr id="5" name="Title 4">
            <a:extLst>
              <a:ext uri="{FF2B5EF4-FFF2-40B4-BE49-F238E27FC236}">
                <a16:creationId xmlns:a16="http://schemas.microsoft.com/office/drawing/2014/main" id="{836214B9-AA87-6158-BFB3-1AB52A49BBA1}"/>
              </a:ext>
            </a:extLst>
          </p:cNvPr>
          <p:cNvSpPr>
            <a:spLocks noGrp="1"/>
          </p:cNvSpPr>
          <p:nvPr>
            <p:ph type="title"/>
          </p:nvPr>
        </p:nvSpPr>
        <p:spPr>
          <a:xfrm>
            <a:off x="548640" y="194734"/>
            <a:ext cx="10972800" cy="1097280"/>
          </a:xfrm>
        </p:spPr>
        <p:txBody>
          <a:bodyPr/>
          <a:lstStyle/>
          <a:p>
            <a:r>
              <a:rPr lang="en-US" b="1">
                <a:solidFill>
                  <a:schemeClr val="accent1">
                    <a:lumMod val="75000"/>
                  </a:schemeClr>
                </a:solidFill>
              </a:rPr>
              <a:t>Catch the Attention of Prospects- Monthly Prospect Ads</a:t>
            </a:r>
          </a:p>
        </p:txBody>
      </p:sp>
      <p:pic>
        <p:nvPicPr>
          <p:cNvPr id="9" name="Picture 8" descr="A person looking through binoculars&#10;&#10;Description automatically generated">
            <a:extLst>
              <a:ext uri="{FF2B5EF4-FFF2-40B4-BE49-F238E27FC236}">
                <a16:creationId xmlns:a16="http://schemas.microsoft.com/office/drawing/2014/main" id="{650FCA64-D572-69C6-09E1-4BE80242142F}"/>
              </a:ext>
            </a:extLst>
          </p:cNvPr>
          <p:cNvPicPr>
            <a:picLocks noChangeAspect="1"/>
          </p:cNvPicPr>
          <p:nvPr/>
        </p:nvPicPr>
        <p:blipFill rotWithShape="1">
          <a:blip r:embed="rId3">
            <a:extLst>
              <a:ext uri="{28A0092B-C50C-407E-A947-70E740481C1C}">
                <a14:useLocalDpi xmlns:a14="http://schemas.microsoft.com/office/drawing/2010/main" val="0"/>
              </a:ext>
            </a:extLst>
          </a:blip>
          <a:srcRect l="4598" r="4598"/>
          <a:stretch/>
        </p:blipFill>
        <p:spPr>
          <a:xfrm rot="20745867">
            <a:off x="496172" y="2183680"/>
            <a:ext cx="4415768" cy="2939676"/>
          </a:xfrm>
          <a:prstGeom prst="rect">
            <a:avLst/>
          </a:prstGeom>
        </p:spPr>
      </p:pic>
      <p:sp>
        <p:nvSpPr>
          <p:cNvPr id="2" name="TextBox 1">
            <a:extLst>
              <a:ext uri="{FF2B5EF4-FFF2-40B4-BE49-F238E27FC236}">
                <a16:creationId xmlns:a16="http://schemas.microsoft.com/office/drawing/2014/main" id="{7B3723EE-99BC-7968-4574-ECD41CB3D3D5}"/>
              </a:ext>
            </a:extLst>
          </p:cNvPr>
          <p:cNvSpPr txBox="1"/>
          <p:nvPr/>
        </p:nvSpPr>
        <p:spPr>
          <a:xfrm>
            <a:off x="1276349" y="6004132"/>
            <a:ext cx="3324225"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0406"/>
                </a:solidFill>
                <a:effectLst/>
                <a:uLnTx/>
                <a:uFillTx/>
                <a:latin typeface="Montserrat"/>
                <a:ea typeface="+mn-ea"/>
                <a:cs typeface="+mn-cs"/>
              </a:rPr>
              <a:t>mseeley@vitalincite.com</a:t>
            </a:r>
          </a:p>
        </p:txBody>
      </p:sp>
      <p:sp>
        <p:nvSpPr>
          <p:cNvPr id="4" name="Rectangle 3">
            <a:extLst>
              <a:ext uri="{FF2B5EF4-FFF2-40B4-BE49-F238E27FC236}">
                <a16:creationId xmlns:a16="http://schemas.microsoft.com/office/drawing/2014/main" id="{22A65DCD-7088-24CA-1AB9-8978825949E0}"/>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10" name="Picture 9" descr="A blue and white logo&#10;&#10;Description automatically generated">
            <a:extLst>
              <a:ext uri="{FF2B5EF4-FFF2-40B4-BE49-F238E27FC236}">
                <a16:creationId xmlns:a16="http://schemas.microsoft.com/office/drawing/2014/main" id="{AA4A1482-9AA6-37DB-694F-6E3241A38EA6}"/>
              </a:ext>
            </a:extLst>
          </p:cNvPr>
          <p:cNvPicPr>
            <a:picLocks noChangeAspect="1"/>
          </p:cNvPicPr>
          <p:nvPr/>
        </p:nvPicPr>
        <p:blipFill>
          <a:blip r:embed="rId4"/>
          <a:stretch>
            <a:fillRect/>
          </a:stretch>
        </p:blipFill>
        <p:spPr>
          <a:xfrm>
            <a:off x="305463" y="6301269"/>
            <a:ext cx="1781175" cy="428625"/>
          </a:xfrm>
          <a:prstGeom prst="rect">
            <a:avLst/>
          </a:prstGeom>
        </p:spPr>
      </p:pic>
      <p:pic>
        <p:nvPicPr>
          <p:cNvPr id="11" name="Picture 10">
            <a:extLst>
              <a:ext uri="{FF2B5EF4-FFF2-40B4-BE49-F238E27FC236}">
                <a16:creationId xmlns:a16="http://schemas.microsoft.com/office/drawing/2014/main" id="{B0095744-A213-4009-151B-42EAF7270D36}"/>
              </a:ext>
            </a:extLst>
          </p:cNvPr>
          <p:cNvPicPr>
            <a:picLocks noChangeAspect="1"/>
          </p:cNvPicPr>
          <p:nvPr/>
        </p:nvPicPr>
        <p:blipFill>
          <a:blip r:embed="rId5"/>
          <a:stretch>
            <a:fillRect/>
          </a:stretch>
        </p:blipFill>
        <p:spPr>
          <a:xfrm>
            <a:off x="4395375" y="1976284"/>
            <a:ext cx="3971036" cy="3767045"/>
          </a:xfrm>
          <a:prstGeom prst="rect">
            <a:avLst/>
          </a:prstGeom>
        </p:spPr>
      </p:pic>
      <p:sp>
        <p:nvSpPr>
          <p:cNvPr id="13" name="TextBox 12">
            <a:extLst>
              <a:ext uri="{FF2B5EF4-FFF2-40B4-BE49-F238E27FC236}">
                <a16:creationId xmlns:a16="http://schemas.microsoft.com/office/drawing/2014/main" id="{101EB2D5-79D6-91C4-A58A-9656BAD45263}"/>
              </a:ext>
            </a:extLst>
          </p:cNvPr>
          <p:cNvSpPr txBox="1"/>
          <p:nvPr/>
        </p:nvSpPr>
        <p:spPr>
          <a:xfrm>
            <a:off x="8809703" y="2705644"/>
            <a:ext cx="2708916"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30406"/>
                </a:solidFill>
                <a:effectLst/>
                <a:uLnTx/>
                <a:uFillTx/>
                <a:latin typeface="Montserrat"/>
                <a:ea typeface="+mn-ea"/>
                <a:cs typeface="+mn-cs"/>
              </a:rPr>
              <a:t>ER Prospect 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30406"/>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30406"/>
                </a:solidFill>
                <a:effectLst/>
                <a:uLnTx/>
                <a:uFillTx/>
                <a:latin typeface="Montserrat"/>
                <a:ea typeface="+mn-ea"/>
                <a:cs typeface="+mn-cs"/>
              </a:rPr>
              <a:t>Communicate activity to Alera offices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30406"/>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30406"/>
                </a:solidFill>
                <a:effectLst/>
                <a:uLnTx/>
                <a:uFillTx/>
                <a:latin typeface="Montserrat"/>
                <a:ea typeface="+mn-ea"/>
                <a:cs typeface="+mn-cs"/>
              </a:rPr>
              <a:t>Increases name recognition </a:t>
            </a:r>
            <a:endParaRPr kumimoji="0" lang="en-US" sz="1800" b="0" i="0" u="none" strike="noStrike" kern="1200" cap="none" spc="0" normalizeH="0" baseline="0" noProof="0">
              <a:ln>
                <a:noFill/>
              </a:ln>
              <a:solidFill>
                <a:srgbClr val="030406"/>
              </a:solidFill>
              <a:effectLst/>
              <a:uLnTx/>
              <a:uFillTx/>
              <a:latin typeface="Montserrat"/>
              <a:ea typeface="+mn-ea"/>
              <a:cs typeface="+mn-cs"/>
            </a:endParaRPr>
          </a:p>
        </p:txBody>
      </p:sp>
    </p:spTree>
    <p:extLst>
      <p:ext uri="{BB962C8B-B14F-4D97-AF65-F5344CB8AC3E}">
        <p14:creationId xmlns:p14="http://schemas.microsoft.com/office/powerpoint/2010/main" val="693733564"/>
      </p:ext>
    </p:extLst>
  </p:cSld>
  <p:clrMapOvr>
    <a:masterClrMapping/>
  </p:clrMapOvr>
</p:sld>
</file>

<file path=ppt/theme/theme1.xml><?xml version="1.0" encoding="utf-8"?>
<a:theme xmlns:a="http://schemas.openxmlformats.org/drawingml/2006/main" name="1_Office Theme">
  <a:themeElements>
    <a:clrScheme name="Alera Group">
      <a:dk1>
        <a:srgbClr val="030406"/>
      </a:dk1>
      <a:lt1>
        <a:srgbClr val="FFFFFF"/>
      </a:lt1>
      <a:dk2>
        <a:srgbClr val="ABA299"/>
      </a:dk2>
      <a:lt2>
        <a:srgbClr val="4C4C4E"/>
      </a:lt2>
      <a:accent1>
        <a:srgbClr val="1F628D"/>
      </a:accent1>
      <a:accent2>
        <a:srgbClr val="01949F"/>
      </a:accent2>
      <a:accent3>
        <a:srgbClr val="76B243"/>
      </a:accent3>
      <a:accent4>
        <a:srgbClr val="188B75"/>
      </a:accent4>
      <a:accent5>
        <a:srgbClr val="9A7DAF"/>
      </a:accent5>
      <a:accent6>
        <a:srgbClr val="54C0AA"/>
      </a:accent6>
      <a:hlink>
        <a:srgbClr val="01949F"/>
      </a:hlink>
      <a:folHlink>
        <a:srgbClr val="00ACF8"/>
      </a:folHlink>
    </a:clrScheme>
    <a:fontScheme name="Alera Group">
      <a:majorFont>
        <a:latin typeface="Cormorant Garamon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AleraGroup-2023" id="{137F6ADB-6A92-4F8C-8AF2-2FF8E6F99A5E}" vid="{700394A5-1FFC-44BA-9E66-775BB8E2A2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472</Words>
  <Application>Microsoft Office PowerPoint</Application>
  <PresentationFormat>Widescreen</PresentationFormat>
  <Paragraphs>92</Paragraphs>
  <Slides>20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Arial</vt:lpstr>
      <vt:lpstr>Cormorant Garamond</vt:lpstr>
      <vt:lpstr>Montserrat</vt:lpstr>
      <vt:lpstr>1_Office Theme</vt:lpstr>
      <vt:lpstr>Alera Sales Strategies</vt:lpstr>
      <vt:lpstr>Levering Objective Data Matters</vt:lpstr>
      <vt:lpstr>Definition of Success Vital Incite </vt:lpstr>
      <vt:lpstr>PowerPoint Presentation</vt:lpstr>
      <vt:lpstr>Vital Incite’s Efforts</vt:lpstr>
      <vt:lpstr>Who do we market to…</vt:lpstr>
      <vt:lpstr>National Presentations</vt:lpstr>
      <vt:lpstr>PowerPoint Presentation</vt:lpstr>
      <vt:lpstr>Catch the Attention of Prospects- Monthly Prospect Ads</vt:lpstr>
      <vt:lpstr>Catch the Attention of Prospects- Podcast</vt:lpstr>
      <vt:lpstr>Catch the Attention of Prospects- LinkedIn </vt:lpstr>
      <vt:lpstr>Catch the Attention of Prospects- Case Studies </vt:lpstr>
      <vt:lpstr>White Papers</vt:lpstr>
      <vt:lpstr>Vital Incite - Dashboard</vt:lpstr>
      <vt:lpstr>PowerPoint Presentation</vt:lpstr>
      <vt:lpstr>PowerPoint Presentation</vt:lpstr>
      <vt:lpstr>Quick Quote for Smaller- Less Complex Cases </vt:lpstr>
      <vt:lpstr>ARCH RESOURCES </vt:lpstr>
      <vt:lpstr>S3 Events</vt:lpstr>
      <vt:lpstr>Create strategies that will be unique to Alera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Madison Seeley</dc:creator>
  <cp:lastModifiedBy>Madison Seeley</cp:lastModifiedBy>
  <cp:revision>2</cp:revision>
  <dcterms:created xsi:type="dcterms:W3CDTF">2025-05-19T15:14:44Z</dcterms:created>
  <dcterms:modified xsi:type="dcterms:W3CDTF">2025-05-19T15:29:40Z</dcterms:modified>
</cp:coreProperties>
</file>