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77" r:id="rId3"/>
    <p:sldId id="286" r:id="rId4"/>
    <p:sldId id="287" r:id="rId5"/>
    <p:sldId id="289" r:id="rId6"/>
    <p:sldId id="288" r:id="rId7"/>
    <p:sldId id="292" r:id="rId8"/>
    <p:sldId id="293" r:id="rId9"/>
    <p:sldId id="29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2"/>
                </a:solidFill>
                <a:latin typeface="+mn-lt"/>
                <a:ea typeface="+mn-ea"/>
                <a:cs typeface="+mn-cs"/>
              </a:defRPr>
            </a:pPr>
            <a:r>
              <a:rPr lang="en-US" sz="1800" b="1" baseline="0">
                <a:solidFill>
                  <a:schemeClr val="accent1"/>
                </a:solidFill>
              </a:rPr>
              <a:t>Cancer Prevalence 2020 - 2024</a:t>
            </a:r>
            <a:endParaRPr lang="en-US" sz="1800" b="1">
              <a:solidFill>
                <a:schemeClr val="accent1"/>
              </a:solidFill>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2"/>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 Yearend Research.xlsx]5. Cancer Diagnoses'!$C$1:$G$1</c:f>
              <c:strCache>
                <c:ptCount val="5"/>
                <c:pt idx="0">
                  <c:v>2020</c:v>
                </c:pt>
                <c:pt idx="1">
                  <c:v>2021</c:v>
                </c:pt>
                <c:pt idx="2">
                  <c:v>2022</c:v>
                </c:pt>
                <c:pt idx="3">
                  <c:v>2023</c:v>
                </c:pt>
                <c:pt idx="4">
                  <c:v>2024</c:v>
                </c:pt>
              </c:strCache>
            </c:strRef>
          </c:cat>
          <c:val>
            <c:numRef>
              <c:f>'[2024 Yearend Research.xlsx]5. Cancer Diagnoses'!$C$2:$G$2</c:f>
              <c:numCache>
                <c:formatCode>#,##0.0;\-#,##0.0</c:formatCode>
                <c:ptCount val="5"/>
                <c:pt idx="0">
                  <c:v>32.002619314199976</c:v>
                </c:pt>
                <c:pt idx="1">
                  <c:v>35.260853018189152</c:v>
                </c:pt>
                <c:pt idx="2">
                  <c:v>36.301122760219087</c:v>
                </c:pt>
                <c:pt idx="3">
                  <c:v>36.521043027014876</c:v>
                </c:pt>
                <c:pt idx="4">
                  <c:v>37.179960285303729</c:v>
                </c:pt>
              </c:numCache>
            </c:numRef>
          </c:val>
          <c:smooth val="0"/>
          <c:extLst>
            <c:ext xmlns:c16="http://schemas.microsoft.com/office/drawing/2014/chart" uri="{C3380CC4-5D6E-409C-BE32-E72D297353CC}">
              <c16:uniqueId val="{00000000-549E-4767-B5ED-45D6A3EEBADA}"/>
            </c:ext>
          </c:extLst>
        </c:ser>
        <c:dLbls>
          <c:dLblPos val="t"/>
          <c:showLegendKey val="0"/>
          <c:showVal val="1"/>
          <c:showCatName val="0"/>
          <c:showSerName val="0"/>
          <c:showPercent val="0"/>
          <c:showBubbleSize val="0"/>
        </c:dLbls>
        <c:smooth val="0"/>
        <c:axId val="1285012256"/>
        <c:axId val="1285015136"/>
      </c:lineChart>
      <c:catAx>
        <c:axId val="128501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85015136"/>
        <c:crosses val="autoZero"/>
        <c:auto val="1"/>
        <c:lblAlgn val="ctr"/>
        <c:lblOffset val="100"/>
        <c:noMultiLvlLbl val="0"/>
      </c:catAx>
      <c:valAx>
        <c:axId val="128501513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Members per 1,000</a:t>
                </a:r>
              </a:p>
            </c:rich>
          </c:tx>
          <c:layout>
            <c:manualLayout>
              <c:xMode val="edge"/>
              <c:yMode val="edge"/>
              <c:x val="2.3597583533123113E-3"/>
              <c:y val="0.3171900329058742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85012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solidFill>
                  <a:schemeClr val="accent1"/>
                </a:solidFill>
              </a:rPr>
              <a:t>Top 5 Diagnosis 2020</a:t>
            </a:r>
            <a:r>
              <a:rPr lang="en-US" sz="1800" b="1" baseline="0">
                <a:solidFill>
                  <a:schemeClr val="accent1"/>
                </a:solidFill>
              </a:rPr>
              <a:t> - 2024</a:t>
            </a:r>
            <a:endParaRPr lang="en-US" sz="1800" b="1">
              <a:solidFill>
                <a:schemeClr val="accent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'5. Cancer Diagnoses'!$B$5</c:f>
              <c:strCache>
                <c:ptCount val="1"/>
                <c:pt idx="0">
                  <c:v>Skin</c:v>
                </c:pt>
              </c:strCache>
            </c:strRef>
          </c:tx>
          <c:spPr>
            <a:ln w="28575" cap="rnd">
              <a:solidFill>
                <a:schemeClr val="accent2"/>
              </a:solidFill>
              <a:round/>
            </a:ln>
            <a:effectLst/>
          </c:spPr>
          <c:marker>
            <c:symbol val="none"/>
          </c:marker>
          <c:cat>
            <c:strRef>
              <c:f>'5. Cancer Diagnoses'!$C$3:$G$3</c:f>
              <c:strCache>
                <c:ptCount val="5"/>
                <c:pt idx="0">
                  <c:v>2020</c:v>
                </c:pt>
                <c:pt idx="1">
                  <c:v>2021</c:v>
                </c:pt>
                <c:pt idx="2">
                  <c:v>2022</c:v>
                </c:pt>
                <c:pt idx="3">
                  <c:v>2023</c:v>
                </c:pt>
                <c:pt idx="4">
                  <c:v>2024</c:v>
                </c:pt>
              </c:strCache>
            </c:strRef>
          </c:cat>
          <c:val>
            <c:numRef>
              <c:f>'5. Cancer Diagnoses'!$C$5:$G$5</c:f>
              <c:numCache>
                <c:formatCode>#,##0.0;\-#,##0.0</c:formatCode>
                <c:ptCount val="5"/>
                <c:pt idx="0">
                  <c:v>8.3650095128197837</c:v>
                </c:pt>
                <c:pt idx="1">
                  <c:v>9.2517411426430343</c:v>
                </c:pt>
                <c:pt idx="2">
                  <c:v>9.6396672169321409</c:v>
                </c:pt>
                <c:pt idx="3">
                  <c:v>9.2481003036178713</c:v>
                </c:pt>
                <c:pt idx="4">
                  <c:v>9.4296423930614033</c:v>
                </c:pt>
              </c:numCache>
            </c:numRef>
          </c:val>
          <c:smooth val="0"/>
          <c:extLst>
            <c:ext xmlns:c16="http://schemas.microsoft.com/office/drawing/2014/chart" uri="{C3380CC4-5D6E-409C-BE32-E72D297353CC}">
              <c16:uniqueId val="{00000000-F540-450F-A3E5-3CE5C816F8C1}"/>
            </c:ext>
          </c:extLst>
        </c:ser>
        <c:ser>
          <c:idx val="2"/>
          <c:order val="2"/>
          <c:tx>
            <c:strRef>
              <c:f>'5. Cancer Diagnoses'!$B$6</c:f>
              <c:strCache>
                <c:ptCount val="1"/>
                <c:pt idx="0">
                  <c:v>Breast</c:v>
                </c:pt>
              </c:strCache>
            </c:strRef>
          </c:tx>
          <c:spPr>
            <a:ln w="28575" cap="rnd">
              <a:solidFill>
                <a:schemeClr val="accent3"/>
              </a:solidFill>
              <a:round/>
            </a:ln>
            <a:effectLst/>
          </c:spPr>
          <c:marker>
            <c:symbol val="none"/>
          </c:marker>
          <c:cat>
            <c:strRef>
              <c:f>'5. Cancer Diagnoses'!$C$3:$G$3</c:f>
              <c:strCache>
                <c:ptCount val="5"/>
                <c:pt idx="0">
                  <c:v>2020</c:v>
                </c:pt>
                <c:pt idx="1">
                  <c:v>2021</c:v>
                </c:pt>
                <c:pt idx="2">
                  <c:v>2022</c:v>
                </c:pt>
                <c:pt idx="3">
                  <c:v>2023</c:v>
                </c:pt>
                <c:pt idx="4">
                  <c:v>2024</c:v>
                </c:pt>
              </c:strCache>
            </c:strRef>
          </c:cat>
          <c:val>
            <c:numRef>
              <c:f>'5. Cancer Diagnoses'!$C$6:$G$6</c:f>
              <c:numCache>
                <c:formatCode>#,##0.0;\-#,##0.0</c:formatCode>
                <c:ptCount val="5"/>
                <c:pt idx="0">
                  <c:v>5.545845041095542</c:v>
                </c:pt>
                <c:pt idx="1">
                  <c:v>6.2865904963535568</c:v>
                </c:pt>
                <c:pt idx="2">
                  <c:v>6.2834122290124741</c:v>
                </c:pt>
                <c:pt idx="3">
                  <c:v>6.3936183192437905</c:v>
                </c:pt>
                <c:pt idx="4">
                  <c:v>6.5402556271514802</c:v>
                </c:pt>
              </c:numCache>
            </c:numRef>
          </c:val>
          <c:smooth val="0"/>
          <c:extLst>
            <c:ext xmlns:c16="http://schemas.microsoft.com/office/drawing/2014/chart" uri="{C3380CC4-5D6E-409C-BE32-E72D297353CC}">
              <c16:uniqueId val="{00000001-F540-450F-A3E5-3CE5C816F8C1}"/>
            </c:ext>
          </c:extLst>
        </c:ser>
        <c:ser>
          <c:idx val="4"/>
          <c:order val="4"/>
          <c:tx>
            <c:strRef>
              <c:f>'5. Cancer Diagnoses'!$B$8</c:f>
              <c:strCache>
                <c:ptCount val="1"/>
                <c:pt idx="0">
                  <c:v>Prostate</c:v>
                </c:pt>
              </c:strCache>
            </c:strRef>
          </c:tx>
          <c:spPr>
            <a:ln w="28575" cap="rnd">
              <a:solidFill>
                <a:schemeClr val="accent5"/>
              </a:solidFill>
              <a:round/>
            </a:ln>
            <a:effectLst/>
          </c:spPr>
          <c:marker>
            <c:symbol val="none"/>
          </c:marker>
          <c:cat>
            <c:strRef>
              <c:f>'5. Cancer Diagnoses'!$C$3:$G$3</c:f>
              <c:strCache>
                <c:ptCount val="5"/>
                <c:pt idx="0">
                  <c:v>2020</c:v>
                </c:pt>
                <c:pt idx="1">
                  <c:v>2021</c:v>
                </c:pt>
                <c:pt idx="2">
                  <c:v>2022</c:v>
                </c:pt>
                <c:pt idx="3">
                  <c:v>2023</c:v>
                </c:pt>
                <c:pt idx="4">
                  <c:v>2024</c:v>
                </c:pt>
              </c:strCache>
            </c:strRef>
          </c:cat>
          <c:val>
            <c:numRef>
              <c:f>'5. Cancer Diagnoses'!$C$8:$G$8</c:f>
              <c:numCache>
                <c:formatCode>#,##0.0;\-#,##0.0</c:formatCode>
                <c:ptCount val="5"/>
                <c:pt idx="0">
                  <c:v>3.0870488785396688</c:v>
                </c:pt>
                <c:pt idx="1">
                  <c:v>3.3361625444349317</c:v>
                </c:pt>
                <c:pt idx="2">
                  <c:v>3.2687955745536836</c:v>
                </c:pt>
                <c:pt idx="3">
                  <c:v>3.2468415929273449</c:v>
                </c:pt>
                <c:pt idx="4">
                  <c:v>3.2396154648080966</c:v>
                </c:pt>
              </c:numCache>
            </c:numRef>
          </c:val>
          <c:smooth val="0"/>
          <c:extLst>
            <c:ext xmlns:c16="http://schemas.microsoft.com/office/drawing/2014/chart" uri="{C3380CC4-5D6E-409C-BE32-E72D297353CC}">
              <c16:uniqueId val="{00000002-F540-450F-A3E5-3CE5C816F8C1}"/>
            </c:ext>
          </c:extLst>
        </c:ser>
        <c:ser>
          <c:idx val="5"/>
          <c:order val="5"/>
          <c:tx>
            <c:strRef>
              <c:f>'5. Cancer Diagnoses'!$B$9</c:f>
              <c:strCache>
                <c:ptCount val="1"/>
                <c:pt idx="0">
                  <c:v>Colorectal</c:v>
                </c:pt>
              </c:strCache>
            </c:strRef>
          </c:tx>
          <c:spPr>
            <a:ln w="28575" cap="rnd">
              <a:solidFill>
                <a:schemeClr val="tx1"/>
              </a:solidFill>
              <a:round/>
            </a:ln>
            <a:effectLst/>
          </c:spPr>
          <c:marker>
            <c:symbol val="none"/>
          </c:marker>
          <c:cat>
            <c:strRef>
              <c:f>'5. Cancer Diagnoses'!$C$3:$G$3</c:f>
              <c:strCache>
                <c:ptCount val="5"/>
                <c:pt idx="0">
                  <c:v>2020</c:v>
                </c:pt>
                <c:pt idx="1">
                  <c:v>2021</c:v>
                </c:pt>
                <c:pt idx="2">
                  <c:v>2022</c:v>
                </c:pt>
                <c:pt idx="3">
                  <c:v>2023</c:v>
                </c:pt>
                <c:pt idx="4">
                  <c:v>2024</c:v>
                </c:pt>
              </c:strCache>
            </c:strRef>
          </c:cat>
          <c:val>
            <c:numRef>
              <c:f>'5. Cancer Diagnoses'!$C$9:$G$9</c:f>
              <c:numCache>
                <c:formatCode>#,##0.0;\-#,##0.0</c:formatCode>
                <c:ptCount val="5"/>
                <c:pt idx="0">
                  <c:v>1.358556634563945</c:v>
                </c:pt>
                <c:pt idx="1">
                  <c:v>1.3927668874825445</c:v>
                </c:pt>
                <c:pt idx="2">
                  <c:v>1.4840769205540554</c:v>
                </c:pt>
                <c:pt idx="3">
                  <c:v>1.5009729991634928</c:v>
                </c:pt>
                <c:pt idx="4">
                  <c:v>1.5972551267931809</c:v>
                </c:pt>
              </c:numCache>
            </c:numRef>
          </c:val>
          <c:smooth val="0"/>
          <c:extLst>
            <c:ext xmlns:c16="http://schemas.microsoft.com/office/drawing/2014/chart" uri="{C3380CC4-5D6E-409C-BE32-E72D297353CC}">
              <c16:uniqueId val="{00000003-F540-450F-A3E5-3CE5C816F8C1}"/>
            </c:ext>
          </c:extLst>
        </c:ser>
        <c:ser>
          <c:idx val="6"/>
          <c:order val="6"/>
          <c:tx>
            <c:strRef>
              <c:f>'5. Cancer Diagnoses'!$B$10</c:f>
              <c:strCache>
                <c:ptCount val="1"/>
                <c:pt idx="0">
                  <c:v>Lymphomas</c:v>
                </c:pt>
              </c:strCache>
            </c:strRef>
          </c:tx>
          <c:spPr>
            <a:ln w="28575" cap="rnd">
              <a:solidFill>
                <a:schemeClr val="tx2"/>
              </a:solidFill>
              <a:round/>
            </a:ln>
            <a:effectLst/>
          </c:spPr>
          <c:marker>
            <c:symbol val="none"/>
          </c:marker>
          <c:cat>
            <c:strRef>
              <c:f>'5. Cancer Diagnoses'!$C$3:$G$3</c:f>
              <c:strCache>
                <c:ptCount val="5"/>
                <c:pt idx="0">
                  <c:v>2020</c:v>
                </c:pt>
                <c:pt idx="1">
                  <c:v>2021</c:v>
                </c:pt>
                <c:pt idx="2">
                  <c:v>2022</c:v>
                </c:pt>
                <c:pt idx="3">
                  <c:v>2023</c:v>
                </c:pt>
                <c:pt idx="4">
                  <c:v>2024</c:v>
                </c:pt>
              </c:strCache>
            </c:strRef>
          </c:cat>
          <c:val>
            <c:numRef>
              <c:f>'5. Cancer Diagnoses'!$C$10:$G$10</c:f>
              <c:numCache>
                <c:formatCode>#,##0.0;\-#,##0.0</c:formatCode>
                <c:ptCount val="5"/>
                <c:pt idx="0">
                  <c:v>1.3330438339148569</c:v>
                </c:pt>
                <c:pt idx="1">
                  <c:v>1.4251568150984175</c:v>
                </c:pt>
                <c:pt idx="2">
                  <c:v>1.4376141072033759</c:v>
                </c:pt>
                <c:pt idx="3">
                  <c:v>1.4456739939311536</c:v>
                </c:pt>
                <c:pt idx="4">
                  <c:v>1.4486732545333503</c:v>
                </c:pt>
              </c:numCache>
            </c:numRef>
          </c:val>
          <c:smooth val="0"/>
          <c:extLst>
            <c:ext xmlns:c16="http://schemas.microsoft.com/office/drawing/2014/chart" uri="{C3380CC4-5D6E-409C-BE32-E72D297353CC}">
              <c16:uniqueId val="{00000004-F540-450F-A3E5-3CE5C816F8C1}"/>
            </c:ext>
          </c:extLst>
        </c:ser>
        <c:dLbls>
          <c:showLegendKey val="0"/>
          <c:showVal val="0"/>
          <c:showCatName val="0"/>
          <c:showSerName val="0"/>
          <c:showPercent val="0"/>
          <c:showBubbleSize val="0"/>
        </c:dLbls>
        <c:smooth val="0"/>
        <c:axId val="1003129584"/>
        <c:axId val="1003140144"/>
        <c:extLst>
          <c:ext xmlns:c15="http://schemas.microsoft.com/office/drawing/2012/chart" uri="{02D57815-91ED-43cb-92C2-25804820EDAC}">
            <c15:filteredLineSeries>
              <c15:ser>
                <c:idx val="0"/>
                <c:order val="0"/>
                <c:tx>
                  <c:strRef>
                    <c:extLst>
                      <c:ext uri="{02D57815-91ED-43cb-92C2-25804820EDAC}">
                        <c15:formulaRef>
                          <c15:sqref>'5. Cancer Diagnoses'!$B$4</c15:sqref>
                        </c15:formulaRef>
                      </c:ext>
                    </c:extLst>
                    <c:strCache>
                      <c:ptCount val="1"/>
                      <c:pt idx="0">
                        <c:v>Low impact malignant neoplasms</c:v>
                      </c:pt>
                    </c:strCache>
                  </c:strRef>
                </c:tx>
                <c:spPr>
                  <a:ln w="28575" cap="rnd">
                    <a:solidFill>
                      <a:schemeClr val="accent1"/>
                    </a:solidFill>
                    <a:round/>
                  </a:ln>
                  <a:effectLst/>
                </c:spPr>
                <c:marker>
                  <c:symbol val="none"/>
                </c:marker>
                <c:cat>
                  <c:strRef>
                    <c:extLst>
                      <c:ext uri="{02D57815-91ED-43cb-92C2-25804820EDAC}">
                        <c15:formulaRef>
                          <c15:sqref>'5. Cancer Diagnoses'!$C$3:$G$3</c15:sqref>
                        </c15:formulaRef>
                      </c:ext>
                    </c:extLst>
                    <c:strCache>
                      <c:ptCount val="5"/>
                      <c:pt idx="0">
                        <c:v>2020</c:v>
                      </c:pt>
                      <c:pt idx="1">
                        <c:v>2021</c:v>
                      </c:pt>
                      <c:pt idx="2">
                        <c:v>2022</c:v>
                      </c:pt>
                      <c:pt idx="3">
                        <c:v>2023</c:v>
                      </c:pt>
                      <c:pt idx="4">
                        <c:v>2024</c:v>
                      </c:pt>
                    </c:strCache>
                  </c:strRef>
                </c:cat>
                <c:val>
                  <c:numRef>
                    <c:extLst>
                      <c:ext uri="{02D57815-91ED-43cb-92C2-25804820EDAC}">
                        <c15:formulaRef>
                          <c15:sqref>'5. Cancer Diagnoses'!$C$4:$G$4</c15:sqref>
                        </c15:formulaRef>
                      </c:ext>
                    </c:extLst>
                    <c:numCache>
                      <c:formatCode>#,##0.0;\-#,##0.0</c:formatCode>
                      <c:ptCount val="5"/>
                      <c:pt idx="0">
                        <c:v>12.740454824138405</c:v>
                      </c:pt>
                      <c:pt idx="1">
                        <c:v>13.942391569196296</c:v>
                      </c:pt>
                      <c:pt idx="2">
                        <c:v>14.824370565534432</c:v>
                      </c:pt>
                      <c:pt idx="3">
                        <c:v>15.75758320525323</c:v>
                      </c:pt>
                      <c:pt idx="4">
                        <c:v>15.81070315707735</c:v>
                      </c:pt>
                    </c:numCache>
                  </c:numRef>
                </c:val>
                <c:smooth val="0"/>
                <c:extLst>
                  <c:ext xmlns:c16="http://schemas.microsoft.com/office/drawing/2014/chart" uri="{C3380CC4-5D6E-409C-BE32-E72D297353CC}">
                    <c16:uniqueId val="{00000005-F540-450F-A3E5-3CE5C816F8C1}"/>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'5. Cancer Diagnoses'!$B$7</c15:sqref>
                        </c15:formulaRef>
                      </c:ext>
                    </c:extLst>
                    <c:strCache>
                      <c:ptCount val="1"/>
                      <c:pt idx="0">
                        <c:v>High impact malignant neoplasms</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'5. Cancer Diagnoses'!$C$3:$G$3</c15:sqref>
                        </c15:formulaRef>
                      </c:ext>
                    </c:extLst>
                    <c:strCache>
                      <c:ptCount val="5"/>
                      <c:pt idx="0">
                        <c:v>2020</c:v>
                      </c:pt>
                      <c:pt idx="1">
                        <c:v>2021</c:v>
                      </c:pt>
                      <c:pt idx="2">
                        <c:v>2022</c:v>
                      </c:pt>
                      <c:pt idx="3">
                        <c:v>2023</c:v>
                      </c:pt>
                      <c:pt idx="4">
                        <c:v>2024</c:v>
                      </c:pt>
                    </c:strCache>
                  </c:strRef>
                </c:cat>
                <c:val>
                  <c:numRef>
                    <c:extLst xmlns:c15="http://schemas.microsoft.com/office/drawing/2012/chart">
                      <c:ext xmlns:c15="http://schemas.microsoft.com/office/drawing/2012/chart" uri="{02D57815-91ED-43cb-92C2-25804820EDAC}">
                        <c15:formulaRef>
                          <c15:sqref>'5. Cancer Diagnoses'!$C$7:$G$7</c15:sqref>
                        </c15:formulaRef>
                      </c:ext>
                    </c:extLst>
                    <c:numCache>
                      <c:formatCode>#,##0.0;\-#,##0.0</c:formatCode>
                      <c:ptCount val="5"/>
                      <c:pt idx="0">
                        <c:v>3.8045963967952736</c:v>
                      </c:pt>
                      <c:pt idx="1">
                        <c:v>4.3608620726461913</c:v>
                      </c:pt>
                      <c:pt idx="2">
                        <c:v>4.3811699883023039</c:v>
                      </c:pt>
                      <c:pt idx="3">
                        <c:v>4.5266185711614808</c:v>
                      </c:pt>
                      <c:pt idx="4">
                        <c:v>4.5874653060222759</c:v>
                      </c:pt>
                    </c:numCache>
                  </c:numRef>
                </c:val>
                <c:smooth val="0"/>
                <c:extLst xmlns:c15="http://schemas.microsoft.com/office/drawing/2012/chart">
                  <c:ext xmlns:c16="http://schemas.microsoft.com/office/drawing/2014/chart" uri="{C3380CC4-5D6E-409C-BE32-E72D297353CC}">
                    <c16:uniqueId val="{00000006-F540-450F-A3E5-3CE5C816F8C1}"/>
                  </c:ext>
                </c:extLst>
              </c15:ser>
            </c15:filteredLineSeries>
          </c:ext>
        </c:extLst>
      </c:lineChart>
      <c:catAx>
        <c:axId val="100312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140144"/>
        <c:crosses val="autoZero"/>
        <c:auto val="1"/>
        <c:lblAlgn val="ctr"/>
        <c:lblOffset val="100"/>
        <c:noMultiLvlLbl val="0"/>
      </c:catAx>
      <c:valAx>
        <c:axId val="1003140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Members Per</a:t>
                </a:r>
                <a:r>
                  <a:rPr lang="en-US" baseline="0"/>
                  <a:t> 1,000</a:t>
                </a:r>
                <a:endParaRPr lang="en-US"/>
              </a:p>
            </c:rich>
          </c:tx>
          <c:layout>
            <c:manualLayout>
              <c:xMode val="edge"/>
              <c:yMode val="edge"/>
              <c:x val="7.4540606827058747E-3"/>
              <c:y val="0.2674938959337134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03129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solidFill>
                  <a:schemeClr val="accent1"/>
                </a:solidFill>
              </a:rPr>
              <a:t>Cancer Prevalence and Risk by Age Band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'Age band_prev per 1k'!$B$1</c:f>
              <c:strCache>
                <c:ptCount val="1"/>
                <c:pt idx="0">
                  <c:v>Member count</c:v>
                </c:pt>
              </c:strCache>
            </c:strRef>
          </c:tx>
          <c:spPr>
            <a:solidFill>
              <a:schemeClr val="accent1"/>
            </a:solidFill>
            <a:ln>
              <a:noFill/>
            </a:ln>
            <a:effectLst/>
          </c:spPr>
          <c:invertIfNegative val="0"/>
          <c:cat>
            <c:strRef>
              <c:f>'Age band_prev per 1k'!$A$2:$A$13</c:f>
              <c:strCache>
                <c:ptCount val="12"/>
                <c:pt idx="0">
                  <c:v>00-04</c:v>
                </c:pt>
                <c:pt idx="1">
                  <c:v>05-11</c:v>
                </c:pt>
                <c:pt idx="2">
                  <c:v>12-17</c:v>
                </c:pt>
                <c:pt idx="3">
                  <c:v>18-34</c:v>
                </c:pt>
                <c:pt idx="4">
                  <c:v>35-44</c:v>
                </c:pt>
                <c:pt idx="5">
                  <c:v>45-54</c:v>
                </c:pt>
                <c:pt idx="6">
                  <c:v>55-64</c:v>
                </c:pt>
                <c:pt idx="7">
                  <c:v>65-69</c:v>
                </c:pt>
                <c:pt idx="8">
                  <c:v>70-74</c:v>
                </c:pt>
                <c:pt idx="9">
                  <c:v>75-79</c:v>
                </c:pt>
                <c:pt idx="10">
                  <c:v>80-84</c:v>
                </c:pt>
                <c:pt idx="11">
                  <c:v>85+</c:v>
                </c:pt>
              </c:strCache>
            </c:strRef>
          </c:cat>
          <c:val>
            <c:numRef>
              <c:f>'Age band_prev per 1k'!$B$2:$B$13</c:f>
            </c:numRef>
          </c:val>
          <c:extLst>
            <c:ext xmlns:c16="http://schemas.microsoft.com/office/drawing/2014/chart" uri="{C3380CC4-5D6E-409C-BE32-E72D297353CC}">
              <c16:uniqueId val="{00000000-7959-4FFA-9C6B-F93A93525A30}"/>
            </c:ext>
          </c:extLst>
        </c:ser>
        <c:ser>
          <c:idx val="1"/>
          <c:order val="1"/>
          <c:tx>
            <c:strRef>
              <c:f>'Age band_prev per 1k'!$C$1</c:f>
              <c:strCache>
                <c:ptCount val="1"/>
                <c:pt idx="0">
                  <c:v>Mbrs per 1000</c:v>
                </c:pt>
              </c:strCache>
            </c:strRef>
          </c:tx>
          <c:spPr>
            <a:solidFill>
              <a:schemeClr val="accent2"/>
            </a:solidFill>
            <a:ln>
              <a:noFill/>
            </a:ln>
            <a:effectLst/>
          </c:spPr>
          <c:invertIfNegative val="0"/>
          <c:cat>
            <c:strRef>
              <c:f>'Age band_prev per 1k'!$A$2:$A$13</c:f>
              <c:strCache>
                <c:ptCount val="12"/>
                <c:pt idx="0">
                  <c:v>00-04</c:v>
                </c:pt>
                <c:pt idx="1">
                  <c:v>05-11</c:v>
                </c:pt>
                <c:pt idx="2">
                  <c:v>12-17</c:v>
                </c:pt>
                <c:pt idx="3">
                  <c:v>18-34</c:v>
                </c:pt>
                <c:pt idx="4">
                  <c:v>35-44</c:v>
                </c:pt>
                <c:pt idx="5">
                  <c:v>45-54</c:v>
                </c:pt>
                <c:pt idx="6">
                  <c:v>55-64</c:v>
                </c:pt>
                <c:pt idx="7">
                  <c:v>65-69</c:v>
                </c:pt>
                <c:pt idx="8">
                  <c:v>70-74</c:v>
                </c:pt>
                <c:pt idx="9">
                  <c:v>75-79</c:v>
                </c:pt>
                <c:pt idx="10">
                  <c:v>80-84</c:v>
                </c:pt>
                <c:pt idx="11">
                  <c:v>85+</c:v>
                </c:pt>
              </c:strCache>
            </c:strRef>
          </c:cat>
          <c:val>
            <c:numRef>
              <c:f>'Age band_prev per 1k'!$C$2:$C$13</c:f>
              <c:numCache>
                <c:formatCode>#,##0;\-#,##0</c:formatCode>
                <c:ptCount val="12"/>
                <c:pt idx="0">
                  <c:v>1.4195337304873257</c:v>
                </c:pt>
                <c:pt idx="1">
                  <c:v>2.0816413426586662</c:v>
                </c:pt>
                <c:pt idx="2">
                  <c:v>3.0974281959827294</c:v>
                </c:pt>
                <c:pt idx="3">
                  <c:v>8.4591283117072678</c:v>
                </c:pt>
                <c:pt idx="4">
                  <c:v>24.787906833256208</c:v>
                </c:pt>
                <c:pt idx="5">
                  <c:v>51.159929299034665</c:v>
                </c:pt>
                <c:pt idx="6">
                  <c:v>96.88357823348943</c:v>
                </c:pt>
                <c:pt idx="7">
                  <c:v>153.57216449324423</c:v>
                </c:pt>
                <c:pt idx="8">
                  <c:v>180.2936210399794</c:v>
                </c:pt>
                <c:pt idx="9">
                  <c:v>218.36648328396106</c:v>
                </c:pt>
                <c:pt idx="10">
                  <c:v>313.61426256077795</c:v>
                </c:pt>
                <c:pt idx="11">
                  <c:v>219.23474663908996</c:v>
                </c:pt>
              </c:numCache>
            </c:numRef>
          </c:val>
          <c:extLst>
            <c:ext xmlns:c16="http://schemas.microsoft.com/office/drawing/2014/chart" uri="{C3380CC4-5D6E-409C-BE32-E72D297353CC}">
              <c16:uniqueId val="{00000001-7959-4FFA-9C6B-F93A93525A30}"/>
            </c:ext>
          </c:extLst>
        </c:ser>
        <c:dLbls>
          <c:showLegendKey val="0"/>
          <c:showVal val="0"/>
          <c:showCatName val="0"/>
          <c:showSerName val="0"/>
          <c:showPercent val="0"/>
          <c:showBubbleSize val="0"/>
        </c:dLbls>
        <c:gapWidth val="110"/>
        <c:overlap val="100"/>
        <c:axId val="1069601216"/>
        <c:axId val="1069603136"/>
      </c:barChart>
      <c:lineChart>
        <c:grouping val="standard"/>
        <c:varyColors val="0"/>
        <c:ser>
          <c:idx val="2"/>
          <c:order val="2"/>
          <c:tx>
            <c:strRef>
              <c:f>'Age band_prev per 1k'!$D$1</c:f>
              <c:strCache>
                <c:ptCount val="1"/>
                <c:pt idx="0">
                  <c:v>Average Risk</c:v>
                </c:pt>
              </c:strCache>
            </c:strRef>
          </c:tx>
          <c:spPr>
            <a:ln w="28575" cap="rnd">
              <a:solidFill>
                <a:schemeClr val="accent3"/>
              </a:solidFill>
              <a:round/>
            </a:ln>
            <a:effectLst/>
          </c:spPr>
          <c:marker>
            <c:symbol val="none"/>
          </c:marker>
          <c:cat>
            <c:strRef>
              <c:f>'Age band_prev per 1k'!$A$2:$A$13</c:f>
              <c:strCache>
                <c:ptCount val="12"/>
                <c:pt idx="0">
                  <c:v>00-04</c:v>
                </c:pt>
                <c:pt idx="1">
                  <c:v>05-11</c:v>
                </c:pt>
                <c:pt idx="2">
                  <c:v>12-17</c:v>
                </c:pt>
                <c:pt idx="3">
                  <c:v>18-34</c:v>
                </c:pt>
                <c:pt idx="4">
                  <c:v>35-44</c:v>
                </c:pt>
                <c:pt idx="5">
                  <c:v>45-54</c:v>
                </c:pt>
                <c:pt idx="6">
                  <c:v>55-64</c:v>
                </c:pt>
                <c:pt idx="7">
                  <c:v>65-69</c:v>
                </c:pt>
                <c:pt idx="8">
                  <c:v>70-74</c:v>
                </c:pt>
                <c:pt idx="9">
                  <c:v>75-79</c:v>
                </c:pt>
                <c:pt idx="10">
                  <c:v>80-84</c:v>
                </c:pt>
                <c:pt idx="11">
                  <c:v>85+</c:v>
                </c:pt>
              </c:strCache>
            </c:strRef>
          </c:cat>
          <c:val>
            <c:numRef>
              <c:f>'Age band_prev per 1k'!$D$2:$D$13</c:f>
              <c:numCache>
                <c:formatCode>0.0;\-0.0</c:formatCode>
                <c:ptCount val="12"/>
                <c:pt idx="0">
                  <c:v>10.697476650680002</c:v>
                </c:pt>
                <c:pt idx="1">
                  <c:v>13.37675727259545</c:v>
                </c:pt>
                <c:pt idx="2">
                  <c:v>8.7039688120919241</c:v>
                </c:pt>
                <c:pt idx="3">
                  <c:v>7.5212663039538796</c:v>
                </c:pt>
                <c:pt idx="4">
                  <c:v>7.0026938843596449</c:v>
                </c:pt>
                <c:pt idx="5">
                  <c:v>7.9956594321208563</c:v>
                </c:pt>
                <c:pt idx="6">
                  <c:v>8.6329237836450528</c:v>
                </c:pt>
                <c:pt idx="7">
                  <c:v>9.0656901195699628</c:v>
                </c:pt>
                <c:pt idx="8">
                  <c:v>9.5878070742009456</c:v>
                </c:pt>
                <c:pt idx="9">
                  <c:v>11.694279616920468</c:v>
                </c:pt>
                <c:pt idx="10">
                  <c:v>14.352329688543415</c:v>
                </c:pt>
                <c:pt idx="11">
                  <c:v>14.930901484694338</c:v>
                </c:pt>
              </c:numCache>
            </c:numRef>
          </c:val>
          <c:smooth val="0"/>
          <c:extLst>
            <c:ext xmlns:c16="http://schemas.microsoft.com/office/drawing/2014/chart" uri="{C3380CC4-5D6E-409C-BE32-E72D297353CC}">
              <c16:uniqueId val="{00000002-7959-4FFA-9C6B-F93A93525A30}"/>
            </c:ext>
          </c:extLst>
        </c:ser>
        <c:dLbls>
          <c:showLegendKey val="0"/>
          <c:showVal val="0"/>
          <c:showCatName val="0"/>
          <c:showSerName val="0"/>
          <c:showPercent val="0"/>
          <c:showBubbleSize val="0"/>
        </c:dLbls>
        <c:marker val="1"/>
        <c:smooth val="0"/>
        <c:axId val="1219669392"/>
        <c:axId val="1069622336"/>
      </c:lineChart>
      <c:catAx>
        <c:axId val="106960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9603136"/>
        <c:crosses val="autoZero"/>
        <c:auto val="1"/>
        <c:lblAlgn val="ctr"/>
        <c:lblOffset val="100"/>
        <c:noMultiLvlLbl val="0"/>
      </c:catAx>
      <c:valAx>
        <c:axId val="1069603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Members per 1000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9601216"/>
        <c:crosses val="autoZero"/>
        <c:crossBetween val="between"/>
      </c:valAx>
      <c:valAx>
        <c:axId val="106962233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 risk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9669392"/>
        <c:crosses val="max"/>
        <c:crossBetween val="between"/>
      </c:valAx>
      <c:catAx>
        <c:axId val="1219669392"/>
        <c:scaling>
          <c:orientation val="minMax"/>
        </c:scaling>
        <c:delete val="1"/>
        <c:axPos val="b"/>
        <c:numFmt formatCode="General" sourceLinked="1"/>
        <c:majorTickMark val="out"/>
        <c:minorTickMark val="none"/>
        <c:tickLblPos val="nextTo"/>
        <c:crossAx val="10696223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2"/>
                </a:solidFill>
                <a:latin typeface="+mn-lt"/>
                <a:ea typeface="+mn-ea"/>
                <a:cs typeface="+mn-cs"/>
              </a:defRPr>
            </a:pPr>
            <a:r>
              <a:rPr lang="en-US" sz="1800" b="1">
                <a:solidFill>
                  <a:schemeClr val="accent1"/>
                </a:solidFill>
              </a:rPr>
              <a:t>Breast Cancer Prevalence</a:t>
            </a:r>
            <a:r>
              <a:rPr lang="en-US" sz="1800" b="1" baseline="0">
                <a:solidFill>
                  <a:schemeClr val="accent1"/>
                </a:solidFill>
              </a:rPr>
              <a:t> and Mammogram Compliance </a:t>
            </a:r>
            <a:endParaRPr lang="en-US" sz="1800" b="1">
              <a:solidFill>
                <a:schemeClr val="accent1"/>
              </a:solidFill>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2"/>
              </a:solidFill>
              <a:latin typeface="+mn-lt"/>
              <a:ea typeface="+mn-ea"/>
              <a:cs typeface="+mn-cs"/>
            </a:defRPr>
          </a:pPr>
          <a:endParaRPr lang="en-US"/>
        </a:p>
      </c:txPr>
    </c:title>
    <c:autoTitleDeleted val="0"/>
    <c:plotArea>
      <c:layout/>
      <c:lineChart>
        <c:grouping val="standard"/>
        <c:varyColors val="0"/>
        <c:ser>
          <c:idx val="0"/>
          <c:order val="0"/>
          <c:tx>
            <c:strRef>
              <c:f>'[2024 Yearend Research.xlsx]5. Cancer Diagnoses'!$L$23</c:f>
              <c:strCache>
                <c:ptCount val="1"/>
                <c:pt idx="0">
                  <c:v>Malignant neoplasms, breast</c:v>
                </c:pt>
              </c:strCache>
            </c:strRef>
          </c:tx>
          <c:spPr>
            <a:ln w="28575" cap="rnd">
              <a:solidFill>
                <a:schemeClr val="accent1"/>
              </a:solidFill>
              <a:round/>
            </a:ln>
            <a:effectLst/>
          </c:spPr>
          <c:marker>
            <c:symbol val="none"/>
          </c:marker>
          <c:cat>
            <c:strRef>
              <c:f>'[2024 Yearend Research.xlsx]5. Cancer Diagnoses'!$M$22:$Q$22</c:f>
              <c:strCache>
                <c:ptCount val="5"/>
                <c:pt idx="0">
                  <c:v>2020</c:v>
                </c:pt>
                <c:pt idx="1">
                  <c:v>2021</c:v>
                </c:pt>
                <c:pt idx="2">
                  <c:v>2022</c:v>
                </c:pt>
                <c:pt idx="3">
                  <c:v>2023</c:v>
                </c:pt>
                <c:pt idx="4">
                  <c:v>2024</c:v>
                </c:pt>
              </c:strCache>
            </c:strRef>
          </c:cat>
          <c:val>
            <c:numRef>
              <c:f>'[2024 Yearend Research.xlsx]5. Cancer Diagnoses'!$M$23:$Q$23</c:f>
              <c:numCache>
                <c:formatCode>#,##0.0;\-#,##0.0</c:formatCode>
                <c:ptCount val="5"/>
                <c:pt idx="0">
                  <c:v>5.545845041095542</c:v>
                </c:pt>
                <c:pt idx="1">
                  <c:v>6.2865904963535568</c:v>
                </c:pt>
                <c:pt idx="2">
                  <c:v>6.2834122290124741</c:v>
                </c:pt>
                <c:pt idx="3">
                  <c:v>6.3936183192437905</c:v>
                </c:pt>
                <c:pt idx="4">
                  <c:v>6.5402556271514802</c:v>
                </c:pt>
              </c:numCache>
            </c:numRef>
          </c:val>
          <c:smooth val="0"/>
          <c:extLst>
            <c:ext xmlns:c16="http://schemas.microsoft.com/office/drawing/2014/chart" uri="{C3380CC4-5D6E-409C-BE32-E72D297353CC}">
              <c16:uniqueId val="{00000000-D565-4138-9FA6-247559BBEABC}"/>
            </c:ext>
          </c:extLst>
        </c:ser>
        <c:dLbls>
          <c:showLegendKey val="0"/>
          <c:showVal val="0"/>
          <c:showCatName val="0"/>
          <c:showSerName val="0"/>
          <c:showPercent val="0"/>
          <c:showBubbleSize val="0"/>
        </c:dLbls>
        <c:marker val="1"/>
        <c:smooth val="0"/>
        <c:axId val="200116687"/>
        <c:axId val="383910128"/>
      </c:lineChart>
      <c:lineChart>
        <c:grouping val="standard"/>
        <c:varyColors val="0"/>
        <c:ser>
          <c:idx val="1"/>
          <c:order val="1"/>
          <c:tx>
            <c:strRef>
              <c:f>'[2024 Yearend Research.xlsx]5. Cancer Diagnoses'!$L$24</c:f>
              <c:strCache>
                <c:ptCount val="1"/>
                <c:pt idx="0">
                  <c:v>Mammogram</c:v>
                </c:pt>
              </c:strCache>
            </c:strRef>
          </c:tx>
          <c:spPr>
            <a:ln w="28575" cap="rnd">
              <a:solidFill>
                <a:schemeClr val="accent6"/>
              </a:solidFill>
              <a:round/>
            </a:ln>
            <a:effectLst/>
          </c:spPr>
          <c:marker>
            <c:symbol val="none"/>
          </c:marker>
          <c:cat>
            <c:strRef>
              <c:f>'[2024 Yearend Research.xlsx]5. Cancer Diagnoses'!$M$22:$Q$22</c:f>
              <c:strCache>
                <c:ptCount val="5"/>
                <c:pt idx="0">
                  <c:v>2020</c:v>
                </c:pt>
                <c:pt idx="1">
                  <c:v>2021</c:v>
                </c:pt>
                <c:pt idx="2">
                  <c:v>2022</c:v>
                </c:pt>
                <c:pt idx="3">
                  <c:v>2023</c:v>
                </c:pt>
                <c:pt idx="4">
                  <c:v>2024</c:v>
                </c:pt>
              </c:strCache>
            </c:strRef>
          </c:cat>
          <c:val>
            <c:numRef>
              <c:f>'[2024 Yearend Research.xlsx]5. Cancer Diagnoses'!$M$24:$Q$24</c:f>
              <c:numCache>
                <c:formatCode>##0%;\-##0%</c:formatCode>
                <c:ptCount val="5"/>
                <c:pt idx="0">
                  <c:v>0.41636574873614468</c:v>
                </c:pt>
                <c:pt idx="1">
                  <c:v>0.52597534445250183</c:v>
                </c:pt>
                <c:pt idx="2">
                  <c:v>0.55145580965831931</c:v>
                </c:pt>
                <c:pt idx="3">
                  <c:v>0.56933043670564976</c:v>
                </c:pt>
                <c:pt idx="4">
                  <c:v>0.55380226127998311</c:v>
                </c:pt>
              </c:numCache>
            </c:numRef>
          </c:val>
          <c:smooth val="0"/>
          <c:extLst>
            <c:ext xmlns:c16="http://schemas.microsoft.com/office/drawing/2014/chart" uri="{C3380CC4-5D6E-409C-BE32-E72D297353CC}">
              <c16:uniqueId val="{00000001-D565-4138-9FA6-247559BBEABC}"/>
            </c:ext>
          </c:extLst>
        </c:ser>
        <c:dLbls>
          <c:showLegendKey val="0"/>
          <c:showVal val="0"/>
          <c:showCatName val="0"/>
          <c:showSerName val="0"/>
          <c:showPercent val="0"/>
          <c:showBubbleSize val="0"/>
        </c:dLbls>
        <c:marker val="1"/>
        <c:smooth val="0"/>
        <c:axId val="383926928"/>
        <c:axId val="383934128"/>
      </c:lineChart>
      <c:catAx>
        <c:axId val="200116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83910128"/>
        <c:crosses val="autoZero"/>
        <c:auto val="1"/>
        <c:lblAlgn val="ctr"/>
        <c:lblOffset val="100"/>
        <c:noMultiLvlLbl val="0"/>
      </c:catAx>
      <c:valAx>
        <c:axId val="383910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Members Per 1,000 Prevalence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116687"/>
        <c:crosses val="autoZero"/>
        <c:crossBetween val="between"/>
      </c:valAx>
      <c:valAx>
        <c:axId val="383934128"/>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Mammogram Compliance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83926928"/>
        <c:crosses val="max"/>
        <c:crossBetween val="between"/>
      </c:valAx>
      <c:catAx>
        <c:axId val="383926928"/>
        <c:scaling>
          <c:orientation val="minMax"/>
        </c:scaling>
        <c:delete val="1"/>
        <c:axPos val="b"/>
        <c:numFmt formatCode="General" sourceLinked="1"/>
        <c:majorTickMark val="out"/>
        <c:minorTickMark val="none"/>
        <c:tickLblPos val="nextTo"/>
        <c:crossAx val="3839341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solidFill>
                  <a:schemeClr val="accent1"/>
                </a:solidFill>
              </a:rPr>
              <a:t>Cancer cost and risk: 2021- 2024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509349032892366"/>
          <c:y val="0.12240924092409243"/>
          <c:w val="0.7280195922922591"/>
          <c:h val="0.65581377822821652"/>
        </c:manualLayout>
      </c:layout>
      <c:barChart>
        <c:barDir val="col"/>
        <c:grouping val="stacked"/>
        <c:varyColors val="0"/>
        <c:ser>
          <c:idx val="2"/>
          <c:order val="2"/>
          <c:tx>
            <c:strRef>
              <c:f>'Cancer_cost trend'!$A$20</c:f>
              <c:strCache>
                <c:ptCount val="1"/>
                <c:pt idx="0">
                  <c:v>Medical PMPY</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'Cancer_cost trend'!$B$17:$E$17</c:f>
              <c:strCache>
                <c:ptCount val="4"/>
                <c:pt idx="0">
                  <c:v>2021</c:v>
                </c:pt>
                <c:pt idx="1">
                  <c:v>2022</c:v>
                </c:pt>
                <c:pt idx="2">
                  <c:v>2023</c:v>
                </c:pt>
                <c:pt idx="3">
                  <c:v>2024</c:v>
                </c:pt>
              </c:strCache>
            </c:strRef>
          </c:cat>
          <c:val>
            <c:numRef>
              <c:f>'Cancer_cost trend'!$B$20:$E$20</c:f>
              <c:numCache>
                <c:formatCode>\$##,##0;\(\$##,##0\);\$##,##0</c:formatCode>
                <c:ptCount val="4"/>
                <c:pt idx="0">
                  <c:v>22403.20982595599</c:v>
                </c:pt>
                <c:pt idx="1">
                  <c:v>23386.290550309277</c:v>
                </c:pt>
                <c:pt idx="2">
                  <c:v>23969.896186699963</c:v>
                </c:pt>
                <c:pt idx="3">
                  <c:v>26062.078123250489</c:v>
                </c:pt>
              </c:numCache>
            </c:numRef>
          </c:val>
          <c:extLst>
            <c:ext xmlns:c16="http://schemas.microsoft.com/office/drawing/2014/chart" uri="{C3380CC4-5D6E-409C-BE32-E72D297353CC}">
              <c16:uniqueId val="{00000000-5BFF-462A-8E2F-FF3614002775}"/>
            </c:ext>
          </c:extLst>
        </c:ser>
        <c:ser>
          <c:idx val="3"/>
          <c:order val="3"/>
          <c:tx>
            <c:strRef>
              <c:f>'Cancer_cost trend'!$A$21</c:f>
              <c:strCache>
                <c:ptCount val="1"/>
                <c:pt idx="0">
                  <c:v>Rx through Medical PMPY</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'Cancer_cost trend'!$B$17:$E$17</c:f>
              <c:strCache>
                <c:ptCount val="4"/>
                <c:pt idx="0">
                  <c:v>2021</c:v>
                </c:pt>
                <c:pt idx="1">
                  <c:v>2022</c:v>
                </c:pt>
                <c:pt idx="2">
                  <c:v>2023</c:v>
                </c:pt>
                <c:pt idx="3">
                  <c:v>2024</c:v>
                </c:pt>
              </c:strCache>
            </c:strRef>
          </c:cat>
          <c:val>
            <c:numRef>
              <c:f>'Cancer_cost trend'!$B$21:$E$21</c:f>
              <c:numCache>
                <c:formatCode>\$##,##0;\(\$##,##0\);\$##,##0</c:formatCode>
                <c:ptCount val="4"/>
                <c:pt idx="0">
                  <c:v>7599.872358296353</c:v>
                </c:pt>
                <c:pt idx="1">
                  <c:v>7926.1523581681431</c:v>
                </c:pt>
                <c:pt idx="2">
                  <c:v>8374.2725530709267</c:v>
                </c:pt>
                <c:pt idx="3">
                  <c:v>9281.9993267606624</c:v>
                </c:pt>
              </c:numCache>
            </c:numRef>
          </c:val>
          <c:extLst>
            <c:ext xmlns:c16="http://schemas.microsoft.com/office/drawing/2014/chart" uri="{C3380CC4-5D6E-409C-BE32-E72D297353CC}">
              <c16:uniqueId val="{00000001-5BFF-462A-8E2F-FF3614002775}"/>
            </c:ext>
          </c:extLst>
        </c:ser>
        <c:ser>
          <c:idx val="4"/>
          <c:order val="4"/>
          <c:tx>
            <c:strRef>
              <c:f>'Cancer_cost trend'!$A$22</c:f>
              <c:strCache>
                <c:ptCount val="1"/>
                <c:pt idx="0">
                  <c:v>Rx PMPY</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'Cancer_cost trend'!$B$17:$E$17</c:f>
              <c:strCache>
                <c:ptCount val="4"/>
                <c:pt idx="0">
                  <c:v>2021</c:v>
                </c:pt>
                <c:pt idx="1">
                  <c:v>2022</c:v>
                </c:pt>
                <c:pt idx="2">
                  <c:v>2023</c:v>
                </c:pt>
                <c:pt idx="3">
                  <c:v>2024</c:v>
                </c:pt>
              </c:strCache>
            </c:strRef>
          </c:cat>
          <c:val>
            <c:numRef>
              <c:f>'Cancer_cost trend'!$B$22:$E$22</c:f>
              <c:numCache>
                <c:formatCode>\$##,##0;\(\$##,##0\);\$##,##0</c:formatCode>
                <c:ptCount val="4"/>
                <c:pt idx="0">
                  <c:v>5725.6263519198537</c:v>
                </c:pt>
                <c:pt idx="1">
                  <c:v>6013.9679350509459</c:v>
                </c:pt>
                <c:pt idx="2">
                  <c:v>7049.7833000683568</c:v>
                </c:pt>
                <c:pt idx="3">
                  <c:v>7712.4408126781636</c:v>
                </c:pt>
              </c:numCache>
            </c:numRef>
          </c:val>
          <c:extLst>
            <c:ext xmlns:c16="http://schemas.microsoft.com/office/drawing/2014/chart" uri="{C3380CC4-5D6E-409C-BE32-E72D297353CC}">
              <c16:uniqueId val="{00000002-5BFF-462A-8E2F-FF3614002775}"/>
            </c:ext>
          </c:extLst>
        </c:ser>
        <c:dLbls>
          <c:showLegendKey val="0"/>
          <c:showVal val="1"/>
          <c:showCatName val="0"/>
          <c:showSerName val="0"/>
          <c:showPercent val="0"/>
          <c:showBubbleSize val="0"/>
        </c:dLbls>
        <c:gapWidth val="137"/>
        <c:overlap val="100"/>
        <c:axId val="1213515120"/>
        <c:axId val="1213512240"/>
        <c:extLst>
          <c:ext xmlns:c15="http://schemas.microsoft.com/office/drawing/2012/chart" uri="{02D57815-91ED-43cb-92C2-25804820EDAC}">
            <c15:filteredBarSeries>
              <c15:ser>
                <c:idx val="1"/>
                <c:order val="1"/>
                <c:tx>
                  <c:strRef>
                    <c:extLst>
                      <c:ext uri="{02D57815-91ED-43cb-92C2-25804820EDAC}">
                        <c15:formulaRef>
                          <c15:sqref>'Cancer_cost trend'!$A$19</c15:sqref>
                        </c15:formulaRef>
                      </c:ext>
                    </c:extLst>
                    <c:strCache>
                      <c:ptCount val="1"/>
                      <c:pt idx="0">
                        <c:v>Total Paid PMPY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'Cancer_cost trend'!$B$17:$E$17</c15:sqref>
                        </c15:formulaRef>
                      </c:ext>
                    </c:extLst>
                    <c:strCache>
                      <c:ptCount val="4"/>
                      <c:pt idx="0">
                        <c:v>2021</c:v>
                      </c:pt>
                      <c:pt idx="1">
                        <c:v>2022</c:v>
                      </c:pt>
                      <c:pt idx="2">
                        <c:v>2023</c:v>
                      </c:pt>
                      <c:pt idx="3">
                        <c:v>2024</c:v>
                      </c:pt>
                    </c:strCache>
                  </c:strRef>
                </c:cat>
                <c:val>
                  <c:numRef>
                    <c:extLst>
                      <c:ext uri="{02D57815-91ED-43cb-92C2-25804820EDAC}">
                        <c15:formulaRef>
                          <c15:sqref>'Cancer_cost trend'!$B$19:$E$19</c15:sqref>
                        </c15:formulaRef>
                      </c:ext>
                    </c:extLst>
                    <c:numCache>
                      <c:formatCode>"$"#,##0;"($"#,##0")"</c:formatCode>
                      <c:ptCount val="4"/>
                      <c:pt idx="0">
                        <c:v>35910.506054558609</c:v>
                      </c:pt>
                      <c:pt idx="1">
                        <c:v>37511.847383207598</c:v>
                      </c:pt>
                      <c:pt idx="2">
                        <c:v>39604.881410018483</c:v>
                      </c:pt>
                      <c:pt idx="3">
                        <c:v>43276.980748884234</c:v>
                      </c:pt>
                    </c:numCache>
                  </c:numRef>
                </c:val>
                <c:extLst>
                  <c:ext xmlns:c16="http://schemas.microsoft.com/office/drawing/2014/chart" uri="{C3380CC4-5D6E-409C-BE32-E72D297353CC}">
                    <c16:uniqueId val="{00000004-5BFF-462A-8E2F-FF3614002775}"/>
                  </c:ext>
                </c:extLst>
              </c15:ser>
            </c15:filteredBarSeries>
          </c:ext>
        </c:extLst>
      </c:barChart>
      <c:lineChart>
        <c:grouping val="standard"/>
        <c:varyColors val="0"/>
        <c:ser>
          <c:idx val="0"/>
          <c:order val="0"/>
          <c:tx>
            <c:strRef>
              <c:f>'Cancer_cost trend'!$A$18</c:f>
              <c:strCache>
                <c:ptCount val="1"/>
                <c:pt idx="0">
                  <c:v>Average Risk</c:v>
                </c:pt>
              </c:strCache>
            </c:strRef>
          </c:tx>
          <c:spPr>
            <a:ln w="28575" cap="rnd">
              <a:solidFill>
                <a:schemeClr val="accent4">
                  <a:lumMod val="40000"/>
                  <a:lumOff val="60000"/>
                </a:schemeClr>
              </a:solidFill>
              <a:round/>
            </a:ln>
            <a:effectLst/>
          </c:spPr>
          <c:marker>
            <c:symbol val="none"/>
          </c:marker>
          <c:dLbls>
            <c:delete val="1"/>
          </c:dLbls>
          <c:cat>
            <c:strRef>
              <c:f>'Cancer_cost trend'!$B$17:$E$17</c:f>
              <c:strCache>
                <c:ptCount val="4"/>
                <c:pt idx="0">
                  <c:v>2021</c:v>
                </c:pt>
                <c:pt idx="1">
                  <c:v>2022</c:v>
                </c:pt>
                <c:pt idx="2">
                  <c:v>2023</c:v>
                </c:pt>
                <c:pt idx="3">
                  <c:v>2024</c:v>
                </c:pt>
              </c:strCache>
            </c:strRef>
          </c:cat>
          <c:val>
            <c:numRef>
              <c:f>'Cancer_cost trend'!$B$18:$E$18</c:f>
              <c:numCache>
                <c:formatCode>0.00_);\(0.00\)</c:formatCode>
                <c:ptCount val="4"/>
                <c:pt idx="0">
                  <c:v>8.158723627535311</c:v>
                </c:pt>
                <c:pt idx="1">
                  <c:v>8.2716544155269425</c:v>
                </c:pt>
                <c:pt idx="2">
                  <c:v>8.4585402455378524</c:v>
                </c:pt>
                <c:pt idx="3">
                  <c:v>8.4751216898077484</c:v>
                </c:pt>
              </c:numCache>
            </c:numRef>
          </c:val>
          <c:smooth val="0"/>
          <c:extLst>
            <c:ext xmlns:c16="http://schemas.microsoft.com/office/drawing/2014/chart" uri="{C3380CC4-5D6E-409C-BE32-E72D297353CC}">
              <c16:uniqueId val="{00000003-5BFF-462A-8E2F-FF3614002775}"/>
            </c:ext>
          </c:extLst>
        </c:ser>
        <c:dLbls>
          <c:showLegendKey val="0"/>
          <c:showVal val="1"/>
          <c:showCatName val="0"/>
          <c:showSerName val="0"/>
          <c:showPercent val="0"/>
          <c:showBubbleSize val="0"/>
        </c:dLbls>
        <c:marker val="1"/>
        <c:smooth val="0"/>
        <c:axId val="1164323600"/>
        <c:axId val="1164321680"/>
      </c:lineChart>
      <c:catAx>
        <c:axId val="121351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3512240"/>
        <c:crosses val="autoZero"/>
        <c:auto val="1"/>
        <c:lblAlgn val="ctr"/>
        <c:lblOffset val="100"/>
        <c:noMultiLvlLbl val="0"/>
      </c:catAx>
      <c:valAx>
        <c:axId val="121351224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PMPY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3515120"/>
        <c:crosses val="autoZero"/>
        <c:crossBetween val="between"/>
      </c:valAx>
      <c:valAx>
        <c:axId val="1164321680"/>
        <c:scaling>
          <c:orientation val="minMax"/>
          <c:max val="10"/>
          <c:min val="5"/>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 Risk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_);\(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4323600"/>
        <c:crosses val="max"/>
        <c:crossBetween val="between"/>
      </c:valAx>
      <c:catAx>
        <c:axId val="1164323600"/>
        <c:scaling>
          <c:orientation val="minMax"/>
        </c:scaling>
        <c:delete val="1"/>
        <c:axPos val="b"/>
        <c:numFmt formatCode="General" sourceLinked="1"/>
        <c:majorTickMark val="out"/>
        <c:minorTickMark val="none"/>
        <c:tickLblPos val="nextTo"/>
        <c:crossAx val="11643216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solidFill>
                  <a:schemeClr val="accent1"/>
                </a:solidFill>
              </a:rPr>
              <a:t>Top 10 Jcodes</a:t>
            </a:r>
            <a:r>
              <a:rPr lang="en-US" sz="1800" b="1" baseline="0">
                <a:solidFill>
                  <a:schemeClr val="accent1"/>
                </a:solidFill>
              </a:rPr>
              <a:t> by Cost 2023 - 2024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'Jcodes top 10_cost trend 21-24'!$V$2</c:f>
              <c:strCache>
                <c:ptCount val="1"/>
                <c:pt idx="0">
                  <c:v>Avg cost per Svc 2023</c:v>
                </c:pt>
              </c:strCache>
            </c:strRef>
          </c:tx>
          <c:spPr>
            <a:solidFill>
              <a:schemeClr val="accent5"/>
            </a:solidFill>
            <a:ln>
              <a:noFill/>
            </a:ln>
            <a:effectLst/>
          </c:spPr>
          <c:invertIfNegative val="0"/>
          <c:cat>
            <c:strRef>
              <c:f>'Jcodes top 10_cost trend 21-24'!$R$3:$S$12</c:f>
              <c:strCache>
                <c:ptCount val="10"/>
                <c:pt idx="0">
                  <c:v>J9271</c:v>
                </c:pt>
                <c:pt idx="1">
                  <c:v>J9299</c:v>
                </c:pt>
                <c:pt idx="2">
                  <c:v>J9144</c:v>
                </c:pt>
                <c:pt idx="3">
                  <c:v>J9306</c:v>
                </c:pt>
                <c:pt idx="4">
                  <c:v>J9228</c:v>
                </c:pt>
                <c:pt idx="5">
                  <c:v>J9358</c:v>
                </c:pt>
                <c:pt idx="6">
                  <c:v>J9173</c:v>
                </c:pt>
                <c:pt idx="7">
                  <c:v>J2506</c:v>
                </c:pt>
                <c:pt idx="8">
                  <c:v>J9042</c:v>
                </c:pt>
                <c:pt idx="9">
                  <c:v>Q5107</c:v>
                </c:pt>
              </c:strCache>
            </c:strRef>
          </c:cat>
          <c:val>
            <c:numRef>
              <c:f>'Jcodes top 10_cost trend 21-24'!$V$3:$V$12</c:f>
              <c:numCache>
                <c:formatCode>"$"#,##0;"($"#,##0")"</c:formatCode>
                <c:ptCount val="10"/>
                <c:pt idx="0">
                  <c:v>132.96137912618616</c:v>
                </c:pt>
                <c:pt idx="1">
                  <c:v>61.877697727756377</c:v>
                </c:pt>
                <c:pt idx="2">
                  <c:v>101.50256906410588</c:v>
                </c:pt>
                <c:pt idx="3">
                  <c:v>40.524730308250248</c:v>
                </c:pt>
                <c:pt idx="4">
                  <c:v>630.74376302673306</c:v>
                </c:pt>
                <c:pt idx="5">
                  <c:v>43.809508300524207</c:v>
                </c:pt>
                <c:pt idx="6">
                  <c:v>181.81554913890884</c:v>
                </c:pt>
                <c:pt idx="7">
                  <c:v>462.88823119216886</c:v>
                </c:pt>
                <c:pt idx="8">
                  <c:v>405.7756710853356</c:v>
                </c:pt>
                <c:pt idx="9">
                  <c:v>104.64574624986507</c:v>
                </c:pt>
              </c:numCache>
            </c:numRef>
          </c:val>
          <c:extLst>
            <c:ext xmlns:c16="http://schemas.microsoft.com/office/drawing/2014/chart" uri="{C3380CC4-5D6E-409C-BE32-E72D297353CC}">
              <c16:uniqueId val="{00000000-02E3-4380-A41F-C68F8109FB2C}"/>
            </c:ext>
          </c:extLst>
        </c:ser>
        <c:ser>
          <c:idx val="3"/>
          <c:order val="3"/>
          <c:tx>
            <c:strRef>
              <c:f>'Jcodes top 10_cost trend 21-24'!$W$2</c:f>
              <c:strCache>
                <c:ptCount val="1"/>
                <c:pt idx="0">
                  <c:v>Avg Cost per Svc 2024</c:v>
                </c:pt>
              </c:strCache>
            </c:strRef>
          </c:tx>
          <c:spPr>
            <a:solidFill>
              <a:schemeClr val="accent4"/>
            </a:solidFill>
            <a:ln>
              <a:noFill/>
            </a:ln>
            <a:effectLst/>
          </c:spPr>
          <c:invertIfNegative val="0"/>
          <c:cat>
            <c:strRef>
              <c:f>'Jcodes top 10_cost trend 21-24'!$R$3:$S$12</c:f>
              <c:strCache>
                <c:ptCount val="10"/>
                <c:pt idx="0">
                  <c:v>J9271</c:v>
                </c:pt>
                <c:pt idx="1">
                  <c:v>J9299</c:v>
                </c:pt>
                <c:pt idx="2">
                  <c:v>J9144</c:v>
                </c:pt>
                <c:pt idx="3">
                  <c:v>J9306</c:v>
                </c:pt>
                <c:pt idx="4">
                  <c:v>J9228</c:v>
                </c:pt>
                <c:pt idx="5">
                  <c:v>J9358</c:v>
                </c:pt>
                <c:pt idx="6">
                  <c:v>J9173</c:v>
                </c:pt>
                <c:pt idx="7">
                  <c:v>J2506</c:v>
                </c:pt>
                <c:pt idx="8">
                  <c:v>J9042</c:v>
                </c:pt>
                <c:pt idx="9">
                  <c:v>Q5107</c:v>
                </c:pt>
              </c:strCache>
            </c:strRef>
          </c:cat>
          <c:val>
            <c:numRef>
              <c:f>'Jcodes top 10_cost trend 21-24'!$W$3:$W$12</c:f>
              <c:numCache>
                <c:formatCode>"$"#,##0;"($"#,##0")"</c:formatCode>
                <c:ptCount val="10"/>
                <c:pt idx="0">
                  <c:v>128.44944465082611</c:v>
                </c:pt>
                <c:pt idx="1">
                  <c:v>78.857130770838936</c:v>
                </c:pt>
                <c:pt idx="2">
                  <c:v>117.27735618937872</c:v>
                </c:pt>
                <c:pt idx="3">
                  <c:v>65.692020638616839</c:v>
                </c:pt>
                <c:pt idx="4">
                  <c:v>492.42429586733357</c:v>
                </c:pt>
                <c:pt idx="5">
                  <c:v>56.946303896793765</c:v>
                </c:pt>
                <c:pt idx="6">
                  <c:v>256.43963565556038</c:v>
                </c:pt>
                <c:pt idx="7">
                  <c:v>580.56139284174219</c:v>
                </c:pt>
                <c:pt idx="8">
                  <c:v>612.30117715890481</c:v>
                </c:pt>
                <c:pt idx="9">
                  <c:v>109.71165457639263</c:v>
                </c:pt>
              </c:numCache>
            </c:numRef>
          </c:val>
          <c:extLst>
            <c:ext xmlns:c16="http://schemas.microsoft.com/office/drawing/2014/chart" uri="{C3380CC4-5D6E-409C-BE32-E72D297353CC}">
              <c16:uniqueId val="{00000001-02E3-4380-A41F-C68F8109FB2C}"/>
            </c:ext>
          </c:extLst>
        </c:ser>
        <c:dLbls>
          <c:showLegendKey val="0"/>
          <c:showVal val="0"/>
          <c:showCatName val="0"/>
          <c:showSerName val="0"/>
          <c:showPercent val="0"/>
          <c:showBubbleSize val="0"/>
        </c:dLbls>
        <c:gapWidth val="219"/>
        <c:axId val="1057795152"/>
        <c:axId val="1057796112"/>
      </c:barChart>
      <c:lineChart>
        <c:grouping val="standard"/>
        <c:varyColors val="0"/>
        <c:dLbls>
          <c:showLegendKey val="0"/>
          <c:showVal val="0"/>
          <c:showCatName val="0"/>
          <c:showSerName val="0"/>
          <c:showPercent val="0"/>
          <c:showBubbleSize val="0"/>
        </c:dLbls>
        <c:marker val="1"/>
        <c:smooth val="0"/>
        <c:axId val="999291216"/>
        <c:axId val="434237632"/>
        <c:extLst>
          <c:ext xmlns:c15="http://schemas.microsoft.com/office/drawing/2012/chart" uri="{02D57815-91ED-43cb-92C2-25804820EDAC}">
            <c15:filteredLineSeries>
              <c15:ser>
                <c:idx val="0"/>
                <c:order val="0"/>
                <c:tx>
                  <c:strRef>
                    <c:extLst>
                      <c:ext uri="{02D57815-91ED-43cb-92C2-25804820EDAC}">
                        <c15:formulaRef>
                          <c15:sqref>'Jcodes top 10_cost trend 21-24'!$T$2</c15:sqref>
                        </c15:formulaRef>
                      </c:ext>
                    </c:extLst>
                    <c:strCache>
                      <c:ptCount val="1"/>
                      <c:pt idx="0">
                        <c:v>Total Cost 2023</c:v>
                      </c:pt>
                    </c:strCache>
                  </c:strRef>
                </c:tx>
                <c:spPr>
                  <a:ln w="28575" cap="rnd">
                    <a:solidFill>
                      <a:schemeClr val="accent5">
                        <a:lumMod val="75000"/>
                      </a:schemeClr>
                    </a:solidFill>
                    <a:round/>
                  </a:ln>
                  <a:effectLst/>
                </c:spPr>
                <c:marker>
                  <c:symbol val="none"/>
                </c:marker>
                <c:cat>
                  <c:strRef>
                    <c:extLst>
                      <c:ext uri="{02D57815-91ED-43cb-92C2-25804820EDAC}">
                        <c15:formulaRef>
                          <c15:sqref>'Jcodes top 10_cost trend 21-24'!$R$3:$S$12</c15:sqref>
                        </c15:formulaRef>
                      </c:ext>
                    </c:extLst>
                    <c:strCache>
                      <c:ptCount val="10"/>
                      <c:pt idx="0">
                        <c:v>J9271</c:v>
                      </c:pt>
                      <c:pt idx="1">
                        <c:v>J9299</c:v>
                      </c:pt>
                      <c:pt idx="2">
                        <c:v>J9144</c:v>
                      </c:pt>
                      <c:pt idx="3">
                        <c:v>J9306</c:v>
                      </c:pt>
                      <c:pt idx="4">
                        <c:v>J9228</c:v>
                      </c:pt>
                      <c:pt idx="5">
                        <c:v>J9358</c:v>
                      </c:pt>
                      <c:pt idx="6">
                        <c:v>J9173</c:v>
                      </c:pt>
                      <c:pt idx="7">
                        <c:v>J2506</c:v>
                      </c:pt>
                      <c:pt idx="8">
                        <c:v>J9042</c:v>
                      </c:pt>
                      <c:pt idx="9">
                        <c:v>Q5107</c:v>
                      </c:pt>
                    </c:strCache>
                  </c:strRef>
                </c:cat>
                <c:val>
                  <c:numRef>
                    <c:extLst>
                      <c:ext uri="{02D57815-91ED-43cb-92C2-25804820EDAC}">
                        <c15:formulaRef>
                          <c15:sqref>'Jcodes top 10_cost trend 21-24'!$T$3:$T$12</c15:sqref>
                        </c15:formulaRef>
                      </c:ext>
                    </c:extLst>
                    <c:numCache>
                      <c:formatCode>"$"#,##0;"($"#,##0")"</c:formatCode>
                      <c:ptCount val="10"/>
                      <c:pt idx="0">
                        <c:v>20195901.43</c:v>
                      </c:pt>
                      <c:pt idx="1">
                        <c:v>7850980.4100000011</c:v>
                      </c:pt>
                      <c:pt idx="2">
                        <c:v>4206976.9799999967</c:v>
                      </c:pt>
                      <c:pt idx="3">
                        <c:v>5575513.9699999942</c:v>
                      </c:pt>
                      <c:pt idx="4">
                        <c:v>2784102.9699999997</c:v>
                      </c:pt>
                      <c:pt idx="5">
                        <c:v>1686797.0600000005</c:v>
                      </c:pt>
                      <c:pt idx="6">
                        <c:v>1763065.379999999</c:v>
                      </c:pt>
                      <c:pt idx="7">
                        <c:v>3451757.5400000033</c:v>
                      </c:pt>
                      <c:pt idx="8">
                        <c:v>1959084.9400000002</c:v>
                      </c:pt>
                      <c:pt idx="9">
                        <c:v>2909047.0999999992</c:v>
                      </c:pt>
                    </c:numCache>
                  </c:numRef>
                </c:val>
                <c:smooth val="0"/>
                <c:extLst>
                  <c:ext xmlns:c16="http://schemas.microsoft.com/office/drawing/2014/chart" uri="{C3380CC4-5D6E-409C-BE32-E72D297353CC}">
                    <c16:uniqueId val="{00000002-02E3-4380-A41F-C68F8109FB2C}"/>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'Jcodes top 10_cost trend 21-24'!$U$2</c15:sqref>
                        </c15:formulaRef>
                      </c:ext>
                    </c:extLst>
                    <c:strCache>
                      <c:ptCount val="1"/>
                      <c:pt idx="0">
                        <c:v>Total Cost 2024</c:v>
                      </c:pt>
                    </c:strCache>
                  </c:strRef>
                </c:tx>
                <c:spPr>
                  <a:ln w="28575" cap="rnd">
                    <a:solidFill>
                      <a:schemeClr val="accent1"/>
                    </a:solidFill>
                    <a:round/>
                  </a:ln>
                  <a:effectLst/>
                </c:spPr>
                <c:marker>
                  <c:symbol val="none"/>
                </c:marker>
                <c:cat>
                  <c:strRef>
                    <c:extLst xmlns:c15="http://schemas.microsoft.com/office/drawing/2012/chart">
                      <c:ext xmlns:c15="http://schemas.microsoft.com/office/drawing/2012/chart" uri="{02D57815-91ED-43cb-92C2-25804820EDAC}">
                        <c15:formulaRef>
                          <c15:sqref>'Jcodes top 10_cost trend 21-24'!$R$3:$S$12</c15:sqref>
                        </c15:formulaRef>
                      </c:ext>
                    </c:extLst>
                    <c:strCache>
                      <c:ptCount val="10"/>
                      <c:pt idx="0">
                        <c:v>J9271</c:v>
                      </c:pt>
                      <c:pt idx="1">
                        <c:v>J9299</c:v>
                      </c:pt>
                      <c:pt idx="2">
                        <c:v>J9144</c:v>
                      </c:pt>
                      <c:pt idx="3">
                        <c:v>J9306</c:v>
                      </c:pt>
                      <c:pt idx="4">
                        <c:v>J9228</c:v>
                      </c:pt>
                      <c:pt idx="5">
                        <c:v>J9358</c:v>
                      </c:pt>
                      <c:pt idx="6">
                        <c:v>J9173</c:v>
                      </c:pt>
                      <c:pt idx="7">
                        <c:v>J2506</c:v>
                      </c:pt>
                      <c:pt idx="8">
                        <c:v>J9042</c:v>
                      </c:pt>
                      <c:pt idx="9">
                        <c:v>Q5107</c:v>
                      </c:pt>
                    </c:strCache>
                  </c:strRef>
                </c:cat>
                <c:val>
                  <c:numRef>
                    <c:extLst xmlns:c15="http://schemas.microsoft.com/office/drawing/2012/chart">
                      <c:ext xmlns:c15="http://schemas.microsoft.com/office/drawing/2012/chart" uri="{02D57815-91ED-43cb-92C2-25804820EDAC}">
                        <c15:formulaRef>
                          <c15:sqref>'Jcodes top 10_cost trend 21-24'!$U$3:$U$12</c15:sqref>
                        </c15:formulaRef>
                      </c:ext>
                    </c:extLst>
                    <c:numCache>
                      <c:formatCode>"$"#,##0;"($"#,##0")"</c:formatCode>
                      <c:ptCount val="10"/>
                      <c:pt idx="0">
                        <c:v>21814696.350000001</c:v>
                      </c:pt>
                      <c:pt idx="1">
                        <c:v>11417880.890000002</c:v>
                      </c:pt>
                      <c:pt idx="2">
                        <c:v>7327254.6600000039</c:v>
                      </c:pt>
                      <c:pt idx="3">
                        <c:v>4118758.3099999987</c:v>
                      </c:pt>
                      <c:pt idx="4">
                        <c:v>3741439.8</c:v>
                      </c:pt>
                      <c:pt idx="5">
                        <c:v>3059553.5</c:v>
                      </c:pt>
                      <c:pt idx="6">
                        <c:v>2963159.99</c:v>
                      </c:pt>
                      <c:pt idx="7">
                        <c:v>2692643.74</c:v>
                      </c:pt>
                      <c:pt idx="8">
                        <c:v>2616362.9300000002</c:v>
                      </c:pt>
                      <c:pt idx="9">
                        <c:v>2450080.6700000004</c:v>
                      </c:pt>
                    </c:numCache>
                  </c:numRef>
                </c:val>
                <c:smooth val="0"/>
                <c:extLst xmlns:c15="http://schemas.microsoft.com/office/drawing/2012/chart">
                  <c:ext xmlns:c16="http://schemas.microsoft.com/office/drawing/2014/chart" uri="{C3380CC4-5D6E-409C-BE32-E72D297353CC}">
                    <c16:uniqueId val="{00000003-02E3-4380-A41F-C68F8109FB2C}"/>
                  </c:ext>
                </c:extLst>
              </c15:ser>
            </c15:filteredLineSeries>
          </c:ext>
        </c:extLst>
      </c:lineChart>
      <c:catAx>
        <c:axId val="10577951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J </a:t>
                </a:r>
                <a:r>
                  <a:rPr lang="en-US" baseline="0"/>
                  <a:t> Code</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7796112"/>
        <c:crosses val="autoZero"/>
        <c:auto val="1"/>
        <c:lblAlgn val="ctr"/>
        <c:lblOffset val="100"/>
        <c:noMultiLvlLbl val="0"/>
      </c:catAx>
      <c:valAx>
        <c:axId val="1057796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Cost per Service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quot;($&quot;#,##0&quot;)&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7795152"/>
        <c:crosses val="autoZero"/>
        <c:crossBetween val="between"/>
      </c:valAx>
      <c:valAx>
        <c:axId val="434237632"/>
        <c:scaling>
          <c:orientation val="minMax"/>
        </c:scaling>
        <c:delete val="1"/>
        <c:axPos val="r"/>
        <c:numFmt formatCode="&quot;$&quot;#,##0;&quot;($&quot;#,##0&quot;)&quot;" sourceLinked="1"/>
        <c:majorTickMark val="out"/>
        <c:minorTickMark val="none"/>
        <c:tickLblPos val="nextTo"/>
        <c:crossAx val="999291216"/>
        <c:crosses val="max"/>
        <c:crossBetween val="between"/>
      </c:valAx>
      <c:catAx>
        <c:axId val="999291216"/>
        <c:scaling>
          <c:orientation val="minMax"/>
        </c:scaling>
        <c:delete val="1"/>
        <c:axPos val="b"/>
        <c:numFmt formatCode="General" sourceLinked="1"/>
        <c:majorTickMark val="out"/>
        <c:minorTickMark val="none"/>
        <c:tickLblPos val="nextTo"/>
        <c:crossAx val="43423763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solidFill>
                  <a:schemeClr val="accent1"/>
                </a:solidFill>
              </a:rPr>
              <a:t>Cancer Rx Cost Trend</a:t>
            </a:r>
            <a:r>
              <a:rPr lang="en-US" sz="1800" b="1" baseline="0">
                <a:solidFill>
                  <a:schemeClr val="accent1"/>
                </a:solidFill>
              </a:rPr>
              <a:t> 2021 - 2024</a:t>
            </a:r>
            <a:endParaRPr lang="en-US" sz="1800" b="1">
              <a:solidFill>
                <a:schemeClr val="accent1"/>
              </a:solidFill>
            </a:endParaRPr>
          </a:p>
        </c:rich>
      </c:tx>
      <c:layout>
        <c:manualLayout>
          <c:xMode val="edge"/>
          <c:yMode val="edge"/>
          <c:x val="0.11684425221197275"/>
          <c:y val="7.793942878990445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'Rx top 10_Cost trend 2021-2024'!$A$35</c:f>
              <c:strCache>
                <c:ptCount val="1"/>
                <c:pt idx="0">
                  <c:v>Total Cost</c:v>
                </c:pt>
              </c:strCache>
            </c:strRef>
          </c:tx>
          <c:spPr>
            <a:ln w="28575" cap="rnd">
              <a:solidFill>
                <a:schemeClr val="accent3"/>
              </a:solidFill>
              <a:round/>
            </a:ln>
            <a:effectLst/>
          </c:spPr>
          <c:marker>
            <c:symbol val="none"/>
          </c:marker>
          <c:cat>
            <c:numRef>
              <c:f>'Rx top 10_Cost trend 2021-2024'!$B$32:$G$32</c:f>
              <c:numCache>
                <c:formatCode>General</c:formatCode>
                <c:ptCount val="4"/>
                <c:pt idx="0">
                  <c:v>2021</c:v>
                </c:pt>
                <c:pt idx="1">
                  <c:v>2022</c:v>
                </c:pt>
                <c:pt idx="2">
                  <c:v>2023</c:v>
                </c:pt>
                <c:pt idx="3">
                  <c:v>2024</c:v>
                </c:pt>
              </c:numCache>
            </c:numRef>
          </c:cat>
          <c:val>
            <c:numRef>
              <c:f>'Rx top 10_Cost trend 2021-2024'!$B$35:$G$35</c:f>
              <c:numCache>
                <c:formatCode>\$##,##0;\(\$##,##0\);\$##,##0</c:formatCode>
                <c:ptCount val="4"/>
                <c:pt idx="0">
                  <c:v>36181602.139999993</c:v>
                </c:pt>
                <c:pt idx="1">
                  <c:v>42858406.24999997</c:v>
                </c:pt>
                <c:pt idx="2">
                  <c:v>52927376.209999986</c:v>
                </c:pt>
                <c:pt idx="3">
                  <c:v>61770566.819999985</c:v>
                </c:pt>
              </c:numCache>
            </c:numRef>
          </c:val>
          <c:smooth val="0"/>
          <c:extLst>
            <c:ext xmlns:c16="http://schemas.microsoft.com/office/drawing/2014/chart" uri="{C3380CC4-5D6E-409C-BE32-E72D297353CC}">
              <c16:uniqueId val="{00000000-E76C-4C86-A628-CD899A1EEE7E}"/>
            </c:ext>
          </c:extLst>
        </c:ser>
        <c:dLbls>
          <c:showLegendKey val="0"/>
          <c:showVal val="0"/>
          <c:showCatName val="0"/>
          <c:showSerName val="0"/>
          <c:showPercent val="0"/>
          <c:showBubbleSize val="0"/>
        </c:dLbls>
        <c:marker val="1"/>
        <c:smooth val="0"/>
        <c:axId val="1024165888"/>
        <c:axId val="1024166368"/>
      </c:lineChart>
      <c:lineChart>
        <c:grouping val="standard"/>
        <c:varyColors val="0"/>
        <c:ser>
          <c:idx val="0"/>
          <c:order val="0"/>
          <c:tx>
            <c:strRef>
              <c:f>'Rx top 10_Cost trend 2021-2024'!$A$34</c:f>
              <c:strCache>
                <c:ptCount val="1"/>
                <c:pt idx="0">
                  <c:v>Member Count</c:v>
                </c:pt>
              </c:strCache>
              <c:extLst xmlns:c15="http://schemas.microsoft.com/office/drawing/2012/chart"/>
            </c:strRef>
          </c:tx>
          <c:spPr>
            <a:ln w="28575" cap="rnd">
              <a:solidFill>
                <a:schemeClr val="accent1"/>
              </a:solidFill>
              <a:round/>
            </a:ln>
            <a:effectLst/>
          </c:spPr>
          <c:marker>
            <c:symbol val="none"/>
          </c:marker>
          <c:cat>
            <c:numRef>
              <c:f>'Rx top 10_Cost trend 2021-2024'!$B$32:$G$32</c:f>
              <c:numCache>
                <c:formatCode>General</c:formatCode>
                <c:ptCount val="4"/>
                <c:pt idx="0">
                  <c:v>2021</c:v>
                </c:pt>
                <c:pt idx="1">
                  <c:v>2022</c:v>
                </c:pt>
                <c:pt idx="2">
                  <c:v>2023</c:v>
                </c:pt>
                <c:pt idx="3">
                  <c:v>2024</c:v>
                </c:pt>
              </c:numCache>
              <c:extLst xmlns:c15="http://schemas.microsoft.com/office/drawing/2012/chart"/>
            </c:numRef>
          </c:cat>
          <c:val>
            <c:numRef>
              <c:f>'Rx top 10_Cost trend 2021-2024'!$B$34:$G$34</c:f>
              <c:numCache>
                <c:formatCode>0;\-0</c:formatCode>
                <c:ptCount val="4"/>
                <c:pt idx="0">
                  <c:v>3440</c:v>
                </c:pt>
                <c:pt idx="1">
                  <c:v>3859</c:v>
                </c:pt>
                <c:pt idx="2">
                  <c:v>4212</c:v>
                </c:pt>
                <c:pt idx="3">
                  <c:v>4410</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1-E76C-4C86-A628-CD899A1EEE7E}"/>
            </c:ext>
          </c:extLst>
        </c:ser>
        <c:dLbls>
          <c:showLegendKey val="0"/>
          <c:showVal val="0"/>
          <c:showCatName val="0"/>
          <c:showSerName val="0"/>
          <c:showPercent val="0"/>
          <c:showBubbleSize val="0"/>
        </c:dLbls>
        <c:marker val="1"/>
        <c:smooth val="0"/>
        <c:axId val="607995295"/>
        <c:axId val="607988095"/>
        <c:extLst/>
      </c:lineChart>
      <c:catAx>
        <c:axId val="102416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4166368"/>
        <c:crosses val="autoZero"/>
        <c:auto val="1"/>
        <c:lblAlgn val="ctr"/>
        <c:lblOffset val="100"/>
        <c:noMultiLvlLbl val="0"/>
      </c:catAx>
      <c:valAx>
        <c:axId val="1024166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Cost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4165888"/>
        <c:crosses val="autoZero"/>
        <c:crossBetween val="between"/>
      </c:valAx>
      <c:valAx>
        <c:axId val="607988095"/>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Member Count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7995295"/>
        <c:crosses val="max"/>
        <c:crossBetween val="between"/>
      </c:valAx>
      <c:catAx>
        <c:axId val="607995295"/>
        <c:scaling>
          <c:orientation val="minMax"/>
        </c:scaling>
        <c:delete val="1"/>
        <c:axPos val="b"/>
        <c:numFmt formatCode="General" sourceLinked="1"/>
        <c:majorTickMark val="out"/>
        <c:minorTickMark val="none"/>
        <c:tickLblPos val="nextTo"/>
        <c:crossAx val="60798809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solidFill>
                  <a:schemeClr val="accent1"/>
                </a:solidFill>
              </a:rPr>
              <a:t>To</a:t>
            </a:r>
            <a:r>
              <a:rPr lang="en-US" sz="1800" b="1" baseline="0">
                <a:solidFill>
                  <a:schemeClr val="accent1"/>
                </a:solidFill>
              </a:rPr>
              <a:t>p 10 Cancer Rx by Cost 2023 - 2024</a:t>
            </a:r>
            <a:endParaRPr lang="en-US" sz="1800" b="1">
              <a:solidFill>
                <a:schemeClr val="accent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1"/>
          <c:order val="21"/>
          <c:tx>
            <c:strRef>
              <c:f>'Rx top 10_Cost trend 2021-2024'!$X$1</c:f>
              <c:strCache>
                <c:ptCount val="1"/>
                <c:pt idx="0">
                  <c:v>Total Cost Per Quant 2023</c:v>
                </c:pt>
              </c:strCache>
            </c:strRef>
          </c:tx>
          <c:spPr>
            <a:solidFill>
              <a:schemeClr val="accent5"/>
            </a:solidFill>
            <a:ln>
              <a:noFill/>
            </a:ln>
            <a:effectLst/>
          </c:spPr>
          <c:invertIfNegative val="0"/>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2021-2024'!$X$2:$X$12</c:f>
              <c:numCache>
                <c:formatCode>\$##,##0.00;\(\$##,##0.00\);\$##,##0.00</c:formatCode>
                <c:ptCount val="10"/>
                <c:pt idx="0">
                  <c:v>242.75040468267156</c:v>
                </c:pt>
                <c:pt idx="1">
                  <c:v>670.22128465608318</c:v>
                </c:pt>
                <c:pt idx="2">
                  <c:v>453.06038074133772</c:v>
                </c:pt>
                <c:pt idx="3">
                  <c:v>664.89957180750241</c:v>
                </c:pt>
                <c:pt idx="4">
                  <c:v>749.33294779618609</c:v>
                </c:pt>
                <c:pt idx="5">
                  <c:v>271.81482833787459</c:v>
                </c:pt>
                <c:pt idx="6">
                  <c:v>127.1817670250896</c:v>
                </c:pt>
                <c:pt idx="7">
                  <c:v>420.92518873320012</c:v>
                </c:pt>
                <c:pt idx="8">
                  <c:v>96.941429487179505</c:v>
                </c:pt>
                <c:pt idx="9">
                  <c:v>118.68768847926266</c:v>
                </c:pt>
              </c:numCache>
            </c:numRef>
          </c:val>
          <c:extLst>
            <c:ext xmlns:c16="http://schemas.microsoft.com/office/drawing/2014/chart" uri="{C3380CC4-5D6E-409C-BE32-E72D297353CC}">
              <c16:uniqueId val="{00000000-2061-40F2-B67B-3C3DB3719CCF}"/>
            </c:ext>
          </c:extLst>
        </c:ser>
        <c:ser>
          <c:idx val="22"/>
          <c:order val="22"/>
          <c:tx>
            <c:strRef>
              <c:f>'Rx top 10_Cost trend 2021-2024'!$Y$1</c:f>
              <c:strCache>
                <c:ptCount val="1"/>
                <c:pt idx="0">
                  <c:v>Total Cost Per Quant 2024</c:v>
                </c:pt>
              </c:strCache>
            </c:strRef>
          </c:tx>
          <c:spPr>
            <a:solidFill>
              <a:schemeClr val="accent4"/>
            </a:solidFill>
            <a:ln>
              <a:noFill/>
            </a:ln>
            <a:effectLst/>
          </c:spPr>
          <c:invertIfNegative val="0"/>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2021-2024'!$Y$2:$Y$12</c:f>
              <c:numCache>
                <c:formatCode>\$##,##0.00;\(\$##,##0.00\);\$##,##0.00</c:formatCode>
                <c:ptCount val="10"/>
                <c:pt idx="0">
                  <c:v>247.25513911742701</c:v>
                </c:pt>
                <c:pt idx="1">
                  <c:v>670.9501867266581</c:v>
                </c:pt>
                <c:pt idx="2">
                  <c:v>468.96099983363854</c:v>
                </c:pt>
                <c:pt idx="3">
                  <c:v>641.54281686746981</c:v>
                </c:pt>
                <c:pt idx="4">
                  <c:v>742.99879727427651</c:v>
                </c:pt>
                <c:pt idx="5">
                  <c:v>249.62559116290348</c:v>
                </c:pt>
                <c:pt idx="6">
                  <c:v>133.44840696117802</c:v>
                </c:pt>
                <c:pt idx="7">
                  <c:v>504.16587710084025</c:v>
                </c:pt>
                <c:pt idx="8">
                  <c:v>109.02493055555563</c:v>
                </c:pt>
                <c:pt idx="9">
                  <c:v>124.01107389377306</c:v>
                </c:pt>
              </c:numCache>
            </c:numRef>
          </c:val>
          <c:extLst>
            <c:ext xmlns:c16="http://schemas.microsoft.com/office/drawing/2014/chart" uri="{C3380CC4-5D6E-409C-BE32-E72D297353CC}">
              <c16:uniqueId val="{00000001-2061-40F2-B67B-3C3DB3719CCF}"/>
            </c:ext>
          </c:extLst>
        </c:ser>
        <c:dLbls>
          <c:showLegendKey val="0"/>
          <c:showVal val="0"/>
          <c:showCatName val="0"/>
          <c:showSerName val="0"/>
          <c:showPercent val="0"/>
          <c:showBubbleSize val="0"/>
        </c:dLbls>
        <c:gapWidth val="219"/>
        <c:axId val="459680032"/>
        <c:axId val="459680992"/>
      </c:barChart>
      <c:lineChart>
        <c:grouping val="standard"/>
        <c:varyColors val="0"/>
        <c:ser>
          <c:idx val="2"/>
          <c:order val="2"/>
          <c:tx>
            <c:strRef>
              <c:f>'Rx top 10_Cost trend 2021-2024'!$E$1</c:f>
              <c:strCache>
                <c:ptCount val="1"/>
                <c:pt idx="0">
                  <c:v>MbrCount(%Diff)</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2021-2024'!$E$2:$E$12</c:f>
            </c:numRef>
          </c:val>
          <c:smooth val="0"/>
          <c:extLst>
            <c:ext xmlns:c16="http://schemas.microsoft.com/office/drawing/2014/chart" uri="{C3380CC4-5D6E-409C-BE32-E72D297353CC}">
              <c16:uniqueId val="{00000002-2061-40F2-B67B-3C3DB3719CCF}"/>
            </c:ext>
          </c:extLst>
        </c:ser>
        <c:ser>
          <c:idx val="5"/>
          <c:order val="5"/>
          <c:tx>
            <c:strRef>
              <c:f>'Rx top 10_Cost trend 2021-2024'!$H$1</c:f>
              <c:strCache>
                <c:ptCount val="1"/>
                <c:pt idx="0">
                  <c:v>TotalCost(%Diff)</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2021-2024'!$H$2:$H$12</c:f>
            </c:numRef>
          </c:val>
          <c:smooth val="0"/>
          <c:extLst>
            <c:ext xmlns:c16="http://schemas.microsoft.com/office/drawing/2014/chart" uri="{C3380CC4-5D6E-409C-BE32-E72D297353CC}">
              <c16:uniqueId val="{00000003-2061-40F2-B67B-3C3DB3719CCF}"/>
            </c:ext>
          </c:extLst>
        </c:ser>
        <c:ser>
          <c:idx val="6"/>
          <c:order val="6"/>
          <c:tx>
            <c:strRef>
              <c:f>'Rx top 10_Cost trend 2021-2024'!$I$1</c:f>
              <c:strCache>
                <c:ptCount val="1"/>
                <c:pt idx="0">
                  <c:v>PlanPaid(SPLY)</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2021-2024'!$I$2:$I$12</c:f>
            </c:numRef>
          </c:val>
          <c:smooth val="0"/>
          <c:extLst>
            <c:ext xmlns:c16="http://schemas.microsoft.com/office/drawing/2014/chart" uri="{C3380CC4-5D6E-409C-BE32-E72D297353CC}">
              <c16:uniqueId val="{00000004-2061-40F2-B67B-3C3DB3719CCF}"/>
            </c:ext>
          </c:extLst>
        </c:ser>
        <c:ser>
          <c:idx val="7"/>
          <c:order val="7"/>
          <c:tx>
            <c:strRef>
              <c:f>'Rx top 10_Cost trend 2021-2024'!$J$1</c:f>
              <c:strCache>
                <c:ptCount val="1"/>
                <c:pt idx="0">
                  <c:v>PlanPaid</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2021-2024'!$J$2:$J$12</c:f>
            </c:numRef>
          </c:val>
          <c:smooth val="0"/>
          <c:extLst>
            <c:ext xmlns:c16="http://schemas.microsoft.com/office/drawing/2014/chart" uri="{C3380CC4-5D6E-409C-BE32-E72D297353CC}">
              <c16:uniqueId val="{00000005-2061-40F2-B67B-3C3DB3719CCF}"/>
            </c:ext>
          </c:extLst>
        </c:ser>
        <c:ser>
          <c:idx val="8"/>
          <c:order val="8"/>
          <c:tx>
            <c:strRef>
              <c:f>'Rx top 10_Cost trend 2021-2024'!$K$1</c:f>
              <c:strCache>
                <c:ptCount val="1"/>
                <c:pt idx="0">
                  <c:v>PlanPaid(%Diff)</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2021-2024'!$K$2:$K$12</c:f>
            </c:numRef>
          </c:val>
          <c:smooth val="0"/>
          <c:extLst>
            <c:ext xmlns:c16="http://schemas.microsoft.com/office/drawing/2014/chart" uri="{C3380CC4-5D6E-409C-BE32-E72D297353CC}">
              <c16:uniqueId val="{00000006-2061-40F2-B67B-3C3DB3719CCF}"/>
            </c:ext>
          </c:extLst>
        </c:ser>
        <c:ser>
          <c:idx val="9"/>
          <c:order val="9"/>
          <c:tx>
            <c:strRef>
              <c:f>'Rx top 10_Cost trend 2021-2024'!$L$1</c:f>
              <c:strCache>
                <c:ptCount val="1"/>
                <c:pt idx="0">
                  <c:v>MbrPaid(SPLY)</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2021-2024'!$L$2:$L$12</c:f>
            </c:numRef>
          </c:val>
          <c:smooth val="0"/>
          <c:extLst>
            <c:ext xmlns:c16="http://schemas.microsoft.com/office/drawing/2014/chart" uri="{C3380CC4-5D6E-409C-BE32-E72D297353CC}">
              <c16:uniqueId val="{00000007-2061-40F2-B67B-3C3DB3719CCF}"/>
            </c:ext>
          </c:extLst>
        </c:ser>
        <c:ser>
          <c:idx val="10"/>
          <c:order val="10"/>
          <c:tx>
            <c:strRef>
              <c:f>'Rx top 10_Cost trend 2021-2024'!$M$1</c:f>
              <c:strCache>
                <c:ptCount val="1"/>
                <c:pt idx="0">
                  <c:v>MbrPaid</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2021-2024'!$M$2:$M$12</c:f>
            </c:numRef>
          </c:val>
          <c:smooth val="0"/>
          <c:extLst>
            <c:ext xmlns:c16="http://schemas.microsoft.com/office/drawing/2014/chart" uri="{C3380CC4-5D6E-409C-BE32-E72D297353CC}">
              <c16:uniqueId val="{00000008-2061-40F2-B67B-3C3DB3719CCF}"/>
            </c:ext>
          </c:extLst>
        </c:ser>
        <c:ser>
          <c:idx val="11"/>
          <c:order val="11"/>
          <c:tx>
            <c:strRef>
              <c:f>'Rx top 10_Cost trend 2021-2024'!$N$1</c:f>
              <c:strCache>
                <c:ptCount val="1"/>
                <c:pt idx="0">
                  <c:v>MbrPaid(%Diff)</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2021-2024'!$N$2:$N$12</c:f>
            </c:numRef>
          </c:val>
          <c:smooth val="0"/>
          <c:extLst>
            <c:ext xmlns:c16="http://schemas.microsoft.com/office/drawing/2014/chart" uri="{C3380CC4-5D6E-409C-BE32-E72D297353CC}">
              <c16:uniqueId val="{00000009-2061-40F2-B67B-3C3DB3719CCF}"/>
            </c:ext>
          </c:extLst>
        </c:ser>
        <c:ser>
          <c:idx val="12"/>
          <c:order val="12"/>
          <c:tx>
            <c:strRef>
              <c:f>'Rx top 10_Cost trend 2021-2024'!$O$1</c:f>
              <c:strCache>
                <c:ptCount val="1"/>
                <c:pt idx="0">
                  <c:v>Claims(SPLY)</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2021-2024'!$O$2:$O$12</c:f>
            </c:numRef>
          </c:val>
          <c:smooth val="0"/>
          <c:extLst>
            <c:ext xmlns:c16="http://schemas.microsoft.com/office/drawing/2014/chart" uri="{C3380CC4-5D6E-409C-BE32-E72D297353CC}">
              <c16:uniqueId val="{0000000A-2061-40F2-B67B-3C3DB3719CCF}"/>
            </c:ext>
          </c:extLst>
        </c:ser>
        <c:ser>
          <c:idx val="13"/>
          <c:order val="13"/>
          <c:tx>
            <c:strRef>
              <c:f>'Rx top 10_Cost trend 2021-2024'!$P$1</c:f>
              <c:strCache>
                <c:ptCount val="1"/>
                <c:pt idx="0">
                  <c:v>Claims</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2021-2024'!$P$2:$P$12</c:f>
            </c:numRef>
          </c:val>
          <c:smooth val="0"/>
          <c:extLst>
            <c:ext xmlns:c16="http://schemas.microsoft.com/office/drawing/2014/chart" uri="{C3380CC4-5D6E-409C-BE32-E72D297353CC}">
              <c16:uniqueId val="{0000000B-2061-40F2-B67B-3C3DB3719CCF}"/>
            </c:ext>
          </c:extLst>
        </c:ser>
        <c:ser>
          <c:idx val="14"/>
          <c:order val="14"/>
          <c:tx>
            <c:strRef>
              <c:f>'Rx top 10_Cost trend 2021-2024'!$Q$1</c:f>
              <c:strCache>
                <c:ptCount val="1"/>
                <c:pt idx="0">
                  <c:v>Claims(%Diff)</c:v>
                </c:pt>
              </c:strCache>
            </c:strRef>
          </c:tx>
          <c:spPr>
            <a:ln w="28575"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2021-2024'!$Q$2:$Q$12</c:f>
            </c:numRef>
          </c:val>
          <c:smooth val="0"/>
          <c:extLst>
            <c:ext xmlns:c16="http://schemas.microsoft.com/office/drawing/2014/chart" uri="{C3380CC4-5D6E-409C-BE32-E72D297353CC}">
              <c16:uniqueId val="{0000000C-2061-40F2-B67B-3C3DB3719CCF}"/>
            </c:ext>
          </c:extLst>
        </c:ser>
        <c:ser>
          <c:idx val="17"/>
          <c:order val="17"/>
          <c:tx>
            <c:strRef>
              <c:f>'Rx top 10_Cost trend 2021-2024'!$T$1</c:f>
              <c:strCache>
                <c:ptCount val="1"/>
                <c:pt idx="0">
                  <c:v>Quant(%Diff)</c:v>
                </c:pt>
              </c:strCache>
            </c:strRef>
          </c:tx>
          <c:spPr>
            <a:ln w="28575" cap="rnd">
              <a:solidFill>
                <a:schemeClr val="accent6">
                  <a:lumMod val="80000"/>
                  <a:lumOff val="20000"/>
                </a:schemeClr>
              </a:solidFill>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2021-2024'!$T$2:$T$12</c:f>
            </c:numRef>
          </c:val>
          <c:smooth val="0"/>
          <c:extLst>
            <c:ext xmlns:c16="http://schemas.microsoft.com/office/drawing/2014/chart" uri="{C3380CC4-5D6E-409C-BE32-E72D297353CC}">
              <c16:uniqueId val="{0000000D-2061-40F2-B67B-3C3DB3719CCF}"/>
            </c:ext>
          </c:extLst>
        </c:ser>
        <c:ser>
          <c:idx val="18"/>
          <c:order val="18"/>
          <c:tx>
            <c:strRef>
              <c:f>'Rx top 10_Cost trend 2021-2024'!$U$1</c:f>
              <c:strCache>
                <c:ptCount val="1"/>
                <c:pt idx="0">
                  <c:v>30DaySupply(SPLY)</c:v>
                </c:pt>
              </c:strCache>
            </c:strRef>
          </c:tx>
          <c:spPr>
            <a:ln w="28575" cap="rnd">
              <a:solidFill>
                <a:schemeClr val="accent1">
                  <a:lumMod val="80000"/>
                </a:schemeClr>
              </a:solidFill>
              <a:round/>
            </a:ln>
            <a:effectLst/>
          </c:spPr>
          <c:marker>
            <c:symbol val="circle"/>
            <c:size val="5"/>
            <c:spPr>
              <a:solidFill>
                <a:schemeClr val="accent1">
                  <a:lumMod val="80000"/>
                </a:schemeClr>
              </a:solidFill>
              <a:ln w="9525">
                <a:solidFill>
                  <a:schemeClr val="accent1">
                    <a:lumMod val="80000"/>
                  </a:schemeClr>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2021-2024'!$U$2:$U$12</c:f>
            </c:numRef>
          </c:val>
          <c:smooth val="0"/>
          <c:extLst>
            <c:ext xmlns:c16="http://schemas.microsoft.com/office/drawing/2014/chart" uri="{C3380CC4-5D6E-409C-BE32-E72D297353CC}">
              <c16:uniqueId val="{0000000E-2061-40F2-B67B-3C3DB3719CCF}"/>
            </c:ext>
          </c:extLst>
        </c:ser>
        <c:ser>
          <c:idx val="19"/>
          <c:order val="19"/>
          <c:tx>
            <c:strRef>
              <c:f>'Rx top 10_Cost trend 2021-2024'!$V$1</c:f>
              <c:strCache>
                <c:ptCount val="1"/>
                <c:pt idx="0">
                  <c:v>30DaySupply</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2021-2024'!$V$2:$V$12</c:f>
            </c:numRef>
          </c:val>
          <c:smooth val="0"/>
          <c:extLst>
            <c:ext xmlns:c16="http://schemas.microsoft.com/office/drawing/2014/chart" uri="{C3380CC4-5D6E-409C-BE32-E72D297353CC}">
              <c16:uniqueId val="{0000000F-2061-40F2-B67B-3C3DB3719CCF}"/>
            </c:ext>
          </c:extLst>
        </c:ser>
        <c:ser>
          <c:idx val="20"/>
          <c:order val="20"/>
          <c:tx>
            <c:strRef>
              <c:f>'Rx top 10_Cost trend 2021-2024'!$W$1</c:f>
              <c:strCache>
                <c:ptCount val="1"/>
                <c:pt idx="0">
                  <c:v>30DaySupply (%Diff)</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strRef>
              <c:f>'Rx top 10_Cost trend 2021-2024'!$A$2:$B$12</c:f>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f>'Rx top 10_Cost trend 2021-2024'!$W$2:$W$12</c:f>
            </c:numRef>
          </c:val>
          <c:smooth val="0"/>
          <c:extLst>
            <c:ext xmlns:c16="http://schemas.microsoft.com/office/drawing/2014/chart" uri="{C3380CC4-5D6E-409C-BE32-E72D297353CC}">
              <c16:uniqueId val="{00000010-2061-40F2-B67B-3C3DB3719CCF}"/>
            </c:ext>
          </c:extLst>
        </c:ser>
        <c:dLbls>
          <c:showLegendKey val="0"/>
          <c:showVal val="0"/>
          <c:showCatName val="0"/>
          <c:showSerName val="0"/>
          <c:showPercent val="0"/>
          <c:showBubbleSize val="0"/>
        </c:dLbls>
        <c:marker val="1"/>
        <c:smooth val="0"/>
        <c:axId val="1016321376"/>
        <c:axId val="489423248"/>
        <c:extLst>
          <c:ext xmlns:c15="http://schemas.microsoft.com/office/drawing/2012/chart" uri="{02D57815-91ED-43cb-92C2-25804820EDAC}">
            <c15:filteredLineSeries>
              <c15:ser>
                <c:idx val="0"/>
                <c:order val="0"/>
                <c:tx>
                  <c:strRef>
                    <c:extLst>
                      <c:ext uri="{02D57815-91ED-43cb-92C2-25804820EDAC}">
                        <c15:formulaRef>
                          <c15:sqref>'Rx top 10_Cost trend 2021-2024'!$C$1</c15:sqref>
                        </c15:formulaRef>
                      </c:ext>
                    </c:extLst>
                    <c:strCache>
                      <c:ptCount val="1"/>
                      <c:pt idx="0">
                        <c:v>Mbr Count 2023</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extLst>
                      <c:ext uri="{02D57815-91ED-43cb-92C2-25804820EDAC}">
                        <c15:formulaRef>
                          <c15:sqref>'Rx top 10_Cost trend 2021-2024'!$A$2:$B$12</c15:sqref>
                        </c15:formulaRef>
                      </c:ext>
                    </c:extLst>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extLst>
                      <c:ext uri="{02D57815-91ED-43cb-92C2-25804820EDAC}">
                        <c15:formulaRef>
                          <c15:sqref>'Rx top 10_Cost trend 2021-2024'!$C$2:$C$12</c15:sqref>
                        </c15:formulaRef>
                      </c:ext>
                    </c:extLst>
                    <c:numCache>
                      <c:formatCode>0;\-0</c:formatCode>
                      <c:ptCount val="10"/>
                      <c:pt idx="0">
                        <c:v>46</c:v>
                      </c:pt>
                      <c:pt idx="1">
                        <c:v>27</c:v>
                      </c:pt>
                      <c:pt idx="2">
                        <c:v>21</c:v>
                      </c:pt>
                      <c:pt idx="3">
                        <c:v>19</c:v>
                      </c:pt>
                      <c:pt idx="4">
                        <c:v>31</c:v>
                      </c:pt>
                      <c:pt idx="5">
                        <c:v>14</c:v>
                      </c:pt>
                      <c:pt idx="6">
                        <c:v>19</c:v>
                      </c:pt>
                      <c:pt idx="7">
                        <c:v>21</c:v>
                      </c:pt>
                      <c:pt idx="8">
                        <c:v>8</c:v>
                      </c:pt>
                      <c:pt idx="9">
                        <c:v>13</c:v>
                      </c:pt>
                    </c:numCache>
                  </c:numRef>
                </c:val>
                <c:smooth val="0"/>
                <c:extLst>
                  <c:ext xmlns:c16="http://schemas.microsoft.com/office/drawing/2014/chart" uri="{C3380CC4-5D6E-409C-BE32-E72D297353CC}">
                    <c16:uniqueId val="{00000011-2061-40F2-B67B-3C3DB3719CCF}"/>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'Rx top 10_Cost trend 2021-2024'!$D$1</c15:sqref>
                        </c15:formulaRef>
                      </c:ext>
                    </c:extLst>
                    <c:strCache>
                      <c:ptCount val="1"/>
                      <c:pt idx="0">
                        <c:v>Mbr Count 2024</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extLst xmlns:c15="http://schemas.microsoft.com/office/drawing/2012/chart">
                      <c:ext xmlns:c15="http://schemas.microsoft.com/office/drawing/2012/chart" uri="{02D57815-91ED-43cb-92C2-25804820EDAC}">
                        <c15:formulaRef>
                          <c15:sqref>'Rx top 10_Cost trend 2021-2024'!$A$2:$B$12</c15:sqref>
                        </c15:formulaRef>
                      </c:ext>
                    </c:extLst>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extLst xmlns:c15="http://schemas.microsoft.com/office/drawing/2012/chart">
                      <c:ext xmlns:c15="http://schemas.microsoft.com/office/drawing/2012/chart" uri="{02D57815-91ED-43cb-92C2-25804820EDAC}">
                        <c15:formulaRef>
                          <c15:sqref>'Rx top 10_Cost trend 2021-2024'!$D$2:$D$12</c15:sqref>
                        </c15:formulaRef>
                      </c:ext>
                    </c:extLst>
                    <c:numCache>
                      <c:formatCode>0;\-0</c:formatCode>
                      <c:ptCount val="10"/>
                      <c:pt idx="0">
                        <c:v>67</c:v>
                      </c:pt>
                      <c:pt idx="1">
                        <c:v>21</c:v>
                      </c:pt>
                      <c:pt idx="2">
                        <c:v>23</c:v>
                      </c:pt>
                      <c:pt idx="3">
                        <c:v>28</c:v>
                      </c:pt>
                      <c:pt idx="4">
                        <c:v>27</c:v>
                      </c:pt>
                      <c:pt idx="5">
                        <c:v>16</c:v>
                      </c:pt>
                      <c:pt idx="6">
                        <c:v>21</c:v>
                      </c:pt>
                      <c:pt idx="7">
                        <c:v>13</c:v>
                      </c:pt>
                      <c:pt idx="8">
                        <c:v>15</c:v>
                      </c:pt>
                      <c:pt idx="9">
                        <c:v>20</c:v>
                      </c:pt>
                    </c:numCache>
                  </c:numRef>
                </c:val>
                <c:smooth val="0"/>
                <c:extLst xmlns:c15="http://schemas.microsoft.com/office/drawing/2012/chart">
                  <c:ext xmlns:c16="http://schemas.microsoft.com/office/drawing/2014/chart" uri="{C3380CC4-5D6E-409C-BE32-E72D297353CC}">
                    <c16:uniqueId val="{00000012-2061-40F2-B67B-3C3DB3719CCF}"/>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'Rx top 10_Cost trend 2021-2024'!$F$1</c15:sqref>
                        </c15:formulaRef>
                      </c:ext>
                    </c:extLst>
                    <c:strCache>
                      <c:ptCount val="1"/>
                      <c:pt idx="0">
                        <c:v>Total Cost 2023</c:v>
                      </c:pt>
                    </c:strCache>
                  </c:strRef>
                </c:tx>
                <c:spPr>
                  <a:ln w="28575" cap="rnd">
                    <a:solidFill>
                      <a:schemeClr val="accent4">
                        <a:lumMod val="40000"/>
                        <a:lumOff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'Rx top 10_Cost trend 2021-2024'!$A$2:$B$12</c15:sqref>
                        </c15:formulaRef>
                      </c:ext>
                    </c:extLst>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extLst xmlns:c15="http://schemas.microsoft.com/office/drawing/2012/chart">
                      <c:ext xmlns:c15="http://schemas.microsoft.com/office/drawing/2012/chart" uri="{02D57815-91ED-43cb-92C2-25804820EDAC}">
                        <c15:formulaRef>
                          <c15:sqref>'Rx top 10_Cost trend 2021-2024'!$F$2:$F$12</c15:sqref>
                        </c15:formulaRef>
                      </c:ext>
                    </c:extLst>
                    <c:numCache>
                      <c:formatCode>\$##,##0;\(\$##,##0\);\$##,##0</c:formatCode>
                      <c:ptCount val="10"/>
                      <c:pt idx="0">
                        <c:v>4085003.8099999968</c:v>
                      </c:pt>
                      <c:pt idx="1">
                        <c:v>3166795.5699999928</c:v>
                      </c:pt>
                      <c:pt idx="2">
                        <c:v>2248991.7300000004</c:v>
                      </c:pt>
                      <c:pt idx="3">
                        <c:v>1754669.9699999988</c:v>
                      </c:pt>
                      <c:pt idx="4">
                        <c:v>2397116.0999999992</c:v>
                      </c:pt>
                      <c:pt idx="5">
                        <c:v>1496340.6299999997</c:v>
                      </c:pt>
                      <c:pt idx="6">
                        <c:v>2129022.7799999998</c:v>
                      </c:pt>
                      <c:pt idx="7">
                        <c:v>2943950.7700000014</c:v>
                      </c:pt>
                      <c:pt idx="8">
                        <c:v>907371.78000000014</c:v>
                      </c:pt>
                      <c:pt idx="9">
                        <c:v>643880.71</c:v>
                      </c:pt>
                    </c:numCache>
                  </c:numRef>
                </c:val>
                <c:smooth val="0"/>
                <c:extLst xmlns:c15="http://schemas.microsoft.com/office/drawing/2012/chart">
                  <c:ext xmlns:c16="http://schemas.microsoft.com/office/drawing/2014/chart" uri="{C3380CC4-5D6E-409C-BE32-E72D297353CC}">
                    <c16:uniqueId val="{00000013-2061-40F2-B67B-3C3DB3719CCF}"/>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'Rx top 10_Cost trend 2021-2024'!$G$1</c15:sqref>
                        </c15:formulaRef>
                      </c:ext>
                    </c:extLst>
                    <c:strCache>
                      <c:ptCount val="1"/>
                      <c:pt idx="0">
                        <c:v>Total Cost 2024</c:v>
                      </c:pt>
                    </c:strCache>
                  </c:strRef>
                </c:tx>
                <c:spPr>
                  <a:ln w="28575" cap="rnd">
                    <a:solidFill>
                      <a:schemeClr val="accent5">
                        <a:lumMod val="40000"/>
                        <a:lumOff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'Rx top 10_Cost trend 2021-2024'!$A$2:$B$12</c15:sqref>
                        </c15:formulaRef>
                      </c:ext>
                    </c:extLst>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extLst xmlns:c15="http://schemas.microsoft.com/office/drawing/2012/chart">
                      <c:ext xmlns:c15="http://schemas.microsoft.com/office/drawing/2012/chart" uri="{02D57815-91ED-43cb-92C2-25804820EDAC}">
                        <c15:formulaRef>
                          <c15:sqref>'Rx top 10_Cost trend 2021-2024'!$G$2:$G$12</c15:sqref>
                        </c15:formulaRef>
                      </c:ext>
                    </c:extLst>
                    <c:numCache>
                      <c:formatCode>\$##,##0;\(\$##,##0\);\$##,##0</c:formatCode>
                      <c:ptCount val="10"/>
                      <c:pt idx="0">
                        <c:v>6611602.4199999981</c:v>
                      </c:pt>
                      <c:pt idx="1">
                        <c:v>2982373.5799999954</c:v>
                      </c:pt>
                      <c:pt idx="2">
                        <c:v>2818924.5700000012</c:v>
                      </c:pt>
                      <c:pt idx="3">
                        <c:v>2662402.69</c:v>
                      </c:pt>
                      <c:pt idx="4">
                        <c:v>2180701.4700000016</c:v>
                      </c:pt>
                      <c:pt idx="5">
                        <c:v>2056415.6199999989</c:v>
                      </c:pt>
                      <c:pt idx="6">
                        <c:v>1993719.1999999997</c:v>
                      </c:pt>
                      <c:pt idx="7">
                        <c:v>1919863.6599999997</c:v>
                      </c:pt>
                      <c:pt idx="8">
                        <c:v>1726954.9000000011</c:v>
                      </c:pt>
                      <c:pt idx="9">
                        <c:v>1706764.4099999985</c:v>
                      </c:pt>
                    </c:numCache>
                  </c:numRef>
                </c:val>
                <c:smooth val="0"/>
                <c:extLst xmlns:c15="http://schemas.microsoft.com/office/drawing/2012/chart">
                  <c:ext xmlns:c16="http://schemas.microsoft.com/office/drawing/2014/chart" uri="{C3380CC4-5D6E-409C-BE32-E72D297353CC}">
                    <c16:uniqueId val="{00000014-2061-40F2-B67B-3C3DB3719CCF}"/>
                  </c:ext>
                </c:extLst>
              </c15:ser>
            </c15:filteredLineSeries>
            <c15:filteredLineSeries>
              <c15:ser>
                <c:idx val="15"/>
                <c:order val="15"/>
                <c:tx>
                  <c:strRef>
                    <c:extLst xmlns:c15="http://schemas.microsoft.com/office/drawing/2012/chart">
                      <c:ext xmlns:c15="http://schemas.microsoft.com/office/drawing/2012/chart" uri="{02D57815-91ED-43cb-92C2-25804820EDAC}">
                        <c15:formulaRef>
                          <c15:sqref>'Rx top 10_Cost trend 2021-2024'!$R$1</c15:sqref>
                        </c15:formulaRef>
                      </c:ext>
                    </c:extLst>
                    <c:strCache>
                      <c:ptCount val="1"/>
                      <c:pt idx="0">
                        <c:v>Quantity 2023</c:v>
                      </c:pt>
                    </c:strCache>
                  </c:strRef>
                </c:tx>
                <c:spPr>
                  <a:ln w="28575" cap="rnd">
                    <a:solidFill>
                      <a:schemeClr val="accent4">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'Rx top 10_Cost trend 2021-2024'!$A$2:$B$12</c15:sqref>
                        </c15:formulaRef>
                      </c:ext>
                    </c:extLst>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extLst xmlns:c15="http://schemas.microsoft.com/office/drawing/2012/chart">
                      <c:ext xmlns:c15="http://schemas.microsoft.com/office/drawing/2012/chart" uri="{02D57815-91ED-43cb-92C2-25804820EDAC}">
                        <c15:formulaRef>
                          <c15:sqref>'Rx top 10_Cost trend 2021-2024'!$R$2:$R$12</c15:sqref>
                        </c15:formulaRef>
                      </c:ext>
                    </c:extLst>
                    <c:numCache>
                      <c:formatCode>#,##0.00;\-#,##0.00</c:formatCode>
                      <c:ptCount val="10"/>
                      <c:pt idx="0">
                        <c:v>16828</c:v>
                      </c:pt>
                      <c:pt idx="1">
                        <c:v>4725</c:v>
                      </c:pt>
                      <c:pt idx="2">
                        <c:v>4964</c:v>
                      </c:pt>
                      <c:pt idx="3">
                        <c:v>2639</c:v>
                      </c:pt>
                      <c:pt idx="4">
                        <c:v>3199</c:v>
                      </c:pt>
                      <c:pt idx="5">
                        <c:v>5505</c:v>
                      </c:pt>
                      <c:pt idx="6">
                        <c:v>16740</c:v>
                      </c:pt>
                      <c:pt idx="7">
                        <c:v>6994</c:v>
                      </c:pt>
                      <c:pt idx="8">
                        <c:v>9360</c:v>
                      </c:pt>
                      <c:pt idx="9">
                        <c:v>5425</c:v>
                      </c:pt>
                    </c:numCache>
                  </c:numRef>
                </c:val>
                <c:smooth val="0"/>
                <c:extLst xmlns:c15="http://schemas.microsoft.com/office/drawing/2012/chart">
                  <c:ext xmlns:c16="http://schemas.microsoft.com/office/drawing/2014/chart" uri="{C3380CC4-5D6E-409C-BE32-E72D297353CC}">
                    <c16:uniqueId val="{00000015-2061-40F2-B67B-3C3DB3719CCF}"/>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'Rx top 10_Cost trend 2021-2024'!$S$1</c15:sqref>
                        </c15:formulaRef>
                      </c:ext>
                    </c:extLst>
                    <c:strCache>
                      <c:ptCount val="1"/>
                      <c:pt idx="0">
                        <c:v>Quantity 2024</c:v>
                      </c:pt>
                    </c:strCache>
                  </c:strRef>
                </c:tx>
                <c:spPr>
                  <a:ln w="28575" cap="rnd">
                    <a:solidFill>
                      <a:schemeClr val="accent5">
                        <a:lumMod val="80000"/>
                        <a:lumOff val="20000"/>
                      </a:schemeClr>
                    </a:solidFill>
                    <a:round/>
                  </a:ln>
                  <a:effectLst/>
                </c:spPr>
                <c:marker>
                  <c:symbol val="none"/>
                </c:marker>
                <c:cat>
                  <c:strRef>
                    <c:extLst xmlns:c15="http://schemas.microsoft.com/office/drawing/2012/chart">
                      <c:ext xmlns:c15="http://schemas.microsoft.com/office/drawing/2012/chart" uri="{02D57815-91ED-43cb-92C2-25804820EDAC}">
                        <c15:formulaRef>
                          <c15:sqref>'Rx top 10_Cost trend 2021-2024'!$A$2:$B$12</c15:sqref>
                        </c15:formulaRef>
                      </c:ext>
                    </c:extLst>
                    <c:strCache>
                      <c:ptCount val="10"/>
                      <c:pt idx="0">
                        <c:v>Verzenio</c:v>
                      </c:pt>
                      <c:pt idx="1">
                        <c:v>Ibrance</c:v>
                      </c:pt>
                      <c:pt idx="2">
                        <c:v>Sprycel</c:v>
                      </c:pt>
                      <c:pt idx="3">
                        <c:v>Lenalidomide</c:v>
                      </c:pt>
                      <c:pt idx="4">
                        <c:v>Revlimid</c:v>
                      </c:pt>
                      <c:pt idx="5">
                        <c:v>Jakafi</c:v>
                      </c:pt>
                      <c:pt idx="6">
                        <c:v>Xtandi</c:v>
                      </c:pt>
                      <c:pt idx="7">
                        <c:v>Imbruvica</c:v>
                      </c:pt>
                      <c:pt idx="8">
                        <c:v>Nubeqa</c:v>
                      </c:pt>
                      <c:pt idx="9">
                        <c:v>Venclexta</c:v>
                      </c:pt>
                    </c:strCache>
                  </c:strRef>
                </c:cat>
                <c:val>
                  <c:numRef>
                    <c:extLst xmlns:c15="http://schemas.microsoft.com/office/drawing/2012/chart">
                      <c:ext xmlns:c15="http://schemas.microsoft.com/office/drawing/2012/chart" uri="{02D57815-91ED-43cb-92C2-25804820EDAC}">
                        <c15:formulaRef>
                          <c15:sqref>'Rx top 10_Cost trend 2021-2024'!$S$2:$S$12</c15:sqref>
                        </c15:formulaRef>
                      </c:ext>
                    </c:extLst>
                    <c:numCache>
                      <c:formatCode>0;\-0</c:formatCode>
                      <c:ptCount val="10"/>
                      <c:pt idx="0">
                        <c:v>26740</c:v>
                      </c:pt>
                      <c:pt idx="1">
                        <c:v>4445</c:v>
                      </c:pt>
                      <c:pt idx="2">
                        <c:v>6011</c:v>
                      </c:pt>
                      <c:pt idx="3">
                        <c:v>4150</c:v>
                      </c:pt>
                      <c:pt idx="4">
                        <c:v>2935</c:v>
                      </c:pt>
                      <c:pt idx="5">
                        <c:v>8238</c:v>
                      </c:pt>
                      <c:pt idx="6">
                        <c:v>14940</c:v>
                      </c:pt>
                      <c:pt idx="7">
                        <c:v>3808</c:v>
                      </c:pt>
                      <c:pt idx="8">
                        <c:v>15840</c:v>
                      </c:pt>
                      <c:pt idx="9">
                        <c:v>13763</c:v>
                      </c:pt>
                    </c:numCache>
                  </c:numRef>
                </c:val>
                <c:smooth val="0"/>
                <c:extLst xmlns:c15="http://schemas.microsoft.com/office/drawing/2012/chart">
                  <c:ext xmlns:c16="http://schemas.microsoft.com/office/drawing/2014/chart" uri="{C3380CC4-5D6E-409C-BE32-E72D297353CC}">
                    <c16:uniqueId val="{00000016-2061-40F2-B67B-3C3DB3719CCF}"/>
                  </c:ext>
                </c:extLst>
              </c15:ser>
            </c15:filteredLineSeries>
          </c:ext>
        </c:extLst>
      </c:lineChart>
      <c:catAx>
        <c:axId val="45968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59680992"/>
        <c:crosses val="autoZero"/>
        <c:auto val="1"/>
        <c:lblAlgn val="ctr"/>
        <c:lblOffset val="100"/>
        <c:noMultiLvlLbl val="0"/>
      </c:catAx>
      <c:valAx>
        <c:axId val="459680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Cost per Quantity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680032"/>
        <c:crosses val="autoZero"/>
        <c:crossBetween val="between"/>
      </c:valAx>
      <c:valAx>
        <c:axId val="489423248"/>
        <c:scaling>
          <c:orientation val="minMax"/>
        </c:scaling>
        <c:delete val="1"/>
        <c:axPos val="r"/>
        <c:numFmt formatCode="\$##,##0;\(\$##,##0\);\$##,##0" sourceLinked="1"/>
        <c:majorTickMark val="out"/>
        <c:minorTickMark val="none"/>
        <c:tickLblPos val="nextTo"/>
        <c:crossAx val="1016321376"/>
        <c:crosses val="max"/>
        <c:crossBetween val="between"/>
      </c:valAx>
      <c:catAx>
        <c:axId val="1016321376"/>
        <c:scaling>
          <c:orientation val="minMax"/>
        </c:scaling>
        <c:delete val="1"/>
        <c:axPos val="b"/>
        <c:numFmt formatCode="General" sourceLinked="1"/>
        <c:majorTickMark val="out"/>
        <c:minorTickMark val="none"/>
        <c:tickLblPos val="nextTo"/>
        <c:crossAx val="4894232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0.36265</cdr:x>
      <cdr:y>0.22607</cdr:y>
    </cdr:from>
    <cdr:to>
      <cdr:x>0.47879</cdr:x>
      <cdr:y>0.27805</cdr:y>
    </cdr:to>
    <cdr:sp macro="" textlink="">
      <cdr:nvSpPr>
        <cdr:cNvPr id="2" name="TextBox 1">
          <a:extLst xmlns:a="http://schemas.openxmlformats.org/drawingml/2006/main">
            <a:ext uri="{FF2B5EF4-FFF2-40B4-BE49-F238E27FC236}">
              <a16:creationId xmlns:a16="http://schemas.microsoft.com/office/drawing/2014/main" id="{1DC0854E-1A5B-C6FC-66AE-41C9D77AB760}"/>
            </a:ext>
          </a:extLst>
        </cdr:cNvPr>
        <cdr:cNvSpPr txBox="1"/>
      </cdr:nvSpPr>
      <cdr:spPr>
        <a:xfrm xmlns:a="http://schemas.openxmlformats.org/drawingml/2006/main">
          <a:off x="2022475" y="869950"/>
          <a:ext cx="647700" cy="200025"/>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000" dirty="0">
              <a:solidFill>
                <a:sysClr val="windowText" lastClr="000000"/>
              </a:solidFill>
            </a:rPr>
            <a:t>$37,512</a:t>
          </a:r>
        </a:p>
      </cdr:txBody>
    </cdr:sp>
  </cdr:relSizeAnchor>
  <cdr:relSizeAnchor xmlns:cdr="http://schemas.openxmlformats.org/drawingml/2006/chartDrawing">
    <cdr:from>
      <cdr:x>0.55359</cdr:x>
      <cdr:y>0.20822</cdr:y>
    </cdr:from>
    <cdr:to>
      <cdr:x>0.64468</cdr:x>
      <cdr:y>0.24453</cdr:y>
    </cdr:to>
    <cdr:sp macro="" textlink="">
      <cdr:nvSpPr>
        <cdr:cNvPr id="3" name="TextBox 1">
          <a:extLst xmlns:a="http://schemas.openxmlformats.org/drawingml/2006/main">
            <a:ext uri="{FF2B5EF4-FFF2-40B4-BE49-F238E27FC236}">
              <a16:creationId xmlns:a16="http://schemas.microsoft.com/office/drawing/2014/main" id="{1DC0854E-1A5B-C6FC-66AE-41C9D77AB760}"/>
            </a:ext>
          </a:extLst>
        </cdr:cNvPr>
        <cdr:cNvSpPr txBox="1"/>
      </cdr:nvSpPr>
      <cdr:spPr>
        <a:xfrm xmlns:a="http://schemas.openxmlformats.org/drawingml/2006/main">
          <a:off x="3464318" y="868679"/>
          <a:ext cx="570034" cy="151484"/>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tIns="0" rIns="0" bIns="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000" dirty="0">
              <a:solidFill>
                <a:sysClr val="windowText" lastClr="000000"/>
              </a:solidFill>
            </a:rPr>
            <a:t>$39,605</a:t>
          </a:r>
        </a:p>
      </cdr:txBody>
    </cdr:sp>
  </cdr:relSizeAnchor>
  <cdr:relSizeAnchor xmlns:cdr="http://schemas.openxmlformats.org/drawingml/2006/chartDrawing">
    <cdr:from>
      <cdr:x>0.73498</cdr:x>
      <cdr:y>0.16419</cdr:y>
    </cdr:from>
    <cdr:to>
      <cdr:x>0.82607</cdr:x>
      <cdr:y>0.2005</cdr:y>
    </cdr:to>
    <cdr:sp macro="" textlink="">
      <cdr:nvSpPr>
        <cdr:cNvPr id="4" name="TextBox 1">
          <a:extLst xmlns:a="http://schemas.openxmlformats.org/drawingml/2006/main">
            <a:ext uri="{FF2B5EF4-FFF2-40B4-BE49-F238E27FC236}">
              <a16:creationId xmlns:a16="http://schemas.microsoft.com/office/drawing/2014/main" id="{E84D34F0-2DD9-2C80-7F21-3B71A7F72322}"/>
            </a:ext>
          </a:extLst>
        </cdr:cNvPr>
        <cdr:cNvSpPr txBox="1"/>
      </cdr:nvSpPr>
      <cdr:spPr>
        <a:xfrm xmlns:a="http://schemas.openxmlformats.org/drawingml/2006/main">
          <a:off x="4599450" y="684992"/>
          <a:ext cx="570034" cy="151484"/>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tIns="0" rIns="0" bIns="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000" dirty="0">
              <a:solidFill>
                <a:sysClr val="windowText" lastClr="000000"/>
              </a:solidFill>
            </a:rPr>
            <a:t>$43,277</a:t>
          </a:r>
        </a:p>
      </cdr:txBody>
    </cdr:sp>
  </cdr:relSizeAnchor>
  <cdr:relSizeAnchor xmlns:cdr="http://schemas.openxmlformats.org/drawingml/2006/chartDrawing">
    <cdr:from>
      <cdr:x>0.18257</cdr:x>
      <cdr:y>0.2456</cdr:y>
    </cdr:from>
    <cdr:to>
      <cdr:x>0.28607</cdr:x>
      <cdr:y>0.29355</cdr:y>
    </cdr:to>
    <cdr:sp macro="" textlink="">
      <cdr:nvSpPr>
        <cdr:cNvPr id="5" name="TextBox 1">
          <a:extLst xmlns:a="http://schemas.openxmlformats.org/drawingml/2006/main">
            <a:ext uri="{FF2B5EF4-FFF2-40B4-BE49-F238E27FC236}">
              <a16:creationId xmlns:a16="http://schemas.microsoft.com/office/drawing/2014/main" id="{1DC0854E-1A5B-C6FC-66AE-41C9D77AB760}"/>
            </a:ext>
          </a:extLst>
        </cdr:cNvPr>
        <cdr:cNvSpPr txBox="1"/>
      </cdr:nvSpPr>
      <cdr:spPr>
        <a:xfrm xmlns:a="http://schemas.openxmlformats.org/drawingml/2006/main">
          <a:off x="1142482" y="1024631"/>
          <a:ext cx="647700" cy="200025"/>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000" dirty="0">
              <a:solidFill>
                <a:sysClr val="windowText" lastClr="000000"/>
              </a:solidFill>
            </a:rPr>
            <a:t>$35,911</a:t>
          </a:r>
        </a:p>
      </cdr:txBody>
    </cdr: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3AA6A6-F0CB-497A-8EC9-FCF7C5F754B2}"/>
              </a:ext>
            </a:extLst>
          </p:cNvPr>
          <p:cNvSpPr/>
          <p:nvPr userDrawn="1"/>
        </p:nvSpPr>
        <p:spPr bwMode="gray">
          <a:xfrm>
            <a:off x="1524" y="1097280"/>
            <a:ext cx="12188952"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C4411D-C2A2-48CE-8D28-29A12F0A36AC}"/>
              </a:ext>
            </a:extLst>
          </p:cNvPr>
          <p:cNvSpPr/>
          <p:nvPr userDrawn="1"/>
        </p:nvSpPr>
        <p:spPr bwMode="gray">
          <a:xfrm>
            <a:off x="0" y="1097280"/>
            <a:ext cx="12188952" cy="3657600"/>
          </a:xfrm>
          <a:prstGeom prst="rect">
            <a:avLst/>
          </a:prstGeom>
          <a:gradFill>
            <a:gsLst>
              <a:gs pos="20000">
                <a:schemeClr val="accent1">
                  <a:alpha val="0"/>
                </a:schemeClr>
              </a:gs>
              <a:gs pos="84000">
                <a:schemeClr val="tx1">
                  <a:alpha val="6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FAA1CD-2D04-45C2-B83A-0DA8A426DA30}"/>
              </a:ext>
            </a:extLst>
          </p:cNvPr>
          <p:cNvSpPr/>
          <p:nvPr userDrawn="1"/>
        </p:nvSpPr>
        <p:spPr bwMode="gray">
          <a:xfrm>
            <a:off x="3048" y="1097280"/>
            <a:ext cx="12188952" cy="3657600"/>
          </a:xfrm>
          <a:prstGeom prst="rect">
            <a:avLst/>
          </a:prstGeom>
          <a:gradFill flip="none" rotWithShape="1">
            <a:gsLst>
              <a:gs pos="0">
                <a:schemeClr val="accent1"/>
              </a:gs>
              <a:gs pos="100000">
                <a:schemeClr val="accent3"/>
              </a:gs>
              <a:gs pos="50000">
                <a:schemeClr val="accent2"/>
              </a:gs>
            </a:gsLst>
            <a:lin ang="2700000" scaled="1"/>
            <a:tileRect/>
          </a:gradFill>
          <a:ln>
            <a:gradFill flip="none" rotWithShape="1">
              <a:gsLst>
                <a:gs pos="0">
                  <a:schemeClr val="accent1"/>
                </a:gs>
                <a:gs pos="50000">
                  <a:schemeClr val="accent2"/>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B41D8-19F8-49BC-9785-43C2B02B131A}"/>
              </a:ext>
            </a:extLst>
          </p:cNvPr>
          <p:cNvSpPr>
            <a:spLocks noGrp="1"/>
          </p:cNvSpPr>
          <p:nvPr>
            <p:ph type="ctrTitle"/>
          </p:nvPr>
        </p:nvSpPr>
        <p:spPr bwMode="gray">
          <a:xfrm>
            <a:off x="914400" y="2468880"/>
            <a:ext cx="10058400" cy="2194560"/>
          </a:xfrm>
        </p:spPr>
        <p:txBody>
          <a:bodyPr tIns="0" bIns="0"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AC12944-CC51-41C9-AE61-B6B4E78EAA8C}"/>
              </a:ext>
            </a:extLst>
          </p:cNvPr>
          <p:cNvSpPr>
            <a:spLocks noGrp="1"/>
          </p:cNvSpPr>
          <p:nvPr>
            <p:ph type="subTitle" idx="1"/>
          </p:nvPr>
        </p:nvSpPr>
        <p:spPr bwMode="gray">
          <a:xfrm>
            <a:off x="914400" y="4846320"/>
            <a:ext cx="10058400" cy="914400"/>
          </a:xfrm>
        </p:spPr>
        <p:txBody>
          <a:bodyPr/>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DD6182D0-46C2-4931-A870-93245E358F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65760" y="365760"/>
            <a:ext cx="2743200" cy="308859"/>
          </a:xfrm>
          <a:prstGeom prst="rect">
            <a:avLst/>
          </a:prstGeom>
        </p:spPr>
      </p:pic>
    </p:spTree>
    <p:extLst>
      <p:ext uri="{BB962C8B-B14F-4D97-AF65-F5344CB8AC3E}">
        <p14:creationId xmlns:p14="http://schemas.microsoft.com/office/powerpoint/2010/main" val="72961049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avigation Sub-title w/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E419-EFE5-49E0-9A84-0EC6DD5908D2}"/>
              </a:ext>
            </a:extLst>
          </p:cNvPr>
          <p:cNvSpPr>
            <a:spLocks noGrp="1"/>
          </p:cNvSpPr>
          <p:nvPr>
            <p:ph type="title" hasCustomPrompt="1"/>
          </p:nvPr>
        </p:nvSpPr>
        <p:spPr bwMode="gray">
          <a:xfrm>
            <a:off x="548640" y="500932"/>
            <a:ext cx="10972800" cy="824947"/>
          </a:xfrm>
        </p:spPr>
        <p:txBody>
          <a:bodyPr/>
          <a:lstStyle/>
          <a:p>
            <a:r>
              <a:rPr lang="en-US"/>
              <a:t>Click to edit master title style</a:t>
            </a:r>
          </a:p>
        </p:txBody>
      </p:sp>
      <p:sp>
        <p:nvSpPr>
          <p:cNvPr id="4" name="Text Placeholder 3">
            <a:extLst>
              <a:ext uri="{FF2B5EF4-FFF2-40B4-BE49-F238E27FC236}">
                <a16:creationId xmlns:a16="http://schemas.microsoft.com/office/drawing/2014/main" id="{686AD0FF-A216-436F-B051-B1BE8ADE1764}"/>
              </a:ext>
            </a:extLst>
          </p:cNvPr>
          <p:cNvSpPr>
            <a:spLocks noGrp="1"/>
          </p:cNvSpPr>
          <p:nvPr>
            <p:ph type="body" sz="quarter" idx="10" hasCustomPrompt="1"/>
          </p:nvPr>
        </p:nvSpPr>
        <p:spPr bwMode="gray">
          <a:xfrm>
            <a:off x="548640" y="2057400"/>
            <a:ext cx="10972799" cy="1737270"/>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4DE053B-7AB7-4879-9C1E-CC724EEF94D0}"/>
              </a:ext>
            </a:extLst>
          </p:cNvPr>
          <p:cNvSpPr>
            <a:spLocks noGrp="1"/>
          </p:cNvSpPr>
          <p:nvPr>
            <p:ph type="body" sz="quarter" idx="11" hasCustomPrompt="1"/>
          </p:nvPr>
        </p:nvSpPr>
        <p:spPr bwMode="gray">
          <a:xfrm>
            <a:off x="548639" y="1417320"/>
            <a:ext cx="10972799" cy="548640"/>
          </a:xfrm>
        </p:spPr>
        <p:txBody>
          <a:bodyPr/>
          <a:lstStyle>
            <a:lvl1pPr marL="0" indent="0">
              <a:spcBef>
                <a:spcPts val="0"/>
              </a:spcBef>
              <a:spcAft>
                <a:spcPts val="0"/>
              </a:spcAft>
              <a:buNone/>
              <a:defRPr b="0">
                <a:solidFill>
                  <a:schemeClr val="accent1"/>
                </a:solidFill>
              </a:defRPr>
            </a:lvl1pPr>
            <a:lvl2pPr marL="230188" indent="0">
              <a:buNone/>
              <a:defRPr/>
            </a:lvl2pPr>
          </a:lstStyle>
          <a:p>
            <a:pPr lvl="0"/>
            <a:r>
              <a:rPr lang="en-US"/>
              <a:t>Click to edit master text styles</a:t>
            </a:r>
          </a:p>
        </p:txBody>
      </p:sp>
      <p:sp>
        <p:nvSpPr>
          <p:cNvPr id="8" name="Text Placeholder 7">
            <a:extLst>
              <a:ext uri="{FF2B5EF4-FFF2-40B4-BE49-F238E27FC236}">
                <a16:creationId xmlns:a16="http://schemas.microsoft.com/office/drawing/2014/main" id="{D684BF77-45AD-491E-AE63-A8F054890055}"/>
              </a:ext>
            </a:extLst>
          </p:cNvPr>
          <p:cNvSpPr>
            <a:spLocks noGrp="1"/>
          </p:cNvSpPr>
          <p:nvPr>
            <p:ph type="body" sz="quarter" idx="12" hasCustomPrompt="1"/>
          </p:nvPr>
        </p:nvSpPr>
        <p:spPr bwMode="gray">
          <a:xfrm>
            <a:off x="548639" y="182880"/>
            <a:ext cx="5486400" cy="274320"/>
          </a:xfrm>
        </p:spPr>
        <p:txBody>
          <a:bodyPr anchor="ctr"/>
          <a:lstStyle>
            <a:lvl1pPr marL="0" indent="0">
              <a:lnSpc>
                <a:spcPct val="100000"/>
              </a:lnSpc>
              <a:spcBef>
                <a:spcPts val="0"/>
              </a:spcBef>
              <a:spcAft>
                <a:spcPts val="0"/>
              </a:spcAft>
              <a:buNone/>
              <a:defRPr sz="1000" b="1" cap="small" baseline="0">
                <a:solidFill>
                  <a:schemeClr val="tx2"/>
                </a:solidFill>
              </a:defRPr>
            </a:lvl1pPr>
            <a:lvl2pPr marL="230188" indent="0">
              <a:buNone/>
              <a:defRPr/>
            </a:lvl2pPr>
          </a:lstStyle>
          <a:p>
            <a:pPr lvl="0"/>
            <a:r>
              <a:rPr lang="en-US"/>
              <a:t>CLICK TO EDIT MASTER TEXT STYLES</a:t>
            </a:r>
          </a:p>
        </p:txBody>
      </p:sp>
    </p:spTree>
    <p:extLst>
      <p:ext uri="{BB962C8B-B14F-4D97-AF65-F5344CB8AC3E}">
        <p14:creationId xmlns:p14="http://schemas.microsoft.com/office/powerpoint/2010/main" val="1639876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vigation Case Study w/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E88D6E-7B11-45B8-A194-654C73036A8C}"/>
              </a:ext>
            </a:extLst>
          </p:cNvPr>
          <p:cNvSpPr/>
          <p:nvPr userDrawn="1"/>
        </p:nvSpPr>
        <p:spPr bwMode="gray">
          <a:xfrm>
            <a:off x="8488680" y="0"/>
            <a:ext cx="3703320" cy="68580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3C874-B3F9-48CA-AFAC-4A9DF9583137}"/>
              </a:ext>
            </a:extLst>
          </p:cNvPr>
          <p:cNvSpPr>
            <a:spLocks noGrp="1"/>
          </p:cNvSpPr>
          <p:nvPr>
            <p:ph type="title" hasCustomPrompt="1"/>
          </p:nvPr>
        </p:nvSpPr>
        <p:spPr bwMode="gray">
          <a:xfrm>
            <a:off x="548640" y="502920"/>
            <a:ext cx="7772400" cy="822960"/>
          </a:xfrm>
        </p:spPr>
        <p:txBody>
          <a:bodyPr/>
          <a:lstStyle/>
          <a:p>
            <a:r>
              <a:rPr lang="en-US"/>
              <a:t>Click to edit master title style</a:t>
            </a:r>
          </a:p>
        </p:txBody>
      </p:sp>
      <p:sp>
        <p:nvSpPr>
          <p:cNvPr id="4" name="Text Placeholder 3">
            <a:extLst>
              <a:ext uri="{FF2B5EF4-FFF2-40B4-BE49-F238E27FC236}">
                <a16:creationId xmlns:a16="http://schemas.microsoft.com/office/drawing/2014/main" id="{EB7DAC86-8D10-440C-A9DD-09F343CE260F}"/>
              </a:ext>
            </a:extLst>
          </p:cNvPr>
          <p:cNvSpPr>
            <a:spLocks noGrp="1"/>
          </p:cNvSpPr>
          <p:nvPr>
            <p:ph type="body" sz="quarter" idx="10"/>
          </p:nvPr>
        </p:nvSpPr>
        <p:spPr bwMode="gray">
          <a:xfrm>
            <a:off x="548640" y="182880"/>
            <a:ext cx="5486400" cy="274320"/>
          </a:xfrm>
        </p:spPr>
        <p:txBody>
          <a:bodyPr anchor="ctr"/>
          <a:lstStyle>
            <a:lvl1pPr marL="0" indent="0">
              <a:lnSpc>
                <a:spcPct val="100000"/>
              </a:lnSpc>
              <a:spcBef>
                <a:spcPts val="0"/>
              </a:spcBef>
              <a:spcAft>
                <a:spcPts val="0"/>
              </a:spcAft>
              <a:buNone/>
              <a:defRPr sz="1000" b="1" i="0" cap="all" baseline="0">
                <a:solidFill>
                  <a:schemeClr val="tx2"/>
                </a:solidFill>
              </a:defRPr>
            </a:lvl1pPr>
            <a:lvl2pPr marL="230188"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24CED11C-7442-4305-845D-65226388258F}"/>
              </a:ext>
            </a:extLst>
          </p:cNvPr>
          <p:cNvSpPr>
            <a:spLocks noGrp="1"/>
          </p:cNvSpPr>
          <p:nvPr>
            <p:ph type="body" sz="quarter" idx="11" hasCustomPrompt="1"/>
          </p:nvPr>
        </p:nvSpPr>
        <p:spPr bwMode="gray">
          <a:xfrm>
            <a:off x="548640" y="1417320"/>
            <a:ext cx="7772400" cy="1737270"/>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85992B9C-CDF1-4F94-A687-0C9FC67258DB}"/>
              </a:ext>
            </a:extLst>
          </p:cNvPr>
          <p:cNvSpPr>
            <a:spLocks noGrp="1"/>
          </p:cNvSpPr>
          <p:nvPr>
            <p:ph type="body" sz="quarter" idx="12" hasCustomPrompt="1"/>
          </p:nvPr>
        </p:nvSpPr>
        <p:spPr bwMode="gray">
          <a:xfrm>
            <a:off x="8717280" y="777240"/>
            <a:ext cx="3291840" cy="548640"/>
          </a:xfrm>
        </p:spPr>
        <p:txBody>
          <a:bodyPr anchor="b"/>
          <a:lstStyle>
            <a:lvl1pPr marL="0" indent="0">
              <a:buNone/>
              <a:defRPr sz="1600" b="1">
                <a:solidFill>
                  <a:schemeClr val="accent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29A2EB62-007D-4BC4-B728-5B4F01EBA88E}"/>
              </a:ext>
            </a:extLst>
          </p:cNvPr>
          <p:cNvSpPr>
            <a:spLocks noGrp="1"/>
          </p:cNvSpPr>
          <p:nvPr>
            <p:ph type="body" sz="quarter" idx="13" hasCustomPrompt="1"/>
          </p:nvPr>
        </p:nvSpPr>
        <p:spPr bwMode="gray">
          <a:xfrm>
            <a:off x="8717281" y="1417320"/>
            <a:ext cx="3291839" cy="1737270"/>
          </a:xfrm>
        </p:spPr>
        <p:txBody>
          <a:bodyPr>
            <a:spAutoFit/>
          </a:bodyPr>
          <a:lstStyle>
            <a:lvl1pPr>
              <a:defRPr>
                <a:solidFill>
                  <a:schemeClr val="tx1"/>
                </a:solidFill>
              </a:defRPr>
            </a:lvl1pPr>
            <a:lvl2pPr>
              <a:buClrTx/>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8AC9FE11-2ACD-4DB9-9774-2412EE78853C}"/>
              </a:ext>
            </a:extLst>
          </p:cNvPr>
          <p:cNvSpPr txBox="1"/>
          <p:nvPr userDrawn="1"/>
        </p:nvSpPr>
        <p:spPr bwMode="gray">
          <a:xfrm>
            <a:off x="11551920" y="6537960"/>
            <a:ext cx="365760" cy="228600"/>
          </a:xfrm>
          <a:prstGeom prst="rect">
            <a:avLst/>
          </a:prstGeom>
          <a:noFill/>
        </p:spPr>
        <p:txBody>
          <a:bodyPr wrap="none" lIns="91440" tIns="0" rIns="0" bIns="0" rtlCol="0" anchor="ctr">
            <a:noAutofit/>
          </a:bodyPr>
          <a:lstStyle/>
          <a:p>
            <a:pPr algn="r"/>
            <a:fld id="{67BB12AA-7393-4011-84FB-B3A64C0C3AF3}" type="slidenum">
              <a:rPr lang="en-US" sz="800" smtClean="0">
                <a:solidFill>
                  <a:schemeClr val="bg2">
                    <a:lumMod val="75000"/>
                  </a:schemeClr>
                </a:solidFill>
              </a:rPr>
              <a:pPr algn="r"/>
              <a:t>‹#›</a:t>
            </a:fld>
            <a:endParaRPr lang="en-US" sz="800">
              <a:solidFill>
                <a:schemeClr val="bg2">
                  <a:lumMod val="75000"/>
                </a:schemeClr>
              </a:solidFill>
            </a:endParaRPr>
          </a:p>
        </p:txBody>
      </p:sp>
      <p:cxnSp>
        <p:nvCxnSpPr>
          <p:cNvPr id="13" name="Straight Connector 12">
            <a:extLst>
              <a:ext uri="{FF2B5EF4-FFF2-40B4-BE49-F238E27FC236}">
                <a16:creationId xmlns:a16="http://schemas.microsoft.com/office/drawing/2014/main" id="{3FCE1313-EC6D-4C13-9E35-FAB5139E933E}"/>
              </a:ext>
            </a:extLst>
          </p:cNvPr>
          <p:cNvCxnSpPr>
            <a:cxnSpLocks/>
          </p:cNvCxnSpPr>
          <p:nvPr userDrawn="1"/>
        </p:nvCxnSpPr>
        <p:spPr bwMode="gray">
          <a:xfrm>
            <a:off x="11536680" y="6537960"/>
            <a:ext cx="0" cy="228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867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E5844-8726-46AE-B94F-EE24EFB57DDE}"/>
              </a:ext>
            </a:extLst>
          </p:cNvPr>
          <p:cNvSpPr>
            <a:spLocks noGrp="1"/>
          </p:cNvSpPr>
          <p:nvPr>
            <p:ph type="title" hasCustomPrompt="1"/>
          </p:nvPr>
        </p:nvSpPr>
        <p:spPr bwMode="gray">
          <a:xfrm>
            <a:off x="548640" y="228600"/>
            <a:ext cx="10972800" cy="10972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66CF9C4-813B-4FC4-9AD1-8B1B6855C52B}"/>
              </a:ext>
            </a:extLst>
          </p:cNvPr>
          <p:cNvSpPr>
            <a:spLocks noGrp="1"/>
          </p:cNvSpPr>
          <p:nvPr>
            <p:ph sz="half" idx="1" hasCustomPrompt="1"/>
          </p:nvPr>
        </p:nvSpPr>
        <p:spPr bwMode="gray">
          <a:xfrm>
            <a:off x="548640" y="1417320"/>
            <a:ext cx="5394960" cy="1737270"/>
          </a:xfrm>
        </p:spPr>
        <p:txBody>
          <a:bodyPr rIns="9144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3F9F6-7A97-4E7C-A59F-3B955F124D78}"/>
              </a:ext>
            </a:extLst>
          </p:cNvPr>
          <p:cNvSpPr>
            <a:spLocks noGrp="1"/>
          </p:cNvSpPr>
          <p:nvPr>
            <p:ph sz="half" idx="2" hasCustomPrompt="1"/>
          </p:nvPr>
        </p:nvSpPr>
        <p:spPr bwMode="gray">
          <a:xfrm>
            <a:off x="6126480" y="1417320"/>
            <a:ext cx="5394960" cy="1737270"/>
          </a:xfrm>
        </p:spPr>
        <p:txBody>
          <a:bodyPr rIns="9144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452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64D7-A925-43C5-83BD-DA42D0BA9F9C}"/>
              </a:ext>
            </a:extLst>
          </p:cNvPr>
          <p:cNvSpPr>
            <a:spLocks noGrp="1"/>
          </p:cNvSpPr>
          <p:nvPr>
            <p:ph type="title" hasCustomPrompt="1"/>
          </p:nvPr>
        </p:nvSpPr>
        <p:spPr bwMode="gray">
          <a:xfrm>
            <a:off x="548640" y="228600"/>
            <a:ext cx="10972800" cy="1097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68EE22-1750-4CF8-A82E-B5D5CCF81527}"/>
              </a:ext>
            </a:extLst>
          </p:cNvPr>
          <p:cNvSpPr>
            <a:spLocks noGrp="1"/>
          </p:cNvSpPr>
          <p:nvPr>
            <p:ph type="body" idx="1" hasCustomPrompt="1"/>
          </p:nvPr>
        </p:nvSpPr>
        <p:spPr bwMode="gray">
          <a:xfrm>
            <a:off x="548640" y="1417320"/>
            <a:ext cx="5394960" cy="548640"/>
          </a:xfrm>
        </p:spPr>
        <p:txBody>
          <a:bodyPr anchor="b"/>
          <a:lstStyle>
            <a:lvl1pPr marL="0" indent="0">
              <a:buNone/>
              <a:defRPr sz="1600" b="1" i="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3F404B-E29E-4EF7-940D-9A12B6692105}"/>
              </a:ext>
            </a:extLst>
          </p:cNvPr>
          <p:cNvSpPr>
            <a:spLocks noGrp="1"/>
          </p:cNvSpPr>
          <p:nvPr>
            <p:ph sz="half" idx="2" hasCustomPrompt="1"/>
          </p:nvPr>
        </p:nvSpPr>
        <p:spPr bwMode="gray">
          <a:xfrm>
            <a:off x="548640" y="2011680"/>
            <a:ext cx="539496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A5E6D0-B790-4474-A70B-5D4BC2579C28}"/>
              </a:ext>
            </a:extLst>
          </p:cNvPr>
          <p:cNvSpPr>
            <a:spLocks noGrp="1"/>
          </p:cNvSpPr>
          <p:nvPr>
            <p:ph type="body" sz="quarter" idx="3" hasCustomPrompt="1"/>
          </p:nvPr>
        </p:nvSpPr>
        <p:spPr bwMode="gray">
          <a:xfrm>
            <a:off x="6126480" y="1417320"/>
            <a:ext cx="5394960" cy="548640"/>
          </a:xfrm>
        </p:spPr>
        <p:txBody>
          <a:bodyPr anchor="b"/>
          <a:lstStyle>
            <a:lvl1pPr marL="0" indent="0">
              <a:buNone/>
              <a:defRPr sz="1600" b="1" i="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86359D-C70A-41C2-A8DB-91A130AFFB51}"/>
              </a:ext>
            </a:extLst>
          </p:cNvPr>
          <p:cNvSpPr>
            <a:spLocks noGrp="1"/>
          </p:cNvSpPr>
          <p:nvPr>
            <p:ph sz="quarter" idx="4" hasCustomPrompt="1"/>
          </p:nvPr>
        </p:nvSpPr>
        <p:spPr bwMode="gray">
          <a:xfrm>
            <a:off x="6126480" y="2011680"/>
            <a:ext cx="539496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102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50/50 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39F9E-709E-4D36-A982-0CB675FAA809}"/>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3776047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051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 1/3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D032-04FA-4151-B54E-78A80CBA692A}"/>
              </a:ext>
            </a:extLst>
          </p:cNvPr>
          <p:cNvSpPr>
            <a:spLocks noGrp="1"/>
          </p:cNvSpPr>
          <p:nvPr>
            <p:ph type="title" hasCustomPrompt="1"/>
          </p:nvPr>
        </p:nvSpPr>
        <p:spPr bwMode="gray">
          <a:xfrm>
            <a:off x="4206240" y="228600"/>
            <a:ext cx="7315200" cy="1097280"/>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3AA4CF24-8E97-47C3-94FE-A2C4E786389E}"/>
              </a:ext>
            </a:extLst>
          </p:cNvPr>
          <p:cNvSpPr>
            <a:spLocks noGrp="1"/>
          </p:cNvSpPr>
          <p:nvPr>
            <p:ph idx="1" hasCustomPrompt="1"/>
          </p:nvPr>
        </p:nvSpPr>
        <p:spPr bwMode="gray">
          <a:xfrm>
            <a:off x="4206240" y="1417320"/>
            <a:ext cx="7315193" cy="4873625"/>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0A6E5E4-D4D6-4737-9338-C6161818F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26607" y="6474352"/>
            <a:ext cx="1828800" cy="205906"/>
          </a:xfrm>
          <a:prstGeom prst="rect">
            <a:avLst/>
          </a:prstGeom>
        </p:spPr>
      </p:pic>
      <p:sp>
        <p:nvSpPr>
          <p:cNvPr id="8" name="Rectangle 7">
            <a:extLst>
              <a:ext uri="{FF2B5EF4-FFF2-40B4-BE49-F238E27FC236}">
                <a16:creationId xmlns:a16="http://schemas.microsoft.com/office/drawing/2014/main" id="{26FCB1BB-1145-4993-A17B-25DC984F6787}"/>
              </a:ext>
            </a:extLst>
          </p:cNvPr>
          <p:cNvSpPr/>
          <p:nvPr userDrawn="1"/>
        </p:nvSpPr>
        <p:spPr bwMode="ltGray">
          <a:xfrm>
            <a:off x="0" y="0"/>
            <a:ext cx="4023360" cy="6858000"/>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11CC676-E27A-4CE7-AA31-80F414EC6260}"/>
              </a:ext>
            </a:extLst>
          </p:cNvPr>
          <p:cNvSpPr>
            <a:spLocks noGrp="1"/>
          </p:cNvSpPr>
          <p:nvPr>
            <p:ph type="body" sz="half" idx="2" hasCustomPrompt="1"/>
          </p:nvPr>
        </p:nvSpPr>
        <p:spPr bwMode="gray">
          <a:xfrm>
            <a:off x="0" y="0"/>
            <a:ext cx="4023360" cy="6290945"/>
          </a:xfrm>
        </p:spPr>
        <p:txBody>
          <a:bodyPr lIns="91440" rIns="91440" anchor="ctr"/>
          <a:lstStyle>
            <a:lvl1pPr marL="0" indent="0" algn="ctr">
              <a:spcBef>
                <a:spcPts val="0"/>
              </a:spcBef>
              <a:spcAft>
                <a:spcPts val="1200"/>
              </a:spcAft>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894A952D-F7E9-43C1-8699-7431369FDC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26607" y="6474352"/>
            <a:ext cx="1828800" cy="205906"/>
          </a:xfrm>
          <a:prstGeom prst="rect">
            <a:avLst/>
          </a:prstGeom>
        </p:spPr>
      </p:pic>
    </p:spTree>
    <p:extLst>
      <p:ext uri="{BB962C8B-B14F-4D97-AF65-F5344CB8AC3E}">
        <p14:creationId xmlns:p14="http://schemas.microsoft.com/office/powerpoint/2010/main" val="1180911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 2/3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DE920-2126-47A3-ADC5-1ADCCCB7C0EE}"/>
              </a:ext>
            </a:extLst>
          </p:cNvPr>
          <p:cNvSpPr>
            <a:spLocks noGrp="1"/>
          </p:cNvSpPr>
          <p:nvPr>
            <p:ph type="title" hasCustomPrompt="1"/>
          </p:nvPr>
        </p:nvSpPr>
        <p:spPr bwMode="gray">
          <a:xfrm>
            <a:off x="8252694" y="228600"/>
            <a:ext cx="3390665" cy="1097280"/>
          </a:xfrm>
        </p:spPr>
        <p:txBody>
          <a:bodyPr>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2A6DF547-40DB-49AE-8AC3-96AB6388B8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26607" y="6474352"/>
            <a:ext cx="1828800" cy="205906"/>
          </a:xfrm>
          <a:prstGeom prst="rect">
            <a:avLst/>
          </a:prstGeom>
        </p:spPr>
      </p:pic>
      <p:sp>
        <p:nvSpPr>
          <p:cNvPr id="9" name="Text Placeholder 8">
            <a:extLst>
              <a:ext uri="{FF2B5EF4-FFF2-40B4-BE49-F238E27FC236}">
                <a16:creationId xmlns:a16="http://schemas.microsoft.com/office/drawing/2014/main" id="{BE9AECD6-4623-4512-9EF5-8032BB801B36}"/>
              </a:ext>
            </a:extLst>
          </p:cNvPr>
          <p:cNvSpPr>
            <a:spLocks noGrp="1"/>
          </p:cNvSpPr>
          <p:nvPr>
            <p:ph type="body" sz="quarter" idx="11" hasCustomPrompt="1"/>
          </p:nvPr>
        </p:nvSpPr>
        <p:spPr bwMode="gray">
          <a:xfrm>
            <a:off x="8252694" y="1417320"/>
            <a:ext cx="3390665"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3517C140-D8A5-4568-93F7-B91A49DFEDD9}"/>
              </a:ext>
            </a:extLst>
          </p:cNvPr>
          <p:cNvSpPr/>
          <p:nvPr userDrawn="1"/>
        </p:nvSpPr>
        <p:spPr bwMode="ltGray">
          <a:xfrm>
            <a:off x="0" y="0"/>
            <a:ext cx="8046720" cy="6858000"/>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26554B-ECE3-4970-B504-22DBAB4598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26607" y="6474352"/>
            <a:ext cx="1828800" cy="205906"/>
          </a:xfrm>
          <a:prstGeom prst="rect">
            <a:avLst/>
          </a:prstGeom>
        </p:spPr>
      </p:pic>
      <p:sp>
        <p:nvSpPr>
          <p:cNvPr id="7" name="Content Placeholder 6">
            <a:extLst>
              <a:ext uri="{FF2B5EF4-FFF2-40B4-BE49-F238E27FC236}">
                <a16:creationId xmlns:a16="http://schemas.microsoft.com/office/drawing/2014/main" id="{69D48BE8-EA6C-45EC-A925-170EDAB99974}"/>
              </a:ext>
            </a:extLst>
          </p:cNvPr>
          <p:cNvSpPr>
            <a:spLocks noGrp="1"/>
          </p:cNvSpPr>
          <p:nvPr>
            <p:ph sz="quarter" idx="10" hasCustomPrompt="1"/>
          </p:nvPr>
        </p:nvSpPr>
        <p:spPr bwMode="gray">
          <a:xfrm>
            <a:off x="548640" y="228600"/>
            <a:ext cx="7275442" cy="6126480"/>
          </a:xfrm>
        </p:spPr>
        <p:txBody>
          <a:bodyPr>
            <a:noAutofit/>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D7E15832-AE7D-4BDA-9F1B-29A564F369D9}"/>
              </a:ext>
            </a:extLst>
          </p:cNvPr>
          <p:cNvSpPr txBox="1"/>
          <p:nvPr userDrawn="1"/>
        </p:nvSpPr>
        <p:spPr bwMode="gray">
          <a:xfrm>
            <a:off x="4873711" y="6504402"/>
            <a:ext cx="2444579" cy="123111"/>
          </a:xfrm>
          <a:prstGeom prst="rect">
            <a:avLst/>
          </a:prstGeom>
          <a:noFill/>
        </p:spPr>
        <p:txBody>
          <a:bodyPr wrap="none" lIns="0" tIns="0" rIns="0" bIns="0" rtlCol="0" anchor="ctr">
            <a:spAutoFit/>
          </a:bodyPr>
          <a:lstStyle/>
          <a:p>
            <a:pPr algn="ctr"/>
            <a:r>
              <a:rPr lang="en-US" sz="800">
                <a:solidFill>
                  <a:schemeClr val="tx2">
                    <a:lumMod val="60000"/>
                    <a:lumOff val="40000"/>
                  </a:schemeClr>
                </a:solidFill>
              </a:rPr>
              <a:t>Proprietary and confidential. All rights reserved.</a:t>
            </a:r>
          </a:p>
        </p:txBody>
      </p:sp>
    </p:spTree>
    <p:extLst>
      <p:ext uri="{BB962C8B-B14F-4D97-AF65-F5344CB8AC3E}">
        <p14:creationId xmlns:p14="http://schemas.microsoft.com/office/powerpoint/2010/main" val="1763916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Spli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E6877D-B0E1-41CC-90AD-DC84E1739705}"/>
              </a:ext>
            </a:extLst>
          </p:cNvPr>
          <p:cNvSpPr/>
          <p:nvPr userDrawn="1"/>
        </p:nvSpPr>
        <p:spPr bwMode="ltGray">
          <a:xfrm>
            <a:off x="6111240" y="0"/>
            <a:ext cx="6080760" cy="6858000"/>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59778-229D-4DAC-A927-F65DC6617778}"/>
              </a:ext>
            </a:extLst>
          </p:cNvPr>
          <p:cNvSpPr>
            <a:spLocks noGrp="1"/>
          </p:cNvSpPr>
          <p:nvPr>
            <p:ph type="title" hasCustomPrompt="1"/>
          </p:nvPr>
        </p:nvSpPr>
        <p:spPr bwMode="gray">
          <a:xfrm>
            <a:off x="548640" y="228600"/>
            <a:ext cx="5486400" cy="1097280"/>
          </a:xfrm>
        </p:spPr>
        <p:txBody>
          <a:bodyPr>
            <a:noAutofit/>
          </a:bodyPr>
          <a:lstStyle/>
          <a:p>
            <a:r>
              <a:rPr lang="en-US"/>
              <a:t>Click to edit master title style</a:t>
            </a:r>
          </a:p>
        </p:txBody>
      </p:sp>
      <p:sp>
        <p:nvSpPr>
          <p:cNvPr id="5" name="Content Placeholder 4">
            <a:extLst>
              <a:ext uri="{FF2B5EF4-FFF2-40B4-BE49-F238E27FC236}">
                <a16:creationId xmlns:a16="http://schemas.microsoft.com/office/drawing/2014/main" id="{9881C532-3EC7-40FF-BE62-836D7A1E7915}"/>
              </a:ext>
            </a:extLst>
          </p:cNvPr>
          <p:cNvSpPr>
            <a:spLocks noGrp="1"/>
          </p:cNvSpPr>
          <p:nvPr>
            <p:ph sz="quarter" idx="10" hasCustomPrompt="1"/>
          </p:nvPr>
        </p:nvSpPr>
        <p:spPr bwMode="gray">
          <a:xfrm>
            <a:off x="548640" y="1417320"/>
            <a:ext cx="548640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D1C5AA40-B5E6-43C7-A010-D4FFCD9BF1ED}"/>
              </a:ext>
            </a:extLst>
          </p:cNvPr>
          <p:cNvSpPr txBox="1"/>
          <p:nvPr userDrawn="1"/>
        </p:nvSpPr>
        <p:spPr bwMode="gray">
          <a:xfrm>
            <a:off x="11551920" y="6537960"/>
            <a:ext cx="365760" cy="228600"/>
          </a:xfrm>
          <a:prstGeom prst="rect">
            <a:avLst/>
          </a:prstGeom>
          <a:noFill/>
        </p:spPr>
        <p:txBody>
          <a:bodyPr wrap="none" lIns="91440" tIns="0" rIns="0" bIns="0" rtlCol="0" anchor="ctr">
            <a:noAutofit/>
          </a:bodyPr>
          <a:lstStyle/>
          <a:p>
            <a:pPr algn="r"/>
            <a:fld id="{67BB12AA-7393-4011-84FB-B3A64C0C3AF3}" type="slidenum">
              <a:rPr lang="en-US" sz="800" smtClean="0">
                <a:solidFill>
                  <a:schemeClr val="bg1"/>
                </a:solidFill>
              </a:rPr>
              <a:pPr algn="r"/>
              <a:t>‹#›</a:t>
            </a:fld>
            <a:endParaRPr lang="en-US" sz="800">
              <a:solidFill>
                <a:schemeClr val="bg1"/>
              </a:solidFill>
            </a:endParaRPr>
          </a:p>
        </p:txBody>
      </p:sp>
      <p:cxnSp>
        <p:nvCxnSpPr>
          <p:cNvPr id="7" name="Straight Connector 6">
            <a:extLst>
              <a:ext uri="{FF2B5EF4-FFF2-40B4-BE49-F238E27FC236}">
                <a16:creationId xmlns:a16="http://schemas.microsoft.com/office/drawing/2014/main" id="{1F5D7311-155D-4D0B-B3BF-F4C0EF98CCF4}"/>
              </a:ext>
            </a:extLst>
          </p:cNvPr>
          <p:cNvCxnSpPr>
            <a:cxnSpLocks/>
          </p:cNvCxnSpPr>
          <p:nvPr userDrawn="1"/>
        </p:nvCxnSpPr>
        <p:spPr bwMode="gray">
          <a:xfrm>
            <a:off x="11536680" y="6537960"/>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F8A3B8A-0B33-4487-B69B-F0CDCCF6A5F1}"/>
              </a:ext>
            </a:extLst>
          </p:cNvPr>
          <p:cNvSpPr>
            <a:spLocks noGrp="1"/>
          </p:cNvSpPr>
          <p:nvPr>
            <p:ph sz="quarter" idx="11" hasCustomPrompt="1"/>
          </p:nvPr>
        </p:nvSpPr>
        <p:spPr bwMode="gray">
          <a:xfrm>
            <a:off x="6431280" y="1417320"/>
            <a:ext cx="5486400" cy="1737270"/>
          </a:xfrm>
        </p:spPr>
        <p:txBody>
          <a:bodyPr>
            <a:noAutofit/>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A903CE24-481A-442F-86A7-2F1F81597254}"/>
              </a:ext>
            </a:extLst>
          </p:cNvPr>
          <p:cNvSpPr>
            <a:spLocks noGrp="1"/>
          </p:cNvSpPr>
          <p:nvPr>
            <p:ph type="body" sz="quarter" idx="12" hasCustomPrompt="1"/>
          </p:nvPr>
        </p:nvSpPr>
        <p:spPr bwMode="gray">
          <a:xfrm>
            <a:off x="6431280" y="228600"/>
            <a:ext cx="5486400" cy="1097280"/>
          </a:xfrm>
        </p:spPr>
        <p:txBody>
          <a:bodyPr anchor="b" anchorCtr="0"/>
          <a:lstStyle>
            <a:lvl1pPr marL="0" indent="0">
              <a:buNone/>
              <a:defRPr sz="3600">
                <a:solidFill>
                  <a:schemeClr val="bg1"/>
                </a:solidFill>
                <a:latin typeface="+mj-lt"/>
              </a:defRPr>
            </a:lvl1pPr>
            <a:lvl2pPr marL="230188" indent="0">
              <a:buNone/>
              <a:defRPr sz="1100">
                <a:latin typeface="+mj-lt"/>
              </a:defRPr>
            </a:lvl2pPr>
            <a:lvl3pPr marL="461963" indent="0">
              <a:buNone/>
              <a:defRPr sz="1100">
                <a:latin typeface="+mj-lt"/>
              </a:defRPr>
            </a:lvl3pPr>
            <a:lvl4pPr marL="684212" indent="0">
              <a:buNone/>
              <a:defRPr sz="1100">
                <a:latin typeface="+mj-lt"/>
              </a:defRPr>
            </a:lvl4pPr>
            <a:lvl5pPr marL="914400" indent="0">
              <a:buNone/>
              <a:defRPr sz="1100">
                <a:latin typeface="+mj-lt"/>
              </a:defRPr>
            </a:lvl5pPr>
          </a:lstStyle>
          <a:p>
            <a:pPr lvl="0"/>
            <a:r>
              <a:rPr lang="en-US"/>
              <a:t>Click to edit master text styles</a:t>
            </a:r>
          </a:p>
        </p:txBody>
      </p:sp>
      <p:sp>
        <p:nvSpPr>
          <p:cNvPr id="15" name="TextBox 14">
            <a:extLst>
              <a:ext uri="{FF2B5EF4-FFF2-40B4-BE49-F238E27FC236}">
                <a16:creationId xmlns:a16="http://schemas.microsoft.com/office/drawing/2014/main" id="{F938BB34-97D8-420E-8BDB-7D59C3BC8B9F}"/>
              </a:ext>
            </a:extLst>
          </p:cNvPr>
          <p:cNvSpPr txBox="1"/>
          <p:nvPr userDrawn="1"/>
        </p:nvSpPr>
        <p:spPr bwMode="gray">
          <a:xfrm>
            <a:off x="4873711" y="6504402"/>
            <a:ext cx="2444579" cy="123111"/>
          </a:xfrm>
          <a:prstGeom prst="rect">
            <a:avLst/>
          </a:prstGeom>
          <a:noFill/>
        </p:spPr>
        <p:txBody>
          <a:bodyPr wrap="none" lIns="0" tIns="0" rIns="0" bIns="0" rtlCol="0" anchor="ctr">
            <a:spAutoFit/>
          </a:bodyPr>
          <a:lstStyle/>
          <a:p>
            <a:pPr algn="ctr"/>
            <a:r>
              <a:rPr lang="en-US" sz="800">
                <a:solidFill>
                  <a:schemeClr val="tx2">
                    <a:lumMod val="60000"/>
                    <a:lumOff val="40000"/>
                  </a:schemeClr>
                </a:solidFill>
              </a:rPr>
              <a:t>Proprietary and confidential. All rights reserved.</a:t>
            </a:r>
          </a:p>
        </p:txBody>
      </p:sp>
    </p:spTree>
    <p:extLst>
      <p:ext uri="{BB962C8B-B14F-4D97-AF65-F5344CB8AC3E}">
        <p14:creationId xmlns:p14="http://schemas.microsoft.com/office/powerpoint/2010/main" val="3960746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Bullet Lis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10B7B8-37AA-40E1-AB4E-AFB649DB9764}"/>
              </a:ext>
            </a:extLst>
          </p:cNvPr>
          <p:cNvSpPr/>
          <p:nvPr userDrawn="1"/>
        </p:nvSpPr>
        <p:spPr bwMode="gray">
          <a:xfrm>
            <a:off x="1524" y="1371600"/>
            <a:ext cx="12188952" cy="4937760"/>
          </a:xfrm>
          <a:prstGeom prst="rect">
            <a:avLst/>
          </a:prstGeom>
          <a:solidFill>
            <a:schemeClr val="tx2">
              <a:lumMod val="20000"/>
              <a:lumOff val="8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10F9EC-0EAB-4727-9799-29ED998A3516}"/>
              </a:ext>
            </a:extLst>
          </p:cNvPr>
          <p:cNvSpPr>
            <a:spLocks noGrp="1"/>
          </p:cNvSpPr>
          <p:nvPr>
            <p:ph type="title" hasCustomPrompt="1"/>
          </p:nvPr>
        </p:nvSpPr>
        <p:spPr bwMode="gray">
          <a:xfrm>
            <a:off x="548640" y="228600"/>
            <a:ext cx="10972800" cy="1097280"/>
          </a:xfrm>
        </p:spPr>
        <p:txBody>
          <a:bodyPr anchor="b">
            <a:noAutofit/>
          </a:bodyPr>
          <a:lstStyle>
            <a:lvl1pPr>
              <a:defRPr sz="3600"/>
            </a:lvl1pPr>
          </a:lstStyle>
          <a:p>
            <a:r>
              <a:rPr lang="en-US"/>
              <a:t>Click to edit master title style</a:t>
            </a:r>
          </a:p>
        </p:txBody>
      </p:sp>
      <p:sp>
        <p:nvSpPr>
          <p:cNvPr id="9" name="Text Placeholder 8">
            <a:extLst>
              <a:ext uri="{FF2B5EF4-FFF2-40B4-BE49-F238E27FC236}">
                <a16:creationId xmlns:a16="http://schemas.microsoft.com/office/drawing/2014/main" id="{099AEA91-0E64-414D-AB9C-BFADC08C13D6}"/>
              </a:ext>
            </a:extLst>
          </p:cNvPr>
          <p:cNvSpPr>
            <a:spLocks noGrp="1"/>
          </p:cNvSpPr>
          <p:nvPr>
            <p:ph type="body" sz="quarter" idx="10" hasCustomPrompt="1"/>
          </p:nvPr>
        </p:nvSpPr>
        <p:spPr bwMode="gray">
          <a:xfrm>
            <a:off x="548640" y="1417320"/>
            <a:ext cx="329184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4B3F9836-81FE-412A-B3B8-FB616DCF9ED3}"/>
              </a:ext>
            </a:extLst>
          </p:cNvPr>
          <p:cNvSpPr>
            <a:spLocks noGrp="1"/>
          </p:cNvSpPr>
          <p:nvPr>
            <p:ph type="body" sz="quarter" idx="11" hasCustomPrompt="1"/>
          </p:nvPr>
        </p:nvSpPr>
        <p:spPr bwMode="gray">
          <a:xfrm>
            <a:off x="4389120" y="1463040"/>
            <a:ext cx="7132320" cy="365760"/>
          </a:xfrm>
          <a:solidFill>
            <a:schemeClr val="bg1"/>
          </a:solidFill>
        </p:spPr>
        <p:txBody>
          <a:bodyPr lIns="91440" rIns="91440" anchor="ctr"/>
          <a:lstStyle>
            <a:lvl1pPr marL="0" indent="0">
              <a:lnSpc>
                <a:spcPct val="100000"/>
              </a:lnSpc>
              <a:spcBef>
                <a:spcPts val="0"/>
              </a:spcBef>
              <a:spcAft>
                <a:spcPts val="0"/>
              </a:spcAft>
              <a:buNone/>
              <a:defRPr sz="1200" b="1" i="0" cap="all" baseline="0">
                <a:solidFill>
                  <a:schemeClr val="accent1"/>
                </a:solidFill>
              </a:defRPr>
            </a:lvl1pPr>
            <a:lvl2pPr marL="230188" indent="0">
              <a:buNone/>
              <a:defRPr/>
            </a:lvl2pPr>
          </a:lstStyle>
          <a:p>
            <a:pPr lvl="0"/>
            <a:r>
              <a:rPr lang="en-US"/>
              <a:t>Click to edit master text styles</a:t>
            </a:r>
          </a:p>
        </p:txBody>
      </p:sp>
      <p:sp>
        <p:nvSpPr>
          <p:cNvPr id="13" name="Content Placeholder 12">
            <a:extLst>
              <a:ext uri="{FF2B5EF4-FFF2-40B4-BE49-F238E27FC236}">
                <a16:creationId xmlns:a16="http://schemas.microsoft.com/office/drawing/2014/main" id="{4E48653B-8945-46CA-A1C3-B4E4C060CE3E}"/>
              </a:ext>
            </a:extLst>
          </p:cNvPr>
          <p:cNvSpPr>
            <a:spLocks noGrp="1" noChangeAspect="1"/>
          </p:cNvSpPr>
          <p:nvPr>
            <p:ph sz="quarter" idx="12"/>
          </p:nvPr>
        </p:nvSpPr>
        <p:spPr bwMode="gray">
          <a:xfrm>
            <a:off x="4389120" y="1874520"/>
            <a:ext cx="7132320" cy="4297680"/>
          </a:xfrm>
          <a:solidFill>
            <a:schemeClr val="bg1"/>
          </a:solidFill>
        </p:spPr>
        <p:txBody>
          <a:bodyPr wrap="none" lIns="0" tIns="0" rIns="0" bIns="0"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655700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B0FA-047F-4407-821B-C22BF03B1C7F}"/>
              </a:ext>
            </a:extLst>
          </p:cNvPr>
          <p:cNvSpPr>
            <a:spLocks noGrp="1"/>
          </p:cNvSpPr>
          <p:nvPr>
            <p:ph type="title" hasCustomPrompt="1"/>
          </p:nvPr>
        </p:nvSpPr>
        <p:spPr bwMode="gray">
          <a:xfrm>
            <a:off x="548640" y="228600"/>
            <a:ext cx="10972800" cy="1097280"/>
          </a:xfrm>
        </p:spPr>
        <p:txBody>
          <a:bodyPr/>
          <a:lstStyle/>
          <a:p>
            <a:r>
              <a:rPr lang="en-US"/>
              <a:t>Click to edit master title style</a:t>
            </a:r>
          </a:p>
        </p:txBody>
      </p:sp>
      <p:sp>
        <p:nvSpPr>
          <p:cNvPr id="10" name="Text Placeholder 9">
            <a:extLst>
              <a:ext uri="{FF2B5EF4-FFF2-40B4-BE49-F238E27FC236}">
                <a16:creationId xmlns:a16="http://schemas.microsoft.com/office/drawing/2014/main" id="{C434DD49-2F27-4A07-83C6-CA25A04EC865}"/>
              </a:ext>
            </a:extLst>
          </p:cNvPr>
          <p:cNvSpPr>
            <a:spLocks noGrp="1"/>
          </p:cNvSpPr>
          <p:nvPr>
            <p:ph type="body" sz="quarter" idx="10" hasCustomPrompt="1"/>
          </p:nvPr>
        </p:nvSpPr>
        <p:spPr bwMode="gray">
          <a:xfrm>
            <a:off x="548640" y="1417320"/>
            <a:ext cx="1097280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749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Table, Video or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AE158-87A9-49B9-8665-06169502C22F}"/>
              </a:ext>
            </a:extLst>
          </p:cNvPr>
          <p:cNvSpPr>
            <a:spLocks noGrp="1"/>
          </p:cNvSpPr>
          <p:nvPr>
            <p:ph type="title" hasCustomPrompt="1"/>
          </p:nvPr>
        </p:nvSpPr>
        <p:spPr bwMode="gray"/>
        <p:txBody>
          <a:bodyPr>
            <a:noAutofit/>
          </a:bodyPr>
          <a:lstStyle/>
          <a:p>
            <a:r>
              <a:rPr lang="en-US"/>
              <a:t>Click to edit master title style</a:t>
            </a:r>
          </a:p>
        </p:txBody>
      </p:sp>
      <p:sp>
        <p:nvSpPr>
          <p:cNvPr id="4" name="Text Placeholder 3">
            <a:extLst>
              <a:ext uri="{FF2B5EF4-FFF2-40B4-BE49-F238E27FC236}">
                <a16:creationId xmlns:a16="http://schemas.microsoft.com/office/drawing/2014/main" id="{05C83D87-15DF-4870-9314-FB061E93EBC0}"/>
              </a:ext>
            </a:extLst>
          </p:cNvPr>
          <p:cNvSpPr>
            <a:spLocks noGrp="1"/>
          </p:cNvSpPr>
          <p:nvPr>
            <p:ph type="body" sz="quarter" idx="10"/>
          </p:nvPr>
        </p:nvSpPr>
        <p:spPr bwMode="gray">
          <a:xfrm>
            <a:off x="548640" y="1371600"/>
            <a:ext cx="10972800" cy="365760"/>
          </a:xfrm>
        </p:spPr>
        <p:txBody>
          <a:bodyPr anchor="ctr"/>
          <a:lstStyle>
            <a:lvl1pPr marL="0" indent="0">
              <a:buNone/>
              <a:defRPr sz="1200" b="1" i="0" cap="all" baseline="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1F1E72A9-6195-42CA-9CFB-21A9BC70B486}"/>
              </a:ext>
            </a:extLst>
          </p:cNvPr>
          <p:cNvSpPr>
            <a:spLocks noGrp="1"/>
          </p:cNvSpPr>
          <p:nvPr>
            <p:ph sz="quarter" idx="11"/>
          </p:nvPr>
        </p:nvSpPr>
        <p:spPr bwMode="gray">
          <a:xfrm>
            <a:off x="548640" y="1783080"/>
            <a:ext cx="10972800" cy="4480560"/>
          </a:xfrm>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2817832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DB8C-1020-4056-B923-F94F287281F7}"/>
              </a:ext>
            </a:extLst>
          </p:cNvPr>
          <p:cNvSpPr>
            <a:spLocks noGrp="1"/>
          </p:cNvSpPr>
          <p:nvPr>
            <p:ph type="title" hasCustomPrompt="1"/>
          </p:nvPr>
        </p:nvSpPr>
        <p:spPr bwMode="gray"/>
        <p:txBody>
          <a:bodyPr>
            <a:noAutofit/>
          </a:bodyPr>
          <a:lstStyle/>
          <a:p>
            <a:r>
              <a:rPr lang="en-US"/>
              <a:t>Click to edit master title style</a:t>
            </a:r>
          </a:p>
        </p:txBody>
      </p:sp>
      <p:sp>
        <p:nvSpPr>
          <p:cNvPr id="4" name="Picture Placeholder 3">
            <a:extLst>
              <a:ext uri="{FF2B5EF4-FFF2-40B4-BE49-F238E27FC236}">
                <a16:creationId xmlns:a16="http://schemas.microsoft.com/office/drawing/2014/main" id="{1998054E-4F18-4B5D-8169-EB6F5B85092F}"/>
              </a:ext>
            </a:extLst>
          </p:cNvPr>
          <p:cNvSpPr>
            <a:spLocks noGrp="1" noChangeAspect="1"/>
          </p:cNvSpPr>
          <p:nvPr>
            <p:ph type="pic" sz="quarter" idx="10"/>
          </p:nvPr>
        </p:nvSpPr>
        <p:spPr bwMode="gray">
          <a:xfrm>
            <a:off x="548640" y="1463564"/>
            <a:ext cx="1188720" cy="1188720"/>
          </a:xfrm>
          <a:solidFill>
            <a:schemeClr val="tx2">
              <a:lumMod val="20000"/>
              <a:lumOff val="80000"/>
            </a:schemeClr>
          </a:solidFill>
        </p:spPr>
        <p:txBody>
          <a:bodyPr tIns="0" bIns="0" anchor="ctr"/>
          <a:lstStyle>
            <a:lvl1pPr marL="0" indent="0" algn="ctr">
              <a:buNone/>
              <a:defRPr>
                <a:solidFill>
                  <a:schemeClr val="tx2"/>
                </a:solidFill>
              </a:defRPr>
            </a:lvl1pPr>
          </a:lstStyle>
          <a:p>
            <a:r>
              <a:rPr lang="en-US"/>
              <a:t>Click icon to add picture</a:t>
            </a:r>
          </a:p>
        </p:txBody>
      </p:sp>
      <p:sp>
        <p:nvSpPr>
          <p:cNvPr id="6" name="Text Placeholder 5">
            <a:extLst>
              <a:ext uri="{FF2B5EF4-FFF2-40B4-BE49-F238E27FC236}">
                <a16:creationId xmlns:a16="http://schemas.microsoft.com/office/drawing/2014/main" id="{50EADCA0-1709-4CF8-82EA-67DEA0A2DAE9}"/>
              </a:ext>
            </a:extLst>
          </p:cNvPr>
          <p:cNvSpPr>
            <a:spLocks noGrp="1"/>
          </p:cNvSpPr>
          <p:nvPr>
            <p:ph type="body" sz="quarter" idx="11" hasCustomPrompt="1"/>
          </p:nvPr>
        </p:nvSpPr>
        <p:spPr bwMode="gray">
          <a:xfrm>
            <a:off x="1971675" y="1463674"/>
            <a:ext cx="9601200" cy="3887553"/>
          </a:xfrm>
        </p:spPr>
        <p:txBody>
          <a:bodyPr>
            <a:noAutofit/>
          </a:bodyPr>
          <a:lstStyle>
            <a:lvl1pPr marL="0" indent="0">
              <a:buFontTx/>
              <a:buNone/>
              <a:defRPr sz="1400">
                <a:solidFill>
                  <a:schemeClr val="tx1"/>
                </a:solidFill>
              </a:defRPr>
            </a:lvl1pPr>
            <a:lvl2pPr marL="231775" indent="-231775">
              <a:buFont typeface="Arial" panose="020B0604020202020204" pitchFamily="34" charset="0"/>
              <a:buChar char="•"/>
              <a:defRPr sz="1400"/>
            </a:lvl2pPr>
            <a:lvl3pPr marL="461963" indent="-231775">
              <a:buFont typeface="Montserrat" pitchFamily="2" charset="0"/>
              <a:buChar char="–"/>
              <a:defRPr sz="1400"/>
            </a:lvl3pPr>
            <a:lvl4pPr marL="684213" indent="-222250">
              <a:buFont typeface="Arial" panose="020B0604020202020204" pitchFamily="34" charset="0"/>
              <a:buChar char="•"/>
              <a:defRPr sz="1400"/>
            </a:lvl4pPr>
            <a:lvl5pPr marL="914400" indent="-230188">
              <a:buFont typeface="Montserrat" pitchFamily="2"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CC89915E-15C2-40D3-A464-3F45356D9620}"/>
              </a:ext>
            </a:extLst>
          </p:cNvPr>
          <p:cNvSpPr>
            <a:spLocks noGrp="1"/>
          </p:cNvSpPr>
          <p:nvPr>
            <p:ph type="body" sz="quarter" idx="12" hasCustomPrompt="1"/>
          </p:nvPr>
        </p:nvSpPr>
        <p:spPr bwMode="gray">
          <a:xfrm>
            <a:off x="1971675" y="5493964"/>
            <a:ext cx="3657600" cy="914400"/>
          </a:xfrm>
        </p:spPr>
        <p:txBody>
          <a:bodyPr/>
          <a:lstStyle>
            <a:lvl1pPr marL="0" indent="0">
              <a:spcBef>
                <a:spcPts val="0"/>
              </a:spcBef>
              <a:spcAft>
                <a:spcPts val="0"/>
              </a:spcAft>
              <a:buNone/>
              <a:defRPr sz="1200"/>
            </a:lvl1pPr>
            <a:lvl2pPr marL="230188" indent="0">
              <a:buNone/>
              <a:defRPr/>
            </a:lvl2pPr>
          </a:lstStyle>
          <a:p>
            <a:pPr lvl="0"/>
            <a:r>
              <a:rPr lang="en-US"/>
              <a:t>Click to edit master text styles</a:t>
            </a:r>
          </a:p>
        </p:txBody>
      </p:sp>
    </p:spTree>
    <p:extLst>
      <p:ext uri="{BB962C8B-B14F-4D97-AF65-F5344CB8AC3E}">
        <p14:creationId xmlns:p14="http://schemas.microsoft.com/office/powerpoint/2010/main" val="3984420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or Contac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BFCA46-3FC8-4333-B32A-2787D1B2405E}"/>
              </a:ext>
            </a:extLst>
          </p:cNvPr>
          <p:cNvSpPr/>
          <p:nvPr userDrawn="1"/>
        </p:nvSpPr>
        <p:spPr bwMode="gray">
          <a:xfrm>
            <a:off x="3048" y="1467853"/>
            <a:ext cx="12188952" cy="4802318"/>
          </a:xfrm>
          <a:prstGeom prst="rect">
            <a:avLst/>
          </a:prstGeom>
          <a:solidFill>
            <a:schemeClr val="tx2">
              <a:lumMod val="20000"/>
              <a:lumOff val="80000"/>
            </a:schemeClr>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5AFCE8-5382-4D35-ACF3-41C4DD47D71C}"/>
              </a:ext>
            </a:extLst>
          </p:cNvPr>
          <p:cNvSpPr>
            <a:spLocks noGrp="1"/>
          </p:cNvSpPr>
          <p:nvPr>
            <p:ph type="title"/>
          </p:nvPr>
        </p:nvSpPr>
        <p:spPr bwMode="gray"/>
        <p:txBody>
          <a:bodyPr/>
          <a:lstStyle>
            <a:lvl1pPr>
              <a:defRPr>
                <a:solidFill>
                  <a:schemeClr val="tx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3FFA2B5B-9938-4C3D-9CEB-1CAA9A3B0613}"/>
              </a:ext>
            </a:extLst>
          </p:cNvPr>
          <p:cNvSpPr>
            <a:spLocks noGrp="1"/>
          </p:cNvSpPr>
          <p:nvPr>
            <p:ph sz="quarter" idx="10"/>
          </p:nvPr>
        </p:nvSpPr>
        <p:spPr bwMode="gray">
          <a:xfrm>
            <a:off x="548638" y="1828800"/>
            <a:ext cx="5303520" cy="1737270"/>
          </a:xfrm>
        </p:spPr>
        <p:txBody>
          <a:bodyPr anchor="t">
            <a:noAutofit/>
          </a:bodyPr>
          <a:lstStyle>
            <a:lvl1pPr marL="0" indent="0">
              <a:buNone/>
              <a:defRPr b="0">
                <a:solidFill>
                  <a:schemeClr val="tx1"/>
                </a:solidFill>
              </a:defRPr>
            </a:lvl1pPr>
            <a:lvl2pPr>
              <a:defRPr b="0">
                <a:solidFill>
                  <a:schemeClr val="bg2"/>
                </a:solidFill>
              </a:defRPr>
            </a:lvl2pPr>
            <a:lvl3pPr>
              <a:defRPr b="0">
                <a:solidFill>
                  <a:schemeClr val="bg2"/>
                </a:solidFill>
              </a:defRPr>
            </a:lvl3pPr>
            <a:lvl4pPr>
              <a:defRPr b="0">
                <a:solidFill>
                  <a:schemeClr val="bg2"/>
                </a:solidFill>
              </a:defRPr>
            </a:lvl4pPr>
            <a:lvl5pPr>
              <a:defRPr b="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852CF6E-AAD1-4716-AFBC-CF518D0E7A36}"/>
              </a:ext>
            </a:extLst>
          </p:cNvPr>
          <p:cNvSpPr>
            <a:spLocks noGrp="1"/>
          </p:cNvSpPr>
          <p:nvPr>
            <p:ph sz="quarter" idx="11"/>
          </p:nvPr>
        </p:nvSpPr>
        <p:spPr bwMode="gray">
          <a:xfrm>
            <a:off x="6156960" y="1828800"/>
            <a:ext cx="5303520" cy="1737270"/>
          </a:xfrm>
        </p:spPr>
        <p:txBody>
          <a:bodyPr anchor="t">
            <a:noAutofit/>
          </a:bodyPr>
          <a:lstStyle>
            <a:lvl1pPr marL="0" indent="0">
              <a:buNone/>
              <a:defRPr b="0">
                <a:solidFill>
                  <a:schemeClr val="tx1"/>
                </a:solidFill>
              </a:defRPr>
            </a:lvl1pPr>
            <a:lvl2pPr>
              <a:defRPr b="0">
                <a:solidFill>
                  <a:schemeClr val="bg2"/>
                </a:solidFill>
              </a:defRPr>
            </a:lvl2pPr>
            <a:lvl3pPr>
              <a:defRPr b="0">
                <a:solidFill>
                  <a:schemeClr val="bg2"/>
                </a:solidFill>
              </a:defRPr>
            </a:lvl3pPr>
            <a:lvl4pPr>
              <a:defRPr b="0">
                <a:solidFill>
                  <a:schemeClr val="bg2"/>
                </a:solidFill>
              </a:defRPr>
            </a:lvl4pPr>
            <a:lvl5pPr>
              <a:defRPr b="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682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03C5AC-1382-43C6-AAFE-6377BA615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578347" y="3145536"/>
            <a:ext cx="5035306" cy="566929"/>
          </a:xfrm>
          <a:prstGeom prst="rect">
            <a:avLst/>
          </a:prstGeom>
        </p:spPr>
      </p:pic>
    </p:spTree>
    <p:extLst>
      <p:ext uri="{BB962C8B-B14F-4D97-AF65-F5344CB8AC3E}">
        <p14:creationId xmlns:p14="http://schemas.microsoft.com/office/powerpoint/2010/main" val="616768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3C63E8-A757-437B-89B5-A92323037D70}"/>
              </a:ext>
            </a:extLst>
          </p:cNvPr>
          <p:cNvSpPr/>
          <p:nvPr userDrawn="1"/>
        </p:nvSpPr>
        <p:spPr bwMode="ltGray">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43832C7-714B-439A-A941-A961367F79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578347" y="3145536"/>
            <a:ext cx="5035306" cy="566929"/>
          </a:xfrm>
          <a:prstGeom prst="rect">
            <a:avLst/>
          </a:prstGeom>
        </p:spPr>
      </p:pic>
    </p:spTree>
    <p:extLst>
      <p:ext uri="{BB962C8B-B14F-4D97-AF65-F5344CB8AC3E}">
        <p14:creationId xmlns:p14="http://schemas.microsoft.com/office/powerpoint/2010/main" val="4279224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800" b="0" i="0" u="none" strike="noStrike" kern="1200" cap="none" spc="0" normalizeH="0" baseline="0" noProof="0" smtClean="0">
                <a:ln>
                  <a:noFill/>
                </a:ln>
                <a:solidFill>
                  <a:srgbClr val="030406"/>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srgbClr val="030406"/>
              </a:solidFill>
              <a:effectLst/>
              <a:uLnTx/>
              <a:uFillTx/>
              <a:latin typeface="Montserra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0406"/>
              </a:solidFill>
              <a:effectLst/>
              <a:uLnTx/>
              <a:uFillTx/>
              <a:latin typeface="Montserrat"/>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800" b="0" i="0" u="none" strike="noStrike" kern="1200" cap="none" spc="0" normalizeH="0" baseline="0" noProof="0" smtClean="0">
                <a:ln>
                  <a:noFill/>
                </a:ln>
                <a:solidFill>
                  <a:srgbClr val="030406"/>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30406"/>
              </a:solidFill>
              <a:effectLst/>
              <a:uLnTx/>
              <a:uFillTx/>
              <a:latin typeface="Montserrat"/>
              <a:ea typeface="+mn-ea"/>
              <a:cs typeface="+mn-cs"/>
            </a:endParaRPr>
          </a:p>
        </p:txBody>
      </p:sp>
    </p:spTree>
    <p:extLst>
      <p:ext uri="{BB962C8B-B14F-4D97-AF65-F5344CB8AC3E}">
        <p14:creationId xmlns:p14="http://schemas.microsoft.com/office/powerpoint/2010/main" val="3463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Lead Lin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5A9B4-4F78-4BD3-A9E7-10DBB9BD5AAB}"/>
              </a:ext>
            </a:extLst>
          </p:cNvPr>
          <p:cNvSpPr>
            <a:spLocks noGrp="1"/>
          </p:cNvSpPr>
          <p:nvPr>
            <p:ph type="title" hasCustomPrompt="1"/>
          </p:nvPr>
        </p:nvSpPr>
        <p:spPr bwMode="gray">
          <a:xfrm>
            <a:off x="548640" y="228600"/>
            <a:ext cx="10972800" cy="1097280"/>
          </a:xfrm>
        </p:spPr>
        <p:txBody>
          <a:bodyPr/>
          <a:lstStyle/>
          <a:p>
            <a:r>
              <a:rPr lang="en-US"/>
              <a:t>Click to edit master title style</a:t>
            </a:r>
          </a:p>
        </p:txBody>
      </p:sp>
      <p:sp>
        <p:nvSpPr>
          <p:cNvPr id="4" name="Text Placeholder 3">
            <a:extLst>
              <a:ext uri="{FF2B5EF4-FFF2-40B4-BE49-F238E27FC236}">
                <a16:creationId xmlns:a16="http://schemas.microsoft.com/office/drawing/2014/main" id="{FFD43FB4-CFD8-4577-8558-30475385B2E2}"/>
              </a:ext>
            </a:extLst>
          </p:cNvPr>
          <p:cNvSpPr>
            <a:spLocks noGrp="1"/>
          </p:cNvSpPr>
          <p:nvPr>
            <p:ph type="body" sz="quarter" idx="10" hasCustomPrompt="1"/>
          </p:nvPr>
        </p:nvSpPr>
        <p:spPr bwMode="gray">
          <a:xfrm>
            <a:off x="548640" y="1417320"/>
            <a:ext cx="10972800" cy="1737270"/>
          </a:xfrm>
        </p:spPr>
        <p:txBody>
          <a:bodyPr>
            <a:noAutofit/>
          </a:bodyPr>
          <a:lstStyle>
            <a:lvl1pPr marL="0" indent="0">
              <a:buNone/>
              <a:defRPr>
                <a:solidFill>
                  <a:schemeClr val="tx1"/>
                </a:solidFill>
              </a:defRPr>
            </a:lvl1pPr>
            <a:lvl2pPr marL="231775" indent="-231775">
              <a:buFont typeface="Arial" panose="020B0604020202020204" pitchFamily="34" charset="0"/>
              <a:buChar char="•"/>
              <a:defRPr/>
            </a:lvl2pPr>
            <a:lvl3pPr marL="396875" indent="-166688">
              <a:buFont typeface="Montserrat" pitchFamily="2" charset="0"/>
              <a:buChar char="–"/>
              <a:defRPr/>
            </a:lvl3pPr>
            <a:lvl4pPr marL="628650" indent="-231775">
              <a:buFont typeface="Arial" panose="020B0604020202020204" pitchFamily="34" charset="0"/>
              <a:buChar char="•"/>
              <a:defRPr/>
            </a:lvl4pPr>
            <a:lvl5pPr marL="858838" indent="-230188">
              <a:buFont typeface="Montserrat" pitchFamily="2"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0897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Sub-Title and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736B527-13DB-4F7F-9BAA-D0273ABCDE71}"/>
              </a:ext>
            </a:extLst>
          </p:cNvPr>
          <p:cNvSpPr>
            <a:spLocks noGrp="1"/>
          </p:cNvSpPr>
          <p:nvPr>
            <p:ph type="body" sz="quarter" idx="12" hasCustomPrompt="1"/>
          </p:nvPr>
        </p:nvSpPr>
        <p:spPr bwMode="gray">
          <a:xfrm>
            <a:off x="548639" y="1417320"/>
            <a:ext cx="10972799" cy="548640"/>
          </a:xfrm>
        </p:spPr>
        <p:txBody>
          <a:bodyPr/>
          <a:lstStyle>
            <a:lvl1pPr marL="0" indent="0">
              <a:spcBef>
                <a:spcPts val="0"/>
              </a:spcBef>
              <a:spcAft>
                <a:spcPts val="0"/>
              </a:spcAft>
              <a:buNone/>
              <a:defRPr>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A01CB-410B-4355-8EA1-EA29928F8958}"/>
              </a:ext>
            </a:extLst>
          </p:cNvPr>
          <p:cNvSpPr>
            <a:spLocks noGrp="1"/>
          </p:cNvSpPr>
          <p:nvPr>
            <p:ph type="title" hasCustomPrompt="1"/>
          </p:nvPr>
        </p:nvSpPr>
        <p:spPr bwMode="gray">
          <a:xfrm>
            <a:off x="548640" y="228600"/>
            <a:ext cx="10972800" cy="1097280"/>
          </a:xfrm>
        </p:spPr>
        <p:txBody>
          <a:bodyPr/>
          <a:lstStyle>
            <a:lvl1pPr>
              <a:defRPr/>
            </a:lvl1pPr>
          </a:lstStyle>
          <a:p>
            <a:r>
              <a:rPr lang="en-US"/>
              <a:t>Click to edit master title style</a:t>
            </a:r>
          </a:p>
        </p:txBody>
      </p:sp>
      <p:sp>
        <p:nvSpPr>
          <p:cNvPr id="6" name="Text Placeholder 5">
            <a:extLst>
              <a:ext uri="{FF2B5EF4-FFF2-40B4-BE49-F238E27FC236}">
                <a16:creationId xmlns:a16="http://schemas.microsoft.com/office/drawing/2014/main" id="{EE97B3F3-65AE-439D-8BBB-87E57AAA03C2}"/>
              </a:ext>
            </a:extLst>
          </p:cNvPr>
          <p:cNvSpPr>
            <a:spLocks noGrp="1"/>
          </p:cNvSpPr>
          <p:nvPr>
            <p:ph type="body" sz="quarter" idx="11" hasCustomPrompt="1"/>
          </p:nvPr>
        </p:nvSpPr>
        <p:spPr bwMode="gray">
          <a:xfrm>
            <a:off x="548640" y="2057400"/>
            <a:ext cx="1097280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7800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7A65-77F6-41F7-AB0D-566B5868BFFE}"/>
              </a:ext>
            </a:extLst>
          </p:cNvPr>
          <p:cNvSpPr>
            <a:spLocks noGrp="1"/>
          </p:cNvSpPr>
          <p:nvPr>
            <p:ph type="title" hasCustomPrompt="1"/>
          </p:nvPr>
        </p:nvSpPr>
        <p:spPr bwMode="gray">
          <a:xfrm>
            <a:off x="831850" y="2286000"/>
            <a:ext cx="10515600" cy="2011680"/>
          </a:xfrm>
        </p:spPr>
        <p:txBody>
          <a:bodyPr anchor="b">
            <a:normAutofit/>
          </a:bodyPr>
          <a:lstStyle>
            <a:lvl1pPr>
              <a:lnSpc>
                <a:spcPct val="110000"/>
              </a:lnSpc>
              <a:spcAft>
                <a:spcPts val="600"/>
              </a:spcAft>
              <a:defRPr sz="4800"/>
            </a:lvl1pPr>
          </a:lstStyle>
          <a:p>
            <a:r>
              <a:rPr lang="en-US"/>
              <a:t>Click to edit master title style</a:t>
            </a:r>
          </a:p>
        </p:txBody>
      </p:sp>
      <p:sp>
        <p:nvSpPr>
          <p:cNvPr id="3" name="Text Placeholder 2">
            <a:extLst>
              <a:ext uri="{FF2B5EF4-FFF2-40B4-BE49-F238E27FC236}">
                <a16:creationId xmlns:a16="http://schemas.microsoft.com/office/drawing/2014/main" id="{C8900C92-AFC9-45F0-B352-270FC7948B6A}"/>
              </a:ext>
            </a:extLst>
          </p:cNvPr>
          <p:cNvSpPr>
            <a:spLocks noGrp="1"/>
          </p:cNvSpPr>
          <p:nvPr>
            <p:ph type="body" idx="1"/>
          </p:nvPr>
        </p:nvSpPr>
        <p:spPr bwMode="gray">
          <a:xfrm>
            <a:off x="831850" y="4389120"/>
            <a:ext cx="10515600" cy="1500187"/>
          </a:xfrm>
        </p:spPr>
        <p:txBody>
          <a:bodyPr/>
          <a:lstStyle>
            <a:lvl1pPr marL="0" indent="0">
              <a:spcBef>
                <a:spcPts val="0"/>
              </a:spcBef>
              <a:spcAft>
                <a:spcPts val="1000"/>
              </a:spcAft>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0C3664B-10D6-4C70-9CB9-4CA6D539A11A}"/>
              </a:ext>
            </a:extLst>
          </p:cNvPr>
          <p:cNvSpPr/>
          <p:nvPr userDrawn="1"/>
        </p:nvSpPr>
        <p:spPr bwMode="gray">
          <a:xfrm>
            <a:off x="0" y="4297680"/>
            <a:ext cx="12188952" cy="54864"/>
          </a:xfrm>
          <a:prstGeom prst="rect">
            <a:avLst/>
          </a:prstGeom>
          <a:gradFill flip="none" rotWithShape="1">
            <a:gsLst>
              <a:gs pos="0">
                <a:schemeClr val="accent1"/>
              </a:gs>
              <a:gs pos="100000">
                <a:schemeClr val="accent3"/>
              </a:gs>
              <a:gs pos="5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99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op Slide Deep Oce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0602CC-3715-4F07-962F-D13E2696B143}"/>
              </a:ext>
            </a:extLst>
          </p:cNvPr>
          <p:cNvSpPr/>
          <p:nvPr userDrawn="1"/>
        </p:nvSpPr>
        <p:spPr bwMode="gray">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427B9-142B-468C-B6DD-20C69CDE72CA}"/>
              </a:ext>
            </a:extLst>
          </p:cNvPr>
          <p:cNvSpPr>
            <a:spLocks noGrp="1"/>
          </p:cNvSpPr>
          <p:nvPr>
            <p:ph type="title" hasCustomPrompt="1"/>
          </p:nvPr>
        </p:nvSpPr>
        <p:spPr bwMode="gray">
          <a:xfrm>
            <a:off x="746760" y="685800"/>
            <a:ext cx="10698480" cy="5486400"/>
          </a:xfrm>
        </p:spPr>
        <p:txBody>
          <a:bodyPr anchor="ctr">
            <a:noAutofit/>
          </a:bodyPr>
          <a:lstStyle>
            <a:lvl1pPr algn="ctr">
              <a:lnSpc>
                <a:spcPct val="110000"/>
              </a:lnSpc>
              <a:spcAft>
                <a:spcPts val="1200"/>
              </a:spcAft>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137633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op Slide Peac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9FEEFF-5395-4182-A27D-EA7A0C19B01F}"/>
              </a:ext>
            </a:extLst>
          </p:cNvPr>
          <p:cNvSpPr/>
          <p:nvPr userDrawn="1"/>
        </p:nvSpPr>
        <p:spPr>
          <a:xfrm>
            <a:off x="1524"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2163D8-1888-498C-9759-1609791AEA5E}"/>
              </a:ext>
            </a:extLst>
          </p:cNvPr>
          <p:cNvSpPr>
            <a:spLocks noGrp="1"/>
          </p:cNvSpPr>
          <p:nvPr>
            <p:ph type="title" hasCustomPrompt="1"/>
          </p:nvPr>
        </p:nvSpPr>
        <p:spPr bwMode="gray">
          <a:xfrm>
            <a:off x="746760" y="685800"/>
            <a:ext cx="10698480" cy="5486400"/>
          </a:xfrm>
        </p:spPr>
        <p:txBody>
          <a:bodyPr tIns="0" bIns="0" anchor="ctr">
            <a:noAutofit/>
          </a:bodyPr>
          <a:lstStyle>
            <a:lvl1pPr algn="ctr">
              <a:lnSpc>
                <a:spcPct val="110000"/>
              </a:lnSpc>
              <a:spcAft>
                <a:spcPts val="1200"/>
              </a:spcAft>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52944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p Slide P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362F91-0D38-40ED-9CBA-20E89052A14C}"/>
              </a:ext>
            </a:extLst>
          </p:cNvPr>
          <p:cNvSpPr/>
          <p:nvPr userDrawn="1"/>
        </p:nvSpPr>
        <p:spPr bwMode="ltGray">
          <a:xfrm>
            <a:off x="1524" y="0"/>
            <a:ext cx="1218895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7FA879-92E8-4ECD-BCC6-D677C1B4D0C2}"/>
              </a:ext>
            </a:extLst>
          </p:cNvPr>
          <p:cNvSpPr>
            <a:spLocks noGrp="1"/>
          </p:cNvSpPr>
          <p:nvPr>
            <p:ph type="title" hasCustomPrompt="1"/>
          </p:nvPr>
        </p:nvSpPr>
        <p:spPr bwMode="gray">
          <a:xfrm>
            <a:off x="746760" y="685800"/>
            <a:ext cx="10698480" cy="5486400"/>
          </a:xfrm>
        </p:spPr>
        <p:txBody>
          <a:bodyPr tIns="0" bIns="0" anchor="ctr" anchorCtr="0">
            <a:normAutofit/>
          </a:bodyPr>
          <a:lstStyle>
            <a:lvl1pPr algn="ctr">
              <a:lnSpc>
                <a:spcPct val="110000"/>
              </a:lnSpc>
              <a:spcAft>
                <a:spcPts val="1200"/>
              </a:spcAft>
              <a:defRPr sz="6000">
                <a:solidFill>
                  <a:schemeClr val="tx1"/>
                </a:solidFill>
              </a:defRPr>
            </a:lvl1pPr>
          </a:lstStyle>
          <a:p>
            <a:r>
              <a:rPr lang="en-US"/>
              <a:t>Click to edit master title style</a:t>
            </a:r>
          </a:p>
        </p:txBody>
      </p:sp>
    </p:spTree>
    <p:extLst>
      <p:ext uri="{BB962C8B-B14F-4D97-AF65-F5344CB8AC3E}">
        <p14:creationId xmlns:p14="http://schemas.microsoft.com/office/powerpoint/2010/main" val="4064720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vigation w/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6D8B-1C87-44F7-B24D-3B8C1400F843}"/>
              </a:ext>
            </a:extLst>
          </p:cNvPr>
          <p:cNvSpPr>
            <a:spLocks noGrp="1"/>
          </p:cNvSpPr>
          <p:nvPr>
            <p:ph type="title" hasCustomPrompt="1"/>
          </p:nvPr>
        </p:nvSpPr>
        <p:spPr bwMode="gray">
          <a:xfrm>
            <a:off x="548640" y="502920"/>
            <a:ext cx="10972800" cy="822960"/>
          </a:xfrm>
        </p:spPr>
        <p:txBody>
          <a:bodyPr/>
          <a:lstStyle/>
          <a:p>
            <a:r>
              <a:rPr lang="en-US"/>
              <a:t>Click to edit master title style</a:t>
            </a:r>
          </a:p>
        </p:txBody>
      </p:sp>
      <p:sp>
        <p:nvSpPr>
          <p:cNvPr id="4" name="Text Placeholder 3">
            <a:extLst>
              <a:ext uri="{FF2B5EF4-FFF2-40B4-BE49-F238E27FC236}">
                <a16:creationId xmlns:a16="http://schemas.microsoft.com/office/drawing/2014/main" id="{D22CFC67-10F0-4413-A377-C2F301E647CE}"/>
              </a:ext>
            </a:extLst>
          </p:cNvPr>
          <p:cNvSpPr>
            <a:spLocks noGrp="1"/>
          </p:cNvSpPr>
          <p:nvPr>
            <p:ph type="body" sz="quarter" idx="10" hasCustomPrompt="1"/>
          </p:nvPr>
        </p:nvSpPr>
        <p:spPr bwMode="gray">
          <a:xfrm>
            <a:off x="548639" y="1417320"/>
            <a:ext cx="10972799" cy="1737270"/>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11935B8D-30D2-4F78-BADD-2CB2839AE355}"/>
              </a:ext>
            </a:extLst>
          </p:cNvPr>
          <p:cNvSpPr>
            <a:spLocks noGrp="1"/>
          </p:cNvSpPr>
          <p:nvPr>
            <p:ph type="body" sz="quarter" idx="11" hasCustomPrompt="1"/>
          </p:nvPr>
        </p:nvSpPr>
        <p:spPr bwMode="gray">
          <a:xfrm>
            <a:off x="548639" y="182880"/>
            <a:ext cx="5486400" cy="274320"/>
          </a:xfrm>
        </p:spPr>
        <p:txBody>
          <a:bodyPr anchor="ctr">
            <a:noAutofit/>
          </a:bodyPr>
          <a:lstStyle>
            <a:lvl1pPr marL="0" indent="0">
              <a:lnSpc>
                <a:spcPct val="100000"/>
              </a:lnSpc>
              <a:spcBef>
                <a:spcPts val="0"/>
              </a:spcBef>
              <a:spcAft>
                <a:spcPts val="0"/>
              </a:spcAft>
              <a:buNone/>
              <a:defRPr sz="1000" b="1" i="0" cap="none" baseline="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020083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8E9CD1-0C23-4D8A-A67A-EF582B85B8C6}"/>
              </a:ext>
            </a:extLst>
          </p:cNvPr>
          <p:cNvSpPr>
            <a:spLocks noGrp="1"/>
          </p:cNvSpPr>
          <p:nvPr>
            <p:ph type="title"/>
          </p:nvPr>
        </p:nvSpPr>
        <p:spPr bwMode="gray">
          <a:xfrm>
            <a:off x="548640" y="228600"/>
            <a:ext cx="10972800" cy="1097280"/>
          </a:xfrm>
          <a:prstGeom prst="rect">
            <a:avLst/>
          </a:prstGeom>
        </p:spPr>
        <p:txBody>
          <a:bodyPr vert="horz" lIns="0" tIns="45720" rIns="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46F9F48D-7D14-401E-AD12-F7EAD627EB61}"/>
              </a:ext>
            </a:extLst>
          </p:cNvPr>
          <p:cNvSpPr>
            <a:spLocks noGrp="1"/>
          </p:cNvSpPr>
          <p:nvPr>
            <p:ph type="body" idx="1"/>
          </p:nvPr>
        </p:nvSpPr>
        <p:spPr bwMode="gray">
          <a:xfrm>
            <a:off x="548640" y="1417320"/>
            <a:ext cx="10972800" cy="173727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EC0AABAD-E9C8-48C5-898C-64C83B0DC5D5}"/>
              </a:ext>
            </a:extLst>
          </p:cNvPr>
          <p:cNvSpPr txBox="1"/>
          <p:nvPr userDrawn="1"/>
        </p:nvSpPr>
        <p:spPr bwMode="gray">
          <a:xfrm>
            <a:off x="11551920" y="6474352"/>
            <a:ext cx="365760" cy="228600"/>
          </a:xfrm>
          <a:prstGeom prst="rect">
            <a:avLst/>
          </a:prstGeom>
          <a:noFill/>
        </p:spPr>
        <p:txBody>
          <a:bodyPr wrap="none" lIns="91440" tIns="0" rIns="0" bIns="0" rtlCol="0" anchor="ctr">
            <a:noAutofit/>
          </a:bodyPr>
          <a:lstStyle/>
          <a:p>
            <a:pPr algn="r"/>
            <a:fld id="{67BB12AA-7393-4011-84FB-B3A64C0C3AF3}" type="slidenum">
              <a:rPr lang="en-US" sz="800" smtClean="0">
                <a:solidFill>
                  <a:schemeClr val="bg2">
                    <a:lumMod val="75000"/>
                  </a:schemeClr>
                </a:solidFill>
              </a:rPr>
              <a:pPr algn="r"/>
              <a:t>‹#›</a:t>
            </a:fld>
            <a:endParaRPr lang="en-US" sz="800">
              <a:solidFill>
                <a:schemeClr val="bg2">
                  <a:lumMod val="75000"/>
                </a:schemeClr>
              </a:solidFill>
            </a:endParaRPr>
          </a:p>
        </p:txBody>
      </p:sp>
      <p:cxnSp>
        <p:nvCxnSpPr>
          <p:cNvPr id="9" name="Straight Connector 8">
            <a:extLst>
              <a:ext uri="{FF2B5EF4-FFF2-40B4-BE49-F238E27FC236}">
                <a16:creationId xmlns:a16="http://schemas.microsoft.com/office/drawing/2014/main" id="{63AF5ACD-F2E3-44B7-814C-035E334979F9}"/>
              </a:ext>
            </a:extLst>
          </p:cNvPr>
          <p:cNvCxnSpPr>
            <a:cxnSpLocks/>
          </p:cNvCxnSpPr>
          <p:nvPr userDrawn="1"/>
        </p:nvCxnSpPr>
        <p:spPr bwMode="gray">
          <a:xfrm>
            <a:off x="11536680" y="6474352"/>
            <a:ext cx="0" cy="228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7AC367D-A308-490D-9AD0-848C97E965FD}"/>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bwMode="gray">
          <a:xfrm>
            <a:off x="226607" y="6463005"/>
            <a:ext cx="1828800" cy="205906"/>
          </a:xfrm>
          <a:prstGeom prst="rect">
            <a:avLst/>
          </a:prstGeom>
        </p:spPr>
      </p:pic>
      <p:sp>
        <p:nvSpPr>
          <p:cNvPr id="14" name="TextBox 13">
            <a:extLst>
              <a:ext uri="{FF2B5EF4-FFF2-40B4-BE49-F238E27FC236}">
                <a16:creationId xmlns:a16="http://schemas.microsoft.com/office/drawing/2014/main" id="{1202D1C8-CDD0-41BF-9A62-0B15720EAE89}"/>
              </a:ext>
            </a:extLst>
          </p:cNvPr>
          <p:cNvSpPr txBox="1"/>
          <p:nvPr userDrawn="1"/>
        </p:nvSpPr>
        <p:spPr bwMode="gray">
          <a:xfrm>
            <a:off x="4873711" y="6504402"/>
            <a:ext cx="2444579" cy="123111"/>
          </a:xfrm>
          <a:prstGeom prst="rect">
            <a:avLst/>
          </a:prstGeom>
          <a:noFill/>
        </p:spPr>
        <p:txBody>
          <a:bodyPr wrap="none" lIns="0" tIns="0" rIns="0" bIns="0" rtlCol="0" anchor="ctr">
            <a:spAutoFit/>
          </a:bodyPr>
          <a:lstStyle/>
          <a:p>
            <a:pPr algn="ctr"/>
            <a:r>
              <a:rPr lang="en-US" sz="800">
                <a:solidFill>
                  <a:schemeClr val="bg2">
                    <a:lumMod val="60000"/>
                    <a:lumOff val="40000"/>
                  </a:schemeClr>
                </a:solidFill>
              </a:rPr>
              <a:t>Proprietary and confidential. All rights reserved.</a:t>
            </a:r>
          </a:p>
        </p:txBody>
      </p:sp>
    </p:spTree>
    <p:extLst>
      <p:ext uri="{BB962C8B-B14F-4D97-AF65-F5344CB8AC3E}">
        <p14:creationId xmlns:p14="http://schemas.microsoft.com/office/powerpoint/2010/main" val="1048088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600"/>
        </a:spcAft>
        <a:buFont typeface="Arial" panose="020B0604020202020204" pitchFamily="34" charset="0"/>
        <a:buChar char="•"/>
        <a:defRPr sz="1600" kern="1200">
          <a:solidFill>
            <a:schemeClr val="bg2"/>
          </a:solidFill>
          <a:latin typeface="+mn-lt"/>
          <a:ea typeface="+mn-ea"/>
          <a:cs typeface="+mn-cs"/>
        </a:defRPr>
      </a:lvl1pPr>
      <a:lvl2pPr marL="461963" indent="-231775" algn="l" defTabSz="914400" rtl="0" eaLnBrk="1" latinLnBrk="0" hangingPunct="1">
        <a:lnSpc>
          <a:spcPct val="110000"/>
        </a:lnSpc>
        <a:spcBef>
          <a:spcPts val="0"/>
        </a:spcBef>
        <a:spcAft>
          <a:spcPts val="600"/>
        </a:spcAft>
        <a:buClrTx/>
        <a:buFont typeface="Montserrat" pitchFamily="2" charset="0"/>
        <a:buChar char="–"/>
        <a:defRPr sz="1600" kern="1200">
          <a:solidFill>
            <a:schemeClr val="bg2"/>
          </a:solidFill>
          <a:latin typeface="+mn-lt"/>
          <a:ea typeface="+mn-ea"/>
          <a:cs typeface="+mn-cs"/>
        </a:defRPr>
      </a:lvl2pPr>
      <a:lvl3pPr marL="684213" indent="-222250"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bg2"/>
          </a:solidFill>
          <a:latin typeface="+mn-lt"/>
          <a:ea typeface="+mn-ea"/>
          <a:cs typeface="+mn-cs"/>
        </a:defRPr>
      </a:lvl3pPr>
      <a:lvl4pPr marL="914400" indent="-230188" algn="l" defTabSz="914400" rtl="0" eaLnBrk="1" latinLnBrk="0" hangingPunct="1">
        <a:lnSpc>
          <a:spcPct val="110000"/>
        </a:lnSpc>
        <a:spcBef>
          <a:spcPts val="0"/>
        </a:spcBef>
        <a:spcAft>
          <a:spcPts val="600"/>
        </a:spcAft>
        <a:buFont typeface="Montserrat" pitchFamily="2" charset="0"/>
        <a:buChar char="–"/>
        <a:defRPr sz="1600" kern="1200">
          <a:solidFill>
            <a:schemeClr val="bg2"/>
          </a:solidFill>
          <a:latin typeface="+mn-lt"/>
          <a:ea typeface="+mn-ea"/>
          <a:cs typeface="+mn-cs"/>
        </a:defRPr>
      </a:lvl4pPr>
      <a:lvl5pPr marL="1144588" indent="-230188"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chart" Target="../charts/char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chart" Target="../charts/chart8.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49C8A8-30E8-4D67-BB9D-EFD203FD3CF3}"/>
              </a:ext>
            </a:extLst>
          </p:cNvPr>
          <p:cNvSpPr>
            <a:spLocks noGrp="1"/>
          </p:cNvSpPr>
          <p:nvPr>
            <p:ph type="title"/>
          </p:nvPr>
        </p:nvSpPr>
        <p:spPr/>
        <p:txBody>
          <a:bodyPr/>
          <a:lstStyle/>
          <a:p>
            <a:r>
              <a:rPr lang="en-US"/>
              <a:t>Trends in Cancer</a:t>
            </a:r>
          </a:p>
        </p:txBody>
      </p:sp>
    </p:spTree>
    <p:extLst>
      <p:ext uri="{BB962C8B-B14F-4D97-AF65-F5344CB8AC3E}">
        <p14:creationId xmlns:p14="http://schemas.microsoft.com/office/powerpoint/2010/main" val="2232113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7FFCA0-0886-4235-BECD-40F0DBDD2914}"/>
              </a:ext>
            </a:extLst>
          </p:cNvPr>
          <p:cNvSpPr>
            <a:spLocks noGrp="1"/>
          </p:cNvSpPr>
          <p:nvPr>
            <p:ph type="title"/>
          </p:nvPr>
        </p:nvSpPr>
        <p:spPr/>
        <p:txBody>
          <a:bodyPr/>
          <a:lstStyle/>
          <a:p>
            <a:r>
              <a:rPr lang="en-US"/>
              <a:t>Cancer diagnosis</a:t>
            </a:r>
          </a:p>
        </p:txBody>
      </p:sp>
      <p:sp>
        <p:nvSpPr>
          <p:cNvPr id="7" name="Text Placeholder 6">
            <a:extLst>
              <a:ext uri="{FF2B5EF4-FFF2-40B4-BE49-F238E27FC236}">
                <a16:creationId xmlns:a16="http://schemas.microsoft.com/office/drawing/2014/main" id="{4AC7D42F-F883-446D-965A-1F12364B070B}"/>
              </a:ext>
            </a:extLst>
          </p:cNvPr>
          <p:cNvSpPr>
            <a:spLocks noGrp="1"/>
          </p:cNvSpPr>
          <p:nvPr>
            <p:ph type="body" sz="quarter" idx="10"/>
          </p:nvPr>
        </p:nvSpPr>
        <p:spPr>
          <a:xfrm>
            <a:off x="482267" y="4891797"/>
            <a:ext cx="11227466" cy="964751"/>
          </a:xfrm>
        </p:spPr>
        <p:txBody>
          <a:bodyPr/>
          <a:lstStyle/>
          <a:p>
            <a:pPr>
              <a:spcBef>
                <a:spcPts val="600"/>
              </a:spcBef>
              <a:spcAft>
                <a:spcPts val="0"/>
              </a:spcAft>
            </a:pPr>
            <a:r>
              <a:rPr lang="en-US"/>
              <a:t>Cancer prevalence continues to increase, with the largest jump from 2020 to 2021.  In 2020, 2.8% of members had a cancer diagnosis compared to 3.1% in 2024. </a:t>
            </a:r>
          </a:p>
          <a:p>
            <a:pPr>
              <a:spcBef>
                <a:spcPts val="600"/>
              </a:spcBef>
              <a:spcAft>
                <a:spcPts val="0"/>
              </a:spcAft>
            </a:pPr>
            <a:r>
              <a:rPr lang="en-US"/>
              <a:t>Gradual increases in skin and breast cancer contribute to rising trend.</a:t>
            </a:r>
          </a:p>
        </p:txBody>
      </p:sp>
      <p:sp>
        <p:nvSpPr>
          <p:cNvPr id="2" name="Rectangle 1">
            <a:extLst>
              <a:ext uri="{FF2B5EF4-FFF2-40B4-BE49-F238E27FC236}">
                <a16:creationId xmlns:a16="http://schemas.microsoft.com/office/drawing/2014/main" id="{94916562-93FB-FFAD-1E82-2ACD9C9C69D5}"/>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1D159933-71EE-78AE-E1BD-692767C51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4" name="Picture 3" descr="A blue and green cube with letters on it&#10;&#10;Description automatically generated">
            <a:extLst>
              <a:ext uri="{FF2B5EF4-FFF2-40B4-BE49-F238E27FC236}">
                <a16:creationId xmlns:a16="http://schemas.microsoft.com/office/drawing/2014/main" id="{4238948F-1A26-C75C-D379-7AEDD9FB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graphicFrame>
        <p:nvGraphicFramePr>
          <p:cNvPr id="5" name="Chart 4">
            <a:extLst>
              <a:ext uri="{FF2B5EF4-FFF2-40B4-BE49-F238E27FC236}">
                <a16:creationId xmlns:a16="http://schemas.microsoft.com/office/drawing/2014/main" id="{4375347C-BA9C-2143-C01D-EE59DFBBDB01}"/>
              </a:ext>
            </a:extLst>
          </p:cNvPr>
          <p:cNvGraphicFramePr>
            <a:graphicFrameLocks/>
          </p:cNvGraphicFramePr>
          <p:nvPr/>
        </p:nvGraphicFramePr>
        <p:xfrm>
          <a:off x="600885" y="1581966"/>
          <a:ext cx="5381907" cy="28678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19790DBF-E989-C2FF-8E28-09FBFDA341C1}"/>
              </a:ext>
            </a:extLst>
          </p:cNvPr>
          <p:cNvGraphicFramePr>
            <a:graphicFrameLocks/>
          </p:cNvGraphicFramePr>
          <p:nvPr/>
        </p:nvGraphicFramePr>
        <p:xfrm>
          <a:off x="6479807" y="1581966"/>
          <a:ext cx="5111308" cy="303035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9841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332C9-8E09-AE51-4552-1C4A8482581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5113E6D-67A0-7D1C-3E23-DF484360F0ED}"/>
              </a:ext>
            </a:extLst>
          </p:cNvPr>
          <p:cNvSpPr>
            <a:spLocks noGrp="1"/>
          </p:cNvSpPr>
          <p:nvPr>
            <p:ph type="title"/>
          </p:nvPr>
        </p:nvSpPr>
        <p:spPr/>
        <p:txBody>
          <a:bodyPr/>
          <a:lstStyle/>
          <a:p>
            <a:r>
              <a:rPr lang="en-US"/>
              <a:t>Cancer by age</a:t>
            </a:r>
          </a:p>
        </p:txBody>
      </p:sp>
      <p:sp>
        <p:nvSpPr>
          <p:cNvPr id="7" name="Text Placeholder 6">
            <a:extLst>
              <a:ext uri="{FF2B5EF4-FFF2-40B4-BE49-F238E27FC236}">
                <a16:creationId xmlns:a16="http://schemas.microsoft.com/office/drawing/2014/main" id="{84543813-4C7F-0A49-80F1-102AA2A3AED4}"/>
              </a:ext>
            </a:extLst>
          </p:cNvPr>
          <p:cNvSpPr>
            <a:spLocks noGrp="1"/>
          </p:cNvSpPr>
          <p:nvPr>
            <p:ph type="body" sz="quarter" idx="10"/>
          </p:nvPr>
        </p:nvSpPr>
        <p:spPr>
          <a:xfrm>
            <a:off x="6820679" y="4159930"/>
            <a:ext cx="4898384" cy="2048125"/>
          </a:xfrm>
        </p:spPr>
        <p:txBody>
          <a:bodyPr/>
          <a:lstStyle/>
          <a:p>
            <a:pPr>
              <a:spcBef>
                <a:spcPts val="300"/>
              </a:spcBef>
              <a:spcAft>
                <a:spcPts val="0"/>
              </a:spcAft>
            </a:pPr>
            <a:r>
              <a:rPr lang="en-US"/>
              <a:t>Ages 45-64 account for 63% of members identified with cancer. </a:t>
            </a:r>
          </a:p>
          <a:p>
            <a:pPr>
              <a:spcBef>
                <a:spcPts val="300"/>
              </a:spcBef>
              <a:spcAft>
                <a:spcPts val="0"/>
              </a:spcAft>
            </a:pPr>
            <a:r>
              <a:rPr lang="en-US"/>
              <a:t>Cancer prevalence and risk begin to increase at age 45.</a:t>
            </a:r>
          </a:p>
          <a:p>
            <a:pPr>
              <a:spcBef>
                <a:spcPts val="300"/>
              </a:spcBef>
              <a:spcAft>
                <a:spcPts val="0"/>
              </a:spcAft>
            </a:pPr>
            <a:r>
              <a:rPr lang="en-US"/>
              <a:t>While composing a smaller proportion of cancer identification, from age 70 prevalence and risk jump drastically.</a:t>
            </a:r>
          </a:p>
        </p:txBody>
      </p:sp>
      <p:sp>
        <p:nvSpPr>
          <p:cNvPr id="2" name="Rectangle 1">
            <a:extLst>
              <a:ext uri="{FF2B5EF4-FFF2-40B4-BE49-F238E27FC236}">
                <a16:creationId xmlns:a16="http://schemas.microsoft.com/office/drawing/2014/main" id="{9788E2EB-D991-8F0C-1198-098289A51F7A}"/>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6544BDF9-8FFC-6EEA-3A51-FF811BB3E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4" name="Picture 3" descr="A blue and green cube with letters on it&#10;&#10;Description automatically generated">
            <a:extLst>
              <a:ext uri="{FF2B5EF4-FFF2-40B4-BE49-F238E27FC236}">
                <a16:creationId xmlns:a16="http://schemas.microsoft.com/office/drawing/2014/main" id="{3B0E917A-5FF7-D3BC-83E9-EE4E35F1A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graphicFrame>
        <p:nvGraphicFramePr>
          <p:cNvPr id="11" name="Chart 10">
            <a:extLst>
              <a:ext uri="{FF2B5EF4-FFF2-40B4-BE49-F238E27FC236}">
                <a16:creationId xmlns:a16="http://schemas.microsoft.com/office/drawing/2014/main" id="{C66D86C3-F92C-AE69-317A-5D16EB3BE952}"/>
              </a:ext>
            </a:extLst>
          </p:cNvPr>
          <p:cNvGraphicFramePr>
            <a:graphicFrameLocks/>
          </p:cNvGraphicFramePr>
          <p:nvPr/>
        </p:nvGraphicFramePr>
        <p:xfrm>
          <a:off x="304654" y="1447756"/>
          <a:ext cx="6338888" cy="4191000"/>
        </p:xfrm>
        <a:graphic>
          <a:graphicData uri="http://schemas.openxmlformats.org/drawingml/2006/chart">
            <c:chart xmlns:c="http://schemas.openxmlformats.org/drawingml/2006/chart" xmlns:r="http://schemas.openxmlformats.org/officeDocument/2006/relationships" r:id="rId4"/>
          </a:graphicData>
        </a:graphic>
      </p:graphicFrame>
      <p:pic>
        <p:nvPicPr>
          <p:cNvPr id="15" name="Picture 14">
            <a:extLst>
              <a:ext uri="{FF2B5EF4-FFF2-40B4-BE49-F238E27FC236}">
                <a16:creationId xmlns:a16="http://schemas.microsoft.com/office/drawing/2014/main" id="{02A53609-175E-D083-BCEE-9B01AF0F37CC}"/>
              </a:ext>
            </a:extLst>
          </p:cNvPr>
          <p:cNvPicPr>
            <a:picLocks noChangeAspect="1"/>
          </p:cNvPicPr>
          <p:nvPr/>
        </p:nvPicPr>
        <p:blipFill rotWithShape="1">
          <a:blip r:embed="rId5"/>
          <a:srcRect l="4989" t="15157" r="7722" b="14590"/>
          <a:stretch/>
        </p:blipFill>
        <p:spPr>
          <a:xfrm>
            <a:off x="7627583" y="1658045"/>
            <a:ext cx="3667125" cy="2295525"/>
          </a:xfrm>
          <a:prstGeom prst="rect">
            <a:avLst/>
          </a:prstGeom>
        </p:spPr>
      </p:pic>
      <p:sp>
        <p:nvSpPr>
          <p:cNvPr id="16" name="TextBox 15">
            <a:extLst>
              <a:ext uri="{FF2B5EF4-FFF2-40B4-BE49-F238E27FC236}">
                <a16:creationId xmlns:a16="http://schemas.microsoft.com/office/drawing/2014/main" id="{6F1E0777-4B23-3AAF-81A7-E49B7AC6A7DC}"/>
              </a:ext>
            </a:extLst>
          </p:cNvPr>
          <p:cNvSpPr txBox="1"/>
          <p:nvPr/>
        </p:nvSpPr>
        <p:spPr>
          <a:xfrm>
            <a:off x="8206179" y="1082353"/>
            <a:ext cx="25099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628D"/>
                </a:solidFill>
                <a:effectLst/>
                <a:uLnTx/>
                <a:uFillTx/>
                <a:latin typeface="Montserrat"/>
                <a:ea typeface="+mn-ea"/>
                <a:cs typeface="+mn-cs"/>
              </a:rPr>
              <a:t>Cancer ID by Age </a:t>
            </a:r>
          </a:p>
        </p:txBody>
      </p:sp>
    </p:spTree>
    <p:extLst>
      <p:ext uri="{BB962C8B-B14F-4D97-AF65-F5344CB8AC3E}">
        <p14:creationId xmlns:p14="http://schemas.microsoft.com/office/powerpoint/2010/main" val="1702963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5D8DB-2444-F1D9-7082-A59F324699A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DEE535A-CCEE-921D-9392-59CA854F3002}"/>
              </a:ext>
            </a:extLst>
          </p:cNvPr>
          <p:cNvSpPr>
            <a:spLocks noGrp="1"/>
          </p:cNvSpPr>
          <p:nvPr>
            <p:ph type="title"/>
          </p:nvPr>
        </p:nvSpPr>
        <p:spPr/>
        <p:txBody>
          <a:bodyPr/>
          <a:lstStyle/>
          <a:p>
            <a:r>
              <a:rPr lang="en-US"/>
              <a:t>Cancer timeline- top diagnosis across age bands</a:t>
            </a:r>
          </a:p>
        </p:txBody>
      </p:sp>
      <p:sp>
        <p:nvSpPr>
          <p:cNvPr id="7" name="Text Placeholder 6">
            <a:extLst>
              <a:ext uri="{FF2B5EF4-FFF2-40B4-BE49-F238E27FC236}">
                <a16:creationId xmlns:a16="http://schemas.microsoft.com/office/drawing/2014/main" id="{E59AB312-30A8-60C8-E1E8-47D51998FAB4}"/>
              </a:ext>
            </a:extLst>
          </p:cNvPr>
          <p:cNvSpPr>
            <a:spLocks noGrp="1"/>
          </p:cNvSpPr>
          <p:nvPr>
            <p:ph type="body" sz="quarter" idx="10"/>
          </p:nvPr>
        </p:nvSpPr>
        <p:spPr>
          <a:xfrm>
            <a:off x="623188" y="5268430"/>
            <a:ext cx="10823703" cy="1197123"/>
          </a:xfrm>
        </p:spPr>
        <p:txBody>
          <a:bodyPr/>
          <a:lstStyle/>
          <a:p>
            <a:pPr>
              <a:spcBef>
                <a:spcPts val="300"/>
              </a:spcBef>
              <a:spcAft>
                <a:spcPts val="0"/>
              </a:spcAft>
            </a:pPr>
            <a:r>
              <a:rPr lang="en-US"/>
              <a:t>USPSTF recommendations align with top cancer diagnosis patterns across the age band continuum.</a:t>
            </a:r>
          </a:p>
          <a:p>
            <a:pPr>
              <a:spcBef>
                <a:spcPts val="300"/>
              </a:spcBef>
              <a:spcAft>
                <a:spcPts val="0"/>
              </a:spcAft>
            </a:pPr>
            <a:r>
              <a:rPr lang="en-US"/>
              <a:t>In all age bands over age 55, skin, breast, and prostate cancer are the top three diagnosis groups.</a:t>
            </a:r>
          </a:p>
        </p:txBody>
      </p:sp>
      <p:sp>
        <p:nvSpPr>
          <p:cNvPr id="2" name="Rectangle 1">
            <a:extLst>
              <a:ext uri="{FF2B5EF4-FFF2-40B4-BE49-F238E27FC236}">
                <a16:creationId xmlns:a16="http://schemas.microsoft.com/office/drawing/2014/main" id="{3D7EE293-3633-F817-EEA0-AFB8771C552C}"/>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018A7045-F304-67AB-B9CC-2D04762E2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4" name="Picture 3" descr="A blue and green cube with letters on it&#10;&#10;Description automatically generated">
            <a:extLst>
              <a:ext uri="{FF2B5EF4-FFF2-40B4-BE49-F238E27FC236}">
                <a16:creationId xmlns:a16="http://schemas.microsoft.com/office/drawing/2014/main" id="{67CBDC34-9950-B6C2-11E9-38297B2A2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grpSp>
        <p:nvGrpSpPr>
          <p:cNvPr id="5" name="Group 4">
            <a:extLst>
              <a:ext uri="{FF2B5EF4-FFF2-40B4-BE49-F238E27FC236}">
                <a16:creationId xmlns:a16="http://schemas.microsoft.com/office/drawing/2014/main" id="{78B60C4A-60EA-C2C1-D057-EDBE0409951E}"/>
              </a:ext>
            </a:extLst>
          </p:cNvPr>
          <p:cNvGrpSpPr/>
          <p:nvPr/>
        </p:nvGrpSpPr>
        <p:grpSpPr>
          <a:xfrm>
            <a:off x="1194999" y="2350833"/>
            <a:ext cx="10028903" cy="1912100"/>
            <a:chOff x="1051409" y="1713275"/>
            <a:chExt cx="10028903" cy="1912100"/>
          </a:xfrm>
        </p:grpSpPr>
        <p:grpSp>
          <p:nvGrpSpPr>
            <p:cNvPr id="38" name="Group 37">
              <a:extLst>
                <a:ext uri="{FF2B5EF4-FFF2-40B4-BE49-F238E27FC236}">
                  <a16:creationId xmlns:a16="http://schemas.microsoft.com/office/drawing/2014/main" id="{E708952A-BC89-6D66-4DE6-1BBFFB675ADE}"/>
                </a:ext>
              </a:extLst>
            </p:cNvPr>
            <p:cNvGrpSpPr/>
            <p:nvPr/>
          </p:nvGrpSpPr>
          <p:grpSpPr>
            <a:xfrm>
              <a:off x="1051409" y="1713275"/>
              <a:ext cx="10028903" cy="1912100"/>
              <a:chOff x="953729" y="2546555"/>
              <a:chExt cx="10028903" cy="1912100"/>
            </a:xfrm>
          </p:grpSpPr>
          <p:sp>
            <p:nvSpPr>
              <p:cNvPr id="29" name="Rectangle 28">
                <a:extLst>
                  <a:ext uri="{FF2B5EF4-FFF2-40B4-BE49-F238E27FC236}">
                    <a16:creationId xmlns:a16="http://schemas.microsoft.com/office/drawing/2014/main" id="{9345CCEC-0820-6069-6C2A-76B7AAAE0B38}"/>
                  </a:ext>
                </a:extLst>
              </p:cNvPr>
              <p:cNvSpPr/>
              <p:nvPr/>
            </p:nvSpPr>
            <p:spPr>
              <a:xfrm>
                <a:off x="7651954" y="2546555"/>
                <a:ext cx="3330677" cy="19121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8" name="Rectangle 27">
                <a:extLst>
                  <a:ext uri="{FF2B5EF4-FFF2-40B4-BE49-F238E27FC236}">
                    <a16:creationId xmlns:a16="http://schemas.microsoft.com/office/drawing/2014/main" id="{A6778922-5F1B-46F1-EF83-BB3F8BB190BF}"/>
                  </a:ext>
                </a:extLst>
              </p:cNvPr>
              <p:cNvSpPr/>
              <p:nvPr/>
            </p:nvSpPr>
            <p:spPr>
              <a:xfrm>
                <a:off x="5923935" y="2546555"/>
                <a:ext cx="1720646" cy="19121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7" name="Rectangle 26">
                <a:extLst>
                  <a:ext uri="{FF2B5EF4-FFF2-40B4-BE49-F238E27FC236}">
                    <a16:creationId xmlns:a16="http://schemas.microsoft.com/office/drawing/2014/main" id="{CC2246B2-F281-721A-4B31-4A53E8AC0070}"/>
                  </a:ext>
                </a:extLst>
              </p:cNvPr>
              <p:cNvSpPr/>
              <p:nvPr/>
            </p:nvSpPr>
            <p:spPr>
              <a:xfrm>
                <a:off x="3190567" y="2546555"/>
                <a:ext cx="2733368" cy="19121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4" name="Rectangle 23">
                <a:extLst>
                  <a:ext uri="{FF2B5EF4-FFF2-40B4-BE49-F238E27FC236}">
                    <a16:creationId xmlns:a16="http://schemas.microsoft.com/office/drawing/2014/main" id="{41568307-E793-0C60-2AC7-F69BBAF117D2}"/>
                  </a:ext>
                </a:extLst>
              </p:cNvPr>
              <p:cNvSpPr/>
              <p:nvPr/>
            </p:nvSpPr>
            <p:spPr>
              <a:xfrm>
                <a:off x="953729" y="2546555"/>
                <a:ext cx="2236835" cy="19121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cxnSp>
            <p:nvCxnSpPr>
              <p:cNvPr id="8" name="Straight Connector 7">
                <a:extLst>
                  <a:ext uri="{FF2B5EF4-FFF2-40B4-BE49-F238E27FC236}">
                    <a16:creationId xmlns:a16="http://schemas.microsoft.com/office/drawing/2014/main" id="{E43545CB-AAD2-B71A-93A4-FF16BBE63508}"/>
                  </a:ext>
                </a:extLst>
              </p:cNvPr>
              <p:cNvCxnSpPr>
                <a:cxnSpLocks/>
              </p:cNvCxnSpPr>
              <p:nvPr/>
            </p:nvCxnSpPr>
            <p:spPr>
              <a:xfrm>
                <a:off x="953729" y="3165987"/>
                <a:ext cx="1002890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285DAF-815E-8EDB-DFAD-9DAECE450E77}"/>
                  </a:ext>
                </a:extLst>
              </p:cNvPr>
              <p:cNvCxnSpPr>
                <a:cxnSpLocks/>
              </p:cNvCxnSpPr>
              <p:nvPr/>
            </p:nvCxnSpPr>
            <p:spPr>
              <a:xfrm>
                <a:off x="953729" y="2546555"/>
                <a:ext cx="0" cy="19121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82413B-6872-9EF2-89F9-CE70A03E64E0}"/>
                  </a:ext>
                </a:extLst>
              </p:cNvPr>
              <p:cNvCxnSpPr>
                <a:cxnSpLocks/>
              </p:cNvCxnSpPr>
              <p:nvPr/>
            </p:nvCxnSpPr>
            <p:spPr>
              <a:xfrm>
                <a:off x="3170905" y="2546555"/>
                <a:ext cx="19659" cy="19121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1AB3D8-604C-8ACE-5625-B537FE9DF402}"/>
                  </a:ext>
                </a:extLst>
              </p:cNvPr>
              <p:cNvCxnSpPr>
                <a:cxnSpLocks/>
              </p:cNvCxnSpPr>
              <p:nvPr/>
            </p:nvCxnSpPr>
            <p:spPr>
              <a:xfrm>
                <a:off x="7651954" y="2546555"/>
                <a:ext cx="0" cy="19121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736DEA-E16E-7394-6440-265695FC5EAA}"/>
                  </a:ext>
                </a:extLst>
              </p:cNvPr>
              <p:cNvCxnSpPr>
                <a:cxnSpLocks/>
              </p:cNvCxnSpPr>
              <p:nvPr/>
            </p:nvCxnSpPr>
            <p:spPr>
              <a:xfrm>
                <a:off x="5923935" y="2546555"/>
                <a:ext cx="0" cy="19121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8209EF-1C83-82BE-A855-F9BD233BED79}"/>
                  </a:ext>
                </a:extLst>
              </p:cNvPr>
              <p:cNvCxnSpPr>
                <a:cxnSpLocks/>
              </p:cNvCxnSpPr>
              <p:nvPr/>
            </p:nvCxnSpPr>
            <p:spPr>
              <a:xfrm flipH="1">
                <a:off x="10982631" y="2546555"/>
                <a:ext cx="1" cy="19121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3510332-EEC3-8AA3-0A25-D4C3936044DE}"/>
                  </a:ext>
                </a:extLst>
              </p:cNvPr>
              <p:cNvSpPr txBox="1"/>
              <p:nvPr/>
            </p:nvSpPr>
            <p:spPr>
              <a:xfrm>
                <a:off x="1551041" y="2702466"/>
                <a:ext cx="10717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0 - 17</a:t>
                </a:r>
              </a:p>
            </p:txBody>
          </p:sp>
          <p:sp>
            <p:nvSpPr>
              <p:cNvPr id="21" name="TextBox 20">
                <a:extLst>
                  <a:ext uri="{FF2B5EF4-FFF2-40B4-BE49-F238E27FC236}">
                    <a16:creationId xmlns:a16="http://schemas.microsoft.com/office/drawing/2014/main" id="{5DE1D57E-F3A7-8CF1-0137-F6ECBF6D0FF4}"/>
                  </a:ext>
                </a:extLst>
              </p:cNvPr>
              <p:cNvSpPr txBox="1"/>
              <p:nvPr/>
            </p:nvSpPr>
            <p:spPr>
              <a:xfrm>
                <a:off x="4104968" y="2703869"/>
                <a:ext cx="10717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18 - 44</a:t>
                </a:r>
              </a:p>
            </p:txBody>
          </p:sp>
          <p:sp>
            <p:nvSpPr>
              <p:cNvPr id="22" name="TextBox 21">
                <a:extLst>
                  <a:ext uri="{FF2B5EF4-FFF2-40B4-BE49-F238E27FC236}">
                    <a16:creationId xmlns:a16="http://schemas.microsoft.com/office/drawing/2014/main" id="{BE751871-B1DE-C154-AABC-3BAC39D82946}"/>
                  </a:ext>
                </a:extLst>
              </p:cNvPr>
              <p:cNvSpPr txBox="1"/>
              <p:nvPr/>
            </p:nvSpPr>
            <p:spPr>
              <a:xfrm>
                <a:off x="6241026" y="2703869"/>
                <a:ext cx="10717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45 - 54</a:t>
                </a:r>
              </a:p>
            </p:txBody>
          </p:sp>
          <p:sp>
            <p:nvSpPr>
              <p:cNvPr id="23" name="TextBox 22">
                <a:extLst>
                  <a:ext uri="{FF2B5EF4-FFF2-40B4-BE49-F238E27FC236}">
                    <a16:creationId xmlns:a16="http://schemas.microsoft.com/office/drawing/2014/main" id="{DBF9E24E-7061-8D44-3F91-6D7588BF36E1}"/>
                  </a:ext>
                </a:extLst>
              </p:cNvPr>
              <p:cNvSpPr txBox="1"/>
              <p:nvPr/>
            </p:nvSpPr>
            <p:spPr>
              <a:xfrm>
                <a:off x="8908026" y="2698736"/>
                <a:ext cx="10717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55+</a:t>
                </a:r>
              </a:p>
            </p:txBody>
          </p:sp>
        </p:grpSp>
        <p:sp>
          <p:nvSpPr>
            <p:cNvPr id="39" name="TextBox 38">
              <a:extLst>
                <a:ext uri="{FF2B5EF4-FFF2-40B4-BE49-F238E27FC236}">
                  <a16:creationId xmlns:a16="http://schemas.microsoft.com/office/drawing/2014/main" id="{EFC5F89F-589F-FD19-1AEA-D6C9514D0A59}"/>
                </a:ext>
              </a:extLst>
            </p:cNvPr>
            <p:cNvSpPr txBox="1"/>
            <p:nvPr/>
          </p:nvSpPr>
          <p:spPr>
            <a:xfrm>
              <a:off x="1194999" y="2371691"/>
              <a:ext cx="19218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Leukemia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Kidney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Lymphomas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Skin</a:t>
              </a:r>
            </a:p>
          </p:txBody>
        </p:sp>
        <p:sp>
          <p:nvSpPr>
            <p:cNvPr id="40" name="TextBox 39">
              <a:extLst>
                <a:ext uri="{FF2B5EF4-FFF2-40B4-BE49-F238E27FC236}">
                  <a16:creationId xmlns:a16="http://schemas.microsoft.com/office/drawing/2014/main" id="{5CF6FA26-88BC-BB16-16CD-0875C1B64152}"/>
                </a:ext>
              </a:extLst>
            </p:cNvPr>
            <p:cNvSpPr txBox="1"/>
            <p:nvPr/>
          </p:nvSpPr>
          <p:spPr>
            <a:xfrm>
              <a:off x="3562394" y="2371689"/>
              <a:ext cx="21547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Cervical, Uterine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Lymphomas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Skin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Breast</a:t>
              </a:r>
            </a:p>
          </p:txBody>
        </p:sp>
        <p:sp>
          <p:nvSpPr>
            <p:cNvPr id="41" name="TextBox 40">
              <a:extLst>
                <a:ext uri="{FF2B5EF4-FFF2-40B4-BE49-F238E27FC236}">
                  <a16:creationId xmlns:a16="http://schemas.microsoft.com/office/drawing/2014/main" id="{44E6DF22-DE78-93D3-AB4C-3573D4BCA782}"/>
                </a:ext>
              </a:extLst>
            </p:cNvPr>
            <p:cNvSpPr txBox="1"/>
            <p:nvPr/>
          </p:nvSpPr>
          <p:spPr>
            <a:xfrm>
              <a:off x="5921025" y="2371689"/>
              <a:ext cx="192182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Breast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Skin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Colorectal</a:t>
              </a:r>
            </a:p>
          </p:txBody>
        </p:sp>
        <p:sp>
          <p:nvSpPr>
            <p:cNvPr id="42" name="TextBox 41">
              <a:extLst>
                <a:ext uri="{FF2B5EF4-FFF2-40B4-BE49-F238E27FC236}">
                  <a16:creationId xmlns:a16="http://schemas.microsoft.com/office/drawing/2014/main" id="{C4B19D9D-DE04-C924-A8CC-A75965C087A7}"/>
                </a:ext>
              </a:extLst>
            </p:cNvPr>
            <p:cNvSpPr txBox="1"/>
            <p:nvPr/>
          </p:nvSpPr>
          <p:spPr>
            <a:xfrm>
              <a:off x="8547275" y="2376229"/>
              <a:ext cx="192182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Skin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Breast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Prostate</a:t>
              </a:r>
            </a:p>
          </p:txBody>
        </p:sp>
      </p:grpSp>
      <p:sp>
        <p:nvSpPr>
          <p:cNvPr id="45" name="TextBox 44">
            <a:extLst>
              <a:ext uri="{FF2B5EF4-FFF2-40B4-BE49-F238E27FC236}">
                <a16:creationId xmlns:a16="http://schemas.microsoft.com/office/drawing/2014/main" id="{EBED4B09-62BB-5390-3181-555FD34E6025}"/>
              </a:ext>
            </a:extLst>
          </p:cNvPr>
          <p:cNvSpPr txBox="1"/>
          <p:nvPr/>
        </p:nvSpPr>
        <p:spPr>
          <a:xfrm>
            <a:off x="4527356" y="4448139"/>
            <a:ext cx="26667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6B243"/>
                </a:solidFill>
                <a:effectLst/>
                <a:uLnTx/>
                <a:uFillTx/>
                <a:latin typeface="Montserrat"/>
                <a:ea typeface="+mn-ea"/>
                <a:cs typeface="+mn-cs"/>
              </a:rPr>
              <a:t>USPSTF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6B243"/>
                </a:solidFill>
                <a:effectLst/>
                <a:uLnTx/>
                <a:uFillTx/>
                <a:latin typeface="Montserrat"/>
                <a:ea typeface="+mn-ea"/>
                <a:cs typeface="+mn-cs"/>
              </a:rPr>
              <a:t>recommended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6B243"/>
                </a:solidFill>
                <a:effectLst/>
                <a:uLnTx/>
                <a:uFillTx/>
                <a:latin typeface="Montserrat"/>
                <a:ea typeface="+mn-ea"/>
                <a:cs typeface="+mn-cs"/>
              </a:rPr>
              <a:t>breast cancer screening</a:t>
            </a:r>
          </a:p>
        </p:txBody>
      </p:sp>
      <p:cxnSp>
        <p:nvCxnSpPr>
          <p:cNvPr id="11" name="Straight Connector 10">
            <a:extLst>
              <a:ext uri="{FF2B5EF4-FFF2-40B4-BE49-F238E27FC236}">
                <a16:creationId xmlns:a16="http://schemas.microsoft.com/office/drawing/2014/main" id="{68CCDAD2-A77A-F29F-621E-760734AFB492}"/>
              </a:ext>
            </a:extLst>
          </p:cNvPr>
          <p:cNvCxnSpPr>
            <a:cxnSpLocks/>
          </p:cNvCxnSpPr>
          <p:nvPr/>
        </p:nvCxnSpPr>
        <p:spPr>
          <a:xfrm flipV="1">
            <a:off x="3870664" y="2082638"/>
            <a:ext cx="0" cy="88762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20E8DA-3008-E716-5A08-C3AE29DAF438}"/>
              </a:ext>
            </a:extLst>
          </p:cNvPr>
          <p:cNvCxnSpPr>
            <a:cxnSpLocks/>
          </p:cNvCxnSpPr>
          <p:nvPr/>
        </p:nvCxnSpPr>
        <p:spPr>
          <a:xfrm flipV="1">
            <a:off x="5860741" y="2970265"/>
            <a:ext cx="0" cy="140642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D6E9F7-1067-EE26-093E-C835095F9760}"/>
              </a:ext>
            </a:extLst>
          </p:cNvPr>
          <p:cNvCxnSpPr>
            <a:cxnSpLocks/>
          </p:cNvCxnSpPr>
          <p:nvPr/>
        </p:nvCxnSpPr>
        <p:spPr>
          <a:xfrm flipV="1">
            <a:off x="6193174" y="2086252"/>
            <a:ext cx="0" cy="88401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2090DC0-EA3F-04A1-C2E4-95D7A5EC954A}"/>
              </a:ext>
            </a:extLst>
          </p:cNvPr>
          <p:cNvSpPr txBox="1"/>
          <p:nvPr/>
        </p:nvSpPr>
        <p:spPr>
          <a:xfrm>
            <a:off x="5052772" y="1436307"/>
            <a:ext cx="22718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6B243"/>
                </a:solidFill>
                <a:effectLst/>
                <a:uLnTx/>
                <a:uFillTx/>
                <a:latin typeface="Montserrat"/>
                <a:ea typeface="+mn-ea"/>
                <a:cs typeface="+mn-cs"/>
              </a:rPr>
              <a:t>USPSTF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6B243"/>
                </a:solidFill>
                <a:effectLst/>
                <a:uLnTx/>
                <a:uFillTx/>
                <a:latin typeface="Montserrat"/>
                <a:ea typeface="+mn-ea"/>
                <a:cs typeface="+mn-cs"/>
              </a:rPr>
              <a:t>recommended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6B243"/>
                </a:solidFill>
                <a:effectLst/>
                <a:uLnTx/>
                <a:uFillTx/>
                <a:latin typeface="Montserrat"/>
                <a:ea typeface="+mn-ea"/>
                <a:cs typeface="+mn-cs"/>
              </a:rPr>
              <a:t>colon cancer screening</a:t>
            </a:r>
          </a:p>
        </p:txBody>
      </p:sp>
      <p:sp>
        <p:nvSpPr>
          <p:cNvPr id="35" name="TextBox 34">
            <a:extLst>
              <a:ext uri="{FF2B5EF4-FFF2-40B4-BE49-F238E27FC236}">
                <a16:creationId xmlns:a16="http://schemas.microsoft.com/office/drawing/2014/main" id="{01DE7D21-D12B-B5B0-21FE-EE795B1D5C2A}"/>
              </a:ext>
            </a:extLst>
          </p:cNvPr>
          <p:cNvSpPr txBox="1"/>
          <p:nvPr/>
        </p:nvSpPr>
        <p:spPr>
          <a:xfrm>
            <a:off x="2649079" y="1437671"/>
            <a:ext cx="24431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6B243"/>
                </a:solidFill>
                <a:effectLst/>
                <a:uLnTx/>
                <a:uFillTx/>
                <a:latin typeface="Montserrat"/>
                <a:ea typeface="+mn-ea"/>
                <a:cs typeface="+mn-cs"/>
              </a:rPr>
              <a:t>USPSTF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6B243"/>
                </a:solidFill>
                <a:effectLst/>
                <a:uLnTx/>
                <a:uFillTx/>
                <a:latin typeface="Montserrat"/>
                <a:ea typeface="+mn-ea"/>
                <a:cs typeface="+mn-cs"/>
              </a:rPr>
              <a:t>recommended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6B243"/>
                </a:solidFill>
                <a:effectLst/>
                <a:uLnTx/>
                <a:uFillTx/>
                <a:latin typeface="Montserrat"/>
                <a:ea typeface="+mn-ea"/>
                <a:cs typeface="+mn-cs"/>
              </a:rPr>
              <a:t>cervical cancer screening</a:t>
            </a:r>
          </a:p>
        </p:txBody>
      </p:sp>
    </p:spTree>
    <p:extLst>
      <p:ext uri="{BB962C8B-B14F-4D97-AF65-F5344CB8AC3E}">
        <p14:creationId xmlns:p14="http://schemas.microsoft.com/office/powerpoint/2010/main" val="3806467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15698-3054-FF74-5FDA-931BE2A9F0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23A546B-F65F-8959-4DEB-722D91C40040}"/>
              </a:ext>
            </a:extLst>
          </p:cNvPr>
          <p:cNvSpPr>
            <a:spLocks noGrp="1"/>
          </p:cNvSpPr>
          <p:nvPr>
            <p:ph type="title"/>
          </p:nvPr>
        </p:nvSpPr>
        <p:spPr/>
        <p:txBody>
          <a:bodyPr/>
          <a:lstStyle/>
          <a:p>
            <a:r>
              <a:rPr lang="en-US"/>
              <a:t>Cancer screening compliance</a:t>
            </a:r>
          </a:p>
        </p:txBody>
      </p:sp>
      <p:sp>
        <p:nvSpPr>
          <p:cNvPr id="7" name="Text Placeholder 6">
            <a:extLst>
              <a:ext uri="{FF2B5EF4-FFF2-40B4-BE49-F238E27FC236}">
                <a16:creationId xmlns:a16="http://schemas.microsoft.com/office/drawing/2014/main" id="{D237D86A-ACA7-CAAA-6CF6-B6D94BD9B2BD}"/>
              </a:ext>
            </a:extLst>
          </p:cNvPr>
          <p:cNvSpPr>
            <a:spLocks noGrp="1"/>
          </p:cNvSpPr>
          <p:nvPr>
            <p:ph type="body" sz="quarter" idx="10"/>
          </p:nvPr>
        </p:nvSpPr>
        <p:spPr>
          <a:xfrm>
            <a:off x="7444476" y="3504495"/>
            <a:ext cx="4337858" cy="2736647"/>
          </a:xfrm>
        </p:spPr>
        <p:txBody>
          <a:bodyPr/>
          <a:lstStyle/>
          <a:p>
            <a:pPr>
              <a:spcBef>
                <a:spcPts val="300"/>
              </a:spcBef>
              <a:spcAft>
                <a:spcPts val="0"/>
              </a:spcAft>
            </a:pPr>
            <a:r>
              <a:rPr lang="en-US" sz="1400"/>
              <a:t>Breast cancer prevalence increased 18% from 2020 to 2024, with a 13% jump from 2020 to 2021. </a:t>
            </a:r>
          </a:p>
          <a:p>
            <a:pPr>
              <a:spcBef>
                <a:spcPts val="300"/>
              </a:spcBef>
              <a:spcAft>
                <a:spcPts val="0"/>
              </a:spcAft>
            </a:pPr>
            <a:endParaRPr lang="en-US" sz="800"/>
          </a:p>
          <a:p>
            <a:pPr>
              <a:spcBef>
                <a:spcPts val="300"/>
              </a:spcBef>
              <a:spcAft>
                <a:spcPts val="0"/>
              </a:spcAft>
            </a:pPr>
            <a:r>
              <a:rPr lang="en-US" sz="1400"/>
              <a:t>Mammogram compliance increased 26% from 2020 to 2021 likely resulting in the increased diagnoses. </a:t>
            </a:r>
          </a:p>
          <a:p>
            <a:pPr>
              <a:spcBef>
                <a:spcPts val="300"/>
              </a:spcBef>
              <a:spcAft>
                <a:spcPts val="0"/>
              </a:spcAft>
            </a:pPr>
            <a:endParaRPr lang="en-US" sz="800"/>
          </a:p>
          <a:p>
            <a:pPr>
              <a:spcBef>
                <a:spcPts val="300"/>
              </a:spcBef>
              <a:spcAft>
                <a:spcPts val="0"/>
              </a:spcAft>
            </a:pPr>
            <a:r>
              <a:rPr lang="en-US" sz="1400"/>
              <a:t>Across cancer screening types, compliance is higher for members that have had their annual physical.</a:t>
            </a:r>
          </a:p>
        </p:txBody>
      </p:sp>
      <p:sp>
        <p:nvSpPr>
          <p:cNvPr id="2" name="Rectangle 1">
            <a:extLst>
              <a:ext uri="{FF2B5EF4-FFF2-40B4-BE49-F238E27FC236}">
                <a16:creationId xmlns:a16="http://schemas.microsoft.com/office/drawing/2014/main" id="{A2B3B09E-4294-DE6C-DD9C-E37777F96C2B}"/>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3B3E8A29-7DB1-A051-25D9-524219821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4" name="Picture 3" descr="A blue and green cube with letters on it&#10;&#10;Description automatically generated">
            <a:extLst>
              <a:ext uri="{FF2B5EF4-FFF2-40B4-BE49-F238E27FC236}">
                <a16:creationId xmlns:a16="http://schemas.microsoft.com/office/drawing/2014/main" id="{B5B0E1ED-2F3A-3446-1F0A-A6BA8F3B5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graphicFrame>
        <p:nvGraphicFramePr>
          <p:cNvPr id="5" name="Chart 4">
            <a:extLst>
              <a:ext uri="{FF2B5EF4-FFF2-40B4-BE49-F238E27FC236}">
                <a16:creationId xmlns:a16="http://schemas.microsoft.com/office/drawing/2014/main" id="{800866F9-3AFE-2ADB-1CC7-0E1202380B68}"/>
              </a:ext>
              <a:ext uri="{147F2762-F138-4A5C-976F-8EAC2B608ADB}">
                <a16:predDERef xmlns:a16="http://schemas.microsoft.com/office/drawing/2014/main" pred="{E88CC0CE-E863-0358-4FBE-33EBC188D0AB}"/>
              </a:ext>
            </a:extLst>
          </p:cNvPr>
          <p:cNvGraphicFramePr>
            <a:graphicFrameLocks/>
          </p:cNvGraphicFramePr>
          <p:nvPr/>
        </p:nvGraphicFramePr>
        <p:xfrm>
          <a:off x="409667" y="1543096"/>
          <a:ext cx="6701720" cy="44900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e 12">
            <a:extLst>
              <a:ext uri="{FF2B5EF4-FFF2-40B4-BE49-F238E27FC236}">
                <a16:creationId xmlns:a16="http://schemas.microsoft.com/office/drawing/2014/main" id="{EF3AB75D-EFDC-0247-8EE5-8A90D90BEA70}"/>
              </a:ext>
            </a:extLst>
          </p:cNvPr>
          <p:cNvGraphicFramePr>
            <a:graphicFrameLocks noGrp="1"/>
          </p:cNvGraphicFramePr>
          <p:nvPr/>
        </p:nvGraphicFramePr>
        <p:xfrm>
          <a:off x="7444475" y="1718561"/>
          <a:ext cx="4337859" cy="1634945"/>
        </p:xfrm>
        <a:graphic>
          <a:graphicData uri="http://schemas.openxmlformats.org/drawingml/2006/table">
            <a:tbl>
              <a:tblPr>
                <a:tableStyleId>{5C22544A-7EE6-4342-B048-85BDC9FD1C3A}</a:tableStyleId>
              </a:tblPr>
              <a:tblGrid>
                <a:gridCol w="1424222">
                  <a:extLst>
                    <a:ext uri="{9D8B030D-6E8A-4147-A177-3AD203B41FA5}">
                      <a16:colId xmlns:a16="http://schemas.microsoft.com/office/drawing/2014/main" val="719967058"/>
                    </a:ext>
                  </a:extLst>
                </a:gridCol>
                <a:gridCol w="1288026">
                  <a:extLst>
                    <a:ext uri="{9D8B030D-6E8A-4147-A177-3AD203B41FA5}">
                      <a16:colId xmlns:a16="http://schemas.microsoft.com/office/drawing/2014/main" val="406474127"/>
                    </a:ext>
                  </a:extLst>
                </a:gridCol>
                <a:gridCol w="1625611">
                  <a:extLst>
                    <a:ext uri="{9D8B030D-6E8A-4147-A177-3AD203B41FA5}">
                      <a16:colId xmlns:a16="http://schemas.microsoft.com/office/drawing/2014/main" val="984321069"/>
                    </a:ext>
                  </a:extLst>
                </a:gridCol>
              </a:tblGrid>
              <a:tr h="624188">
                <a:tc>
                  <a:txBody>
                    <a:bodyPr/>
                    <a:lstStyle/>
                    <a:p>
                      <a:pPr algn="l" fontAlgn="b"/>
                      <a:endParaRPr lang="en-US" sz="1200" b="0" i="0" u="none" strike="noStrike">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fontAlgn="b"/>
                      <a:r>
                        <a:rPr lang="en-US" sz="1200" u="none" strike="noStrike" baseline="0">
                          <a:solidFill>
                            <a:schemeClr val="bg1"/>
                          </a:solidFill>
                          <a:effectLst/>
                        </a:rPr>
                        <a:t>Compliant with Physical</a:t>
                      </a:r>
                      <a:endParaRPr lang="en-US" sz="1200" b="0" i="0" u="none" strike="noStrike" baseline="0">
                        <a:solidFill>
                          <a:schemeClr val="bg1"/>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fontAlgn="b"/>
                      <a:r>
                        <a:rPr lang="en-US" sz="1200" u="none" strike="noStrike" baseline="0">
                          <a:solidFill>
                            <a:schemeClr val="bg1"/>
                          </a:solidFill>
                          <a:effectLst/>
                        </a:rPr>
                        <a:t>Not Compliant with Physical</a:t>
                      </a:r>
                      <a:endParaRPr lang="en-US" sz="1200" b="0" i="0" u="none" strike="noStrike" baseline="0">
                        <a:solidFill>
                          <a:schemeClr val="bg1"/>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281248534"/>
                  </a:ext>
                </a:extLst>
              </a:tr>
              <a:tr h="336919">
                <a:tc>
                  <a:txBody>
                    <a:bodyPr/>
                    <a:lstStyle/>
                    <a:p>
                      <a:pPr algn="l" fontAlgn="b"/>
                      <a:r>
                        <a:rPr lang="en-US" sz="1200" u="none" strike="noStrike">
                          <a:effectLst/>
                        </a:rPr>
                        <a:t>Mammogram</a:t>
                      </a:r>
                      <a:endParaRPr lang="en-US" sz="1200" b="0" i="0" u="none" strike="noStrike">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69%</a:t>
                      </a:r>
                      <a:endParaRPr lang="en-US" sz="1200" b="0" i="0" u="none" strike="noStrike">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33%</a:t>
                      </a:r>
                      <a:endParaRPr lang="en-US" sz="1200" b="0" i="0" u="none" strike="noStrike">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4561092"/>
                  </a:ext>
                </a:extLst>
              </a:tr>
              <a:tr h="336919">
                <a:tc>
                  <a:txBody>
                    <a:bodyPr/>
                    <a:lstStyle/>
                    <a:p>
                      <a:pPr algn="l" fontAlgn="b"/>
                      <a:r>
                        <a:rPr lang="en-US" sz="1200" u="none" strike="noStrike">
                          <a:effectLst/>
                        </a:rPr>
                        <a:t>Cervical screening</a:t>
                      </a:r>
                      <a:endParaRPr lang="en-US" sz="1200" b="0" i="0" u="none" strike="noStrike">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200" u="none" strike="noStrike">
                          <a:effectLst/>
                        </a:rPr>
                        <a:t>64%</a:t>
                      </a:r>
                      <a:endParaRPr lang="en-US" sz="1200" b="0" i="0" u="none" strike="noStrike">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200" u="none" strike="noStrike">
                          <a:effectLst/>
                        </a:rPr>
                        <a:t>34%</a:t>
                      </a:r>
                      <a:endParaRPr lang="en-US" sz="1200" b="0" i="0" u="none" strike="noStrike">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748956"/>
                  </a:ext>
                </a:extLst>
              </a:tr>
              <a:tr h="336919">
                <a:tc>
                  <a:txBody>
                    <a:bodyPr/>
                    <a:lstStyle/>
                    <a:p>
                      <a:pPr algn="l" fontAlgn="b"/>
                      <a:r>
                        <a:rPr lang="en-US" sz="1200" u="none" strike="noStrike">
                          <a:effectLst/>
                        </a:rPr>
                        <a:t>Colonoscopy</a:t>
                      </a:r>
                      <a:endParaRPr lang="en-US" sz="1200" b="0" i="0" u="none" strike="noStrike">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85%</a:t>
                      </a:r>
                      <a:endParaRPr lang="en-US" sz="1200" b="0" i="0" u="none" strike="noStrike">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200" u="none" strike="noStrike">
                          <a:effectLst/>
                        </a:rPr>
                        <a:t>35%</a:t>
                      </a:r>
                      <a:endParaRPr lang="en-US" sz="1200" b="0" i="0" u="none" strike="noStrike">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3609582"/>
                  </a:ext>
                </a:extLst>
              </a:tr>
            </a:tbl>
          </a:graphicData>
        </a:graphic>
      </p:graphicFrame>
      <p:sp>
        <p:nvSpPr>
          <p:cNvPr id="14" name="TextBox 13">
            <a:extLst>
              <a:ext uri="{FF2B5EF4-FFF2-40B4-BE49-F238E27FC236}">
                <a16:creationId xmlns:a16="http://schemas.microsoft.com/office/drawing/2014/main" id="{FA4DC00E-8729-8BD3-A793-32EDC3097999}"/>
              </a:ext>
            </a:extLst>
          </p:cNvPr>
          <p:cNvSpPr txBox="1"/>
          <p:nvPr/>
        </p:nvSpPr>
        <p:spPr>
          <a:xfrm>
            <a:off x="7444475" y="1172878"/>
            <a:ext cx="42440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628D"/>
                </a:solidFill>
                <a:effectLst/>
                <a:uLnTx/>
                <a:uFillTx/>
                <a:latin typeface="Montserrat"/>
                <a:ea typeface="+mn-ea"/>
                <a:cs typeface="+mn-cs"/>
              </a:rPr>
              <a:t>2024 Cancer Screening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628D"/>
                </a:solidFill>
                <a:effectLst/>
                <a:uLnTx/>
                <a:uFillTx/>
                <a:latin typeface="Montserrat"/>
                <a:ea typeface="+mn-ea"/>
                <a:cs typeface="+mn-cs"/>
              </a:rPr>
              <a:t>Annual Physical Compliance</a:t>
            </a:r>
          </a:p>
        </p:txBody>
      </p:sp>
    </p:spTree>
    <p:extLst>
      <p:ext uri="{BB962C8B-B14F-4D97-AF65-F5344CB8AC3E}">
        <p14:creationId xmlns:p14="http://schemas.microsoft.com/office/powerpoint/2010/main" val="2441030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65447-ED77-D97B-F0A1-9EB04C72A08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6E2D80C-DA04-F2A8-4B5B-E186473C4576}"/>
              </a:ext>
            </a:extLst>
          </p:cNvPr>
          <p:cNvSpPr>
            <a:spLocks noGrp="1"/>
          </p:cNvSpPr>
          <p:nvPr>
            <p:ph type="title"/>
          </p:nvPr>
        </p:nvSpPr>
        <p:spPr/>
        <p:txBody>
          <a:bodyPr/>
          <a:lstStyle/>
          <a:p>
            <a:r>
              <a:rPr lang="en-US"/>
              <a:t>Cancer cost trend</a:t>
            </a:r>
          </a:p>
        </p:txBody>
      </p:sp>
      <p:sp>
        <p:nvSpPr>
          <p:cNvPr id="7" name="Text Placeholder 6">
            <a:extLst>
              <a:ext uri="{FF2B5EF4-FFF2-40B4-BE49-F238E27FC236}">
                <a16:creationId xmlns:a16="http://schemas.microsoft.com/office/drawing/2014/main" id="{A116414D-762C-14FA-85EB-B58A114C3866}"/>
              </a:ext>
            </a:extLst>
          </p:cNvPr>
          <p:cNvSpPr>
            <a:spLocks noGrp="1"/>
          </p:cNvSpPr>
          <p:nvPr>
            <p:ph type="body" sz="quarter" idx="10"/>
          </p:nvPr>
        </p:nvSpPr>
        <p:spPr>
          <a:xfrm>
            <a:off x="7097769" y="2136129"/>
            <a:ext cx="4423671" cy="2937599"/>
          </a:xfrm>
        </p:spPr>
        <p:txBody>
          <a:bodyPr/>
          <a:lstStyle/>
          <a:p>
            <a:pPr>
              <a:spcBef>
                <a:spcPts val="600"/>
              </a:spcBef>
              <a:spcAft>
                <a:spcPts val="0"/>
              </a:spcAft>
            </a:pPr>
            <a:r>
              <a:rPr lang="en-US"/>
              <a:t>Risk among members with cancer increased 5% from 2021 compared to 2024.</a:t>
            </a:r>
          </a:p>
          <a:p>
            <a:pPr>
              <a:spcBef>
                <a:spcPts val="600"/>
              </a:spcBef>
              <a:spcAft>
                <a:spcPts val="0"/>
              </a:spcAft>
            </a:pPr>
            <a:r>
              <a:rPr lang="en-US"/>
              <a:t>Since 2021, PMPY spend for those with cancer has increased almost 21%, influenced by greater spend across all claims types.</a:t>
            </a:r>
          </a:p>
          <a:p>
            <a:pPr>
              <a:spcBef>
                <a:spcPts val="600"/>
              </a:spcBef>
              <a:spcAft>
                <a:spcPts val="0"/>
              </a:spcAft>
            </a:pPr>
            <a:r>
              <a:rPr lang="en-US"/>
              <a:t>Rx through Medical and PBM are key drivers of cancer cost trend with PMPYs that increased 22% and 35%, respectively.</a:t>
            </a:r>
          </a:p>
        </p:txBody>
      </p:sp>
      <p:sp>
        <p:nvSpPr>
          <p:cNvPr id="2" name="Rectangle 1">
            <a:extLst>
              <a:ext uri="{FF2B5EF4-FFF2-40B4-BE49-F238E27FC236}">
                <a16:creationId xmlns:a16="http://schemas.microsoft.com/office/drawing/2014/main" id="{1E6390DF-651C-A559-CD68-2BFF82FB7422}"/>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3C9D07AE-1200-6990-CF50-D6BBA6EF4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4" name="Picture 3" descr="A blue and green cube with letters on it&#10;&#10;Description automatically generated">
            <a:extLst>
              <a:ext uri="{FF2B5EF4-FFF2-40B4-BE49-F238E27FC236}">
                <a16:creationId xmlns:a16="http://schemas.microsoft.com/office/drawing/2014/main" id="{03C343B6-2200-8388-41FE-D86D736F4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graphicFrame>
        <p:nvGraphicFramePr>
          <p:cNvPr id="5" name="Chart 4">
            <a:extLst>
              <a:ext uri="{FF2B5EF4-FFF2-40B4-BE49-F238E27FC236}">
                <a16:creationId xmlns:a16="http://schemas.microsoft.com/office/drawing/2014/main" id="{6C1A32D5-5FFA-5C78-1D78-CBE5F9709873}"/>
              </a:ext>
            </a:extLst>
          </p:cNvPr>
          <p:cNvGraphicFramePr>
            <a:graphicFrameLocks/>
          </p:cNvGraphicFramePr>
          <p:nvPr/>
        </p:nvGraphicFramePr>
        <p:xfrm>
          <a:off x="373127" y="1548299"/>
          <a:ext cx="6257925" cy="41719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42344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5A7A2-7253-2DFC-60D4-7F8C704BCC0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F67EB8B-DA69-C266-A672-820F0A0937BA}"/>
              </a:ext>
            </a:extLst>
          </p:cNvPr>
          <p:cNvSpPr>
            <a:spLocks noGrp="1"/>
          </p:cNvSpPr>
          <p:nvPr>
            <p:ph type="title"/>
          </p:nvPr>
        </p:nvSpPr>
        <p:spPr/>
        <p:txBody>
          <a:bodyPr/>
          <a:lstStyle/>
          <a:p>
            <a:r>
              <a:rPr lang="en-US"/>
              <a:t>Cancer cost trend- J Codes</a:t>
            </a:r>
          </a:p>
        </p:txBody>
      </p:sp>
      <p:sp>
        <p:nvSpPr>
          <p:cNvPr id="7" name="Text Placeholder 6">
            <a:extLst>
              <a:ext uri="{FF2B5EF4-FFF2-40B4-BE49-F238E27FC236}">
                <a16:creationId xmlns:a16="http://schemas.microsoft.com/office/drawing/2014/main" id="{FCFC193D-20CA-F56D-8DB8-CC7D6A2615AD}"/>
              </a:ext>
            </a:extLst>
          </p:cNvPr>
          <p:cNvSpPr>
            <a:spLocks noGrp="1"/>
          </p:cNvSpPr>
          <p:nvPr>
            <p:ph type="body" sz="quarter" idx="10"/>
          </p:nvPr>
        </p:nvSpPr>
        <p:spPr>
          <a:xfrm>
            <a:off x="8012884" y="822964"/>
            <a:ext cx="3860448" cy="2666756"/>
          </a:xfrm>
        </p:spPr>
        <p:txBody>
          <a:bodyPr/>
          <a:lstStyle/>
          <a:p>
            <a:pPr>
              <a:spcBef>
                <a:spcPts val="600"/>
              </a:spcBef>
              <a:spcAft>
                <a:spcPts val="0"/>
              </a:spcAft>
            </a:pPr>
            <a:r>
              <a:rPr lang="en-US"/>
              <a:t>Treatments for malignancy comprise 47% of all J code spend. </a:t>
            </a:r>
          </a:p>
          <a:p>
            <a:pPr>
              <a:spcBef>
                <a:spcPts val="600"/>
              </a:spcBef>
              <a:spcAft>
                <a:spcPts val="0"/>
              </a:spcAft>
            </a:pPr>
            <a:r>
              <a:rPr lang="en-US"/>
              <a:t>At $106M, J code spend related to cancer has increased 52% since 2021 ($70M). Service count increased 39% in this same timeframe.</a:t>
            </a:r>
          </a:p>
          <a:p>
            <a:pPr>
              <a:spcBef>
                <a:spcPts val="600"/>
              </a:spcBef>
              <a:spcAft>
                <a:spcPts val="0"/>
              </a:spcAft>
            </a:pPr>
            <a:r>
              <a:rPr lang="en-US"/>
              <a:t>Average cost per service is higher across 8 of top 10 J codes in 2024.</a:t>
            </a:r>
          </a:p>
        </p:txBody>
      </p:sp>
      <p:sp>
        <p:nvSpPr>
          <p:cNvPr id="2" name="Rectangle 1">
            <a:extLst>
              <a:ext uri="{FF2B5EF4-FFF2-40B4-BE49-F238E27FC236}">
                <a16:creationId xmlns:a16="http://schemas.microsoft.com/office/drawing/2014/main" id="{99352BE2-E61F-795B-B0C4-F817E717F435}"/>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0F943776-0532-CCFE-724B-7B119EC9F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4" name="Picture 3" descr="A blue and green cube with letters on it&#10;&#10;Description automatically generated">
            <a:extLst>
              <a:ext uri="{FF2B5EF4-FFF2-40B4-BE49-F238E27FC236}">
                <a16:creationId xmlns:a16="http://schemas.microsoft.com/office/drawing/2014/main" id="{8E3E5D71-4464-744C-A68A-3AB77A519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graphicFrame>
        <p:nvGraphicFramePr>
          <p:cNvPr id="11" name="Table 10">
            <a:extLst>
              <a:ext uri="{FF2B5EF4-FFF2-40B4-BE49-F238E27FC236}">
                <a16:creationId xmlns:a16="http://schemas.microsoft.com/office/drawing/2014/main" id="{B5C6C2FD-564E-5E96-7EB5-310CCA9FB205}"/>
              </a:ext>
            </a:extLst>
          </p:cNvPr>
          <p:cNvGraphicFramePr>
            <a:graphicFrameLocks noGrp="1"/>
          </p:cNvGraphicFramePr>
          <p:nvPr/>
        </p:nvGraphicFramePr>
        <p:xfrm>
          <a:off x="8012884" y="3811752"/>
          <a:ext cx="2595855" cy="2257619"/>
        </p:xfrm>
        <a:graphic>
          <a:graphicData uri="http://schemas.openxmlformats.org/drawingml/2006/table">
            <a:tbl>
              <a:tblPr>
                <a:tableStyleId>{5C22544A-7EE6-4342-B048-85BDC9FD1C3A}</a:tableStyleId>
              </a:tblPr>
              <a:tblGrid>
                <a:gridCol w="836542">
                  <a:extLst>
                    <a:ext uri="{9D8B030D-6E8A-4147-A177-3AD203B41FA5}">
                      <a16:colId xmlns:a16="http://schemas.microsoft.com/office/drawing/2014/main" val="877109095"/>
                    </a:ext>
                  </a:extLst>
                </a:gridCol>
                <a:gridCol w="1759313">
                  <a:extLst>
                    <a:ext uri="{9D8B030D-6E8A-4147-A177-3AD203B41FA5}">
                      <a16:colId xmlns:a16="http://schemas.microsoft.com/office/drawing/2014/main" val="743133498"/>
                    </a:ext>
                  </a:extLst>
                </a:gridCol>
              </a:tblGrid>
              <a:tr h="309013">
                <a:tc gridSpan="2">
                  <a:txBody>
                    <a:bodyPr/>
                    <a:lstStyle/>
                    <a:p>
                      <a:pPr algn="ctr" fontAlgn="t"/>
                      <a:r>
                        <a:rPr lang="en-US" sz="1000" b="1" i="0" u="none" strike="noStrike">
                          <a:solidFill>
                            <a:schemeClr val="bg1"/>
                          </a:solidFill>
                          <a:effectLst/>
                          <a:latin typeface="+mn-lt"/>
                        </a:rPr>
                        <a:t>J Code Key</a:t>
                      </a:r>
                    </a:p>
                  </a:txBody>
                  <a:tcPr marL="0" marR="0" marT="0" marB="0" anchor="ctr">
                    <a:solidFill>
                      <a:schemeClr val="accent4"/>
                    </a:solidFill>
                  </a:tcPr>
                </a:tc>
                <a:tc hMerge="1">
                  <a:txBody>
                    <a:bodyPr/>
                    <a:lstStyle/>
                    <a:p>
                      <a:pPr algn="ctr" fontAlgn="t"/>
                      <a:endParaRPr lang="en-US" sz="900" b="0" i="0" u="none" strike="noStrike">
                        <a:solidFill>
                          <a:srgbClr val="404040"/>
                        </a:solidFill>
                        <a:effectLst/>
                        <a:latin typeface="Arial" panose="020B0604020202020204" pitchFamily="34" charset="0"/>
                      </a:endParaRPr>
                    </a:p>
                  </a:txBody>
                  <a:tcPr marL="0" marR="0" marT="0" marB="0" anchor="ctr"/>
                </a:tc>
                <a:extLst>
                  <a:ext uri="{0D108BD9-81ED-4DB2-BD59-A6C34878D82A}">
                    <a16:rowId xmlns:a16="http://schemas.microsoft.com/office/drawing/2014/main" val="2769376722"/>
                  </a:ext>
                </a:extLst>
              </a:tr>
              <a:tr h="192446">
                <a:tc>
                  <a:txBody>
                    <a:bodyPr/>
                    <a:lstStyle/>
                    <a:p>
                      <a:pPr algn="ctr" fontAlgn="t"/>
                      <a:r>
                        <a:rPr lang="en-US" sz="1000" u="none" strike="noStrike">
                          <a:effectLst/>
                          <a:latin typeface="+mn-lt"/>
                        </a:rPr>
                        <a:t>J9271</a:t>
                      </a:r>
                      <a:endParaRPr lang="en-US" sz="1000" b="0" i="0" u="none" strike="noStrike">
                        <a:solidFill>
                          <a:srgbClr val="404040"/>
                        </a:solidFill>
                        <a:effectLst/>
                        <a:latin typeface="+mn-lt"/>
                      </a:endParaRPr>
                    </a:p>
                  </a:txBody>
                  <a:tcPr marL="0" marR="0" marT="0" marB="0" anchor="ctr">
                    <a:solidFill>
                      <a:schemeClr val="bg1"/>
                    </a:solidFill>
                  </a:tcPr>
                </a:tc>
                <a:tc>
                  <a:txBody>
                    <a:bodyPr/>
                    <a:lstStyle/>
                    <a:p>
                      <a:pPr algn="ctr" fontAlgn="t"/>
                      <a:r>
                        <a:rPr lang="en-US" sz="1000" u="none" strike="noStrike">
                          <a:effectLst/>
                          <a:latin typeface="+mn-lt"/>
                        </a:rPr>
                        <a:t>Keytruda</a:t>
                      </a:r>
                      <a:endParaRPr lang="en-US" sz="1000" b="0" i="0" u="none" strike="noStrike">
                        <a:solidFill>
                          <a:srgbClr val="404040"/>
                        </a:solidFill>
                        <a:effectLst/>
                        <a:latin typeface="+mn-lt"/>
                      </a:endParaRPr>
                    </a:p>
                  </a:txBody>
                  <a:tcPr marL="0" marR="0" marT="0" marB="0" anchor="ctr">
                    <a:solidFill>
                      <a:schemeClr val="bg1"/>
                    </a:solidFill>
                  </a:tcPr>
                </a:tc>
                <a:extLst>
                  <a:ext uri="{0D108BD9-81ED-4DB2-BD59-A6C34878D82A}">
                    <a16:rowId xmlns:a16="http://schemas.microsoft.com/office/drawing/2014/main" val="1273798931"/>
                  </a:ext>
                </a:extLst>
              </a:tr>
              <a:tr h="201146">
                <a:tc>
                  <a:txBody>
                    <a:bodyPr/>
                    <a:lstStyle/>
                    <a:p>
                      <a:pPr algn="ctr" fontAlgn="t"/>
                      <a:r>
                        <a:rPr lang="en-US" sz="1000" u="none" strike="noStrike">
                          <a:effectLst/>
                          <a:latin typeface="+mn-lt"/>
                        </a:rPr>
                        <a:t>J9299</a:t>
                      </a:r>
                      <a:endParaRPr lang="en-US" sz="1000" b="0" i="0" u="none" strike="noStrike">
                        <a:solidFill>
                          <a:srgbClr val="404040"/>
                        </a:solidFill>
                        <a:effectLst/>
                        <a:latin typeface="+mn-lt"/>
                      </a:endParaRPr>
                    </a:p>
                  </a:txBody>
                  <a:tcPr marL="0" marR="0" marT="0" marB="0" anchor="ctr">
                    <a:solidFill>
                      <a:schemeClr val="tx2">
                        <a:lumMod val="20000"/>
                        <a:lumOff val="80000"/>
                      </a:schemeClr>
                    </a:solidFill>
                  </a:tcPr>
                </a:tc>
                <a:tc>
                  <a:txBody>
                    <a:bodyPr/>
                    <a:lstStyle/>
                    <a:p>
                      <a:pPr algn="ctr" fontAlgn="t"/>
                      <a:r>
                        <a:rPr lang="en-US" sz="1000" u="none" strike="noStrike">
                          <a:effectLst/>
                          <a:latin typeface="+mn-lt"/>
                        </a:rPr>
                        <a:t>Opdivo</a:t>
                      </a:r>
                      <a:endParaRPr lang="en-US" sz="1000" b="0" i="0" u="none" strike="noStrike">
                        <a:solidFill>
                          <a:srgbClr val="404040"/>
                        </a:solidFill>
                        <a:effectLst/>
                        <a:latin typeface="+mn-lt"/>
                      </a:endParaRPr>
                    </a:p>
                  </a:txBody>
                  <a:tcPr marL="0" marR="0" marT="0" marB="0" anchor="ctr">
                    <a:solidFill>
                      <a:schemeClr val="tx2">
                        <a:lumMod val="20000"/>
                        <a:lumOff val="80000"/>
                      </a:schemeClr>
                    </a:solidFill>
                  </a:tcPr>
                </a:tc>
                <a:extLst>
                  <a:ext uri="{0D108BD9-81ED-4DB2-BD59-A6C34878D82A}">
                    <a16:rowId xmlns:a16="http://schemas.microsoft.com/office/drawing/2014/main" val="2621448064"/>
                  </a:ext>
                </a:extLst>
              </a:tr>
              <a:tr h="192446">
                <a:tc>
                  <a:txBody>
                    <a:bodyPr/>
                    <a:lstStyle/>
                    <a:p>
                      <a:pPr algn="ctr" fontAlgn="t"/>
                      <a:r>
                        <a:rPr lang="en-US" sz="1000" u="none" strike="noStrike">
                          <a:effectLst/>
                          <a:latin typeface="+mn-lt"/>
                        </a:rPr>
                        <a:t>J9144</a:t>
                      </a:r>
                      <a:endParaRPr lang="en-US" sz="1000" b="0" i="0" u="none" strike="noStrike">
                        <a:solidFill>
                          <a:srgbClr val="404040"/>
                        </a:solidFill>
                        <a:effectLst/>
                        <a:latin typeface="+mn-lt"/>
                      </a:endParaRPr>
                    </a:p>
                  </a:txBody>
                  <a:tcPr marL="0" marR="0" marT="0" marB="0" anchor="ctr">
                    <a:solidFill>
                      <a:schemeClr val="bg1"/>
                    </a:solidFill>
                  </a:tcPr>
                </a:tc>
                <a:tc>
                  <a:txBody>
                    <a:bodyPr/>
                    <a:lstStyle/>
                    <a:p>
                      <a:pPr algn="ctr" fontAlgn="t"/>
                      <a:r>
                        <a:rPr lang="en-US" sz="1000" u="none" strike="noStrike">
                          <a:effectLst/>
                          <a:latin typeface="+mn-lt"/>
                        </a:rPr>
                        <a:t>Darzalex</a:t>
                      </a:r>
                      <a:endParaRPr lang="en-US" sz="1000" b="0" i="0" u="none" strike="noStrike">
                        <a:solidFill>
                          <a:srgbClr val="404040"/>
                        </a:solidFill>
                        <a:effectLst/>
                        <a:latin typeface="+mn-lt"/>
                      </a:endParaRPr>
                    </a:p>
                  </a:txBody>
                  <a:tcPr marL="0" marR="0" marT="0" marB="0" anchor="ctr">
                    <a:solidFill>
                      <a:schemeClr val="bg1"/>
                    </a:solidFill>
                  </a:tcPr>
                </a:tc>
                <a:extLst>
                  <a:ext uri="{0D108BD9-81ED-4DB2-BD59-A6C34878D82A}">
                    <a16:rowId xmlns:a16="http://schemas.microsoft.com/office/drawing/2014/main" val="2130324584"/>
                  </a:ext>
                </a:extLst>
              </a:tr>
              <a:tr h="192446">
                <a:tc>
                  <a:txBody>
                    <a:bodyPr/>
                    <a:lstStyle/>
                    <a:p>
                      <a:pPr algn="ctr" fontAlgn="t"/>
                      <a:r>
                        <a:rPr lang="en-US" sz="1000" u="none" strike="noStrike">
                          <a:effectLst/>
                          <a:latin typeface="+mn-lt"/>
                        </a:rPr>
                        <a:t>J9306</a:t>
                      </a:r>
                      <a:endParaRPr lang="en-US" sz="1000" b="0" i="0" u="none" strike="noStrike">
                        <a:solidFill>
                          <a:srgbClr val="404040"/>
                        </a:solidFill>
                        <a:effectLst/>
                        <a:latin typeface="+mn-lt"/>
                      </a:endParaRPr>
                    </a:p>
                  </a:txBody>
                  <a:tcPr marL="0" marR="0" marT="0" marB="0" anchor="ctr">
                    <a:solidFill>
                      <a:schemeClr val="tx2">
                        <a:lumMod val="20000"/>
                        <a:lumOff val="80000"/>
                      </a:schemeClr>
                    </a:solidFill>
                  </a:tcPr>
                </a:tc>
                <a:tc>
                  <a:txBody>
                    <a:bodyPr/>
                    <a:lstStyle/>
                    <a:p>
                      <a:pPr algn="ctr" fontAlgn="t"/>
                      <a:r>
                        <a:rPr lang="en-US" sz="1000" u="none" strike="noStrike">
                          <a:effectLst/>
                          <a:latin typeface="+mn-lt"/>
                        </a:rPr>
                        <a:t>Perjeta</a:t>
                      </a:r>
                      <a:endParaRPr lang="en-US" sz="1000" b="0" i="0" u="none" strike="noStrike">
                        <a:solidFill>
                          <a:srgbClr val="404040"/>
                        </a:solidFill>
                        <a:effectLst/>
                        <a:latin typeface="+mn-lt"/>
                      </a:endParaRPr>
                    </a:p>
                  </a:txBody>
                  <a:tcPr marL="0" marR="0" marT="0" marB="0" anchor="ctr">
                    <a:solidFill>
                      <a:schemeClr val="tx2">
                        <a:lumMod val="20000"/>
                        <a:lumOff val="80000"/>
                      </a:schemeClr>
                    </a:solidFill>
                  </a:tcPr>
                </a:tc>
                <a:extLst>
                  <a:ext uri="{0D108BD9-81ED-4DB2-BD59-A6C34878D82A}">
                    <a16:rowId xmlns:a16="http://schemas.microsoft.com/office/drawing/2014/main" val="588711713"/>
                  </a:ext>
                </a:extLst>
              </a:tr>
              <a:tr h="192446">
                <a:tc>
                  <a:txBody>
                    <a:bodyPr/>
                    <a:lstStyle/>
                    <a:p>
                      <a:pPr algn="ctr" fontAlgn="t"/>
                      <a:r>
                        <a:rPr lang="en-US" sz="1000" u="none" strike="noStrike">
                          <a:effectLst/>
                          <a:latin typeface="+mn-lt"/>
                        </a:rPr>
                        <a:t>J9228</a:t>
                      </a:r>
                      <a:endParaRPr lang="en-US" sz="1000" b="0" i="0" u="none" strike="noStrike">
                        <a:solidFill>
                          <a:srgbClr val="404040"/>
                        </a:solidFill>
                        <a:effectLst/>
                        <a:latin typeface="+mn-lt"/>
                      </a:endParaRPr>
                    </a:p>
                  </a:txBody>
                  <a:tcPr marL="0" marR="0" marT="0" marB="0" anchor="ctr">
                    <a:solidFill>
                      <a:schemeClr val="bg1"/>
                    </a:solidFill>
                  </a:tcPr>
                </a:tc>
                <a:tc>
                  <a:txBody>
                    <a:bodyPr/>
                    <a:lstStyle/>
                    <a:p>
                      <a:pPr algn="ctr" fontAlgn="t"/>
                      <a:r>
                        <a:rPr lang="en-US" sz="1000" u="none" strike="noStrike">
                          <a:effectLst/>
                          <a:latin typeface="+mn-lt"/>
                        </a:rPr>
                        <a:t>Yervoy</a:t>
                      </a:r>
                      <a:endParaRPr lang="en-US" sz="1000" b="0" i="0" u="none" strike="noStrike">
                        <a:solidFill>
                          <a:srgbClr val="404040"/>
                        </a:solidFill>
                        <a:effectLst/>
                        <a:latin typeface="+mn-lt"/>
                      </a:endParaRPr>
                    </a:p>
                  </a:txBody>
                  <a:tcPr marL="0" marR="0" marT="0" marB="0" anchor="ctr">
                    <a:solidFill>
                      <a:schemeClr val="bg1"/>
                    </a:solidFill>
                  </a:tcPr>
                </a:tc>
                <a:extLst>
                  <a:ext uri="{0D108BD9-81ED-4DB2-BD59-A6C34878D82A}">
                    <a16:rowId xmlns:a16="http://schemas.microsoft.com/office/drawing/2014/main" val="3192939899"/>
                  </a:ext>
                </a:extLst>
              </a:tr>
              <a:tr h="192446">
                <a:tc>
                  <a:txBody>
                    <a:bodyPr/>
                    <a:lstStyle/>
                    <a:p>
                      <a:pPr algn="ctr" fontAlgn="t"/>
                      <a:r>
                        <a:rPr lang="en-US" sz="1000" u="none" strike="noStrike">
                          <a:effectLst/>
                          <a:latin typeface="+mn-lt"/>
                        </a:rPr>
                        <a:t>J9358</a:t>
                      </a:r>
                      <a:endParaRPr lang="en-US" sz="1000" b="0" i="0" u="none" strike="noStrike">
                        <a:solidFill>
                          <a:srgbClr val="404040"/>
                        </a:solidFill>
                        <a:effectLst/>
                        <a:latin typeface="+mn-lt"/>
                      </a:endParaRPr>
                    </a:p>
                  </a:txBody>
                  <a:tcPr marL="0" marR="0" marT="0" marB="0" anchor="ctr">
                    <a:solidFill>
                      <a:schemeClr val="tx2">
                        <a:lumMod val="20000"/>
                        <a:lumOff val="80000"/>
                      </a:schemeClr>
                    </a:solidFill>
                  </a:tcPr>
                </a:tc>
                <a:tc>
                  <a:txBody>
                    <a:bodyPr/>
                    <a:lstStyle/>
                    <a:p>
                      <a:pPr algn="ctr" fontAlgn="t"/>
                      <a:r>
                        <a:rPr lang="en-US" sz="1000" u="none" strike="noStrike">
                          <a:effectLst/>
                          <a:latin typeface="+mn-lt"/>
                        </a:rPr>
                        <a:t>Enhertu</a:t>
                      </a:r>
                      <a:endParaRPr lang="en-US" sz="1000" b="0" i="0" u="none" strike="noStrike">
                        <a:solidFill>
                          <a:srgbClr val="404040"/>
                        </a:solidFill>
                        <a:effectLst/>
                        <a:latin typeface="+mn-lt"/>
                      </a:endParaRPr>
                    </a:p>
                  </a:txBody>
                  <a:tcPr marL="0" marR="0" marT="0" marB="0" anchor="ctr">
                    <a:solidFill>
                      <a:schemeClr val="tx2">
                        <a:lumMod val="20000"/>
                        <a:lumOff val="80000"/>
                      </a:schemeClr>
                    </a:solidFill>
                  </a:tcPr>
                </a:tc>
                <a:extLst>
                  <a:ext uri="{0D108BD9-81ED-4DB2-BD59-A6C34878D82A}">
                    <a16:rowId xmlns:a16="http://schemas.microsoft.com/office/drawing/2014/main" val="2548882069"/>
                  </a:ext>
                </a:extLst>
              </a:tr>
              <a:tr h="192446">
                <a:tc>
                  <a:txBody>
                    <a:bodyPr/>
                    <a:lstStyle/>
                    <a:p>
                      <a:pPr algn="ctr" fontAlgn="t"/>
                      <a:r>
                        <a:rPr lang="en-US" sz="1000" u="none" strike="noStrike">
                          <a:effectLst/>
                          <a:latin typeface="+mn-lt"/>
                        </a:rPr>
                        <a:t>J9173</a:t>
                      </a:r>
                      <a:endParaRPr lang="en-US" sz="1000" b="0" i="0" u="none" strike="noStrike">
                        <a:solidFill>
                          <a:srgbClr val="404040"/>
                        </a:solidFill>
                        <a:effectLst/>
                        <a:latin typeface="+mn-lt"/>
                      </a:endParaRPr>
                    </a:p>
                  </a:txBody>
                  <a:tcPr marL="0" marR="0" marT="0" marB="0" anchor="ctr">
                    <a:solidFill>
                      <a:schemeClr val="bg1"/>
                    </a:solidFill>
                  </a:tcPr>
                </a:tc>
                <a:tc>
                  <a:txBody>
                    <a:bodyPr/>
                    <a:lstStyle/>
                    <a:p>
                      <a:pPr algn="ctr" fontAlgn="t"/>
                      <a:r>
                        <a:rPr lang="en-US" sz="1000" u="none" strike="noStrike">
                          <a:effectLst/>
                          <a:latin typeface="+mn-lt"/>
                        </a:rPr>
                        <a:t>Imfinzi</a:t>
                      </a:r>
                      <a:endParaRPr lang="en-US" sz="1000" b="0" i="0" u="none" strike="noStrike">
                        <a:solidFill>
                          <a:srgbClr val="404040"/>
                        </a:solidFill>
                        <a:effectLst/>
                        <a:latin typeface="+mn-lt"/>
                      </a:endParaRPr>
                    </a:p>
                  </a:txBody>
                  <a:tcPr marL="0" marR="0" marT="0" marB="0" anchor="ctr">
                    <a:solidFill>
                      <a:schemeClr val="bg1"/>
                    </a:solidFill>
                  </a:tcPr>
                </a:tc>
                <a:extLst>
                  <a:ext uri="{0D108BD9-81ED-4DB2-BD59-A6C34878D82A}">
                    <a16:rowId xmlns:a16="http://schemas.microsoft.com/office/drawing/2014/main" val="3431370903"/>
                  </a:ext>
                </a:extLst>
              </a:tr>
              <a:tr h="219363">
                <a:tc>
                  <a:txBody>
                    <a:bodyPr/>
                    <a:lstStyle/>
                    <a:p>
                      <a:pPr algn="ctr" fontAlgn="t"/>
                      <a:r>
                        <a:rPr lang="en-US" sz="1000" u="none" strike="noStrike">
                          <a:effectLst/>
                          <a:latin typeface="+mn-lt"/>
                        </a:rPr>
                        <a:t>J2506</a:t>
                      </a:r>
                      <a:endParaRPr lang="en-US" sz="1000" b="0" i="0" u="none" strike="noStrike">
                        <a:solidFill>
                          <a:srgbClr val="404040"/>
                        </a:solidFill>
                        <a:effectLst/>
                        <a:latin typeface="+mn-lt"/>
                      </a:endParaRPr>
                    </a:p>
                  </a:txBody>
                  <a:tcPr marL="0" marR="0" marT="0" marB="0" anchor="ctr">
                    <a:solidFill>
                      <a:schemeClr val="tx2">
                        <a:lumMod val="20000"/>
                        <a:lumOff val="80000"/>
                      </a:schemeClr>
                    </a:solidFill>
                  </a:tcPr>
                </a:tc>
                <a:tc>
                  <a:txBody>
                    <a:bodyPr/>
                    <a:lstStyle/>
                    <a:p>
                      <a:pPr algn="ctr" fontAlgn="t"/>
                      <a:r>
                        <a:rPr lang="en-US" sz="1000" u="none" strike="noStrike">
                          <a:effectLst/>
                          <a:latin typeface="+mn-lt"/>
                        </a:rPr>
                        <a:t>Neulasta</a:t>
                      </a:r>
                      <a:endParaRPr lang="en-US" sz="1000" b="0" i="0" u="none" strike="noStrike">
                        <a:solidFill>
                          <a:srgbClr val="404040"/>
                        </a:solidFill>
                        <a:effectLst/>
                        <a:latin typeface="+mn-lt"/>
                      </a:endParaRPr>
                    </a:p>
                  </a:txBody>
                  <a:tcPr marL="0" marR="0" marT="0" marB="0" anchor="ctr">
                    <a:solidFill>
                      <a:schemeClr val="tx2">
                        <a:lumMod val="20000"/>
                        <a:lumOff val="80000"/>
                      </a:schemeClr>
                    </a:solidFill>
                  </a:tcPr>
                </a:tc>
                <a:extLst>
                  <a:ext uri="{0D108BD9-81ED-4DB2-BD59-A6C34878D82A}">
                    <a16:rowId xmlns:a16="http://schemas.microsoft.com/office/drawing/2014/main" val="1621890277"/>
                  </a:ext>
                </a:extLst>
              </a:tr>
              <a:tr h="180975">
                <a:tc>
                  <a:txBody>
                    <a:bodyPr/>
                    <a:lstStyle/>
                    <a:p>
                      <a:pPr algn="ctr" fontAlgn="t"/>
                      <a:r>
                        <a:rPr lang="en-US" sz="1000" u="none" strike="noStrike">
                          <a:effectLst/>
                          <a:latin typeface="+mn-lt"/>
                        </a:rPr>
                        <a:t>J9042</a:t>
                      </a:r>
                      <a:endParaRPr lang="en-US" sz="1000" b="0" i="0" u="none" strike="noStrike">
                        <a:solidFill>
                          <a:srgbClr val="404040"/>
                        </a:solidFill>
                        <a:effectLst/>
                        <a:latin typeface="+mn-lt"/>
                      </a:endParaRPr>
                    </a:p>
                  </a:txBody>
                  <a:tcPr marL="0" marR="0" marT="0" marB="0" anchor="ctr">
                    <a:solidFill>
                      <a:schemeClr val="bg1"/>
                    </a:solidFill>
                  </a:tcPr>
                </a:tc>
                <a:tc>
                  <a:txBody>
                    <a:bodyPr/>
                    <a:lstStyle/>
                    <a:p>
                      <a:pPr algn="ctr" fontAlgn="t"/>
                      <a:r>
                        <a:rPr lang="en-US" sz="1000" u="none" strike="noStrike">
                          <a:effectLst/>
                          <a:latin typeface="+mn-lt"/>
                        </a:rPr>
                        <a:t>Adcetris</a:t>
                      </a:r>
                      <a:endParaRPr lang="en-US" sz="1000" b="0" i="0" u="none" strike="noStrike">
                        <a:solidFill>
                          <a:srgbClr val="404040"/>
                        </a:solidFill>
                        <a:effectLst/>
                        <a:latin typeface="+mn-lt"/>
                      </a:endParaRPr>
                    </a:p>
                  </a:txBody>
                  <a:tcPr marL="0" marR="0" marT="0" marB="0" anchor="ctr">
                    <a:solidFill>
                      <a:schemeClr val="bg1"/>
                    </a:solidFill>
                  </a:tcPr>
                </a:tc>
                <a:extLst>
                  <a:ext uri="{0D108BD9-81ED-4DB2-BD59-A6C34878D82A}">
                    <a16:rowId xmlns:a16="http://schemas.microsoft.com/office/drawing/2014/main" val="2852542071"/>
                  </a:ext>
                </a:extLst>
              </a:tr>
              <a:tr h="192446">
                <a:tc>
                  <a:txBody>
                    <a:bodyPr/>
                    <a:lstStyle/>
                    <a:p>
                      <a:pPr algn="ctr" fontAlgn="t"/>
                      <a:r>
                        <a:rPr lang="en-US" sz="1000" u="none" strike="noStrike">
                          <a:effectLst/>
                          <a:latin typeface="+mn-lt"/>
                        </a:rPr>
                        <a:t>Q5107</a:t>
                      </a:r>
                      <a:endParaRPr lang="en-US" sz="1000" b="0" i="0" u="none" strike="noStrike">
                        <a:solidFill>
                          <a:srgbClr val="404040"/>
                        </a:solidFill>
                        <a:effectLst/>
                        <a:latin typeface="+mn-lt"/>
                      </a:endParaRPr>
                    </a:p>
                  </a:txBody>
                  <a:tcPr marL="0" marR="0" marT="0" marB="0" anchor="ctr">
                    <a:solidFill>
                      <a:schemeClr val="tx2">
                        <a:lumMod val="20000"/>
                        <a:lumOff val="80000"/>
                      </a:schemeClr>
                    </a:solidFill>
                  </a:tcPr>
                </a:tc>
                <a:tc>
                  <a:txBody>
                    <a:bodyPr/>
                    <a:lstStyle/>
                    <a:p>
                      <a:pPr algn="ctr" fontAlgn="t"/>
                      <a:r>
                        <a:rPr lang="en-US" sz="1000" u="none" strike="noStrike">
                          <a:effectLst/>
                          <a:latin typeface="+mn-lt"/>
                        </a:rPr>
                        <a:t>Mvasi</a:t>
                      </a:r>
                      <a:endParaRPr lang="en-US" sz="1000" b="0" i="0" u="none" strike="noStrike">
                        <a:solidFill>
                          <a:srgbClr val="404040"/>
                        </a:solidFill>
                        <a:effectLst/>
                        <a:latin typeface="+mn-lt"/>
                      </a:endParaRPr>
                    </a:p>
                  </a:txBody>
                  <a:tcPr marL="0" marR="0" marT="0" marB="0" anchor="ctr">
                    <a:solidFill>
                      <a:schemeClr val="tx2">
                        <a:lumMod val="20000"/>
                        <a:lumOff val="80000"/>
                      </a:schemeClr>
                    </a:solidFill>
                  </a:tcPr>
                </a:tc>
                <a:extLst>
                  <a:ext uri="{0D108BD9-81ED-4DB2-BD59-A6C34878D82A}">
                    <a16:rowId xmlns:a16="http://schemas.microsoft.com/office/drawing/2014/main" val="1835268344"/>
                  </a:ext>
                </a:extLst>
              </a:tr>
            </a:tbl>
          </a:graphicData>
        </a:graphic>
      </p:graphicFrame>
      <p:graphicFrame>
        <p:nvGraphicFramePr>
          <p:cNvPr id="5" name="Chart 4">
            <a:extLst>
              <a:ext uri="{FF2B5EF4-FFF2-40B4-BE49-F238E27FC236}">
                <a16:creationId xmlns:a16="http://schemas.microsoft.com/office/drawing/2014/main" id="{80F2F7A2-6B11-F22A-EBE1-FD82A620EE7B}"/>
              </a:ext>
            </a:extLst>
          </p:cNvPr>
          <p:cNvGraphicFramePr>
            <a:graphicFrameLocks/>
          </p:cNvGraphicFramePr>
          <p:nvPr/>
        </p:nvGraphicFramePr>
        <p:xfrm>
          <a:off x="318668" y="1744230"/>
          <a:ext cx="7059619" cy="4135043"/>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040F2C97-68C6-4688-4D71-2D78C4BBAE9A}"/>
              </a:ext>
            </a:extLst>
          </p:cNvPr>
          <p:cNvSpPr/>
          <p:nvPr/>
        </p:nvSpPr>
        <p:spPr>
          <a:xfrm>
            <a:off x="5391150" y="2562225"/>
            <a:ext cx="628650" cy="279082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1414675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87588-C6E0-864B-60D6-E15C86C6CAF2}"/>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C6CFF32B-106A-B351-FE4C-1539BA5A3D53}"/>
              </a:ext>
            </a:extLst>
          </p:cNvPr>
          <p:cNvGrpSpPr/>
          <p:nvPr/>
        </p:nvGrpSpPr>
        <p:grpSpPr>
          <a:xfrm>
            <a:off x="4405337" y="1416606"/>
            <a:ext cx="6809653" cy="4780286"/>
            <a:chOff x="2787193" y="1417320"/>
            <a:chExt cx="6809653" cy="4780286"/>
          </a:xfrm>
        </p:grpSpPr>
        <p:pic>
          <p:nvPicPr>
            <p:cNvPr id="10" name="Picture 9">
              <a:extLst>
                <a:ext uri="{FF2B5EF4-FFF2-40B4-BE49-F238E27FC236}">
                  <a16:creationId xmlns:a16="http://schemas.microsoft.com/office/drawing/2014/main" id="{FFCB26E4-7FF6-85A1-220A-7E986BC47783}"/>
                </a:ext>
              </a:extLst>
            </p:cNvPr>
            <p:cNvPicPr>
              <a:picLocks noChangeAspect="1"/>
            </p:cNvPicPr>
            <p:nvPr/>
          </p:nvPicPr>
          <p:blipFill>
            <a:blip r:embed="rId2"/>
            <a:stretch>
              <a:fillRect/>
            </a:stretch>
          </p:blipFill>
          <p:spPr>
            <a:xfrm>
              <a:off x="2787193" y="1417320"/>
              <a:ext cx="6809653" cy="4780286"/>
            </a:xfrm>
            <a:prstGeom prst="rect">
              <a:avLst/>
            </a:prstGeom>
            <a:ln>
              <a:noFill/>
            </a:ln>
            <a:effectLst/>
          </p:spPr>
        </p:pic>
        <p:sp>
          <p:nvSpPr>
            <p:cNvPr id="14" name="TextBox 13">
              <a:extLst>
                <a:ext uri="{FF2B5EF4-FFF2-40B4-BE49-F238E27FC236}">
                  <a16:creationId xmlns:a16="http://schemas.microsoft.com/office/drawing/2014/main" id="{D45DFF31-FA76-C9ED-33FC-F7CBD490019C}"/>
                </a:ext>
              </a:extLst>
            </p:cNvPr>
            <p:cNvSpPr txBox="1"/>
            <p:nvPr/>
          </p:nvSpPr>
          <p:spPr>
            <a:xfrm>
              <a:off x="2787193" y="3775295"/>
              <a:ext cx="18234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0406"/>
                </a:solidFill>
                <a:effectLst/>
                <a:uLnTx/>
                <a:uFillTx/>
                <a:latin typeface="Montserrat"/>
                <a:ea typeface="+mn-ea"/>
                <a:cs typeface="+mn-cs"/>
              </a:endParaRPr>
            </a:p>
          </p:txBody>
        </p:sp>
      </p:grpSp>
      <p:sp>
        <p:nvSpPr>
          <p:cNvPr id="6" name="Title 5">
            <a:extLst>
              <a:ext uri="{FF2B5EF4-FFF2-40B4-BE49-F238E27FC236}">
                <a16:creationId xmlns:a16="http://schemas.microsoft.com/office/drawing/2014/main" id="{D01D6F33-C46B-F319-7001-46331A2BFE8A}"/>
              </a:ext>
            </a:extLst>
          </p:cNvPr>
          <p:cNvSpPr>
            <a:spLocks noGrp="1"/>
          </p:cNvSpPr>
          <p:nvPr>
            <p:ph type="title"/>
          </p:nvPr>
        </p:nvSpPr>
        <p:spPr/>
        <p:txBody>
          <a:bodyPr/>
          <a:lstStyle/>
          <a:p>
            <a:r>
              <a:rPr lang="en-US"/>
              <a:t>Site of Service Impact on Cancer Treatment Cost</a:t>
            </a:r>
          </a:p>
        </p:txBody>
      </p:sp>
      <p:sp>
        <p:nvSpPr>
          <p:cNvPr id="7" name="Text Placeholder 6">
            <a:extLst>
              <a:ext uri="{FF2B5EF4-FFF2-40B4-BE49-F238E27FC236}">
                <a16:creationId xmlns:a16="http://schemas.microsoft.com/office/drawing/2014/main" id="{9F0CDA78-61BB-F303-DE97-384480826569}"/>
              </a:ext>
            </a:extLst>
          </p:cNvPr>
          <p:cNvSpPr>
            <a:spLocks noGrp="1"/>
          </p:cNvSpPr>
          <p:nvPr>
            <p:ph type="body" sz="quarter" idx="10"/>
          </p:nvPr>
        </p:nvSpPr>
        <p:spPr>
          <a:xfrm>
            <a:off x="323362" y="1758568"/>
            <a:ext cx="3971925" cy="4100097"/>
          </a:xfrm>
        </p:spPr>
        <p:txBody>
          <a:bodyPr/>
          <a:lstStyle/>
          <a:p>
            <a:pPr>
              <a:spcBef>
                <a:spcPts val="600"/>
              </a:spcBef>
              <a:spcAft>
                <a:spcPts val="0"/>
              </a:spcAft>
            </a:pPr>
            <a:r>
              <a:rPr lang="en-US" sz="1400"/>
              <a:t>In 2024, Neulasta accounted for $2.7M in spend. Total cost decreased 22% from prior, however, service count was 38% lower.</a:t>
            </a:r>
          </a:p>
          <a:p>
            <a:pPr>
              <a:spcBef>
                <a:spcPts val="600"/>
              </a:spcBef>
              <a:spcAft>
                <a:spcPts val="0"/>
              </a:spcAft>
            </a:pPr>
            <a:r>
              <a:rPr lang="en-US" sz="1400"/>
              <a:t>High prevalence of treatments clustered between $2,500 - $5,000, however some outliers as high as $28k.</a:t>
            </a:r>
          </a:p>
          <a:p>
            <a:pPr>
              <a:spcBef>
                <a:spcPts val="600"/>
              </a:spcBef>
              <a:spcAft>
                <a:spcPts val="0"/>
              </a:spcAft>
            </a:pPr>
            <a:r>
              <a:rPr lang="en-US" sz="1400"/>
              <a:t>Over the course of 2024, treatment cost trend in office settings was more efficient, while cost efficiency in outpatient hospitals deteriorated.</a:t>
            </a:r>
          </a:p>
          <a:p>
            <a:pPr>
              <a:spcBef>
                <a:spcPts val="600"/>
              </a:spcBef>
              <a:spcAft>
                <a:spcPts val="0"/>
              </a:spcAft>
            </a:pPr>
            <a:r>
              <a:rPr lang="en-US" sz="1400"/>
              <a:t>These excess payments targeted for inclusion in Vital Alerts and VI Payment integrity detail. Vital Oversight team will support for claims in excess of 1.5 of appropriate pricing (Green dot linear line).</a:t>
            </a:r>
          </a:p>
        </p:txBody>
      </p:sp>
      <p:sp>
        <p:nvSpPr>
          <p:cNvPr id="2" name="Rectangle 1">
            <a:extLst>
              <a:ext uri="{FF2B5EF4-FFF2-40B4-BE49-F238E27FC236}">
                <a16:creationId xmlns:a16="http://schemas.microsoft.com/office/drawing/2014/main" id="{090B7D2C-F46B-6657-012E-576E3581E18E}"/>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FB886CF7-2F4C-D7E4-A6B6-A7A384492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4" name="Picture 3" descr="A blue and green cube with letters on it&#10;&#10;Description automatically generated">
            <a:extLst>
              <a:ext uri="{FF2B5EF4-FFF2-40B4-BE49-F238E27FC236}">
                <a16:creationId xmlns:a16="http://schemas.microsoft.com/office/drawing/2014/main" id="{8ABBD6A4-B4BA-8546-1D63-BCA714B3E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sp>
        <p:nvSpPr>
          <p:cNvPr id="5" name="Text Placeholder 2">
            <a:extLst>
              <a:ext uri="{FF2B5EF4-FFF2-40B4-BE49-F238E27FC236}">
                <a16:creationId xmlns:a16="http://schemas.microsoft.com/office/drawing/2014/main" id="{6BF4632B-85E8-8A36-1045-D2767C7CEEEE}"/>
              </a:ext>
            </a:extLst>
          </p:cNvPr>
          <p:cNvSpPr txBox="1">
            <a:spLocks/>
          </p:cNvSpPr>
          <p:nvPr/>
        </p:nvSpPr>
        <p:spPr bwMode="gray">
          <a:xfrm>
            <a:off x="548640" y="1313268"/>
            <a:ext cx="2335962" cy="336066"/>
          </a:xfrm>
          <a:prstGeom prst="rect">
            <a:avLst/>
          </a:prstGeom>
        </p:spPr>
        <p:txBody>
          <a:bodyPr vert="horz" lIns="0" tIns="45720" rIns="0" bIns="45720" rtlCol="0">
            <a:spAutoFit/>
          </a:bodyPr>
          <a:lstStyle>
            <a:lvl1pPr marL="228600" indent="-228600" algn="l" defTabSz="914400" rtl="0" eaLnBrk="1" latinLnBrk="0" hangingPunct="1">
              <a:lnSpc>
                <a:spcPct val="110000"/>
              </a:lnSpc>
              <a:spcBef>
                <a:spcPts val="1000"/>
              </a:spcBef>
              <a:spcAft>
                <a:spcPts val="600"/>
              </a:spcAft>
              <a:buFont typeface="Arial" panose="020B0604020202020204" pitchFamily="34" charset="0"/>
              <a:buChar char="•"/>
              <a:defRPr sz="1600" kern="1200">
                <a:solidFill>
                  <a:schemeClr val="bg2"/>
                </a:solidFill>
                <a:latin typeface="+mn-lt"/>
                <a:ea typeface="+mn-ea"/>
                <a:cs typeface="+mn-cs"/>
              </a:defRPr>
            </a:lvl1pPr>
            <a:lvl2pPr marL="461963" indent="-231775" algn="l" defTabSz="914400" rtl="0" eaLnBrk="1" latinLnBrk="0" hangingPunct="1">
              <a:lnSpc>
                <a:spcPct val="110000"/>
              </a:lnSpc>
              <a:spcBef>
                <a:spcPts val="0"/>
              </a:spcBef>
              <a:spcAft>
                <a:spcPts val="600"/>
              </a:spcAft>
              <a:buClrTx/>
              <a:buFont typeface="Montserrat" pitchFamily="2" charset="0"/>
              <a:buChar char="–"/>
              <a:defRPr sz="1600" kern="1200">
                <a:solidFill>
                  <a:schemeClr val="bg2"/>
                </a:solidFill>
                <a:latin typeface="+mn-lt"/>
                <a:ea typeface="+mn-ea"/>
                <a:cs typeface="+mn-cs"/>
              </a:defRPr>
            </a:lvl2pPr>
            <a:lvl3pPr marL="684213" indent="-222250"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bg2"/>
                </a:solidFill>
                <a:latin typeface="+mn-lt"/>
                <a:ea typeface="+mn-ea"/>
                <a:cs typeface="+mn-cs"/>
              </a:defRPr>
            </a:lvl3pPr>
            <a:lvl4pPr marL="914400" indent="-230188" algn="l" defTabSz="914400" rtl="0" eaLnBrk="1" latinLnBrk="0" hangingPunct="1">
              <a:lnSpc>
                <a:spcPct val="110000"/>
              </a:lnSpc>
              <a:spcBef>
                <a:spcPts val="0"/>
              </a:spcBef>
              <a:spcAft>
                <a:spcPts val="600"/>
              </a:spcAft>
              <a:buFont typeface="Montserrat" pitchFamily="2" charset="0"/>
              <a:buChar char="–"/>
              <a:defRPr sz="1600" kern="1200">
                <a:solidFill>
                  <a:schemeClr val="bg2"/>
                </a:solidFill>
                <a:latin typeface="+mn-lt"/>
                <a:ea typeface="+mn-ea"/>
                <a:cs typeface="+mn-cs"/>
              </a:defRPr>
            </a:lvl4pPr>
            <a:lvl5pPr marL="1144588" indent="-230188"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1F628D"/>
                </a:solidFill>
                <a:effectLst/>
                <a:uLnTx/>
                <a:uFillTx/>
                <a:latin typeface="Montserrat"/>
                <a:ea typeface="+mn-ea"/>
                <a:cs typeface="+mn-cs"/>
              </a:rPr>
              <a:t>J2506</a:t>
            </a:r>
            <a:r>
              <a:rPr kumimoji="0" lang="en-US" sz="1600" b="0" i="0" u="none" strike="noStrike" kern="1200" cap="none" spc="0" normalizeH="0" baseline="0" noProof="0">
                <a:ln>
                  <a:noFill/>
                </a:ln>
                <a:solidFill>
                  <a:srgbClr val="1F628D"/>
                </a:solidFill>
                <a:effectLst/>
                <a:uLnTx/>
                <a:uFillTx/>
                <a:latin typeface="Montserrat"/>
                <a:ea typeface="+mn-ea"/>
                <a:cs typeface="+mn-cs"/>
              </a:rPr>
              <a:t> - </a:t>
            </a:r>
            <a:r>
              <a:rPr kumimoji="0" lang="en-GB" sz="1600" b="0" i="0" u="none" strike="noStrike" kern="1200" cap="none" spc="0" normalizeH="0" baseline="0" noProof="0">
                <a:ln>
                  <a:noFill/>
                </a:ln>
                <a:solidFill>
                  <a:srgbClr val="1F628D"/>
                </a:solidFill>
                <a:effectLst/>
                <a:uLnTx/>
                <a:uFillTx/>
                <a:latin typeface="Montserrat"/>
                <a:ea typeface="+mn-ea"/>
                <a:cs typeface="+mn-cs"/>
              </a:rPr>
              <a:t>Neulasta</a:t>
            </a:r>
          </a:p>
        </p:txBody>
      </p:sp>
    </p:spTree>
    <p:extLst>
      <p:ext uri="{BB962C8B-B14F-4D97-AF65-F5344CB8AC3E}">
        <p14:creationId xmlns:p14="http://schemas.microsoft.com/office/powerpoint/2010/main" val="75958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AEDB5-1CB6-F60F-EE6D-499FA81E650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5AF789-9210-F775-DABE-1F24CCCB54FF}"/>
              </a:ext>
            </a:extLst>
          </p:cNvPr>
          <p:cNvSpPr>
            <a:spLocks noGrp="1"/>
          </p:cNvSpPr>
          <p:nvPr>
            <p:ph type="title"/>
          </p:nvPr>
        </p:nvSpPr>
        <p:spPr/>
        <p:txBody>
          <a:bodyPr/>
          <a:lstStyle/>
          <a:p>
            <a:r>
              <a:rPr lang="en-US"/>
              <a:t>Cancer cost trend- Rx</a:t>
            </a:r>
          </a:p>
        </p:txBody>
      </p:sp>
      <p:sp>
        <p:nvSpPr>
          <p:cNvPr id="7" name="Text Placeholder 6">
            <a:extLst>
              <a:ext uri="{FF2B5EF4-FFF2-40B4-BE49-F238E27FC236}">
                <a16:creationId xmlns:a16="http://schemas.microsoft.com/office/drawing/2014/main" id="{31B420F1-B15E-CB4B-9C07-751CBA9D0F46}"/>
              </a:ext>
            </a:extLst>
          </p:cNvPr>
          <p:cNvSpPr>
            <a:spLocks noGrp="1"/>
          </p:cNvSpPr>
          <p:nvPr>
            <p:ph type="body" sz="quarter" idx="10"/>
          </p:nvPr>
        </p:nvSpPr>
        <p:spPr>
          <a:xfrm>
            <a:off x="6581845" y="3636901"/>
            <a:ext cx="5267696" cy="2441181"/>
          </a:xfrm>
        </p:spPr>
        <p:txBody>
          <a:bodyPr/>
          <a:lstStyle/>
          <a:p>
            <a:pPr>
              <a:spcBef>
                <a:spcPts val="600"/>
              </a:spcBef>
              <a:spcAft>
                <a:spcPts val="0"/>
              </a:spcAft>
            </a:pPr>
            <a:r>
              <a:rPr lang="en-US" sz="1400"/>
              <a:t>Malignancy drugs make up 8% of all Rx spend. </a:t>
            </a:r>
          </a:p>
          <a:p>
            <a:pPr>
              <a:spcBef>
                <a:spcPts val="600"/>
              </a:spcBef>
              <a:spcAft>
                <a:spcPts val="0"/>
              </a:spcAft>
            </a:pPr>
            <a:r>
              <a:rPr lang="en-US" sz="1400"/>
              <a:t>Members taking Rx for cancer have increased by 28% since 2021, while the total cost for cancer drugs has increased 71% in the same timeframe.</a:t>
            </a:r>
          </a:p>
          <a:p>
            <a:pPr>
              <a:spcBef>
                <a:spcPts val="600"/>
              </a:spcBef>
              <a:spcAft>
                <a:spcPts val="0"/>
              </a:spcAft>
            </a:pPr>
            <a:r>
              <a:rPr lang="en-US" sz="1400"/>
              <a:t>Of top 10 Rx for cancer, total cost per quantity is comparable for most drug types except for Imbruvica.</a:t>
            </a:r>
          </a:p>
          <a:p>
            <a:pPr>
              <a:spcBef>
                <a:spcPts val="600"/>
              </a:spcBef>
              <a:spcAft>
                <a:spcPts val="0"/>
              </a:spcAft>
            </a:pPr>
            <a:r>
              <a:rPr lang="en-US" sz="1400"/>
              <a:t>Verzenio total cost is 62% higher in 2024 ($6.6M), influenced by a 46% increase in members taking this drug.</a:t>
            </a:r>
          </a:p>
        </p:txBody>
      </p:sp>
      <p:sp>
        <p:nvSpPr>
          <p:cNvPr id="2" name="Rectangle 1">
            <a:extLst>
              <a:ext uri="{FF2B5EF4-FFF2-40B4-BE49-F238E27FC236}">
                <a16:creationId xmlns:a16="http://schemas.microsoft.com/office/drawing/2014/main" id="{ABA91A25-D4DF-1089-263F-CE32CBB200D4}"/>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6B46609F-B6F4-BCDC-3CD8-658477692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4" name="Picture 3" descr="A blue and green cube with letters on it&#10;&#10;Description automatically generated">
            <a:extLst>
              <a:ext uri="{FF2B5EF4-FFF2-40B4-BE49-F238E27FC236}">
                <a16:creationId xmlns:a16="http://schemas.microsoft.com/office/drawing/2014/main" id="{1EA02C3D-13E2-66DE-B98A-F82FF2DB7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graphicFrame>
        <p:nvGraphicFramePr>
          <p:cNvPr id="8" name="Chart 7">
            <a:extLst>
              <a:ext uri="{FF2B5EF4-FFF2-40B4-BE49-F238E27FC236}">
                <a16:creationId xmlns:a16="http://schemas.microsoft.com/office/drawing/2014/main" id="{FF73642D-8F07-29D7-12F3-490D08DEA2B5}"/>
              </a:ext>
            </a:extLst>
          </p:cNvPr>
          <p:cNvGraphicFramePr>
            <a:graphicFrameLocks/>
          </p:cNvGraphicFramePr>
          <p:nvPr/>
        </p:nvGraphicFramePr>
        <p:xfrm>
          <a:off x="6581845" y="377960"/>
          <a:ext cx="5267696" cy="32589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9EF1C78B-31E7-489D-A89A-5DF668198F32}"/>
              </a:ext>
            </a:extLst>
          </p:cNvPr>
          <p:cNvGraphicFramePr>
            <a:graphicFrameLocks/>
          </p:cNvGraphicFramePr>
          <p:nvPr/>
        </p:nvGraphicFramePr>
        <p:xfrm>
          <a:off x="109886" y="1410937"/>
          <a:ext cx="6376640" cy="44278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34673556"/>
      </p:ext>
    </p:extLst>
  </p:cSld>
  <p:clrMapOvr>
    <a:masterClrMapping/>
  </p:clrMapOvr>
</p:sld>
</file>

<file path=ppt/theme/theme1.xml><?xml version="1.0" encoding="utf-8"?>
<a:theme xmlns:a="http://schemas.openxmlformats.org/drawingml/2006/main" name="1_Office Theme">
  <a:themeElements>
    <a:clrScheme name="Alera Group">
      <a:dk1>
        <a:srgbClr val="030406"/>
      </a:dk1>
      <a:lt1>
        <a:srgbClr val="FFFFFF"/>
      </a:lt1>
      <a:dk2>
        <a:srgbClr val="ABA299"/>
      </a:dk2>
      <a:lt2>
        <a:srgbClr val="4C4C4E"/>
      </a:lt2>
      <a:accent1>
        <a:srgbClr val="1F628D"/>
      </a:accent1>
      <a:accent2>
        <a:srgbClr val="01949F"/>
      </a:accent2>
      <a:accent3>
        <a:srgbClr val="76B243"/>
      </a:accent3>
      <a:accent4>
        <a:srgbClr val="188B75"/>
      </a:accent4>
      <a:accent5>
        <a:srgbClr val="9A7DAF"/>
      </a:accent5>
      <a:accent6>
        <a:srgbClr val="54C0AA"/>
      </a:accent6>
      <a:hlink>
        <a:srgbClr val="01949F"/>
      </a:hlink>
      <a:folHlink>
        <a:srgbClr val="00ACF8"/>
      </a:folHlink>
    </a:clrScheme>
    <a:fontScheme name="Alera Group">
      <a:majorFont>
        <a:latin typeface="Cormorant Garamon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AleraGroup-2023" id="{137F6ADB-6A92-4F8C-8AF2-2FF8E6F99A5E}" vid="{700394A5-1FFC-44BA-9E66-775BB8E2A2B7}"/>
    </a:ext>
  </a:extLst>
</a:theme>
</file>

<file path=docProps/app.xml><?xml version="1.0" encoding="utf-8"?>
<Properties xmlns="http://schemas.openxmlformats.org/officeDocument/2006/extended-properties" xmlns:vt="http://schemas.openxmlformats.org/officeDocument/2006/docPropsVTypes">
  <TotalTime>0</TotalTime>
  <Words>722</Words>
  <Application>Microsoft Office PowerPoint</Application>
  <PresentationFormat>Widescreen</PresentationFormat>
  <Paragraphs>123</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Cormorant Garamond</vt:lpstr>
      <vt:lpstr>Montserrat</vt:lpstr>
      <vt:lpstr>1_Office Theme</vt:lpstr>
      <vt:lpstr>Trends in Cancer</vt:lpstr>
      <vt:lpstr>Cancer diagnosis</vt:lpstr>
      <vt:lpstr>Cancer by age</vt:lpstr>
      <vt:lpstr>Cancer timeline- top diagnosis across age bands</vt:lpstr>
      <vt:lpstr>Cancer screening compliance</vt:lpstr>
      <vt:lpstr>Cancer cost trend</vt:lpstr>
      <vt:lpstr>Cancer cost trend- J Codes</vt:lpstr>
      <vt:lpstr>Site of Service Impact on Cancer Treatment Cost</vt:lpstr>
      <vt:lpstr>Cancer cost trend- Rx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Madison Seeley</dc:creator>
  <cp:lastModifiedBy>Madison Seeley</cp:lastModifiedBy>
  <cp:revision>1</cp:revision>
  <dcterms:created xsi:type="dcterms:W3CDTF">2025-05-19T15:10:37Z</dcterms:created>
  <dcterms:modified xsi:type="dcterms:W3CDTF">2025-05-19T15:11:30Z</dcterms:modified>
</cp:coreProperties>
</file>