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145874543" r:id="rId2"/>
    <p:sldId id="2145874525" r:id="rId3"/>
    <p:sldId id="2145874555" r:id="rId4"/>
    <p:sldId id="2145874501" r:id="rId5"/>
    <p:sldId id="2145874524" r:id="rId6"/>
    <p:sldId id="2145874190" r:id="rId7"/>
    <p:sldId id="2145874545" r:id="rId8"/>
    <p:sldId id="2145873395" r:id="rId9"/>
    <p:sldId id="2145874558" r:id="rId10"/>
    <p:sldId id="2145874549" r:id="rId11"/>
    <p:sldId id="2145874527" r:id="rId12"/>
    <p:sldId id="2145872969" r:id="rId13"/>
    <p:sldId id="2145874128" r:id="rId14"/>
    <p:sldId id="214587372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B6E48-0ABC-4A4F-B221-92098C863ACE}"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9DEDB-FE53-4551-880F-1B68FEDA4590}" type="slidenum">
              <a:rPr lang="en-US" smtClean="0"/>
              <a:t>‹#›</a:t>
            </a:fld>
            <a:endParaRPr lang="en-US"/>
          </a:p>
        </p:txBody>
      </p:sp>
    </p:spTree>
    <p:extLst>
      <p:ext uri="{BB962C8B-B14F-4D97-AF65-F5344CB8AC3E}">
        <p14:creationId xmlns:p14="http://schemas.microsoft.com/office/powerpoint/2010/main" val="149946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607078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32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ea typeface="Arial Unicode MS" charset="0"/>
                <a:cs typeface="+mn-cs"/>
              </a:rPr>
              <a:pPr marL="0" marR="0" lvl="0" indent="0" algn="r" defTabSz="914400"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11</a:t>
            </a:fld>
            <a:endParaRPr kumimoji="0" lang="en-US" altLang="en-US" sz="1200" b="0" i="0" u="none" strike="noStrike" kern="1200" cap="none" spc="0" normalizeH="0" baseline="0" noProof="0">
              <a:ln>
                <a:noFill/>
              </a:ln>
              <a:solidFill>
                <a:srgbClr val="000000"/>
              </a:solidFill>
              <a:effectLst/>
              <a:uLnTx/>
              <a:uFillTx/>
              <a:latin typeface="Times New Roman" charset="0"/>
              <a:ea typeface="Arial Unicode MS"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3724957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002014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E05F-23FA-B0A7-CC24-433AB62FD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95E46-CA42-B5C5-7FB8-A255DEDF1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6985D3-3705-B190-5866-A592A2DE08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465385-703C-A73F-EE21-5EB4DDE45E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719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44AE49"/>
              </a:solidFill>
              <a:latin typeface="Montserrat" pitchFamily="2" charset="77"/>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12962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700437" indent="-269399" eaLnBrk="0" hangingPunct="0">
              <a:spcBef>
                <a:spcPct val="30000"/>
              </a:spcBef>
              <a:defRPr sz="1100">
                <a:solidFill>
                  <a:schemeClr val="tx1"/>
                </a:solidFill>
                <a:latin typeface="Calibri" pitchFamily="34" charset="0"/>
              </a:defRPr>
            </a:lvl2pPr>
            <a:lvl3pPr marL="1077596" indent="-215519" eaLnBrk="0" hangingPunct="0">
              <a:spcBef>
                <a:spcPct val="30000"/>
              </a:spcBef>
              <a:defRPr sz="1100">
                <a:solidFill>
                  <a:schemeClr val="tx1"/>
                </a:solidFill>
                <a:latin typeface="Calibri" pitchFamily="34" charset="0"/>
              </a:defRPr>
            </a:lvl3pPr>
            <a:lvl4pPr marL="1508635" indent="-215519" eaLnBrk="0" hangingPunct="0">
              <a:spcBef>
                <a:spcPct val="30000"/>
              </a:spcBef>
              <a:defRPr sz="1100">
                <a:solidFill>
                  <a:schemeClr val="tx1"/>
                </a:solidFill>
                <a:latin typeface="Calibri" pitchFamily="34" charset="0"/>
              </a:defRPr>
            </a:lvl4pPr>
            <a:lvl5pPr marL="1939673" indent="-215519" eaLnBrk="0" hangingPunct="0">
              <a:spcBef>
                <a:spcPct val="30000"/>
              </a:spcBef>
              <a:defRPr sz="1100">
                <a:solidFill>
                  <a:schemeClr val="tx1"/>
                </a:solidFill>
                <a:latin typeface="Calibri" pitchFamily="34" charset="0"/>
              </a:defRPr>
            </a:lvl5pPr>
            <a:lvl6pPr marL="2370711" indent="-215519" eaLnBrk="0" fontAlgn="base" hangingPunct="0">
              <a:spcBef>
                <a:spcPct val="30000"/>
              </a:spcBef>
              <a:spcAft>
                <a:spcPct val="0"/>
              </a:spcAft>
              <a:defRPr sz="1100">
                <a:solidFill>
                  <a:schemeClr val="tx1"/>
                </a:solidFill>
                <a:latin typeface="Calibri" pitchFamily="34" charset="0"/>
              </a:defRPr>
            </a:lvl6pPr>
            <a:lvl7pPr marL="2801750" indent="-215519" eaLnBrk="0" fontAlgn="base" hangingPunct="0">
              <a:spcBef>
                <a:spcPct val="30000"/>
              </a:spcBef>
              <a:spcAft>
                <a:spcPct val="0"/>
              </a:spcAft>
              <a:defRPr sz="1100">
                <a:solidFill>
                  <a:schemeClr val="tx1"/>
                </a:solidFill>
                <a:latin typeface="Calibri" pitchFamily="34" charset="0"/>
              </a:defRPr>
            </a:lvl7pPr>
            <a:lvl8pPr marL="3232789" indent="-215519" eaLnBrk="0" fontAlgn="base" hangingPunct="0">
              <a:spcBef>
                <a:spcPct val="30000"/>
              </a:spcBef>
              <a:spcAft>
                <a:spcPct val="0"/>
              </a:spcAft>
              <a:defRPr sz="1100">
                <a:solidFill>
                  <a:schemeClr val="tx1"/>
                </a:solidFill>
                <a:latin typeface="Calibri" pitchFamily="34" charset="0"/>
              </a:defRPr>
            </a:lvl8pPr>
            <a:lvl9pPr marL="3663827" indent="-215519"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BCE6D8-136E-470F-8D68-76CDF4D51FF5}" type="slidenum">
              <a:rPr kumimoji="0" lang="en-US" altLang="en-US" sz="1100" b="0" i="0" u="none" strike="noStrike" kern="1200" cap="none" spc="0" normalizeH="0" baseline="0" noProof="0" smtClean="0">
                <a:ln>
                  <a:noFill/>
                </a:ln>
                <a:solidFill>
                  <a:srgbClr val="000000"/>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100" b="0" i="0" u="none" strike="noStrike" kern="1200" cap="none" spc="0" normalizeH="0" baseline="0" noProof="0">
              <a:ln>
                <a:noFill/>
              </a:ln>
              <a:solidFill>
                <a:srgbClr val="000000"/>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366743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223845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579D2-E26D-D837-CC91-E3BF0C466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8D240-2725-A714-1F01-83A041ED1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55B57-28DD-4079-6ED4-2235986C06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44FBB00-82AE-8373-B0E0-872993FD2D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63105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01953-9698-A470-2B11-4C3D2D03C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B67A4-89DE-B5FA-D9A7-763DD5CA3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15352-FC25-6D28-BC69-089D0FF8CA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C70937-518D-94F1-F03F-AC73053FA9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9833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92FEC-50E0-BEE6-5671-E6A97F51D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DBC8A-3A11-94E7-0509-13A466E5D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650A3E-620C-0879-48E9-F131ED3823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7F7F03-13E3-607F-1500-2AD8C75E21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7797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1D85-0C52-B5AC-0E72-257FD17C2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B0462-DC44-7575-D0A7-B0A6B954B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2FA8D-A504-20EB-467B-F4902C99E9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DE0B84-3E32-1B8A-79FD-AEDC511E79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31178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Adventist – Sustained weight loss of 5.5% 6 months post program</a:t>
            </a:r>
          </a:p>
          <a:p>
            <a:r>
              <a:rPr lang="en-US" dirty="0"/>
              <a:t>Cigna – increased engagement from 20% to 90%</a:t>
            </a:r>
          </a:p>
          <a:p>
            <a:r>
              <a:rPr lang="en-US" dirty="0"/>
              <a:t>Centene – Average A1c improvement of 1%</a:t>
            </a:r>
          </a:p>
          <a:p>
            <a:r>
              <a:rPr lang="en-US" dirty="0"/>
              <a:t>U of MI – 85% Improved IBS-SSS by ≥50 points</a:t>
            </a:r>
          </a:p>
          <a:p>
            <a:r>
              <a:rPr lang="en-US" dirty="0"/>
              <a:t>Valley Health – Pull something from study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20901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F106-4AAB-CE3F-260C-3863E3E03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88397-A5BB-8A00-0287-AF8BDB26D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DCB2D-ECCF-6B88-0E2E-BC7BCE464B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1FA06F-AC66-AED4-1E7F-F8D1FA7F4A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F51D4-F209-9C4A-A588-9E39AC69D128}"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52524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2" name="Title 1"/>
          <p:cNvSpPr>
            <a:spLocks noGrp="1"/>
          </p:cNvSpPr>
          <p:nvPr>
            <p:ph type="title"/>
          </p:nvPr>
        </p:nvSpPr>
        <p:spPr>
          <a:xfrm>
            <a:off x="375062" y="344424"/>
            <a:ext cx="11441876" cy="1325563"/>
          </a:xfrm>
        </p:spPr>
        <p:txBody>
          <a:bodyPr/>
          <a:lstStyle>
            <a:lvl1pPr>
              <a:defRPr b="0" i="0"/>
            </a:lvl1pPr>
          </a:lstStyle>
          <a:p>
            <a:r>
              <a:rPr lang="en-US"/>
              <a:t>Click to edit Master title style</a:t>
            </a:r>
          </a:p>
        </p:txBody>
      </p:sp>
      <p:sp>
        <p:nvSpPr>
          <p:cNvPr id="4" name="Content Placeholder 2">
            <a:extLst>
              <a:ext uri="{FF2B5EF4-FFF2-40B4-BE49-F238E27FC236}">
                <a16:creationId xmlns:a16="http://schemas.microsoft.com/office/drawing/2014/main" id="{6026D509-7A33-1F4D-85CE-FD4DE542E929}"/>
              </a:ext>
            </a:extLst>
          </p:cNvPr>
          <p:cNvSpPr>
            <a:spLocks noGrp="1"/>
          </p:cNvSpPr>
          <p:nvPr>
            <p:ph idx="1"/>
          </p:nvPr>
        </p:nvSpPr>
        <p:spPr>
          <a:xfrm>
            <a:off x="375061" y="1219984"/>
            <a:ext cx="11441877" cy="435133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339E4DE-A4B1-D54F-845C-4ABDAE876307}"/>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1">
                    <a:lumMod val="50000"/>
                  </a:schemeClr>
                </a:solidFill>
                <a:latin typeface="Montserrat" pitchFamily="2" charset="77"/>
                <a:cs typeface="Arial" panose="020B0604020202020204" pitchFamily="34" charset="0"/>
              </a:defRPr>
            </a:lvl1pPr>
          </a:lstStyle>
          <a:p>
            <a:r>
              <a:rPr lang="en-US"/>
              <a:t>© ModifyHealth | CONFIDENTIAL</a:t>
            </a:r>
          </a:p>
        </p:txBody>
      </p:sp>
      <p:sp>
        <p:nvSpPr>
          <p:cNvPr id="7" name="Marcador de número de diapositiva 5">
            <a:extLst>
              <a:ext uri="{FF2B5EF4-FFF2-40B4-BE49-F238E27FC236}">
                <a16:creationId xmlns:a16="http://schemas.microsoft.com/office/drawing/2014/main" id="{ED161653-041C-BC4E-A5A9-F9C847671B86}"/>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1">
                    <a:lumMod val="5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992360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gle Ima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C94F3D-7BC5-9E4B-A433-649EA3FAEC1A}"/>
              </a:ext>
            </a:extLst>
          </p:cNvPr>
          <p:cNvSpPr>
            <a:spLocks noGrp="1"/>
          </p:cNvSpPr>
          <p:nvPr>
            <p:ph type="pic" sz="quarter" idx="11"/>
          </p:nvPr>
        </p:nvSpPr>
        <p:spPr>
          <a:xfrm>
            <a:off x="5656880" y="0"/>
            <a:ext cx="6544165" cy="6858000"/>
          </a:xfrm>
          <a:custGeom>
            <a:avLst/>
            <a:gdLst>
              <a:gd name="connsiteX0" fmla="*/ 0 w 6535119"/>
              <a:gd name="connsiteY0" fmla="*/ 6858000 h 6858000"/>
              <a:gd name="connsiteX1" fmla="*/ 2145218 w 6535119"/>
              <a:gd name="connsiteY1" fmla="*/ 0 h 6858000"/>
              <a:gd name="connsiteX2" fmla="*/ 6535119 w 6535119"/>
              <a:gd name="connsiteY2" fmla="*/ 0 h 6858000"/>
              <a:gd name="connsiteX3" fmla="*/ 4389901 w 6535119"/>
              <a:gd name="connsiteY3" fmla="*/ 6858000 h 6858000"/>
              <a:gd name="connsiteX4" fmla="*/ 0 w 6535119"/>
              <a:gd name="connsiteY4" fmla="*/ 6858000 h 6858000"/>
              <a:gd name="connsiteX0" fmla="*/ 0 w 6544165"/>
              <a:gd name="connsiteY0" fmla="*/ 6858000 h 6858000"/>
              <a:gd name="connsiteX1" fmla="*/ 2145218 w 6544165"/>
              <a:gd name="connsiteY1" fmla="*/ 0 h 6858000"/>
              <a:gd name="connsiteX2" fmla="*/ 6535119 w 6544165"/>
              <a:gd name="connsiteY2" fmla="*/ 0 h 6858000"/>
              <a:gd name="connsiteX3" fmla="*/ 6544165 w 6544165"/>
              <a:gd name="connsiteY3" fmla="*/ 6858000 h 6858000"/>
              <a:gd name="connsiteX4" fmla="*/ 0 w 654416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165" h="6858000">
                <a:moveTo>
                  <a:pt x="0" y="6858000"/>
                </a:moveTo>
                <a:lnTo>
                  <a:pt x="2145218" y="0"/>
                </a:lnTo>
                <a:lnTo>
                  <a:pt x="6535119" y="0"/>
                </a:lnTo>
                <a:cubicBezTo>
                  <a:pt x="6538134" y="2286000"/>
                  <a:pt x="6541150" y="4572000"/>
                  <a:pt x="6544165" y="6858000"/>
                </a:cubicBezTo>
                <a:lnTo>
                  <a:pt x="0" y="6858000"/>
                </a:lnTo>
                <a:close/>
              </a:path>
            </a:pathLst>
          </a:custGeom>
        </p:spPr>
        <p:txBody>
          <a:bodyPr/>
          <a:lstStyle>
            <a:lvl1pPr>
              <a:defRPr b="0" i="0"/>
            </a:lvl1pPr>
          </a:lstStyle>
          <a:p>
            <a:endParaRPr lang="en-US"/>
          </a:p>
        </p:txBody>
      </p:sp>
      <p:sp>
        <p:nvSpPr>
          <p:cNvPr id="3" name="Text Placeholder 2">
            <a:extLst>
              <a:ext uri="{FF2B5EF4-FFF2-40B4-BE49-F238E27FC236}">
                <a16:creationId xmlns:a16="http://schemas.microsoft.com/office/drawing/2014/main" id="{939661E0-7EB7-5A45-BF4F-0A69F6A96044}"/>
              </a:ext>
            </a:extLst>
          </p:cNvPr>
          <p:cNvSpPr>
            <a:spLocks noGrp="1"/>
          </p:cNvSpPr>
          <p:nvPr>
            <p:ph type="body" sz="quarter" idx="12" hasCustomPrompt="1"/>
          </p:nvPr>
        </p:nvSpPr>
        <p:spPr>
          <a:xfrm>
            <a:off x="728420" y="1716437"/>
            <a:ext cx="5367580" cy="2700580"/>
          </a:xfrm>
        </p:spPr>
        <p:txBody>
          <a:bodyPr>
            <a:normAutofit/>
          </a:bodyPr>
          <a:lstStyle>
            <a:lvl1pPr marL="0" marR="0" indent="0" algn="l" defTabSz="914400" rtl="0" eaLnBrk="1" fontAlgn="auto" latinLnBrk="0" hangingPunct="1">
              <a:lnSpc>
                <a:spcPct val="100000"/>
              </a:lnSpc>
              <a:spcBef>
                <a:spcPts val="1000"/>
              </a:spcBef>
              <a:spcAft>
                <a:spcPts val="600"/>
              </a:spcAft>
              <a:buClr>
                <a:schemeClr val="accent2"/>
              </a:buClr>
              <a:buSzTx/>
              <a:buFont typeface="Arial" panose="020B0604020202020204" pitchFamily="34" charset="0"/>
              <a:buNone/>
              <a:tabLst/>
              <a:defRPr sz="1800" b="0" i="0"/>
            </a:lvl1pPr>
            <a:lvl2pPr marL="457200" indent="0">
              <a:lnSpc>
                <a:spcPct val="100000"/>
              </a:lnSpc>
              <a:spcAft>
                <a:spcPts val="600"/>
              </a:spcAft>
              <a:buNone/>
              <a:defRPr/>
            </a:lvl2pPr>
            <a:lvl3pPr marL="914400" indent="0">
              <a:lnSpc>
                <a:spcPct val="100000"/>
              </a:lnSpc>
              <a:spcAft>
                <a:spcPts val="600"/>
              </a:spcAft>
              <a:buNone/>
              <a:defRPr/>
            </a:lvl3pPr>
            <a:lvl4pPr marL="1371600" indent="0">
              <a:lnSpc>
                <a:spcPct val="100000"/>
              </a:lnSpc>
              <a:spcAft>
                <a:spcPts val="600"/>
              </a:spcAft>
              <a:buNone/>
              <a:defRPr/>
            </a:lvl4pPr>
            <a:lvl5pPr marL="1828800" indent="0">
              <a:lnSpc>
                <a:spcPct val="100000"/>
              </a:lnSpc>
              <a:spcAft>
                <a:spcPts val="600"/>
              </a:spcAft>
              <a:buNone/>
              <a:defRPr/>
            </a:lvl5pPr>
          </a:lstStyle>
          <a:p>
            <a:pPr marL="0" marR="0" lvl="0" indent="0" algn="l" defTabSz="914400" rtl="0" eaLnBrk="1" fontAlgn="auto" latinLnBrk="0" hangingPunct="1">
              <a:lnSpc>
                <a:spcPct val="100000"/>
              </a:lnSpc>
              <a:spcBef>
                <a:spcPts val="1000"/>
              </a:spcBef>
              <a:spcAft>
                <a:spcPts val="600"/>
              </a:spcAft>
              <a:buClr>
                <a:schemeClr val="accent2"/>
              </a:buClr>
              <a:buSzTx/>
              <a:buFont typeface="Arial" panose="020B0604020202020204" pitchFamily="34" charset="0"/>
              <a:buNone/>
              <a:tabLst/>
              <a:defRPr/>
            </a:pPr>
            <a:r>
              <a:rPr lang="en-US"/>
              <a:t>Click to edit Master text styles Click to edit Master text styles Click to edit Master text styles Click to edit Master text styles Click to edit Master text styles Click to edit Master text styles Click to edit Master text styles Click to edit Master text styles</a:t>
            </a:r>
          </a:p>
        </p:txBody>
      </p:sp>
      <p:sp>
        <p:nvSpPr>
          <p:cNvPr id="5" name="Title Placeholder 1">
            <a:extLst>
              <a:ext uri="{FF2B5EF4-FFF2-40B4-BE49-F238E27FC236}">
                <a16:creationId xmlns:a16="http://schemas.microsoft.com/office/drawing/2014/main" id="{1E9B309B-FCEF-FD41-84BD-BD4750B534F6}"/>
              </a:ext>
            </a:extLst>
          </p:cNvPr>
          <p:cNvSpPr>
            <a:spLocks noGrp="1"/>
          </p:cNvSpPr>
          <p:nvPr>
            <p:ph type="title"/>
          </p:nvPr>
        </p:nvSpPr>
        <p:spPr>
          <a:xfrm>
            <a:off x="728420" y="818557"/>
            <a:ext cx="6231180" cy="1325563"/>
          </a:xfrm>
          <a:prstGeom prst="rect">
            <a:avLst/>
          </a:prstGeom>
        </p:spPr>
        <p:txBody>
          <a:bodyPr vert="horz" lIns="91440" tIns="45720" rIns="91440" bIns="45720" rtlCol="0" anchor="t">
            <a:normAutofit/>
          </a:bodyPr>
          <a:lstStyle>
            <a:lvl1pPr>
              <a:defRPr b="0" i="0"/>
            </a:lvl1pPr>
          </a:lstStyle>
          <a:p>
            <a:r>
              <a:rPr lang="en-US"/>
              <a:t>Click to edit Master title style</a:t>
            </a:r>
          </a:p>
        </p:txBody>
      </p:sp>
      <p:sp>
        <p:nvSpPr>
          <p:cNvPr id="8" name="Date Placeholder 3">
            <a:extLst>
              <a:ext uri="{FF2B5EF4-FFF2-40B4-BE49-F238E27FC236}">
                <a16:creationId xmlns:a16="http://schemas.microsoft.com/office/drawing/2014/main" id="{6BD5FBDE-31CE-9442-9AE3-3551D10DC476}"/>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2">
                    <a:lumMod val="90000"/>
                  </a:schemeClr>
                </a:solidFill>
                <a:latin typeface="Montserrat" pitchFamily="2" charset="77"/>
                <a:cs typeface="Arial" panose="020B0604020202020204" pitchFamily="34" charset="0"/>
              </a:defRPr>
            </a:lvl1pPr>
          </a:lstStyle>
          <a:p>
            <a:r>
              <a:rPr lang="en-US"/>
              <a:t>© ModifyHealth</a:t>
            </a:r>
          </a:p>
        </p:txBody>
      </p:sp>
      <p:sp>
        <p:nvSpPr>
          <p:cNvPr id="9" name="Marcador de número de diapositiva 5">
            <a:extLst>
              <a:ext uri="{FF2B5EF4-FFF2-40B4-BE49-F238E27FC236}">
                <a16:creationId xmlns:a16="http://schemas.microsoft.com/office/drawing/2014/main" id="{AFC4B54A-1895-5343-9A0F-C9F552AF8125}"/>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2">
                    <a:lumMod val="9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356877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Legal Disclos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3BED1-4AA5-6B46-AA02-A6558FBCE35B}"/>
              </a:ext>
            </a:extLst>
          </p:cNvPr>
          <p:cNvSpPr/>
          <p:nvPr userDrawn="1"/>
        </p:nvSpPr>
        <p:spPr>
          <a:xfrm>
            <a:off x="10074442" y="5967663"/>
            <a:ext cx="1876926" cy="748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Marcador de pie de página 2">
            <a:extLst>
              <a:ext uri="{FF2B5EF4-FFF2-40B4-BE49-F238E27FC236}">
                <a16:creationId xmlns:a16="http://schemas.microsoft.com/office/drawing/2014/main" id="{8B845272-EF23-7042-A99D-41C7CA20FB07}"/>
              </a:ext>
            </a:extLst>
          </p:cNvPr>
          <p:cNvSpPr txBox="1">
            <a:spLocks/>
          </p:cNvSpPr>
          <p:nvPr userDrawn="1"/>
        </p:nvSpPr>
        <p:spPr>
          <a:xfrm>
            <a:off x="331305" y="6406955"/>
            <a:ext cx="11143882" cy="195608"/>
          </a:xfrm>
          <a:prstGeom prst="rect">
            <a:avLst/>
          </a:prstGeom>
        </p:spPr>
        <p:txBody>
          <a:bodyPr vert="horz" lIns="91440" tIns="45720" rIns="91440" bIns="45720" rtlCol="0" anchor="ctr"/>
          <a:lstStyle>
            <a:defPPr>
              <a:defRPr lang="es-E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a:solidFill>
                  <a:schemeClr val="bg2">
                    <a:lumMod val="90000"/>
                  </a:schemeClr>
                </a:solidFill>
                <a:latin typeface="Montserrat" pitchFamily="2" charset="77"/>
                <a:cs typeface="Arial" panose="020B0604020202020204" pitchFamily="34" charset="0"/>
              </a:rPr>
              <a:t>Copyright © ModifyHealth LLC. All rights reserved. Unless provided otherwise, any use, copying or reproduction of the trademarks, logos, information, images or any other content contained herein is strictly prohibited without the prior written permission of ModifyHealth. Nothing contained herein shall be construed as conferring any license or right under any ModifyHealth copyright, patent or trademark.</a:t>
            </a:r>
          </a:p>
        </p:txBody>
      </p:sp>
    </p:spTree>
    <p:extLst>
      <p:ext uri="{BB962C8B-B14F-4D97-AF65-F5344CB8AC3E}">
        <p14:creationId xmlns:p14="http://schemas.microsoft.com/office/powerpoint/2010/main" val="40752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77FE7BD-2019-174D-8832-016DF2A2B822}"/>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1">
                    <a:lumMod val="50000"/>
                  </a:schemeClr>
                </a:solidFill>
                <a:latin typeface="Montserrat" pitchFamily="2" charset="77"/>
                <a:cs typeface="Arial" panose="020B0604020202020204" pitchFamily="34" charset="0"/>
              </a:defRPr>
            </a:lvl1pPr>
          </a:lstStyle>
          <a:p>
            <a:r>
              <a:rPr lang="en-US"/>
              <a:t>© ModifyHealth | CONFIDENTIAL</a:t>
            </a:r>
          </a:p>
        </p:txBody>
      </p:sp>
      <p:sp>
        <p:nvSpPr>
          <p:cNvPr id="7" name="Marcador de número de diapositiva 5">
            <a:extLst>
              <a:ext uri="{FF2B5EF4-FFF2-40B4-BE49-F238E27FC236}">
                <a16:creationId xmlns:a16="http://schemas.microsoft.com/office/drawing/2014/main" id="{4B296EDD-F167-0C4A-A0B5-D504567F5862}"/>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1">
                    <a:lumMod val="5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42156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chor="b"/>
          <a:lstStyle>
            <a:lvl1pPr algn="ctr">
              <a:defRPr sz="6000" b="0" i="0"/>
            </a:lvl1pPr>
          </a:lstStyle>
          <a:p>
            <a:r>
              <a:rPr lang="en-US"/>
              <a:t>Click to edit Master title style</a:t>
            </a:r>
          </a:p>
        </p:txBody>
      </p:sp>
      <p:sp>
        <p:nvSpPr>
          <p:cNvPr id="3" name="Subtitle 2"/>
          <p:cNvSpPr>
            <a:spLocks noGrp="1"/>
          </p:cNvSpPr>
          <p:nvPr>
            <p:ph type="subTitle" idx="1"/>
          </p:nvPr>
        </p:nvSpPr>
        <p:spPr>
          <a:xfrm>
            <a:off x="0" y="3602038"/>
            <a:ext cx="12192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25D4C47A-23D7-EA4D-8153-D7CC441B084E}"/>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2">
                    <a:lumMod val="90000"/>
                  </a:schemeClr>
                </a:solidFill>
                <a:latin typeface="Montserrat" pitchFamily="2" charset="77"/>
                <a:cs typeface="Arial" panose="020B0604020202020204" pitchFamily="34" charset="0"/>
              </a:defRPr>
            </a:lvl1pPr>
          </a:lstStyle>
          <a:p>
            <a:r>
              <a:rPr lang="en-US"/>
              <a:t>© ModifyHealth</a:t>
            </a:r>
          </a:p>
        </p:txBody>
      </p:sp>
      <p:sp>
        <p:nvSpPr>
          <p:cNvPr id="7" name="Marcador de número de diapositiva 5">
            <a:extLst>
              <a:ext uri="{FF2B5EF4-FFF2-40B4-BE49-F238E27FC236}">
                <a16:creationId xmlns:a16="http://schemas.microsoft.com/office/drawing/2014/main" id="{67778A5A-2B79-5F4F-A105-9FBC8EB7399E}"/>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2">
                    <a:lumMod val="9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300734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CE9DFF8-8DAF-3749-98D8-22BA5C910DA1}"/>
              </a:ext>
            </a:extLst>
          </p:cNvPr>
          <p:cNvSpPr>
            <a:spLocks noGrp="1"/>
          </p:cNvSpPr>
          <p:nvPr>
            <p:ph type="dt" sz="half" idx="10"/>
          </p:nvPr>
        </p:nvSpPr>
        <p:spPr>
          <a:xfrm>
            <a:off x="430074" y="6332076"/>
            <a:ext cx="2743200" cy="365125"/>
          </a:xfrm>
          <a:prstGeom prst="rect">
            <a:avLst/>
          </a:prstGeom>
        </p:spPr>
        <p:txBody>
          <a:bodyPr vert="horz" lIns="91440" tIns="45720" rIns="91440" bIns="45720" rtlCol="0" anchor="ctr"/>
          <a:lstStyle>
            <a:lvl1pPr algn="l">
              <a:defRPr sz="800" b="0" i="0">
                <a:solidFill>
                  <a:schemeClr val="bg2">
                    <a:lumMod val="90000"/>
                  </a:schemeClr>
                </a:solidFill>
                <a:latin typeface="Montserrat" pitchFamily="2" charset="77"/>
                <a:cs typeface="Arial" panose="020B0604020202020204" pitchFamily="34" charset="0"/>
              </a:defRPr>
            </a:lvl1pPr>
          </a:lstStyle>
          <a:p>
            <a:r>
              <a:rPr lang="en-US"/>
              <a:t>© ModifyHealth</a:t>
            </a:r>
          </a:p>
        </p:txBody>
      </p:sp>
      <p:sp>
        <p:nvSpPr>
          <p:cNvPr id="8" name="Marcador de número de diapositiva 5">
            <a:extLst>
              <a:ext uri="{FF2B5EF4-FFF2-40B4-BE49-F238E27FC236}">
                <a16:creationId xmlns:a16="http://schemas.microsoft.com/office/drawing/2014/main" id="{9274A033-2C8D-F64D-8B46-E16D997DABA2}"/>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2">
                    <a:lumMod val="9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88186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11FDFE0-3F78-9E4A-9251-9DBB13771E27}"/>
              </a:ext>
            </a:extLst>
          </p:cNvPr>
          <p:cNvSpPr>
            <a:spLocks noGrp="1"/>
          </p:cNvSpPr>
          <p:nvPr>
            <p:ph type="pic" sz="quarter" idx="10"/>
          </p:nvPr>
        </p:nvSpPr>
        <p:spPr>
          <a:xfrm>
            <a:off x="0" y="0"/>
            <a:ext cx="12192000" cy="6858000"/>
          </a:xfrm>
        </p:spPr>
        <p:txBody>
          <a:bodyPr/>
          <a:lstStyle>
            <a:lvl1pPr marL="0" indent="0">
              <a:buNone/>
              <a:defRPr b="0" i="0"/>
            </a:lvl1pPr>
          </a:lstStyle>
          <a:p>
            <a:endParaRPr lang="en-US"/>
          </a:p>
        </p:txBody>
      </p:sp>
    </p:spTree>
    <p:extLst>
      <p:ext uri="{BB962C8B-B14F-4D97-AF65-F5344CB8AC3E}">
        <p14:creationId xmlns:p14="http://schemas.microsoft.com/office/powerpoint/2010/main" val="66332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ection Break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0506" y="2766217"/>
            <a:ext cx="9861494" cy="1325563"/>
          </a:xfrm>
        </p:spPr>
        <p:txBody>
          <a:bodyPr anchor="ctr"/>
          <a:lstStyle>
            <a:lvl1pPr algn="l">
              <a:defRPr b="0" i="0">
                <a:solidFill>
                  <a:schemeClr val="accent6"/>
                </a:solidFill>
              </a:defRPr>
            </a:lvl1pPr>
          </a:lstStyle>
          <a:p>
            <a:r>
              <a:rPr lang="en-US"/>
              <a:t>Click to edit</a:t>
            </a:r>
          </a:p>
        </p:txBody>
      </p:sp>
      <p:pic>
        <p:nvPicPr>
          <p:cNvPr id="3" name="Picture 2">
            <a:extLst>
              <a:ext uri="{FF2B5EF4-FFF2-40B4-BE49-F238E27FC236}">
                <a16:creationId xmlns:a16="http://schemas.microsoft.com/office/drawing/2014/main" id="{0D416DB6-4F83-4A42-8C90-69E90B1AC713}"/>
              </a:ext>
            </a:extLst>
          </p:cNvPr>
          <p:cNvPicPr>
            <a:picLocks noChangeAspect="1"/>
          </p:cNvPicPr>
          <p:nvPr userDrawn="1"/>
        </p:nvPicPr>
        <p:blipFill>
          <a:blip r:embed="rId2"/>
          <a:stretch>
            <a:fillRect/>
          </a:stretch>
        </p:blipFill>
        <p:spPr>
          <a:xfrm>
            <a:off x="0" y="2642644"/>
            <a:ext cx="2093196" cy="1449136"/>
          </a:xfrm>
          <a:prstGeom prst="rect">
            <a:avLst/>
          </a:prstGeom>
        </p:spPr>
      </p:pic>
    </p:spTree>
    <p:extLst>
      <p:ext uri="{BB962C8B-B14F-4D97-AF65-F5344CB8AC3E}">
        <p14:creationId xmlns:p14="http://schemas.microsoft.com/office/powerpoint/2010/main" val="366215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Section Break_GREEN">
    <p:bg>
      <p:bgPr>
        <a:solidFill>
          <a:srgbClr val="44AE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0506" y="2766217"/>
            <a:ext cx="9861494" cy="1325563"/>
          </a:xfrm>
        </p:spPr>
        <p:txBody>
          <a:bodyPr anchor="ctr"/>
          <a:lstStyle>
            <a:lvl1pPr algn="l">
              <a:defRPr b="0" i="0">
                <a:solidFill>
                  <a:schemeClr val="bg1"/>
                </a:solidFill>
              </a:defRPr>
            </a:lvl1pPr>
          </a:lstStyle>
          <a:p>
            <a:r>
              <a:rPr lang="en-US"/>
              <a:t>Click to edit</a:t>
            </a:r>
          </a:p>
        </p:txBody>
      </p:sp>
      <p:pic>
        <p:nvPicPr>
          <p:cNvPr id="4" name="Picture 3">
            <a:extLst>
              <a:ext uri="{FF2B5EF4-FFF2-40B4-BE49-F238E27FC236}">
                <a16:creationId xmlns:a16="http://schemas.microsoft.com/office/drawing/2014/main" id="{F6A0F72B-B54A-924C-A4BC-475F07625137}"/>
              </a:ext>
            </a:extLst>
          </p:cNvPr>
          <p:cNvPicPr>
            <a:picLocks noChangeAspect="1"/>
          </p:cNvPicPr>
          <p:nvPr userDrawn="1"/>
        </p:nvPicPr>
        <p:blipFill>
          <a:blip r:embed="rId2">
            <a:alphaModFix amt="15000"/>
          </a:blip>
          <a:stretch>
            <a:fillRect/>
          </a:stretch>
        </p:blipFill>
        <p:spPr>
          <a:xfrm>
            <a:off x="2726" y="2642644"/>
            <a:ext cx="2093196" cy="1449136"/>
          </a:xfrm>
          <a:prstGeom prst="rect">
            <a:avLst/>
          </a:prstGeom>
        </p:spPr>
      </p:pic>
    </p:spTree>
    <p:extLst>
      <p:ext uri="{BB962C8B-B14F-4D97-AF65-F5344CB8AC3E}">
        <p14:creationId xmlns:p14="http://schemas.microsoft.com/office/powerpoint/2010/main" val="118015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0/50">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D03E09-02B3-F24C-92AB-E0FB2EECDE25}"/>
              </a:ext>
            </a:extLst>
          </p:cNvPr>
          <p:cNvSpPr>
            <a:spLocks noGrp="1"/>
          </p:cNvSpPr>
          <p:nvPr>
            <p:ph type="pic" sz="quarter" idx="10"/>
          </p:nvPr>
        </p:nvSpPr>
        <p:spPr>
          <a:xfrm>
            <a:off x="5260975" y="0"/>
            <a:ext cx="6931025" cy="6858000"/>
          </a:xfrm>
        </p:spPr>
        <p:txBody>
          <a:bodyPr/>
          <a:lstStyle>
            <a:lvl1pPr>
              <a:defRPr b="0" i="0"/>
            </a:lvl1pPr>
          </a:lstStyle>
          <a:p>
            <a:r>
              <a:rPr lang="en-US"/>
              <a:t>Click icon to add picture</a:t>
            </a:r>
          </a:p>
        </p:txBody>
      </p:sp>
      <p:sp>
        <p:nvSpPr>
          <p:cNvPr id="3" name="Title Placeholder 1">
            <a:extLst>
              <a:ext uri="{FF2B5EF4-FFF2-40B4-BE49-F238E27FC236}">
                <a16:creationId xmlns:a16="http://schemas.microsoft.com/office/drawing/2014/main" id="{A7C87653-456F-664D-9F6D-D1F100CB3E54}"/>
              </a:ext>
            </a:extLst>
          </p:cNvPr>
          <p:cNvSpPr>
            <a:spLocks noGrp="1"/>
          </p:cNvSpPr>
          <p:nvPr>
            <p:ph type="title"/>
          </p:nvPr>
        </p:nvSpPr>
        <p:spPr>
          <a:xfrm>
            <a:off x="375061" y="344424"/>
            <a:ext cx="4659275" cy="1325563"/>
          </a:xfrm>
          <a:prstGeom prst="rect">
            <a:avLst/>
          </a:prstGeom>
        </p:spPr>
        <p:txBody>
          <a:bodyPr vert="horz" lIns="91440" tIns="45720" rIns="91440" bIns="45720" rtlCol="0" anchor="t">
            <a:normAutofit/>
          </a:bodyPr>
          <a:lstStyle>
            <a:lvl1pPr>
              <a:defRPr b="0" i="0"/>
            </a:lvl1pPr>
          </a:lstStyle>
          <a:p>
            <a:r>
              <a:rPr lang="en-US"/>
              <a:t>Click to edit Master title style</a:t>
            </a:r>
          </a:p>
        </p:txBody>
      </p:sp>
      <p:sp>
        <p:nvSpPr>
          <p:cNvPr id="6" name="Date Placeholder 3">
            <a:extLst>
              <a:ext uri="{FF2B5EF4-FFF2-40B4-BE49-F238E27FC236}">
                <a16:creationId xmlns:a16="http://schemas.microsoft.com/office/drawing/2014/main" id="{A22D3A8B-08C9-A94B-B9BA-8D78361EE357}"/>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2">
                    <a:lumMod val="90000"/>
                  </a:schemeClr>
                </a:solidFill>
                <a:latin typeface="Montserrat" pitchFamily="2" charset="77"/>
                <a:cs typeface="Arial" panose="020B0604020202020204" pitchFamily="34" charset="0"/>
              </a:defRPr>
            </a:lvl1pPr>
          </a:lstStyle>
          <a:p>
            <a:r>
              <a:rPr lang="en-US"/>
              <a:t>© ModifyHealth</a:t>
            </a:r>
          </a:p>
        </p:txBody>
      </p:sp>
      <p:sp>
        <p:nvSpPr>
          <p:cNvPr id="7" name="Marcador de número de diapositiva 5">
            <a:extLst>
              <a:ext uri="{FF2B5EF4-FFF2-40B4-BE49-F238E27FC236}">
                <a16:creationId xmlns:a16="http://schemas.microsoft.com/office/drawing/2014/main" id="{D4790E51-B363-5B4E-8C98-C15EF72A7180}"/>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2">
                    <a:lumMod val="9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897135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3A0E6F-8ADF-9542-91AF-4C59E018EBD9}"/>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2">
                    <a:lumMod val="90000"/>
                  </a:schemeClr>
                </a:solidFill>
                <a:latin typeface="Montserrat" pitchFamily="2" charset="77"/>
                <a:cs typeface="Arial" panose="020B0604020202020204" pitchFamily="34" charset="0"/>
              </a:defRPr>
            </a:lvl1pPr>
          </a:lstStyle>
          <a:p>
            <a:r>
              <a:rPr lang="en-US"/>
              <a:t>© ModifyHealth</a:t>
            </a:r>
          </a:p>
        </p:txBody>
      </p:sp>
      <p:sp>
        <p:nvSpPr>
          <p:cNvPr id="5" name="Marcador de número de diapositiva 5">
            <a:extLst>
              <a:ext uri="{FF2B5EF4-FFF2-40B4-BE49-F238E27FC236}">
                <a16:creationId xmlns:a16="http://schemas.microsoft.com/office/drawing/2014/main" id="{EC4EC1B3-064C-8E49-A985-36AA2977930B}"/>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2">
                    <a:lumMod val="9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spTree>
    <p:extLst>
      <p:ext uri="{BB962C8B-B14F-4D97-AF65-F5344CB8AC3E}">
        <p14:creationId xmlns:p14="http://schemas.microsoft.com/office/powerpoint/2010/main" val="365980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03315-62EA-D240-B369-6E0130A2A4E5}"/>
              </a:ext>
            </a:extLst>
          </p:cNvPr>
          <p:cNvPicPr>
            <a:picLocks noChangeAspect="1"/>
          </p:cNvPicPr>
          <p:nvPr userDrawn="1"/>
        </p:nvPicPr>
        <p:blipFill>
          <a:blip r:embed="rId13"/>
          <a:stretch>
            <a:fillRect/>
          </a:stretch>
        </p:blipFill>
        <p:spPr>
          <a:xfrm>
            <a:off x="-32369" y="5774679"/>
            <a:ext cx="1594131" cy="1103629"/>
          </a:xfrm>
          <a:prstGeom prst="rect">
            <a:avLst/>
          </a:prstGeom>
        </p:spPr>
      </p:pic>
      <p:sp>
        <p:nvSpPr>
          <p:cNvPr id="2" name="Title Placeholder 1"/>
          <p:cNvSpPr>
            <a:spLocks noGrp="1"/>
          </p:cNvSpPr>
          <p:nvPr>
            <p:ph type="title"/>
          </p:nvPr>
        </p:nvSpPr>
        <p:spPr>
          <a:xfrm>
            <a:off x="375061" y="344424"/>
            <a:ext cx="1146264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375062" y="1219984"/>
            <a:ext cx="11441876"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Marcador de número de diapositiva 5">
            <a:extLst>
              <a:ext uri="{FF2B5EF4-FFF2-40B4-BE49-F238E27FC236}">
                <a16:creationId xmlns:a16="http://schemas.microsoft.com/office/drawing/2014/main" id="{39622D7E-E600-8844-83DB-9386EB8B20F7}"/>
              </a:ext>
            </a:extLst>
          </p:cNvPr>
          <p:cNvSpPr>
            <a:spLocks noGrp="1"/>
          </p:cNvSpPr>
          <p:nvPr>
            <p:ph type="sldNum" sz="quarter" idx="4"/>
          </p:nvPr>
        </p:nvSpPr>
        <p:spPr>
          <a:xfrm>
            <a:off x="-282534" y="6416834"/>
            <a:ext cx="812800" cy="195608"/>
          </a:xfrm>
          <a:prstGeom prst="rect">
            <a:avLst/>
          </a:prstGeom>
        </p:spPr>
        <p:txBody>
          <a:bodyPr vert="horz" lIns="91440" tIns="45720" rIns="91440" bIns="45720" rtlCol="0" anchor="ctr"/>
          <a:lstStyle>
            <a:lvl1pPr algn="r">
              <a:defRPr sz="800" b="0" i="0">
                <a:solidFill>
                  <a:schemeClr val="bg1">
                    <a:lumMod val="50000"/>
                  </a:schemeClr>
                </a:solidFill>
                <a:latin typeface="Montserrat" pitchFamily="2" charset="77"/>
                <a:cs typeface="Arial" panose="020B0604020202020204" pitchFamily="34" charset="0"/>
              </a:defRPr>
            </a:lvl1pPr>
          </a:lstStyle>
          <a:p>
            <a:fld id="{1A9D366B-1E42-9E47-9213-7A0BF786C435}" type="slidenum">
              <a:rPr lang="en-US" smtClean="0"/>
              <a:pPr/>
              <a:t>‹#›</a:t>
            </a:fld>
            <a:endParaRPr lang="en-US"/>
          </a:p>
        </p:txBody>
      </p:sp>
      <p:pic>
        <p:nvPicPr>
          <p:cNvPr id="11" name="Picture 10">
            <a:extLst>
              <a:ext uri="{FF2B5EF4-FFF2-40B4-BE49-F238E27FC236}">
                <a16:creationId xmlns:a16="http://schemas.microsoft.com/office/drawing/2014/main" id="{DC9292E0-C3CE-FF4F-8126-24EBAA3DD23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160249" y="6369757"/>
            <a:ext cx="1737143" cy="286575"/>
          </a:xfrm>
          <a:prstGeom prst="rect">
            <a:avLst/>
          </a:prstGeom>
        </p:spPr>
      </p:pic>
      <p:sp>
        <p:nvSpPr>
          <p:cNvPr id="9" name="Date Placeholder 3">
            <a:extLst>
              <a:ext uri="{FF2B5EF4-FFF2-40B4-BE49-F238E27FC236}">
                <a16:creationId xmlns:a16="http://schemas.microsoft.com/office/drawing/2014/main" id="{745BDF18-14C6-D84E-B8B3-3CEBC9AD3F49}"/>
              </a:ext>
            </a:extLst>
          </p:cNvPr>
          <p:cNvSpPr>
            <a:spLocks noGrp="1"/>
          </p:cNvSpPr>
          <p:nvPr>
            <p:ph type="dt" sz="half" idx="2"/>
          </p:nvPr>
        </p:nvSpPr>
        <p:spPr>
          <a:xfrm>
            <a:off x="430074" y="6332076"/>
            <a:ext cx="2743200" cy="365125"/>
          </a:xfrm>
          <a:prstGeom prst="rect">
            <a:avLst/>
          </a:prstGeom>
        </p:spPr>
        <p:txBody>
          <a:bodyPr vert="horz" lIns="91440" tIns="45720" rIns="91440" bIns="45720" rtlCol="0" anchor="ctr"/>
          <a:lstStyle>
            <a:lvl1pPr algn="l">
              <a:defRPr sz="800" b="0" i="0">
                <a:solidFill>
                  <a:schemeClr val="bg1">
                    <a:lumMod val="50000"/>
                  </a:schemeClr>
                </a:solidFill>
                <a:latin typeface="Montserrat" pitchFamily="2" charset="77"/>
                <a:cs typeface="Arial" panose="020B0604020202020204" pitchFamily="34" charset="0"/>
              </a:defRPr>
            </a:lvl1pPr>
          </a:lstStyle>
          <a:p>
            <a:r>
              <a:rPr lang="en-US"/>
              <a:t>© ModifyHealth | CONFIDENTIAL</a:t>
            </a:r>
          </a:p>
        </p:txBody>
      </p:sp>
    </p:spTree>
    <p:extLst>
      <p:ext uri="{BB962C8B-B14F-4D97-AF65-F5344CB8AC3E}">
        <p14:creationId xmlns:p14="http://schemas.microsoft.com/office/powerpoint/2010/main" val="1091327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2400" b="1" i="0" kern="1200" spc="0">
          <a:solidFill>
            <a:srgbClr val="00B050"/>
          </a:solidFill>
          <a:latin typeface="Montserrat"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lumMod val="85000"/>
              <a:lumOff val="15000"/>
            </a:schemeClr>
          </a:solidFill>
          <a:latin typeface="Montserra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200" b="0" i="0" kern="1200">
          <a:solidFill>
            <a:schemeClr val="tx1">
              <a:lumMod val="85000"/>
              <a:lumOff val="15000"/>
            </a:schemeClr>
          </a:solidFill>
          <a:latin typeface="Montserra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lumMod val="85000"/>
              <a:lumOff val="15000"/>
            </a:schemeClr>
          </a:solidFill>
          <a:latin typeface="Montserra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lumMod val="85000"/>
              <a:lumOff val="15000"/>
            </a:schemeClr>
          </a:solidFill>
          <a:latin typeface="Montserra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lumMod val="85000"/>
              <a:lumOff val="15000"/>
            </a:schemeClr>
          </a:solidFill>
          <a:latin typeface="Montserra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emf"/><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5" Type="http://schemas.openxmlformats.org/officeDocument/2006/relationships/image" Target="../media/image2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emf"/></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jpe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emf"/><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emf"/><Relationship Id="rId10" Type="http://schemas.openxmlformats.org/officeDocument/2006/relationships/image" Target="../media/image49.png"/><Relationship Id="rId4" Type="http://schemas.openxmlformats.org/officeDocument/2006/relationships/image" Target="../media/image43.emf"/><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0F3A12-8C07-D3AE-7DB6-B415B24701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20181" y="-84510"/>
            <a:ext cx="2570264" cy="2570264"/>
          </a:xfrm>
          <a:prstGeom prst="ellipse">
            <a:avLst/>
          </a:prstGeom>
        </p:spPr>
      </p:pic>
      <p:sp>
        <p:nvSpPr>
          <p:cNvPr id="22" name="Rectangle 21">
            <a:extLst>
              <a:ext uri="{FF2B5EF4-FFF2-40B4-BE49-F238E27FC236}">
                <a16:creationId xmlns:a16="http://schemas.microsoft.com/office/drawing/2014/main" id="{FD6C8670-7E36-B886-9054-BA4124D5D824}"/>
              </a:ext>
            </a:extLst>
          </p:cNvPr>
          <p:cNvSpPr/>
          <p:nvPr/>
        </p:nvSpPr>
        <p:spPr>
          <a:xfrm>
            <a:off x="-134225" y="4488294"/>
            <a:ext cx="12449263" cy="2386484"/>
          </a:xfrm>
          <a:prstGeom prst="rect">
            <a:avLst/>
          </a:prstGeom>
          <a:gradFill flip="none" rotWithShape="0">
            <a:gsLst>
              <a:gs pos="0">
                <a:schemeClr val="bg1">
                  <a:alpha val="0"/>
                </a:schemeClr>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93DA1-CE86-93BB-BE9E-FEF3317656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28941" y="692841"/>
            <a:ext cx="2780609" cy="2780609"/>
          </a:xfrm>
          <a:prstGeom prst="ellipse">
            <a:avLst/>
          </a:prstGeom>
        </p:spPr>
      </p:pic>
      <p:grpSp>
        <p:nvGrpSpPr>
          <p:cNvPr id="20" name="Group 19">
            <a:extLst>
              <a:ext uri="{FF2B5EF4-FFF2-40B4-BE49-F238E27FC236}">
                <a16:creationId xmlns:a16="http://schemas.microsoft.com/office/drawing/2014/main" id="{2F138CE5-121C-29F4-5CCE-FFC16724DA48}"/>
              </a:ext>
            </a:extLst>
          </p:cNvPr>
          <p:cNvGrpSpPr/>
          <p:nvPr/>
        </p:nvGrpSpPr>
        <p:grpSpPr>
          <a:xfrm>
            <a:off x="4926744" y="2538156"/>
            <a:ext cx="7654243" cy="4990663"/>
            <a:chOff x="4291154" y="1907922"/>
            <a:chExt cx="8764569" cy="5714609"/>
          </a:xfrm>
        </p:grpSpPr>
        <p:pic>
          <p:nvPicPr>
            <p:cNvPr id="21" name="Picture 20">
              <a:extLst>
                <a:ext uri="{FF2B5EF4-FFF2-40B4-BE49-F238E27FC236}">
                  <a16:creationId xmlns:a16="http://schemas.microsoft.com/office/drawing/2014/main" id="{715B42F9-B092-AF41-9927-8355AFF8664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08867" y="1907922"/>
              <a:ext cx="5646856" cy="5646856"/>
            </a:xfrm>
            <a:prstGeom prst="rect">
              <a:avLst/>
            </a:prstGeom>
          </p:spPr>
        </p:pic>
        <p:pic>
          <p:nvPicPr>
            <p:cNvPr id="19" name="Picture 18">
              <a:extLst>
                <a:ext uri="{FF2B5EF4-FFF2-40B4-BE49-F238E27FC236}">
                  <a16:creationId xmlns:a16="http://schemas.microsoft.com/office/drawing/2014/main" id="{C25B1E45-246A-3908-85C2-0852633D7E4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291154" y="2273796"/>
              <a:ext cx="5348735" cy="5348735"/>
            </a:xfrm>
            <a:prstGeom prst="rect">
              <a:avLst/>
            </a:prstGeom>
          </p:spPr>
        </p:pic>
      </p:grpSp>
      <p:pic>
        <p:nvPicPr>
          <p:cNvPr id="7" name="Picture 6">
            <a:extLst>
              <a:ext uri="{FF2B5EF4-FFF2-40B4-BE49-F238E27FC236}">
                <a16:creationId xmlns:a16="http://schemas.microsoft.com/office/drawing/2014/main" id="{34482657-07B4-73D4-2DEA-F5CB9EAA092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090406" y="407428"/>
            <a:ext cx="2044600" cy="2044600"/>
          </a:xfrm>
          <a:prstGeom prst="ellipse">
            <a:avLst/>
          </a:prstGeom>
        </p:spPr>
      </p:pic>
      <p:pic>
        <p:nvPicPr>
          <p:cNvPr id="4" name="Picture 3">
            <a:extLst>
              <a:ext uri="{FF2B5EF4-FFF2-40B4-BE49-F238E27FC236}">
                <a16:creationId xmlns:a16="http://schemas.microsoft.com/office/drawing/2014/main" id="{E485119A-C8D8-9B1E-FE8E-6586516E35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3230" y="2376070"/>
            <a:ext cx="3260460" cy="537876"/>
          </a:xfrm>
          <a:prstGeom prst="rect">
            <a:avLst/>
          </a:prstGeom>
          <a:solidFill>
            <a:schemeClr val="bg1"/>
          </a:solidFill>
        </p:spPr>
      </p:pic>
      <p:sp>
        <p:nvSpPr>
          <p:cNvPr id="3" name="TextBox 2">
            <a:extLst>
              <a:ext uri="{FF2B5EF4-FFF2-40B4-BE49-F238E27FC236}">
                <a16:creationId xmlns:a16="http://schemas.microsoft.com/office/drawing/2014/main" id="{28AAFB4E-CC43-1362-2D37-4E4A70DC6395}"/>
              </a:ext>
            </a:extLst>
          </p:cNvPr>
          <p:cNvSpPr txBox="1"/>
          <p:nvPr/>
        </p:nvSpPr>
        <p:spPr>
          <a:xfrm>
            <a:off x="657225" y="3374756"/>
            <a:ext cx="1219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Arial" panose="020B0604020202020204" pitchFamily="34" charset="0"/>
              </a:rPr>
              <a:t>Changing lives by making </a:t>
            </a:r>
            <a:r>
              <a:rPr kumimoji="0" lang="en-US" sz="2000" b="1" i="0" u="none" strike="noStrike" kern="1200" cap="none" spc="0" normalizeH="0" baseline="0" noProof="0" dirty="0">
                <a:ln>
                  <a:noFill/>
                </a:ln>
                <a:solidFill>
                  <a:srgbClr val="00B050"/>
                </a:solidFill>
                <a:effectLst/>
                <a:uLnTx/>
                <a:uFillTx/>
                <a:latin typeface="Montserrat" pitchFamily="2" charset="77"/>
                <a:ea typeface="+mn-ea"/>
                <a:cs typeface="Arial" panose="020B0604020202020204" pitchFamily="34" charset="0"/>
              </a:rPr>
              <a:t>Lifestyle Medicine</a:t>
            </a:r>
            <a:r>
              <a:rPr kumimoji="0" lang="en-US" sz="2000" b="0"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Arial" panose="020B0604020202020204" pitchFamily="34" charset="0"/>
              </a:rPr>
              <a:t>simple and sustainable.</a:t>
            </a:r>
          </a:p>
        </p:txBody>
      </p:sp>
    </p:spTree>
    <p:extLst>
      <p:ext uri="{BB962C8B-B14F-4D97-AF65-F5344CB8AC3E}">
        <p14:creationId xmlns:p14="http://schemas.microsoft.com/office/powerpoint/2010/main" val="625538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8FD0B0F-1DA9-7985-5A82-E859D6DE64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4478" y="6028611"/>
            <a:ext cx="2507522" cy="804839"/>
          </a:xfrm>
          <a:prstGeom prst="rect">
            <a:avLst/>
          </a:prstGeom>
        </p:spPr>
      </p:pic>
      <p:pic>
        <p:nvPicPr>
          <p:cNvPr id="1026" name="Picture 2" descr="Optum">
            <a:extLst>
              <a:ext uri="{FF2B5EF4-FFF2-40B4-BE49-F238E27FC236}">
                <a16:creationId xmlns:a16="http://schemas.microsoft.com/office/drawing/2014/main" id="{F66D9510-ADA1-4F33-B478-6A2E9DAE52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4776" y="1234820"/>
            <a:ext cx="1269481" cy="1269481"/>
          </a:xfrm>
          <a:prstGeom prst="ellipse">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85212DD-0773-FC88-B2D3-90D2E4F4D99D}"/>
              </a:ext>
            </a:extLst>
          </p:cNvPr>
          <p:cNvCxnSpPr>
            <a:cxnSpLocks/>
          </p:cNvCxnSpPr>
          <p:nvPr/>
        </p:nvCxnSpPr>
        <p:spPr>
          <a:xfrm>
            <a:off x="1923212" y="1892421"/>
            <a:ext cx="1597754" cy="0"/>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5" name="Title 26">
            <a:extLst>
              <a:ext uri="{FF2B5EF4-FFF2-40B4-BE49-F238E27FC236}">
                <a16:creationId xmlns:a16="http://schemas.microsoft.com/office/drawing/2014/main" id="{BAB37061-1FE9-D15E-48F1-B7DEC072BBFC}"/>
              </a:ext>
            </a:extLst>
          </p:cNvPr>
          <p:cNvSpPr txBox="1">
            <a:spLocks/>
          </p:cNvSpPr>
          <p:nvPr/>
        </p:nvSpPr>
        <p:spPr>
          <a:xfrm>
            <a:off x="375062" y="344424"/>
            <a:ext cx="1144187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Montserrat" pitchFamily="2" charset="77"/>
                <a:ea typeface="+mj-ea"/>
                <a:cs typeface="Arial" panose="020B0604020202020204" pitchFamily="34" charset="0"/>
              </a:rPr>
              <a:t>GLP-1 Step Therapy Sequence</a:t>
            </a:r>
            <a:endParaRPr kumimoji="0" lang="en-US" sz="2400" b="1" i="0" u="none" strike="noStrike" kern="1200" cap="none" spc="0" normalizeH="0" baseline="0" noProof="0">
              <a:ln>
                <a:noFill/>
              </a:ln>
              <a:solidFill>
                <a:srgbClr val="ED7D31"/>
              </a:solidFill>
              <a:effectLst/>
              <a:uLnTx/>
              <a:uFillTx/>
              <a:latin typeface="Montserrat" pitchFamily="2" charset="77"/>
              <a:ea typeface="+mj-ea"/>
              <a:cs typeface="Arial" panose="020B0604020202020204" pitchFamily="34" charset="0"/>
            </a:endParaRPr>
          </a:p>
        </p:txBody>
      </p:sp>
      <p:sp>
        <p:nvSpPr>
          <p:cNvPr id="2" name="AutoShape 2" descr="A screenshot of a computer&#10;&#10;Description automatically generated">
            <a:extLst>
              <a:ext uri="{FF2B5EF4-FFF2-40B4-BE49-F238E27FC236}">
                <a16:creationId xmlns:a16="http://schemas.microsoft.com/office/drawing/2014/main" id="{F22EEFF5-0EF8-5E47-98B9-F8FA92133F2F}"/>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CD0EC876-45A3-3DBB-1838-E876454BA456}"/>
              </a:ext>
            </a:extLst>
          </p:cNvPr>
          <p:cNvGrpSpPr/>
          <p:nvPr/>
        </p:nvGrpSpPr>
        <p:grpSpPr>
          <a:xfrm>
            <a:off x="487680" y="1234820"/>
            <a:ext cx="1282454" cy="1282454"/>
            <a:chOff x="5162758" y="567559"/>
            <a:chExt cx="1282454" cy="1282454"/>
          </a:xfrm>
        </p:grpSpPr>
        <p:sp>
          <p:nvSpPr>
            <p:cNvPr id="11" name="Oval 10">
              <a:extLst>
                <a:ext uri="{FF2B5EF4-FFF2-40B4-BE49-F238E27FC236}">
                  <a16:creationId xmlns:a16="http://schemas.microsoft.com/office/drawing/2014/main" id="{1BDD7FDA-6715-51F5-3C73-7069F438F447}"/>
                </a:ext>
              </a:extLst>
            </p:cNvPr>
            <p:cNvSpPr/>
            <p:nvPr/>
          </p:nvSpPr>
          <p:spPr>
            <a:xfrm>
              <a:off x="5162758" y="567559"/>
              <a:ext cx="1282454" cy="128245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E00731C-08CA-6FE1-11E1-F11CC73D47C6}"/>
                </a:ext>
              </a:extLst>
            </p:cNvPr>
            <p:cNvSpPr txBox="1"/>
            <p:nvPr/>
          </p:nvSpPr>
          <p:spPr>
            <a:xfrm>
              <a:off x="5228346" y="977954"/>
              <a:ext cx="1151277"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Primary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Provider</a:t>
              </a:r>
            </a:p>
          </p:txBody>
        </p:sp>
      </p:grpSp>
      <p:sp>
        <p:nvSpPr>
          <p:cNvPr id="16" name="TextBox 15">
            <a:extLst>
              <a:ext uri="{FF2B5EF4-FFF2-40B4-BE49-F238E27FC236}">
                <a16:creationId xmlns:a16="http://schemas.microsoft.com/office/drawing/2014/main" id="{476400BD-7BC0-1815-781C-855A57CC8574}"/>
              </a:ext>
            </a:extLst>
          </p:cNvPr>
          <p:cNvSpPr txBox="1"/>
          <p:nvPr/>
        </p:nvSpPr>
        <p:spPr>
          <a:xfrm>
            <a:off x="2080862" y="2075648"/>
            <a:ext cx="12824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highlight>
                  <a:srgbClr val="FFFFFF"/>
                </a:highlight>
                <a:uLnTx/>
                <a:uFillTx/>
                <a:latin typeface="Montserrat" pitchFamily="2" charset="77"/>
                <a:ea typeface="+mn-ea"/>
                <a:cs typeface="+mn-cs"/>
              </a:rPr>
              <a:t>GLP Prescription</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highlight>
                <a:srgbClr val="FFFFFF"/>
              </a:highlight>
              <a:uLnTx/>
              <a:uFillTx/>
              <a:latin typeface="Montserrat" pitchFamily="2" charset="77"/>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21" name="TextBox 20">
            <a:extLst>
              <a:ext uri="{FF2B5EF4-FFF2-40B4-BE49-F238E27FC236}">
                <a16:creationId xmlns:a16="http://schemas.microsoft.com/office/drawing/2014/main" id="{DCF99957-774E-3BC9-F5E8-48265292D8FD}"/>
              </a:ext>
            </a:extLst>
          </p:cNvPr>
          <p:cNvSpPr txBox="1"/>
          <p:nvPr/>
        </p:nvSpPr>
        <p:spPr>
          <a:xfrm>
            <a:off x="3672315" y="5457098"/>
            <a:ext cx="1282454" cy="7540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highlight>
                  <a:srgbClr val="FFFFFF"/>
                </a:highlight>
                <a:uLnTx/>
                <a:uFillTx/>
                <a:latin typeface="Montserrat" pitchFamily="2" charset="77"/>
                <a:ea typeface="+mn-ea"/>
                <a:cs typeface="+mn-cs"/>
              </a:rPr>
              <a:t>Approved NPIs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highlight>
                <a:srgbClr val="FFFFFF"/>
              </a:highlight>
              <a:uLnTx/>
              <a:uFillTx/>
              <a:latin typeface="Montserrat" pitchFamily="2" charset="77"/>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Montserrat" pitchFamily="2" charset="77"/>
              <a:ea typeface="+mn-ea"/>
              <a:cs typeface="+mn-cs"/>
            </a:endParaRPr>
          </a:p>
        </p:txBody>
      </p:sp>
      <p:grpSp>
        <p:nvGrpSpPr>
          <p:cNvPr id="17" name="Group 16">
            <a:extLst>
              <a:ext uri="{FF2B5EF4-FFF2-40B4-BE49-F238E27FC236}">
                <a16:creationId xmlns:a16="http://schemas.microsoft.com/office/drawing/2014/main" id="{009094F3-3FBF-5E52-4F24-6B3DB000052B}"/>
              </a:ext>
            </a:extLst>
          </p:cNvPr>
          <p:cNvGrpSpPr/>
          <p:nvPr/>
        </p:nvGrpSpPr>
        <p:grpSpPr>
          <a:xfrm>
            <a:off x="3642527" y="2869324"/>
            <a:ext cx="8402328" cy="3159288"/>
            <a:chOff x="3642527" y="2869324"/>
            <a:chExt cx="8402328" cy="3159288"/>
          </a:xfrm>
        </p:grpSpPr>
        <p:cxnSp>
          <p:nvCxnSpPr>
            <p:cNvPr id="23" name="Straight Connector 22">
              <a:extLst>
                <a:ext uri="{FF2B5EF4-FFF2-40B4-BE49-F238E27FC236}">
                  <a16:creationId xmlns:a16="http://schemas.microsoft.com/office/drawing/2014/main" id="{9F130044-3CC9-1C33-D872-5465F7DD0F93}"/>
                </a:ext>
              </a:extLst>
            </p:cNvPr>
            <p:cNvCxnSpPr>
              <a:cxnSpLocks/>
            </p:cNvCxnSpPr>
            <p:nvPr/>
          </p:nvCxnSpPr>
          <p:spPr>
            <a:xfrm>
              <a:off x="4309061" y="2869324"/>
              <a:ext cx="0" cy="1093076"/>
            </a:xfrm>
            <a:prstGeom prst="line">
              <a:avLst/>
            </a:prstGeom>
            <a:ln w="12700"/>
          </p:spPr>
          <p:style>
            <a:lnRef idx="1">
              <a:schemeClr val="accent3"/>
            </a:lnRef>
            <a:fillRef idx="0">
              <a:schemeClr val="accent3"/>
            </a:fillRef>
            <a:effectRef idx="0">
              <a:schemeClr val="accent3"/>
            </a:effectRef>
            <a:fontRef idx="minor">
              <a:schemeClr val="tx1"/>
            </a:fontRef>
          </p:style>
        </p:cxnSp>
        <p:grpSp>
          <p:nvGrpSpPr>
            <p:cNvPr id="26" name="Group 25">
              <a:extLst>
                <a:ext uri="{FF2B5EF4-FFF2-40B4-BE49-F238E27FC236}">
                  <a16:creationId xmlns:a16="http://schemas.microsoft.com/office/drawing/2014/main" id="{94C7C742-3E71-C3B3-6DF6-C687F53F4F32}"/>
                </a:ext>
              </a:extLst>
            </p:cNvPr>
            <p:cNvGrpSpPr/>
            <p:nvPr/>
          </p:nvGrpSpPr>
          <p:grpSpPr>
            <a:xfrm>
              <a:off x="3642527" y="4093633"/>
              <a:ext cx="1342034" cy="1282454"/>
              <a:chOff x="5132970" y="567559"/>
              <a:chExt cx="1342034" cy="1282454"/>
            </a:xfrm>
          </p:grpSpPr>
          <p:sp>
            <p:nvSpPr>
              <p:cNvPr id="27" name="Oval 26">
                <a:extLst>
                  <a:ext uri="{FF2B5EF4-FFF2-40B4-BE49-F238E27FC236}">
                    <a16:creationId xmlns:a16="http://schemas.microsoft.com/office/drawing/2014/main" id="{192D4BF5-3CFB-8AE5-7BED-99A7291FFA6D}"/>
                  </a:ext>
                </a:extLst>
              </p:cNvPr>
              <p:cNvSpPr/>
              <p:nvPr/>
            </p:nvSpPr>
            <p:spPr>
              <a:xfrm>
                <a:off x="5162758" y="567559"/>
                <a:ext cx="1282454" cy="128245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129D25A-132B-998A-01D4-40908F714237}"/>
                  </a:ext>
                </a:extLst>
              </p:cNvPr>
              <p:cNvSpPr txBox="1"/>
              <p:nvPr/>
            </p:nvSpPr>
            <p:spPr>
              <a:xfrm>
                <a:off x="5132970" y="977954"/>
                <a:ext cx="1342034"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Virtual Lifestyle</a:t>
                </a:r>
                <a:b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b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Group</a:t>
                </a:r>
              </a:p>
            </p:txBody>
          </p:sp>
        </p:grpSp>
        <p:grpSp>
          <p:nvGrpSpPr>
            <p:cNvPr id="29" name="Group 28">
              <a:extLst>
                <a:ext uri="{FF2B5EF4-FFF2-40B4-BE49-F238E27FC236}">
                  <a16:creationId xmlns:a16="http://schemas.microsoft.com/office/drawing/2014/main" id="{B231BF8E-3509-A311-70CF-D96B7F77402D}"/>
                </a:ext>
              </a:extLst>
            </p:cNvPr>
            <p:cNvGrpSpPr/>
            <p:nvPr/>
          </p:nvGrpSpPr>
          <p:grpSpPr>
            <a:xfrm>
              <a:off x="6415515" y="4093633"/>
              <a:ext cx="1282454" cy="1282454"/>
              <a:chOff x="5162758" y="567559"/>
              <a:chExt cx="1282454" cy="1282454"/>
            </a:xfrm>
          </p:grpSpPr>
          <p:sp>
            <p:nvSpPr>
              <p:cNvPr id="30" name="Oval 29">
                <a:extLst>
                  <a:ext uri="{FF2B5EF4-FFF2-40B4-BE49-F238E27FC236}">
                    <a16:creationId xmlns:a16="http://schemas.microsoft.com/office/drawing/2014/main" id="{75BB4C78-754A-E57B-BBE5-3FC659D7EC94}"/>
                  </a:ext>
                </a:extLst>
              </p:cNvPr>
              <p:cNvSpPr/>
              <p:nvPr/>
            </p:nvSpPr>
            <p:spPr>
              <a:xfrm>
                <a:off x="5162758" y="567559"/>
                <a:ext cx="1282454" cy="1282454"/>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DE0DFE85-E1C6-6F78-0D4E-EE927F41346B}"/>
                  </a:ext>
                </a:extLst>
              </p:cNvPr>
              <p:cNvSpPr txBox="1"/>
              <p:nvPr/>
            </p:nvSpPr>
            <p:spPr>
              <a:xfrm>
                <a:off x="5162758" y="977954"/>
                <a:ext cx="128245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12 Week</a:t>
                </a:r>
                <a:b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b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FIT Program</a:t>
                </a:r>
              </a:p>
            </p:txBody>
          </p:sp>
        </p:grpSp>
        <p:cxnSp>
          <p:nvCxnSpPr>
            <p:cNvPr id="34" name="Straight Connector 33">
              <a:extLst>
                <a:ext uri="{FF2B5EF4-FFF2-40B4-BE49-F238E27FC236}">
                  <a16:creationId xmlns:a16="http://schemas.microsoft.com/office/drawing/2014/main" id="{6BE8FD56-D609-D4DC-417F-E10F8C26F692}"/>
                </a:ext>
              </a:extLst>
            </p:cNvPr>
            <p:cNvCxnSpPr>
              <a:cxnSpLocks/>
            </p:cNvCxnSpPr>
            <p:nvPr/>
          </p:nvCxnSpPr>
          <p:spPr>
            <a:xfrm flipH="1">
              <a:off x="5065806" y="4719144"/>
              <a:ext cx="1187849" cy="0"/>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36" name="Straight Connector 35">
              <a:extLst>
                <a:ext uri="{FF2B5EF4-FFF2-40B4-BE49-F238E27FC236}">
                  <a16:creationId xmlns:a16="http://schemas.microsoft.com/office/drawing/2014/main" id="{C477E20F-1641-31C5-47B2-887BA4699A8D}"/>
                </a:ext>
              </a:extLst>
            </p:cNvPr>
            <p:cNvCxnSpPr>
              <a:cxnSpLocks/>
            </p:cNvCxnSpPr>
            <p:nvPr/>
          </p:nvCxnSpPr>
          <p:spPr>
            <a:xfrm flipH="1">
              <a:off x="7809006" y="4719144"/>
              <a:ext cx="1187849" cy="0"/>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0353693A-CFA7-1D06-0CC4-8C74628B81DE}"/>
                </a:ext>
              </a:extLst>
            </p:cNvPr>
            <p:cNvCxnSpPr>
              <a:cxnSpLocks/>
            </p:cNvCxnSpPr>
            <p:nvPr/>
          </p:nvCxnSpPr>
          <p:spPr>
            <a:xfrm>
              <a:off x="8996855" y="3826977"/>
              <a:ext cx="0" cy="1784334"/>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5F8487EA-395D-F1B8-4D62-26DD6F4CEAAE}"/>
                </a:ext>
              </a:extLst>
            </p:cNvPr>
            <p:cNvCxnSpPr>
              <a:cxnSpLocks/>
            </p:cNvCxnSpPr>
            <p:nvPr/>
          </p:nvCxnSpPr>
          <p:spPr>
            <a:xfrm flipH="1">
              <a:off x="9007185" y="3836275"/>
              <a:ext cx="1187849" cy="0"/>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91E7AADB-6189-237D-B825-B0763382AAF7}"/>
                </a:ext>
              </a:extLst>
            </p:cNvPr>
            <p:cNvCxnSpPr>
              <a:cxnSpLocks/>
            </p:cNvCxnSpPr>
            <p:nvPr/>
          </p:nvCxnSpPr>
          <p:spPr>
            <a:xfrm flipH="1">
              <a:off x="9007185" y="5623033"/>
              <a:ext cx="1187849" cy="0"/>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41" name="TextBox 40">
              <a:extLst>
                <a:ext uri="{FF2B5EF4-FFF2-40B4-BE49-F238E27FC236}">
                  <a16:creationId xmlns:a16="http://schemas.microsoft.com/office/drawing/2014/main" id="{50730F1B-F41F-C46E-A6B3-A3B2F57CDB93}"/>
                </a:ext>
              </a:extLst>
            </p:cNvPr>
            <p:cNvSpPr txBox="1"/>
            <p:nvPr/>
          </p:nvSpPr>
          <p:spPr>
            <a:xfrm>
              <a:off x="10376169" y="3631179"/>
              <a:ext cx="144077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000000"/>
                  </a:solidFill>
                  <a:effectLst/>
                  <a:highlight>
                    <a:srgbClr val="FFFFFF"/>
                  </a:highlight>
                  <a:uLnTx/>
                  <a:uFillTx/>
                  <a:latin typeface="Montserrat" pitchFamily="2" charset="77"/>
                  <a:ea typeface="+mn-ea"/>
                  <a:cs typeface="+mn-cs"/>
                </a:rPr>
                <a:t>Sustainable lifestyle changes, no GLP’s</a:t>
              </a:r>
              <a:endParaRPr kumimoji="0" lang="en-US" sz="1100" b="0" i="0" u="none" strike="noStrike" kern="1200" cap="none" spc="0" normalizeH="0" baseline="0" noProof="0" dirty="0">
                <a:ln>
                  <a:noFill/>
                </a:ln>
                <a:solidFill>
                  <a:srgbClr val="000000"/>
                </a:solidFill>
                <a:effectLst/>
                <a:uLnTx/>
                <a:uFillTx/>
                <a:latin typeface="Montserrat" pitchFamily="2" charset="77"/>
                <a:ea typeface="+mn-ea"/>
                <a:cs typeface="+mn-cs"/>
              </a:endParaRPr>
            </a:p>
          </p:txBody>
        </p:sp>
        <p:sp>
          <p:nvSpPr>
            <p:cNvPr id="42" name="TextBox 41">
              <a:extLst>
                <a:ext uri="{FF2B5EF4-FFF2-40B4-BE49-F238E27FC236}">
                  <a16:creationId xmlns:a16="http://schemas.microsoft.com/office/drawing/2014/main" id="{FACB2E4D-2A95-E6AE-5FD4-BFFBB836DDCA}"/>
                </a:ext>
              </a:extLst>
            </p:cNvPr>
            <p:cNvSpPr txBox="1"/>
            <p:nvPr/>
          </p:nvSpPr>
          <p:spPr>
            <a:xfrm>
              <a:off x="10376169" y="5428448"/>
              <a:ext cx="166868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highlight>
                    <a:srgbClr val="FFFFFF"/>
                  </a:highlight>
                  <a:uLnTx/>
                  <a:uFillTx/>
                  <a:latin typeface="Montserrat" pitchFamily="2" charset="77"/>
                  <a:ea typeface="+mn-ea"/>
                  <a:cs typeface="+mn-cs"/>
                </a:rPr>
                <a:t>Lifestyle Medicine Group manages ongoing GLP use</a:t>
              </a:r>
              <a:endParaRPr kumimoji="0" lang="en-US" sz="1100" b="0" i="0" u="none" strike="noStrike" kern="1200" cap="none" spc="0" normalizeH="0" baseline="0" noProof="0">
                <a:ln>
                  <a:noFill/>
                </a:ln>
                <a:solidFill>
                  <a:srgbClr val="000000"/>
                </a:solidFill>
                <a:effectLst/>
                <a:uLnTx/>
                <a:uFillTx/>
                <a:latin typeface="Montserrat" pitchFamily="2" charset="77"/>
                <a:ea typeface="+mn-ea"/>
                <a:cs typeface="+mn-cs"/>
              </a:endParaRPr>
            </a:p>
          </p:txBody>
        </p:sp>
        <p:sp>
          <p:nvSpPr>
            <p:cNvPr id="43" name="TextBox 42">
              <a:extLst>
                <a:ext uri="{FF2B5EF4-FFF2-40B4-BE49-F238E27FC236}">
                  <a16:creationId xmlns:a16="http://schemas.microsoft.com/office/drawing/2014/main" id="{2E0FD9FD-FD2B-54ED-E95B-D7436E0CE122}"/>
                </a:ext>
              </a:extLst>
            </p:cNvPr>
            <p:cNvSpPr txBox="1"/>
            <p:nvPr/>
          </p:nvSpPr>
          <p:spPr>
            <a:xfrm>
              <a:off x="10376169" y="3370643"/>
              <a:ext cx="12522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Montserrat" pitchFamily="2" charset="77"/>
                  <a:ea typeface="+mn-ea"/>
                  <a:cs typeface="+mn-cs"/>
                </a:rPr>
                <a:t>Outcome A</a:t>
              </a:r>
            </a:p>
          </p:txBody>
        </p:sp>
        <p:sp>
          <p:nvSpPr>
            <p:cNvPr id="44" name="TextBox 43">
              <a:extLst>
                <a:ext uri="{FF2B5EF4-FFF2-40B4-BE49-F238E27FC236}">
                  <a16:creationId xmlns:a16="http://schemas.microsoft.com/office/drawing/2014/main" id="{E7CCB28B-C875-8A15-D9E5-61E069B43284}"/>
                </a:ext>
              </a:extLst>
            </p:cNvPr>
            <p:cNvSpPr txBox="1"/>
            <p:nvPr/>
          </p:nvSpPr>
          <p:spPr>
            <a:xfrm>
              <a:off x="10376169" y="5188933"/>
              <a:ext cx="125226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Montserrat" pitchFamily="2" charset="77"/>
                  <a:ea typeface="+mn-ea"/>
                  <a:cs typeface="+mn-cs"/>
                </a:rPr>
                <a:t>Outcome B</a:t>
              </a:r>
            </a:p>
          </p:txBody>
        </p:sp>
        <p:sp>
          <p:nvSpPr>
            <p:cNvPr id="45" name="Oval 44">
              <a:extLst>
                <a:ext uri="{FF2B5EF4-FFF2-40B4-BE49-F238E27FC236}">
                  <a16:creationId xmlns:a16="http://schemas.microsoft.com/office/drawing/2014/main" id="{CBA6BF13-4316-DC73-1D81-1C675E380BB3}"/>
                </a:ext>
              </a:extLst>
            </p:cNvPr>
            <p:cNvSpPr/>
            <p:nvPr/>
          </p:nvSpPr>
          <p:spPr>
            <a:xfrm>
              <a:off x="10151967" y="3726815"/>
              <a:ext cx="200722" cy="20072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EA2CF966-2EF4-D3FA-0473-9D6048BF46B2}"/>
                </a:ext>
              </a:extLst>
            </p:cNvPr>
            <p:cNvSpPr/>
            <p:nvPr/>
          </p:nvSpPr>
          <p:spPr>
            <a:xfrm>
              <a:off x="10151967" y="5524084"/>
              <a:ext cx="200722" cy="200722"/>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66CB232E-812A-DC63-5808-96B5362DFE3F}"/>
                </a:ext>
              </a:extLst>
            </p:cNvPr>
            <p:cNvPicPr>
              <a:picLocks noChangeAspect="1"/>
            </p:cNvPicPr>
            <p:nvPr/>
          </p:nvPicPr>
          <p:blipFill>
            <a:blip r:embed="rId5"/>
            <a:stretch>
              <a:fillRect/>
            </a:stretch>
          </p:blipFill>
          <p:spPr>
            <a:xfrm>
              <a:off x="6837338" y="5123417"/>
              <a:ext cx="438807" cy="438807"/>
            </a:xfrm>
            <a:prstGeom prst="rect">
              <a:avLst/>
            </a:prstGeom>
          </p:spPr>
        </p:pic>
      </p:grpSp>
      <p:sp>
        <p:nvSpPr>
          <p:cNvPr id="18" name="TextBox 17">
            <a:extLst>
              <a:ext uri="{FF2B5EF4-FFF2-40B4-BE49-F238E27FC236}">
                <a16:creationId xmlns:a16="http://schemas.microsoft.com/office/drawing/2014/main" id="{64B90257-C7FA-30D1-B6DE-D5BD958D2106}"/>
              </a:ext>
            </a:extLst>
          </p:cNvPr>
          <p:cNvSpPr txBox="1"/>
          <p:nvPr/>
        </p:nvSpPr>
        <p:spPr>
          <a:xfrm>
            <a:off x="10268789" y="6031432"/>
            <a:ext cx="1690526" cy="523220"/>
          </a:xfrm>
          <a:prstGeom prst="rect">
            <a:avLst/>
          </a:prstGeom>
          <a:solidFill>
            <a:srgbClr val="0070C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Cost Neutral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Lifestyle Foundation</a:t>
            </a:r>
          </a:p>
        </p:txBody>
      </p:sp>
      <p:sp>
        <p:nvSpPr>
          <p:cNvPr id="19" name="TextBox 18">
            <a:extLst>
              <a:ext uri="{FF2B5EF4-FFF2-40B4-BE49-F238E27FC236}">
                <a16:creationId xmlns:a16="http://schemas.microsoft.com/office/drawing/2014/main" id="{EA0A9573-76DF-3D98-A196-15A42A69A102}"/>
              </a:ext>
            </a:extLst>
          </p:cNvPr>
          <p:cNvSpPr txBox="1"/>
          <p:nvPr/>
        </p:nvSpPr>
        <p:spPr>
          <a:xfrm>
            <a:off x="10451382" y="4219987"/>
            <a:ext cx="1101840" cy="523220"/>
          </a:xfrm>
          <a:prstGeom prst="rect">
            <a:avLst/>
          </a:prstGeom>
          <a:solidFill>
            <a:srgbClr val="0070C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Cost Savings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$12,000+/yr</a:t>
            </a:r>
          </a:p>
        </p:txBody>
      </p:sp>
      <p:sp>
        <p:nvSpPr>
          <p:cNvPr id="4" name="Oval 3">
            <a:extLst>
              <a:ext uri="{FF2B5EF4-FFF2-40B4-BE49-F238E27FC236}">
                <a16:creationId xmlns:a16="http://schemas.microsoft.com/office/drawing/2014/main" id="{04BF1E4B-68A7-A10B-7AF6-6A40958AC886}"/>
              </a:ext>
            </a:extLst>
          </p:cNvPr>
          <p:cNvSpPr/>
          <p:nvPr/>
        </p:nvSpPr>
        <p:spPr>
          <a:xfrm>
            <a:off x="3672315" y="1234820"/>
            <a:ext cx="1261942" cy="1269481"/>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PBM</a:t>
            </a:r>
          </a:p>
        </p:txBody>
      </p:sp>
      <p:pic>
        <p:nvPicPr>
          <p:cNvPr id="25" name="Picture 24">
            <a:extLst>
              <a:ext uri="{FF2B5EF4-FFF2-40B4-BE49-F238E27FC236}">
                <a16:creationId xmlns:a16="http://schemas.microsoft.com/office/drawing/2014/main" id="{5A36DF97-00F6-BF03-B6C9-98643AA16084}"/>
              </a:ext>
            </a:extLst>
          </p:cNvPr>
          <p:cNvPicPr>
            <a:picLocks noChangeAspect="1"/>
          </p:cNvPicPr>
          <p:nvPr/>
        </p:nvPicPr>
        <p:blipFill>
          <a:blip r:embed="rId6"/>
          <a:stretch>
            <a:fillRect/>
          </a:stretch>
        </p:blipFill>
        <p:spPr>
          <a:xfrm>
            <a:off x="4089657" y="2316353"/>
            <a:ext cx="438807" cy="438807"/>
          </a:xfrm>
          <a:prstGeom prst="rect">
            <a:avLst/>
          </a:prstGeom>
        </p:spPr>
      </p:pic>
    </p:spTree>
    <p:extLst>
      <p:ext uri="{BB962C8B-B14F-4D97-AF65-F5344CB8AC3E}">
        <p14:creationId xmlns:p14="http://schemas.microsoft.com/office/powerpoint/2010/main" val="28992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56">
            <a:extLst>
              <a:ext uri="{FF2B5EF4-FFF2-40B4-BE49-F238E27FC236}">
                <a16:creationId xmlns:a16="http://schemas.microsoft.com/office/drawing/2014/main" id="{1F4EDD18-D6E7-291A-5726-BD3407920A76}"/>
              </a:ext>
            </a:extLst>
          </p:cNvPr>
          <p:cNvSpPr/>
          <p:nvPr/>
        </p:nvSpPr>
        <p:spPr>
          <a:xfrm>
            <a:off x="4885380" y="3887165"/>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9</a:t>
            </a:r>
          </a:p>
        </p:txBody>
      </p:sp>
      <p:sp>
        <p:nvSpPr>
          <p:cNvPr id="268" name="Rectangle 56">
            <a:extLst>
              <a:ext uri="{FF2B5EF4-FFF2-40B4-BE49-F238E27FC236}">
                <a16:creationId xmlns:a16="http://schemas.microsoft.com/office/drawing/2014/main" id="{E48FDDAB-F6E1-0CD8-0E84-00F4D778E072}"/>
              </a:ext>
            </a:extLst>
          </p:cNvPr>
          <p:cNvSpPr/>
          <p:nvPr/>
        </p:nvSpPr>
        <p:spPr>
          <a:xfrm>
            <a:off x="6851744" y="3887165"/>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10</a:t>
            </a:r>
          </a:p>
        </p:txBody>
      </p:sp>
      <p:sp>
        <p:nvSpPr>
          <p:cNvPr id="269" name="Rectangle 56">
            <a:extLst>
              <a:ext uri="{FF2B5EF4-FFF2-40B4-BE49-F238E27FC236}">
                <a16:creationId xmlns:a16="http://schemas.microsoft.com/office/drawing/2014/main" id="{DA928B98-A906-6E3F-7643-8466EBEB9920}"/>
              </a:ext>
            </a:extLst>
          </p:cNvPr>
          <p:cNvSpPr/>
          <p:nvPr/>
        </p:nvSpPr>
        <p:spPr>
          <a:xfrm>
            <a:off x="8850476" y="3887165"/>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11</a:t>
            </a:r>
          </a:p>
        </p:txBody>
      </p:sp>
      <p:sp>
        <p:nvSpPr>
          <p:cNvPr id="270" name="Rectangle 56">
            <a:extLst>
              <a:ext uri="{FF2B5EF4-FFF2-40B4-BE49-F238E27FC236}">
                <a16:creationId xmlns:a16="http://schemas.microsoft.com/office/drawing/2014/main" id="{1B11F76F-DF89-D2A7-D663-4C26FAE35B21}"/>
              </a:ext>
            </a:extLst>
          </p:cNvPr>
          <p:cNvSpPr/>
          <p:nvPr/>
        </p:nvSpPr>
        <p:spPr>
          <a:xfrm>
            <a:off x="10800657" y="3887165"/>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12</a:t>
            </a:r>
          </a:p>
        </p:txBody>
      </p:sp>
      <p:sp>
        <p:nvSpPr>
          <p:cNvPr id="271" name="Rectangle 56">
            <a:extLst>
              <a:ext uri="{FF2B5EF4-FFF2-40B4-BE49-F238E27FC236}">
                <a16:creationId xmlns:a16="http://schemas.microsoft.com/office/drawing/2014/main" id="{37F20473-1840-4DC2-2434-3663EF7E0C8D}"/>
              </a:ext>
            </a:extLst>
          </p:cNvPr>
          <p:cNvSpPr/>
          <p:nvPr/>
        </p:nvSpPr>
        <p:spPr>
          <a:xfrm>
            <a:off x="2927107" y="3887165"/>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8</a:t>
            </a:r>
          </a:p>
        </p:txBody>
      </p:sp>
      <p:sp>
        <p:nvSpPr>
          <p:cNvPr id="272" name="Rectangle 56">
            <a:extLst>
              <a:ext uri="{FF2B5EF4-FFF2-40B4-BE49-F238E27FC236}">
                <a16:creationId xmlns:a16="http://schemas.microsoft.com/office/drawing/2014/main" id="{4A2E50A2-68C0-2B34-565B-59FB0B74F35A}"/>
              </a:ext>
            </a:extLst>
          </p:cNvPr>
          <p:cNvSpPr/>
          <p:nvPr/>
        </p:nvSpPr>
        <p:spPr>
          <a:xfrm>
            <a:off x="1146860" y="3887165"/>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7</a:t>
            </a:r>
          </a:p>
        </p:txBody>
      </p:sp>
      <p:sp>
        <p:nvSpPr>
          <p:cNvPr id="262" name="Rectangle 56">
            <a:extLst>
              <a:ext uri="{FF2B5EF4-FFF2-40B4-BE49-F238E27FC236}">
                <a16:creationId xmlns:a16="http://schemas.microsoft.com/office/drawing/2014/main" id="{CF3024FD-1A75-4AD9-EE4B-017DD934EDDB}"/>
              </a:ext>
            </a:extLst>
          </p:cNvPr>
          <p:cNvSpPr/>
          <p:nvPr/>
        </p:nvSpPr>
        <p:spPr>
          <a:xfrm>
            <a:off x="4885380" y="1249423"/>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3</a:t>
            </a:r>
          </a:p>
        </p:txBody>
      </p:sp>
      <p:sp>
        <p:nvSpPr>
          <p:cNvPr id="263" name="Rectangle 56">
            <a:extLst>
              <a:ext uri="{FF2B5EF4-FFF2-40B4-BE49-F238E27FC236}">
                <a16:creationId xmlns:a16="http://schemas.microsoft.com/office/drawing/2014/main" id="{334B676B-6B41-E244-718F-3D489A10041F}"/>
              </a:ext>
            </a:extLst>
          </p:cNvPr>
          <p:cNvSpPr/>
          <p:nvPr/>
        </p:nvSpPr>
        <p:spPr>
          <a:xfrm>
            <a:off x="6851744" y="1249423"/>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4</a:t>
            </a:r>
          </a:p>
        </p:txBody>
      </p:sp>
      <p:sp>
        <p:nvSpPr>
          <p:cNvPr id="264" name="Rectangle 56">
            <a:extLst>
              <a:ext uri="{FF2B5EF4-FFF2-40B4-BE49-F238E27FC236}">
                <a16:creationId xmlns:a16="http://schemas.microsoft.com/office/drawing/2014/main" id="{B9BFF572-8044-4A24-0F1A-2C35C46E1831}"/>
              </a:ext>
            </a:extLst>
          </p:cNvPr>
          <p:cNvSpPr/>
          <p:nvPr/>
        </p:nvSpPr>
        <p:spPr>
          <a:xfrm>
            <a:off x="8850476" y="1249423"/>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5</a:t>
            </a:r>
          </a:p>
        </p:txBody>
      </p:sp>
      <p:sp>
        <p:nvSpPr>
          <p:cNvPr id="265" name="Rectangle 56">
            <a:extLst>
              <a:ext uri="{FF2B5EF4-FFF2-40B4-BE49-F238E27FC236}">
                <a16:creationId xmlns:a16="http://schemas.microsoft.com/office/drawing/2014/main" id="{ADD564AA-115A-9A29-4D17-852D8D04DB74}"/>
              </a:ext>
            </a:extLst>
          </p:cNvPr>
          <p:cNvSpPr/>
          <p:nvPr/>
        </p:nvSpPr>
        <p:spPr>
          <a:xfrm>
            <a:off x="10800657" y="1249423"/>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6</a:t>
            </a:r>
          </a:p>
        </p:txBody>
      </p:sp>
      <p:sp>
        <p:nvSpPr>
          <p:cNvPr id="261" name="Rectangle 56">
            <a:extLst>
              <a:ext uri="{FF2B5EF4-FFF2-40B4-BE49-F238E27FC236}">
                <a16:creationId xmlns:a16="http://schemas.microsoft.com/office/drawing/2014/main" id="{CCE0C30E-A504-2642-687B-2822A537B4FA}"/>
              </a:ext>
            </a:extLst>
          </p:cNvPr>
          <p:cNvSpPr/>
          <p:nvPr/>
        </p:nvSpPr>
        <p:spPr>
          <a:xfrm>
            <a:off x="2927107" y="1249423"/>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2</a:t>
            </a:r>
          </a:p>
        </p:txBody>
      </p:sp>
      <p:sp>
        <p:nvSpPr>
          <p:cNvPr id="156" name="Rectangle 155">
            <a:extLst>
              <a:ext uri="{FF2B5EF4-FFF2-40B4-BE49-F238E27FC236}">
                <a16:creationId xmlns:a16="http://schemas.microsoft.com/office/drawing/2014/main" id="{C6D8A6A7-DCAC-264F-AE66-5CC90E109A06}"/>
              </a:ext>
            </a:extLst>
          </p:cNvPr>
          <p:cNvSpPr/>
          <p:nvPr/>
        </p:nvSpPr>
        <p:spPr>
          <a:xfrm>
            <a:off x="0" y="1"/>
            <a:ext cx="12192000" cy="65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8912" rtlCol="0" anchor="ctr"/>
          <a:lstStyle/>
          <a:p>
            <a:pPr marL="0" marR="0" lvl="0" indent="0" algn="l" defTabSz="854719" rtl="0" eaLnBrk="1" fontAlgn="auto" latinLnBrk="0" hangingPunct="1">
              <a:lnSpc>
                <a:spcPct val="100000"/>
              </a:lnSpc>
              <a:spcBef>
                <a:spcPts val="0"/>
              </a:spcBef>
              <a:spcAft>
                <a:spcPts val="0"/>
              </a:spcAft>
              <a:buClrTx/>
              <a:buSzTx/>
              <a:buFontTx/>
              <a:buNone/>
              <a:tabLst/>
              <a:defRPr/>
            </a:pPr>
            <a:r>
              <a:rPr kumimoji="0" lang="en-US" sz="2880" b="1" i="0" u="none" strike="noStrike" kern="1200" cap="none" spc="0" normalizeH="0" baseline="0" noProof="0">
                <a:ln>
                  <a:noFill/>
                </a:ln>
                <a:solidFill>
                  <a:srgbClr val="FFFFFF"/>
                </a:solidFill>
                <a:effectLst/>
                <a:uLnTx/>
                <a:uFillTx/>
                <a:latin typeface="Montserrat" pitchFamily="2" charset="77"/>
                <a:ea typeface="+mn-ea"/>
                <a:cs typeface="+mn-cs"/>
              </a:rPr>
              <a:t>Blue Zones - A Different Value Model</a:t>
            </a:r>
          </a:p>
        </p:txBody>
      </p:sp>
      <p:sp>
        <p:nvSpPr>
          <p:cNvPr id="2" name="Title 1">
            <a:extLst>
              <a:ext uri="{FF2B5EF4-FFF2-40B4-BE49-F238E27FC236}">
                <a16:creationId xmlns:a16="http://schemas.microsoft.com/office/drawing/2014/main" id="{344051EF-FBAD-6C1C-5A63-A8B683EE98CF}"/>
              </a:ext>
            </a:extLst>
          </p:cNvPr>
          <p:cNvSpPr>
            <a:spLocks noGrp="1"/>
          </p:cNvSpPr>
          <p:nvPr>
            <p:ph type="title"/>
          </p:nvPr>
        </p:nvSpPr>
        <p:spPr>
          <a:xfrm>
            <a:off x="375061" y="338471"/>
            <a:ext cx="8481144" cy="927785"/>
          </a:xfrm>
        </p:spPr>
        <p:txBody>
          <a:bodyPr/>
          <a:lstStyle/>
          <a:p>
            <a:r>
              <a:rPr lang="en-US" b="1" dirty="0"/>
              <a:t>FIT</a:t>
            </a:r>
            <a:r>
              <a:rPr lang="en-US" baseline="30000" dirty="0"/>
              <a:t>™</a:t>
            </a:r>
            <a:r>
              <a:rPr lang="en-US" b="1" dirty="0"/>
              <a:t> Lifestyle Program</a:t>
            </a:r>
            <a:endParaRPr lang="en-US" dirty="0"/>
          </a:p>
        </p:txBody>
      </p:sp>
      <p:sp>
        <p:nvSpPr>
          <p:cNvPr id="32" name="Rectangle 56">
            <a:extLst>
              <a:ext uri="{FF2B5EF4-FFF2-40B4-BE49-F238E27FC236}">
                <a16:creationId xmlns:a16="http://schemas.microsoft.com/office/drawing/2014/main" id="{9A1AF6D4-43A6-5DA6-5B50-677248DE9A89}"/>
              </a:ext>
            </a:extLst>
          </p:cNvPr>
          <p:cNvSpPr/>
          <p:nvPr/>
        </p:nvSpPr>
        <p:spPr>
          <a:xfrm>
            <a:off x="372562" y="1088081"/>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Phase 1</a:t>
            </a:r>
          </a:p>
        </p:txBody>
      </p:sp>
      <p:cxnSp>
        <p:nvCxnSpPr>
          <p:cNvPr id="46" name="Straight Connector 45">
            <a:extLst>
              <a:ext uri="{FF2B5EF4-FFF2-40B4-BE49-F238E27FC236}">
                <a16:creationId xmlns:a16="http://schemas.microsoft.com/office/drawing/2014/main" id="{7984B842-9DD3-BC4A-AB0E-E7BFB3340174}"/>
              </a:ext>
            </a:extLst>
          </p:cNvPr>
          <p:cNvCxnSpPr>
            <a:cxnSpLocks/>
          </p:cNvCxnSpPr>
          <p:nvPr/>
        </p:nvCxnSpPr>
        <p:spPr>
          <a:xfrm flipH="1">
            <a:off x="451110" y="1431181"/>
            <a:ext cx="11113361" cy="0"/>
          </a:xfrm>
          <a:prstGeom prst="line">
            <a:avLst/>
          </a:prstGeom>
          <a:ln w="9525">
            <a:solidFill>
              <a:schemeClr val="accent6"/>
            </a:solidFill>
            <a:head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7AE354CE-2653-E1A2-DDCA-BFCE478040C2}"/>
              </a:ext>
            </a:extLst>
          </p:cNvPr>
          <p:cNvSpPr/>
          <p:nvPr/>
        </p:nvSpPr>
        <p:spPr>
          <a:xfrm>
            <a:off x="383058" y="2154525"/>
            <a:ext cx="1838042" cy="78483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Finding Your Why</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&amp; Body Awareness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p:txBody>
      </p:sp>
      <p:sp>
        <p:nvSpPr>
          <p:cNvPr id="52" name="Rectangle 56">
            <a:extLst>
              <a:ext uri="{FF2B5EF4-FFF2-40B4-BE49-F238E27FC236}">
                <a16:creationId xmlns:a16="http://schemas.microsoft.com/office/drawing/2014/main" id="{246D4D9C-23D9-0917-8844-7436DCB9B02C}"/>
              </a:ext>
            </a:extLst>
          </p:cNvPr>
          <p:cNvSpPr/>
          <p:nvPr/>
        </p:nvSpPr>
        <p:spPr>
          <a:xfrm>
            <a:off x="372562" y="161940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1</a:t>
            </a:r>
          </a:p>
        </p:txBody>
      </p:sp>
      <p:sp>
        <p:nvSpPr>
          <p:cNvPr id="53" name="Rounded Rectangle 52">
            <a:extLst>
              <a:ext uri="{FF2B5EF4-FFF2-40B4-BE49-F238E27FC236}">
                <a16:creationId xmlns:a16="http://schemas.microsoft.com/office/drawing/2014/main" id="{A36FD9A4-A718-90C3-BC65-D10D0ED920E7}"/>
              </a:ext>
            </a:extLst>
          </p:cNvPr>
          <p:cNvSpPr/>
          <p:nvPr/>
        </p:nvSpPr>
        <p:spPr>
          <a:xfrm>
            <a:off x="1161249" y="3230960"/>
            <a:ext cx="647178" cy="224283"/>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6">
            <a:extLst>
              <a:ext uri="{FF2B5EF4-FFF2-40B4-BE49-F238E27FC236}">
                <a16:creationId xmlns:a16="http://schemas.microsoft.com/office/drawing/2014/main" id="{14877490-A8C2-B398-68EF-9B2C6475F210}"/>
              </a:ext>
            </a:extLst>
          </p:cNvPr>
          <p:cNvSpPr/>
          <p:nvPr/>
        </p:nvSpPr>
        <p:spPr>
          <a:xfrm>
            <a:off x="1161249" y="3235850"/>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RD Visit</a:t>
            </a:r>
          </a:p>
        </p:txBody>
      </p:sp>
      <p:sp>
        <p:nvSpPr>
          <p:cNvPr id="57" name="Rounded Rectangle 56">
            <a:extLst>
              <a:ext uri="{FF2B5EF4-FFF2-40B4-BE49-F238E27FC236}">
                <a16:creationId xmlns:a16="http://schemas.microsoft.com/office/drawing/2014/main" id="{13F990C2-B430-4472-174E-FFF2FDC970C5}"/>
              </a:ext>
            </a:extLst>
          </p:cNvPr>
          <p:cNvSpPr/>
          <p:nvPr/>
        </p:nvSpPr>
        <p:spPr>
          <a:xfrm>
            <a:off x="451111" y="3230960"/>
            <a:ext cx="647178" cy="224283"/>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6">
            <a:extLst>
              <a:ext uri="{FF2B5EF4-FFF2-40B4-BE49-F238E27FC236}">
                <a16:creationId xmlns:a16="http://schemas.microsoft.com/office/drawing/2014/main" id="{38363DFF-0C62-7E27-ADCB-623FBC173ED0}"/>
              </a:ext>
            </a:extLst>
          </p:cNvPr>
          <p:cNvSpPr/>
          <p:nvPr/>
        </p:nvSpPr>
        <p:spPr>
          <a:xfrm>
            <a:off x="451110" y="3235850"/>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MD Visit</a:t>
            </a:r>
          </a:p>
        </p:txBody>
      </p:sp>
      <p:sp>
        <p:nvSpPr>
          <p:cNvPr id="169" name="Rectangle 56">
            <a:extLst>
              <a:ext uri="{FF2B5EF4-FFF2-40B4-BE49-F238E27FC236}">
                <a16:creationId xmlns:a16="http://schemas.microsoft.com/office/drawing/2014/main" id="{45A4246B-CBB2-4050-83A0-A7C1EEB254E1}"/>
              </a:ext>
            </a:extLst>
          </p:cNvPr>
          <p:cNvSpPr/>
          <p:nvPr/>
        </p:nvSpPr>
        <p:spPr>
          <a:xfrm>
            <a:off x="372562"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Foundation</a:t>
            </a:r>
          </a:p>
        </p:txBody>
      </p:sp>
      <p:sp>
        <p:nvSpPr>
          <p:cNvPr id="179" name="Rectangle 178">
            <a:extLst>
              <a:ext uri="{FF2B5EF4-FFF2-40B4-BE49-F238E27FC236}">
                <a16:creationId xmlns:a16="http://schemas.microsoft.com/office/drawing/2014/main" id="{0AF1574A-3D53-6234-D65D-C4A1EF901015}"/>
              </a:ext>
            </a:extLst>
          </p:cNvPr>
          <p:cNvSpPr/>
          <p:nvPr/>
        </p:nvSpPr>
        <p:spPr>
          <a:xfrm>
            <a:off x="2316361" y="2154525"/>
            <a:ext cx="1586400" cy="10618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Listening To</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Your Body</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p:txBody>
      </p:sp>
      <p:sp>
        <p:nvSpPr>
          <p:cNvPr id="180" name="Rectangle 56">
            <a:extLst>
              <a:ext uri="{FF2B5EF4-FFF2-40B4-BE49-F238E27FC236}">
                <a16:creationId xmlns:a16="http://schemas.microsoft.com/office/drawing/2014/main" id="{58A1DCFF-0411-229C-E045-D1B7575C63DD}"/>
              </a:ext>
            </a:extLst>
          </p:cNvPr>
          <p:cNvSpPr/>
          <p:nvPr/>
        </p:nvSpPr>
        <p:spPr>
          <a:xfrm>
            <a:off x="2305865" y="161940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2</a:t>
            </a:r>
          </a:p>
        </p:txBody>
      </p:sp>
      <p:sp>
        <p:nvSpPr>
          <p:cNvPr id="185" name="Rectangle 56">
            <a:extLst>
              <a:ext uri="{FF2B5EF4-FFF2-40B4-BE49-F238E27FC236}">
                <a16:creationId xmlns:a16="http://schemas.microsoft.com/office/drawing/2014/main" id="{1CEE0479-4678-B8AD-8467-9792B579C342}"/>
              </a:ext>
            </a:extLst>
          </p:cNvPr>
          <p:cNvSpPr/>
          <p:nvPr/>
        </p:nvSpPr>
        <p:spPr>
          <a:xfrm>
            <a:off x="2305865"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187" name="Rectangle 186">
            <a:extLst>
              <a:ext uri="{FF2B5EF4-FFF2-40B4-BE49-F238E27FC236}">
                <a16:creationId xmlns:a16="http://schemas.microsoft.com/office/drawing/2014/main" id="{F195BC67-9489-470C-3FD6-484402964F87}"/>
              </a:ext>
            </a:extLst>
          </p:cNvPr>
          <p:cNvSpPr/>
          <p:nvPr/>
        </p:nvSpPr>
        <p:spPr>
          <a:xfrm>
            <a:off x="4249664" y="2154525"/>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Fueling and Moving</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For Energy</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188" name="Rectangle 56">
            <a:extLst>
              <a:ext uri="{FF2B5EF4-FFF2-40B4-BE49-F238E27FC236}">
                <a16:creationId xmlns:a16="http://schemas.microsoft.com/office/drawing/2014/main" id="{2C28456A-6CD3-5C1E-0F5E-00B0DA15645D}"/>
              </a:ext>
            </a:extLst>
          </p:cNvPr>
          <p:cNvSpPr/>
          <p:nvPr/>
        </p:nvSpPr>
        <p:spPr>
          <a:xfrm>
            <a:off x="4239168" y="161940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3</a:t>
            </a:r>
          </a:p>
        </p:txBody>
      </p:sp>
      <p:sp>
        <p:nvSpPr>
          <p:cNvPr id="189" name="Rounded Rectangle 188">
            <a:extLst>
              <a:ext uri="{FF2B5EF4-FFF2-40B4-BE49-F238E27FC236}">
                <a16:creationId xmlns:a16="http://schemas.microsoft.com/office/drawing/2014/main" id="{8E2DA31A-8ED4-8577-B368-24B7CEBF473F}"/>
              </a:ext>
            </a:extLst>
          </p:cNvPr>
          <p:cNvSpPr/>
          <p:nvPr/>
        </p:nvSpPr>
        <p:spPr>
          <a:xfrm>
            <a:off x="4317716" y="3230960"/>
            <a:ext cx="647178" cy="224283"/>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Rectangle 56">
            <a:extLst>
              <a:ext uri="{FF2B5EF4-FFF2-40B4-BE49-F238E27FC236}">
                <a16:creationId xmlns:a16="http://schemas.microsoft.com/office/drawing/2014/main" id="{79C43969-40A1-8C0C-95B8-14EEEA5FE0BC}"/>
              </a:ext>
            </a:extLst>
          </p:cNvPr>
          <p:cNvSpPr/>
          <p:nvPr/>
        </p:nvSpPr>
        <p:spPr>
          <a:xfrm>
            <a:off x="4317716" y="3235850"/>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RD Visit</a:t>
            </a:r>
          </a:p>
        </p:txBody>
      </p:sp>
      <p:sp>
        <p:nvSpPr>
          <p:cNvPr id="193" name="Rectangle 56">
            <a:extLst>
              <a:ext uri="{FF2B5EF4-FFF2-40B4-BE49-F238E27FC236}">
                <a16:creationId xmlns:a16="http://schemas.microsoft.com/office/drawing/2014/main" id="{D1AD77FB-2F4F-8E4E-C2FB-F5C4EC5B0C1C}"/>
              </a:ext>
            </a:extLst>
          </p:cNvPr>
          <p:cNvSpPr/>
          <p:nvPr/>
        </p:nvSpPr>
        <p:spPr>
          <a:xfrm>
            <a:off x="4239168"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195" name="Rectangle 194">
            <a:extLst>
              <a:ext uri="{FF2B5EF4-FFF2-40B4-BE49-F238E27FC236}">
                <a16:creationId xmlns:a16="http://schemas.microsoft.com/office/drawing/2014/main" id="{362FE395-3B4B-8F07-9F01-6FE6CE45CE7D}"/>
              </a:ext>
            </a:extLst>
          </p:cNvPr>
          <p:cNvSpPr/>
          <p:nvPr/>
        </p:nvSpPr>
        <p:spPr>
          <a:xfrm>
            <a:off x="6182967" y="2154525"/>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The Power</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Of Connection</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196" name="Rectangle 56">
            <a:extLst>
              <a:ext uri="{FF2B5EF4-FFF2-40B4-BE49-F238E27FC236}">
                <a16:creationId xmlns:a16="http://schemas.microsoft.com/office/drawing/2014/main" id="{B0849EA0-84CA-C870-56BB-8E6CD4E1D192}"/>
              </a:ext>
            </a:extLst>
          </p:cNvPr>
          <p:cNvSpPr/>
          <p:nvPr/>
        </p:nvSpPr>
        <p:spPr>
          <a:xfrm>
            <a:off x="6172471" y="161940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4</a:t>
            </a:r>
          </a:p>
        </p:txBody>
      </p:sp>
      <p:sp>
        <p:nvSpPr>
          <p:cNvPr id="201" name="Rectangle 56">
            <a:extLst>
              <a:ext uri="{FF2B5EF4-FFF2-40B4-BE49-F238E27FC236}">
                <a16:creationId xmlns:a16="http://schemas.microsoft.com/office/drawing/2014/main" id="{0909ADD1-203D-B526-72B9-D9BC281F8E72}"/>
              </a:ext>
            </a:extLst>
          </p:cNvPr>
          <p:cNvSpPr/>
          <p:nvPr/>
        </p:nvSpPr>
        <p:spPr>
          <a:xfrm>
            <a:off x="6172471"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03" name="Rectangle 202">
            <a:extLst>
              <a:ext uri="{FF2B5EF4-FFF2-40B4-BE49-F238E27FC236}">
                <a16:creationId xmlns:a16="http://schemas.microsoft.com/office/drawing/2014/main" id="{1A9FBE88-4B11-3C8D-2FBA-3A92FD6D54BE}"/>
              </a:ext>
            </a:extLst>
          </p:cNvPr>
          <p:cNvSpPr/>
          <p:nvPr/>
        </p:nvSpPr>
        <p:spPr>
          <a:xfrm>
            <a:off x="8116270" y="2154525"/>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Thriving In Your Environment</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04" name="Rectangle 56">
            <a:extLst>
              <a:ext uri="{FF2B5EF4-FFF2-40B4-BE49-F238E27FC236}">
                <a16:creationId xmlns:a16="http://schemas.microsoft.com/office/drawing/2014/main" id="{6ECDCE7C-D675-3DA1-5B4E-3B7230E42124}"/>
              </a:ext>
            </a:extLst>
          </p:cNvPr>
          <p:cNvSpPr/>
          <p:nvPr/>
        </p:nvSpPr>
        <p:spPr>
          <a:xfrm>
            <a:off x="8105774" y="161940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5</a:t>
            </a:r>
          </a:p>
        </p:txBody>
      </p:sp>
      <p:sp>
        <p:nvSpPr>
          <p:cNvPr id="205" name="Rounded Rectangle 204">
            <a:extLst>
              <a:ext uri="{FF2B5EF4-FFF2-40B4-BE49-F238E27FC236}">
                <a16:creationId xmlns:a16="http://schemas.microsoft.com/office/drawing/2014/main" id="{48BEEBEA-D762-23AB-9DBB-FF984CE1E549}"/>
              </a:ext>
            </a:extLst>
          </p:cNvPr>
          <p:cNvSpPr/>
          <p:nvPr/>
        </p:nvSpPr>
        <p:spPr>
          <a:xfrm>
            <a:off x="8184322" y="3230960"/>
            <a:ext cx="647178" cy="224283"/>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6" name="Rectangle 56">
            <a:extLst>
              <a:ext uri="{FF2B5EF4-FFF2-40B4-BE49-F238E27FC236}">
                <a16:creationId xmlns:a16="http://schemas.microsoft.com/office/drawing/2014/main" id="{2A0B7A76-0A70-8B06-1F93-D2790141ABD4}"/>
              </a:ext>
            </a:extLst>
          </p:cNvPr>
          <p:cNvSpPr/>
          <p:nvPr/>
        </p:nvSpPr>
        <p:spPr>
          <a:xfrm>
            <a:off x="8184322" y="3235850"/>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RD Visit</a:t>
            </a:r>
          </a:p>
        </p:txBody>
      </p:sp>
      <p:sp>
        <p:nvSpPr>
          <p:cNvPr id="209" name="Rectangle 56">
            <a:extLst>
              <a:ext uri="{FF2B5EF4-FFF2-40B4-BE49-F238E27FC236}">
                <a16:creationId xmlns:a16="http://schemas.microsoft.com/office/drawing/2014/main" id="{97C011DC-B4EF-5FC9-B4BE-D4200254C9B0}"/>
              </a:ext>
            </a:extLst>
          </p:cNvPr>
          <p:cNvSpPr/>
          <p:nvPr/>
        </p:nvSpPr>
        <p:spPr>
          <a:xfrm>
            <a:off x="8105774"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Immersion</a:t>
            </a:r>
          </a:p>
        </p:txBody>
      </p:sp>
      <p:sp>
        <p:nvSpPr>
          <p:cNvPr id="211" name="Rectangle 210">
            <a:extLst>
              <a:ext uri="{FF2B5EF4-FFF2-40B4-BE49-F238E27FC236}">
                <a16:creationId xmlns:a16="http://schemas.microsoft.com/office/drawing/2014/main" id="{07A00654-01BB-E7B1-FF24-FB998D6C1677}"/>
              </a:ext>
            </a:extLst>
          </p:cNvPr>
          <p:cNvSpPr/>
          <p:nvPr/>
        </p:nvSpPr>
        <p:spPr>
          <a:xfrm>
            <a:off x="10049573" y="2154525"/>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Recharge Your</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Body &amp; Mind</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12" name="Rectangle 56">
            <a:extLst>
              <a:ext uri="{FF2B5EF4-FFF2-40B4-BE49-F238E27FC236}">
                <a16:creationId xmlns:a16="http://schemas.microsoft.com/office/drawing/2014/main" id="{746258A1-20C7-E53D-FB25-9A5331163288}"/>
              </a:ext>
            </a:extLst>
          </p:cNvPr>
          <p:cNvSpPr/>
          <p:nvPr/>
        </p:nvSpPr>
        <p:spPr>
          <a:xfrm>
            <a:off x="10039077" y="161940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6</a:t>
            </a:r>
          </a:p>
        </p:txBody>
      </p:sp>
      <p:sp>
        <p:nvSpPr>
          <p:cNvPr id="217" name="Rectangle 56">
            <a:extLst>
              <a:ext uri="{FF2B5EF4-FFF2-40B4-BE49-F238E27FC236}">
                <a16:creationId xmlns:a16="http://schemas.microsoft.com/office/drawing/2014/main" id="{42FA706C-BB7F-32FD-64DE-1BDC22072086}"/>
              </a:ext>
            </a:extLst>
          </p:cNvPr>
          <p:cNvSpPr/>
          <p:nvPr/>
        </p:nvSpPr>
        <p:spPr>
          <a:xfrm>
            <a:off x="10039077"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22" name="Rectangle 56">
            <a:extLst>
              <a:ext uri="{FF2B5EF4-FFF2-40B4-BE49-F238E27FC236}">
                <a16:creationId xmlns:a16="http://schemas.microsoft.com/office/drawing/2014/main" id="{C405BFD9-776C-1AD3-35D2-92BDD5A2935E}"/>
              </a:ext>
            </a:extLst>
          </p:cNvPr>
          <p:cNvSpPr/>
          <p:nvPr/>
        </p:nvSpPr>
        <p:spPr>
          <a:xfrm>
            <a:off x="372562" y="3741275"/>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Phase 2</a:t>
            </a:r>
          </a:p>
        </p:txBody>
      </p:sp>
      <p:cxnSp>
        <p:nvCxnSpPr>
          <p:cNvPr id="223" name="Straight Connector 222">
            <a:extLst>
              <a:ext uri="{FF2B5EF4-FFF2-40B4-BE49-F238E27FC236}">
                <a16:creationId xmlns:a16="http://schemas.microsoft.com/office/drawing/2014/main" id="{EC92A5A3-0450-5FEB-CB82-AE1CAF8057C2}"/>
              </a:ext>
            </a:extLst>
          </p:cNvPr>
          <p:cNvCxnSpPr>
            <a:cxnSpLocks/>
          </p:cNvCxnSpPr>
          <p:nvPr/>
        </p:nvCxnSpPr>
        <p:spPr>
          <a:xfrm flipH="1">
            <a:off x="451110" y="4084375"/>
            <a:ext cx="11113361" cy="0"/>
          </a:xfrm>
          <a:prstGeom prst="line">
            <a:avLst/>
          </a:prstGeom>
          <a:ln w="9525">
            <a:solidFill>
              <a:schemeClr val="accent6"/>
            </a:solidFill>
            <a:headEnd type="triangle"/>
          </a:ln>
        </p:spPr>
        <p:style>
          <a:lnRef idx="1">
            <a:schemeClr val="accent1"/>
          </a:lnRef>
          <a:fillRef idx="0">
            <a:schemeClr val="accent1"/>
          </a:fillRef>
          <a:effectRef idx="0">
            <a:schemeClr val="accent1"/>
          </a:effectRef>
          <a:fontRef idx="minor">
            <a:schemeClr val="tx1"/>
          </a:fontRef>
        </p:style>
      </p:cxnSp>
      <p:sp>
        <p:nvSpPr>
          <p:cNvPr id="224" name="Rectangle 223">
            <a:extLst>
              <a:ext uri="{FF2B5EF4-FFF2-40B4-BE49-F238E27FC236}">
                <a16:creationId xmlns:a16="http://schemas.microsoft.com/office/drawing/2014/main" id="{A96C658C-182C-F6C1-9D01-D4C4306820EA}"/>
              </a:ext>
            </a:extLst>
          </p:cNvPr>
          <p:cNvSpPr/>
          <p:nvPr/>
        </p:nvSpPr>
        <p:spPr>
          <a:xfrm>
            <a:off x="383058" y="4807719"/>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Noticing</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The Wins</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25" name="Rectangle 56">
            <a:extLst>
              <a:ext uri="{FF2B5EF4-FFF2-40B4-BE49-F238E27FC236}">
                <a16:creationId xmlns:a16="http://schemas.microsoft.com/office/drawing/2014/main" id="{2A757C26-B5EE-2E55-3D9F-F0243C1AEC38}"/>
              </a:ext>
            </a:extLst>
          </p:cNvPr>
          <p:cNvSpPr/>
          <p:nvPr/>
        </p:nvSpPr>
        <p:spPr>
          <a:xfrm>
            <a:off x="372562" y="4272599"/>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7</a:t>
            </a:r>
          </a:p>
        </p:txBody>
      </p:sp>
      <p:sp>
        <p:nvSpPr>
          <p:cNvPr id="228" name="Rounded Rectangle 227">
            <a:extLst>
              <a:ext uri="{FF2B5EF4-FFF2-40B4-BE49-F238E27FC236}">
                <a16:creationId xmlns:a16="http://schemas.microsoft.com/office/drawing/2014/main" id="{75431B62-00C0-E271-CB7B-EA777ADB6701}"/>
              </a:ext>
            </a:extLst>
          </p:cNvPr>
          <p:cNvSpPr/>
          <p:nvPr/>
        </p:nvSpPr>
        <p:spPr>
          <a:xfrm>
            <a:off x="10112888" y="5890233"/>
            <a:ext cx="647178" cy="224283"/>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9" name="Rectangle 56">
            <a:extLst>
              <a:ext uri="{FF2B5EF4-FFF2-40B4-BE49-F238E27FC236}">
                <a16:creationId xmlns:a16="http://schemas.microsoft.com/office/drawing/2014/main" id="{ECC1B7A7-EA70-4F4A-3F4F-01CB0400E963}"/>
              </a:ext>
            </a:extLst>
          </p:cNvPr>
          <p:cNvSpPr/>
          <p:nvPr/>
        </p:nvSpPr>
        <p:spPr>
          <a:xfrm>
            <a:off x="10112887" y="5895123"/>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MD Visit</a:t>
            </a:r>
          </a:p>
        </p:txBody>
      </p:sp>
      <p:sp>
        <p:nvSpPr>
          <p:cNvPr id="230" name="Rectangle 56">
            <a:extLst>
              <a:ext uri="{FF2B5EF4-FFF2-40B4-BE49-F238E27FC236}">
                <a16:creationId xmlns:a16="http://schemas.microsoft.com/office/drawing/2014/main" id="{D3666814-6FA1-0BE0-A8D3-A26BD2C1FDD4}"/>
              </a:ext>
            </a:extLst>
          </p:cNvPr>
          <p:cNvSpPr/>
          <p:nvPr/>
        </p:nvSpPr>
        <p:spPr>
          <a:xfrm>
            <a:off x="4239167"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Transition</a:t>
            </a:r>
          </a:p>
        </p:txBody>
      </p:sp>
      <p:sp>
        <p:nvSpPr>
          <p:cNvPr id="231" name="Rectangle 230">
            <a:extLst>
              <a:ext uri="{FF2B5EF4-FFF2-40B4-BE49-F238E27FC236}">
                <a16:creationId xmlns:a16="http://schemas.microsoft.com/office/drawing/2014/main" id="{6CBA3ADD-0959-9E10-8B99-AD1B94B6FAB7}"/>
              </a:ext>
            </a:extLst>
          </p:cNvPr>
          <p:cNvSpPr/>
          <p:nvPr/>
        </p:nvSpPr>
        <p:spPr>
          <a:xfrm>
            <a:off x="2316361" y="4807719"/>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Setting Yourself</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Up For Success</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32" name="Rectangle 56">
            <a:extLst>
              <a:ext uri="{FF2B5EF4-FFF2-40B4-BE49-F238E27FC236}">
                <a16:creationId xmlns:a16="http://schemas.microsoft.com/office/drawing/2014/main" id="{FD057A9D-DF2B-65B5-D1B5-F902619CBF3D}"/>
              </a:ext>
            </a:extLst>
          </p:cNvPr>
          <p:cNvSpPr/>
          <p:nvPr/>
        </p:nvSpPr>
        <p:spPr>
          <a:xfrm>
            <a:off x="2305865" y="4272599"/>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8</a:t>
            </a:r>
          </a:p>
        </p:txBody>
      </p:sp>
      <p:sp>
        <p:nvSpPr>
          <p:cNvPr id="233" name="Rectangle 56">
            <a:extLst>
              <a:ext uri="{FF2B5EF4-FFF2-40B4-BE49-F238E27FC236}">
                <a16:creationId xmlns:a16="http://schemas.microsoft.com/office/drawing/2014/main" id="{66F15614-AF60-F2F9-DD13-4EA9CEC42853}"/>
              </a:ext>
            </a:extLst>
          </p:cNvPr>
          <p:cNvSpPr/>
          <p:nvPr/>
        </p:nvSpPr>
        <p:spPr>
          <a:xfrm>
            <a:off x="2305865"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34" name="Rectangle 233">
            <a:extLst>
              <a:ext uri="{FF2B5EF4-FFF2-40B4-BE49-F238E27FC236}">
                <a16:creationId xmlns:a16="http://schemas.microsoft.com/office/drawing/2014/main" id="{BB9A23B0-548F-E563-B2FD-ED9DCFFE3A15}"/>
              </a:ext>
            </a:extLst>
          </p:cNvPr>
          <p:cNvSpPr/>
          <p:nvPr/>
        </p:nvSpPr>
        <p:spPr>
          <a:xfrm>
            <a:off x="4249664" y="4807719"/>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Unlocking Your</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Inner Signals</a:t>
            </a:r>
            <a:b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35" name="Rectangle 56">
            <a:extLst>
              <a:ext uri="{FF2B5EF4-FFF2-40B4-BE49-F238E27FC236}">
                <a16:creationId xmlns:a16="http://schemas.microsoft.com/office/drawing/2014/main" id="{BA2083D9-0483-6B67-8982-7FEDC4EEB866}"/>
              </a:ext>
            </a:extLst>
          </p:cNvPr>
          <p:cNvSpPr/>
          <p:nvPr/>
        </p:nvSpPr>
        <p:spPr>
          <a:xfrm>
            <a:off x="4239168" y="4272599"/>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9</a:t>
            </a:r>
          </a:p>
        </p:txBody>
      </p:sp>
      <p:sp>
        <p:nvSpPr>
          <p:cNvPr id="236" name="Rounded Rectangle 235">
            <a:extLst>
              <a:ext uri="{FF2B5EF4-FFF2-40B4-BE49-F238E27FC236}">
                <a16:creationId xmlns:a16="http://schemas.microsoft.com/office/drawing/2014/main" id="{204B2A23-23F4-284A-FACB-6D0135E03299}"/>
              </a:ext>
            </a:extLst>
          </p:cNvPr>
          <p:cNvSpPr/>
          <p:nvPr/>
        </p:nvSpPr>
        <p:spPr>
          <a:xfrm>
            <a:off x="4317716" y="5890233"/>
            <a:ext cx="647178" cy="224283"/>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7" name="Rectangle 56">
            <a:extLst>
              <a:ext uri="{FF2B5EF4-FFF2-40B4-BE49-F238E27FC236}">
                <a16:creationId xmlns:a16="http://schemas.microsoft.com/office/drawing/2014/main" id="{E69A0B02-0365-9938-A200-12AE21C72065}"/>
              </a:ext>
            </a:extLst>
          </p:cNvPr>
          <p:cNvSpPr/>
          <p:nvPr/>
        </p:nvSpPr>
        <p:spPr>
          <a:xfrm>
            <a:off x="4317716" y="5895123"/>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RD Visit</a:t>
            </a:r>
          </a:p>
        </p:txBody>
      </p:sp>
      <p:sp>
        <p:nvSpPr>
          <p:cNvPr id="238" name="Rectangle 56">
            <a:extLst>
              <a:ext uri="{FF2B5EF4-FFF2-40B4-BE49-F238E27FC236}">
                <a16:creationId xmlns:a16="http://schemas.microsoft.com/office/drawing/2014/main" id="{06E41D68-4213-D5C8-92C0-6E75A727B8F9}"/>
              </a:ext>
            </a:extLst>
          </p:cNvPr>
          <p:cNvSpPr/>
          <p:nvPr/>
        </p:nvSpPr>
        <p:spPr>
          <a:xfrm>
            <a:off x="4239168"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39" name="Rectangle 238">
            <a:extLst>
              <a:ext uri="{FF2B5EF4-FFF2-40B4-BE49-F238E27FC236}">
                <a16:creationId xmlns:a16="http://schemas.microsoft.com/office/drawing/2014/main" id="{DE08FAA1-E3A1-742A-0E0E-0ADCD4DBB7C8}"/>
              </a:ext>
            </a:extLst>
          </p:cNvPr>
          <p:cNvSpPr/>
          <p:nvPr/>
        </p:nvSpPr>
        <p:spPr>
          <a:xfrm>
            <a:off x="6182967" y="4807719"/>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Rolling with</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Life’s Changes</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40" name="Rectangle 56">
            <a:extLst>
              <a:ext uri="{FF2B5EF4-FFF2-40B4-BE49-F238E27FC236}">
                <a16:creationId xmlns:a16="http://schemas.microsoft.com/office/drawing/2014/main" id="{39D79C38-3A98-126E-0FD9-0F58CEEA0F69}"/>
              </a:ext>
            </a:extLst>
          </p:cNvPr>
          <p:cNvSpPr/>
          <p:nvPr/>
        </p:nvSpPr>
        <p:spPr>
          <a:xfrm>
            <a:off x="6172471" y="4272599"/>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10</a:t>
            </a:r>
          </a:p>
        </p:txBody>
      </p:sp>
      <p:sp>
        <p:nvSpPr>
          <p:cNvPr id="241" name="Rectangle 56">
            <a:extLst>
              <a:ext uri="{FF2B5EF4-FFF2-40B4-BE49-F238E27FC236}">
                <a16:creationId xmlns:a16="http://schemas.microsoft.com/office/drawing/2014/main" id="{C42720B7-3B41-68CA-80DA-2990B95C0796}"/>
              </a:ext>
            </a:extLst>
          </p:cNvPr>
          <p:cNvSpPr/>
          <p:nvPr/>
        </p:nvSpPr>
        <p:spPr>
          <a:xfrm>
            <a:off x="6172471"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42" name="Rectangle 241">
            <a:extLst>
              <a:ext uri="{FF2B5EF4-FFF2-40B4-BE49-F238E27FC236}">
                <a16:creationId xmlns:a16="http://schemas.microsoft.com/office/drawing/2014/main" id="{24AD7F73-538A-3222-4FE1-04E3EEFF3EFA}"/>
              </a:ext>
            </a:extLst>
          </p:cNvPr>
          <p:cNvSpPr/>
          <p:nvPr/>
        </p:nvSpPr>
        <p:spPr>
          <a:xfrm>
            <a:off x="8116270" y="4807719"/>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Looking Back,</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Moving Forward</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43" name="Rectangle 56">
            <a:extLst>
              <a:ext uri="{FF2B5EF4-FFF2-40B4-BE49-F238E27FC236}">
                <a16:creationId xmlns:a16="http://schemas.microsoft.com/office/drawing/2014/main" id="{EAC9D8D8-5A50-4AB2-F2B1-5568ACBFBAFE}"/>
              </a:ext>
            </a:extLst>
          </p:cNvPr>
          <p:cNvSpPr/>
          <p:nvPr/>
        </p:nvSpPr>
        <p:spPr>
          <a:xfrm>
            <a:off x="8105774" y="4272599"/>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11</a:t>
            </a:r>
          </a:p>
        </p:txBody>
      </p:sp>
      <p:sp>
        <p:nvSpPr>
          <p:cNvPr id="244" name="Rounded Rectangle 243">
            <a:extLst>
              <a:ext uri="{FF2B5EF4-FFF2-40B4-BE49-F238E27FC236}">
                <a16:creationId xmlns:a16="http://schemas.microsoft.com/office/drawing/2014/main" id="{5847DCF3-7BD6-134C-D3D9-5B2E15406284}"/>
              </a:ext>
            </a:extLst>
          </p:cNvPr>
          <p:cNvSpPr/>
          <p:nvPr/>
        </p:nvSpPr>
        <p:spPr>
          <a:xfrm>
            <a:off x="8184322" y="5890233"/>
            <a:ext cx="647178" cy="224283"/>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5" name="Rectangle 56">
            <a:extLst>
              <a:ext uri="{FF2B5EF4-FFF2-40B4-BE49-F238E27FC236}">
                <a16:creationId xmlns:a16="http://schemas.microsoft.com/office/drawing/2014/main" id="{D49901B2-BA64-F785-CF12-0BD33F1E1F6D}"/>
              </a:ext>
            </a:extLst>
          </p:cNvPr>
          <p:cNvSpPr/>
          <p:nvPr/>
        </p:nvSpPr>
        <p:spPr>
          <a:xfrm>
            <a:off x="8184322" y="5895123"/>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RD Visit</a:t>
            </a:r>
          </a:p>
        </p:txBody>
      </p:sp>
      <p:sp>
        <p:nvSpPr>
          <p:cNvPr id="246" name="Rectangle 56">
            <a:extLst>
              <a:ext uri="{FF2B5EF4-FFF2-40B4-BE49-F238E27FC236}">
                <a16:creationId xmlns:a16="http://schemas.microsoft.com/office/drawing/2014/main" id="{019FC981-5974-D589-BA4C-BA15E65A323D}"/>
              </a:ext>
            </a:extLst>
          </p:cNvPr>
          <p:cNvSpPr/>
          <p:nvPr/>
        </p:nvSpPr>
        <p:spPr>
          <a:xfrm>
            <a:off x="8105774"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Transition</a:t>
            </a:r>
          </a:p>
        </p:txBody>
      </p:sp>
      <p:sp>
        <p:nvSpPr>
          <p:cNvPr id="247" name="Rectangle 246">
            <a:extLst>
              <a:ext uri="{FF2B5EF4-FFF2-40B4-BE49-F238E27FC236}">
                <a16:creationId xmlns:a16="http://schemas.microsoft.com/office/drawing/2014/main" id="{D0DF8A44-CA2A-5A2E-ACE1-3369BB99D0AD}"/>
              </a:ext>
            </a:extLst>
          </p:cNvPr>
          <p:cNvSpPr/>
          <p:nvPr/>
        </p:nvSpPr>
        <p:spPr>
          <a:xfrm>
            <a:off x="10049573" y="4807719"/>
            <a:ext cx="1838042"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Your Health</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Journey Ahead</a:t>
            </a:r>
            <a:br>
              <a:rPr kumimoji="0" lang="en-US" sz="9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b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Weekly training videos/ exercises</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Group session/Webinar</a:t>
            </a:r>
          </a:p>
          <a:p>
            <a:pPr marL="0" marR="0" lvl="0" indent="0" algn="l" defTabSz="914410" rtl="0" eaLnBrk="1" fontAlgn="auto" latinLnBrk="0" hangingPunct="1">
              <a:lnSpc>
                <a:spcPct val="100000"/>
              </a:lnSpc>
              <a:spcBef>
                <a:spcPts val="0"/>
              </a:spcBef>
              <a:spcAft>
                <a:spcPts val="0"/>
              </a:spcAft>
              <a:buClr>
                <a:srgbClr val="00B050"/>
              </a:buClr>
              <a:buSzTx/>
              <a:buFontTx/>
              <a:buNone/>
              <a:tabLst/>
              <a:defRPr/>
            </a:pPr>
            <a:endParaRPr kumimoji="0" lang="en-US" sz="900" b="0"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48" name="Rectangle 56">
            <a:extLst>
              <a:ext uri="{FF2B5EF4-FFF2-40B4-BE49-F238E27FC236}">
                <a16:creationId xmlns:a16="http://schemas.microsoft.com/office/drawing/2014/main" id="{B98E9CA9-6C59-C8B4-7CA7-EF06785C2410}"/>
              </a:ext>
            </a:extLst>
          </p:cNvPr>
          <p:cNvSpPr/>
          <p:nvPr/>
        </p:nvSpPr>
        <p:spPr>
          <a:xfrm>
            <a:off x="10039077" y="4272599"/>
            <a:ext cx="2805439" cy="33855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25000"/>
                  </a:srgbClr>
                </a:solidFill>
                <a:effectLst/>
                <a:uLnTx/>
                <a:uFillTx/>
                <a:latin typeface="Montserrat" pitchFamily="2" charset="77"/>
                <a:ea typeface="Lato Light" panose="020F0502020204030203" pitchFamily="34" charset="0"/>
                <a:cs typeface="Lato Light" panose="020F0502020204030203" pitchFamily="34" charset="0"/>
              </a:rPr>
              <a:t>Week 12</a:t>
            </a:r>
          </a:p>
        </p:txBody>
      </p:sp>
      <p:sp>
        <p:nvSpPr>
          <p:cNvPr id="249" name="Rectangle 56">
            <a:extLst>
              <a:ext uri="{FF2B5EF4-FFF2-40B4-BE49-F238E27FC236}">
                <a16:creationId xmlns:a16="http://schemas.microsoft.com/office/drawing/2014/main" id="{750069CA-50CD-C5A3-4E29-EA8D91D4E666}"/>
              </a:ext>
            </a:extLst>
          </p:cNvPr>
          <p:cNvSpPr/>
          <p:nvPr/>
        </p:nvSpPr>
        <p:spPr>
          <a:xfrm>
            <a:off x="10039077" y="4424481"/>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endParaRPr>
          </a:p>
        </p:txBody>
      </p:sp>
      <p:sp>
        <p:nvSpPr>
          <p:cNvPr id="250" name="Rectangle 56">
            <a:extLst>
              <a:ext uri="{FF2B5EF4-FFF2-40B4-BE49-F238E27FC236}">
                <a16:creationId xmlns:a16="http://schemas.microsoft.com/office/drawing/2014/main" id="{0AAF0F27-FD38-0E6D-F466-CFC7C666575A}"/>
              </a:ext>
            </a:extLst>
          </p:cNvPr>
          <p:cNvSpPr/>
          <p:nvPr/>
        </p:nvSpPr>
        <p:spPr>
          <a:xfrm>
            <a:off x="6197439"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Transition</a:t>
            </a:r>
          </a:p>
        </p:txBody>
      </p:sp>
      <p:sp>
        <p:nvSpPr>
          <p:cNvPr id="251" name="Rectangle 56">
            <a:extLst>
              <a:ext uri="{FF2B5EF4-FFF2-40B4-BE49-F238E27FC236}">
                <a16:creationId xmlns:a16="http://schemas.microsoft.com/office/drawing/2014/main" id="{548F4BCE-EB06-B355-D036-616D427CAC5A}"/>
              </a:ext>
            </a:extLst>
          </p:cNvPr>
          <p:cNvSpPr/>
          <p:nvPr/>
        </p:nvSpPr>
        <p:spPr>
          <a:xfrm>
            <a:off x="10047862"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Transition</a:t>
            </a:r>
          </a:p>
        </p:txBody>
      </p:sp>
      <p:sp>
        <p:nvSpPr>
          <p:cNvPr id="252" name="Rectangle 56">
            <a:extLst>
              <a:ext uri="{FF2B5EF4-FFF2-40B4-BE49-F238E27FC236}">
                <a16:creationId xmlns:a16="http://schemas.microsoft.com/office/drawing/2014/main" id="{0D384F71-B940-EDE1-09AC-E45CE6B350CB}"/>
              </a:ext>
            </a:extLst>
          </p:cNvPr>
          <p:cNvSpPr/>
          <p:nvPr/>
        </p:nvSpPr>
        <p:spPr>
          <a:xfrm>
            <a:off x="2314650"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Foundation</a:t>
            </a:r>
          </a:p>
        </p:txBody>
      </p:sp>
      <p:sp>
        <p:nvSpPr>
          <p:cNvPr id="253" name="Rectangle 56">
            <a:extLst>
              <a:ext uri="{FF2B5EF4-FFF2-40B4-BE49-F238E27FC236}">
                <a16:creationId xmlns:a16="http://schemas.microsoft.com/office/drawing/2014/main" id="{5555C9E3-6DBC-E2A5-7AAC-C29068806B01}"/>
              </a:ext>
            </a:extLst>
          </p:cNvPr>
          <p:cNvSpPr/>
          <p:nvPr/>
        </p:nvSpPr>
        <p:spPr>
          <a:xfrm>
            <a:off x="4248646"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Foundation</a:t>
            </a:r>
          </a:p>
        </p:txBody>
      </p:sp>
      <p:sp>
        <p:nvSpPr>
          <p:cNvPr id="254" name="Rectangle 56">
            <a:extLst>
              <a:ext uri="{FF2B5EF4-FFF2-40B4-BE49-F238E27FC236}">
                <a16:creationId xmlns:a16="http://schemas.microsoft.com/office/drawing/2014/main" id="{9D318D32-60EC-EC8B-AA57-4205BC990BC0}"/>
              </a:ext>
            </a:extLst>
          </p:cNvPr>
          <p:cNvSpPr/>
          <p:nvPr/>
        </p:nvSpPr>
        <p:spPr>
          <a:xfrm>
            <a:off x="6182643"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Foundation</a:t>
            </a:r>
          </a:p>
        </p:txBody>
      </p:sp>
      <p:sp>
        <p:nvSpPr>
          <p:cNvPr id="255" name="Rectangle 56">
            <a:extLst>
              <a:ext uri="{FF2B5EF4-FFF2-40B4-BE49-F238E27FC236}">
                <a16:creationId xmlns:a16="http://schemas.microsoft.com/office/drawing/2014/main" id="{F5CE48FC-F0EB-A34E-ED58-1C7033814B25}"/>
              </a:ext>
            </a:extLst>
          </p:cNvPr>
          <p:cNvSpPr/>
          <p:nvPr/>
        </p:nvSpPr>
        <p:spPr>
          <a:xfrm>
            <a:off x="10039771" y="1860036"/>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Immersion</a:t>
            </a:r>
          </a:p>
        </p:txBody>
      </p:sp>
      <p:sp>
        <p:nvSpPr>
          <p:cNvPr id="256" name="Rectangle 56">
            <a:extLst>
              <a:ext uri="{FF2B5EF4-FFF2-40B4-BE49-F238E27FC236}">
                <a16:creationId xmlns:a16="http://schemas.microsoft.com/office/drawing/2014/main" id="{FDEB473E-9822-7602-7FE2-32B884FB903D}"/>
              </a:ext>
            </a:extLst>
          </p:cNvPr>
          <p:cNvSpPr/>
          <p:nvPr/>
        </p:nvSpPr>
        <p:spPr>
          <a:xfrm>
            <a:off x="2321355"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Immersion</a:t>
            </a:r>
          </a:p>
        </p:txBody>
      </p:sp>
      <p:sp>
        <p:nvSpPr>
          <p:cNvPr id="257" name="Rectangle 56">
            <a:extLst>
              <a:ext uri="{FF2B5EF4-FFF2-40B4-BE49-F238E27FC236}">
                <a16:creationId xmlns:a16="http://schemas.microsoft.com/office/drawing/2014/main" id="{FB0FADD0-84D2-C281-854B-894E8485F3FC}"/>
              </a:ext>
            </a:extLst>
          </p:cNvPr>
          <p:cNvSpPr/>
          <p:nvPr/>
        </p:nvSpPr>
        <p:spPr>
          <a:xfrm>
            <a:off x="379266" y="4513230"/>
            <a:ext cx="2805439" cy="261610"/>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srgbClr val="00B050"/>
                </a:solidFill>
                <a:effectLst/>
                <a:uLnTx/>
                <a:uFillTx/>
                <a:latin typeface="Montserrat" pitchFamily="2" charset="77"/>
                <a:ea typeface="Lato Light" panose="020F0502020204030203" pitchFamily="34" charset="0"/>
                <a:cs typeface="Lato Light" panose="020F0502020204030203" pitchFamily="34" charset="0"/>
              </a:rPr>
              <a:t>Immersion</a:t>
            </a:r>
          </a:p>
        </p:txBody>
      </p:sp>
      <p:pic>
        <p:nvPicPr>
          <p:cNvPr id="259" name="Picture 258">
            <a:extLst>
              <a:ext uri="{FF2B5EF4-FFF2-40B4-BE49-F238E27FC236}">
                <a16:creationId xmlns:a16="http://schemas.microsoft.com/office/drawing/2014/main" id="{AE18AE68-95DD-0BC4-B16E-B773A0F35800}"/>
              </a:ext>
            </a:extLst>
          </p:cNvPr>
          <p:cNvPicPr>
            <a:picLocks noChangeAspect="1"/>
          </p:cNvPicPr>
          <p:nvPr/>
        </p:nvPicPr>
        <p:blipFill rotWithShape="1">
          <a:blip r:embed="rId3" cstate="screen">
            <a:alphaModFix amt="36000"/>
            <a:extLst>
              <a:ext uri="{28A0092B-C50C-407E-A947-70E740481C1C}">
                <a14:useLocalDpi xmlns:a14="http://schemas.microsoft.com/office/drawing/2010/main"/>
              </a:ext>
            </a:extLst>
          </a:blip>
          <a:srcRect l="47562"/>
          <a:stretch/>
        </p:blipFill>
        <p:spPr>
          <a:xfrm>
            <a:off x="10252973" y="399412"/>
            <a:ext cx="1431242" cy="674223"/>
          </a:xfrm>
          <a:prstGeom prst="rect">
            <a:avLst/>
          </a:prstGeom>
        </p:spPr>
      </p:pic>
      <p:sp>
        <p:nvSpPr>
          <p:cNvPr id="266" name="Rectangle 56">
            <a:extLst>
              <a:ext uri="{FF2B5EF4-FFF2-40B4-BE49-F238E27FC236}">
                <a16:creationId xmlns:a16="http://schemas.microsoft.com/office/drawing/2014/main" id="{76B7706D-6E00-8226-5D84-5989157BD73C}"/>
              </a:ext>
            </a:extLst>
          </p:cNvPr>
          <p:cNvSpPr/>
          <p:nvPr/>
        </p:nvSpPr>
        <p:spPr>
          <a:xfrm>
            <a:off x="1146860" y="1249423"/>
            <a:ext cx="2805439" cy="1200329"/>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7200" b="1" i="0" u="none" strike="noStrike" kern="1200" cap="none" spc="0" normalizeH="0" baseline="0" noProof="0">
                <a:ln>
                  <a:noFill/>
                </a:ln>
                <a:solidFill>
                  <a:srgbClr val="FFFFFF">
                    <a:lumMod val="95000"/>
                  </a:srgbClr>
                </a:solidFill>
                <a:effectLst/>
                <a:uLnTx/>
                <a:uFillTx/>
                <a:latin typeface="Montserrat" pitchFamily="2" charset="77"/>
                <a:ea typeface="Lato Light" panose="020F0502020204030203" pitchFamily="34" charset="0"/>
                <a:cs typeface="Lato Light" panose="020F0502020204030203" pitchFamily="34" charset="0"/>
              </a:rPr>
              <a:t>1</a:t>
            </a:r>
          </a:p>
        </p:txBody>
      </p:sp>
      <p:sp>
        <p:nvSpPr>
          <p:cNvPr id="280" name="Date Placeholder 2">
            <a:extLst>
              <a:ext uri="{FF2B5EF4-FFF2-40B4-BE49-F238E27FC236}">
                <a16:creationId xmlns:a16="http://schemas.microsoft.com/office/drawing/2014/main" id="{204E8F90-8C44-9F9F-7D24-567EC227703A}"/>
              </a:ext>
            </a:extLst>
          </p:cNvPr>
          <p:cNvSpPr txBox="1">
            <a:spLocks/>
          </p:cNvSpPr>
          <p:nvPr/>
        </p:nvSpPr>
        <p:spPr>
          <a:xfrm>
            <a:off x="217705" y="6428624"/>
            <a:ext cx="2743200" cy="3651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en-US" sz="800" b="0" i="0" u="none" strike="noStrike" kern="1200" cap="none" spc="0" normalizeH="0" baseline="0" noProof="0">
                <a:ln>
                  <a:noFill/>
                </a:ln>
                <a:solidFill>
                  <a:srgbClr val="FFFFFF">
                    <a:lumMod val="65000"/>
                  </a:srgbClr>
                </a:solidFill>
                <a:effectLst/>
                <a:uLnTx/>
                <a:uFillTx/>
                <a:latin typeface="Montserrat" pitchFamily="2" charset="77"/>
                <a:ea typeface="+mn-ea"/>
                <a:cs typeface="Arial" panose="020B0604020202020204" pitchFamily="34" charset="0"/>
              </a:rPr>
              <a:t>© ModifyHealth  |  CONFIDENTIAL</a:t>
            </a:r>
          </a:p>
        </p:txBody>
      </p:sp>
      <p:grpSp>
        <p:nvGrpSpPr>
          <p:cNvPr id="7" name="Group 6">
            <a:extLst>
              <a:ext uri="{FF2B5EF4-FFF2-40B4-BE49-F238E27FC236}">
                <a16:creationId xmlns:a16="http://schemas.microsoft.com/office/drawing/2014/main" id="{19E273A6-2C6D-19FA-8A53-59A9A5155D0C}"/>
              </a:ext>
            </a:extLst>
          </p:cNvPr>
          <p:cNvGrpSpPr/>
          <p:nvPr/>
        </p:nvGrpSpPr>
        <p:grpSpPr>
          <a:xfrm>
            <a:off x="3341599" y="1637408"/>
            <a:ext cx="507900" cy="440367"/>
            <a:chOff x="8116270" y="453534"/>
            <a:chExt cx="507900" cy="440367"/>
          </a:xfrm>
        </p:grpSpPr>
        <p:sp>
          <p:nvSpPr>
            <p:cNvPr id="8" name="Oval 7">
              <a:extLst>
                <a:ext uri="{FF2B5EF4-FFF2-40B4-BE49-F238E27FC236}">
                  <a16:creationId xmlns:a16="http://schemas.microsoft.com/office/drawing/2014/main" id="{9F0F5784-F10D-8B3F-D655-150DE6976770}"/>
                </a:ext>
              </a:extLst>
            </p:cNvPr>
            <p:cNvSpPr/>
            <p:nvPr/>
          </p:nvSpPr>
          <p:spPr>
            <a:xfrm>
              <a:off x="8150037" y="453534"/>
              <a:ext cx="440367" cy="440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56">
              <a:extLst>
                <a:ext uri="{FF2B5EF4-FFF2-40B4-BE49-F238E27FC236}">
                  <a16:creationId xmlns:a16="http://schemas.microsoft.com/office/drawing/2014/main" id="{674E6E3E-6A90-89B6-5A1A-836E24EA632D}"/>
                </a:ext>
              </a:extLst>
            </p:cNvPr>
            <p:cNvSpPr/>
            <p:nvPr/>
          </p:nvSpPr>
          <p:spPr>
            <a:xfrm>
              <a:off x="8116270" y="455545"/>
              <a:ext cx="507900" cy="33855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10</a:t>
              </a:r>
            </a:p>
          </p:txBody>
        </p:sp>
        <p:sp>
          <p:nvSpPr>
            <p:cNvPr id="10" name="Rectangle 56">
              <a:extLst>
                <a:ext uri="{FF2B5EF4-FFF2-40B4-BE49-F238E27FC236}">
                  <a16:creationId xmlns:a16="http://schemas.microsoft.com/office/drawing/2014/main" id="{466E11B5-C759-3FB8-A69A-71A5B9617535}"/>
                </a:ext>
              </a:extLst>
            </p:cNvPr>
            <p:cNvSpPr/>
            <p:nvPr/>
          </p:nvSpPr>
          <p:spPr>
            <a:xfrm>
              <a:off x="8116270" y="664516"/>
              <a:ext cx="507900" cy="184666"/>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MEALS</a:t>
              </a:r>
            </a:p>
          </p:txBody>
        </p:sp>
      </p:grpSp>
      <p:grpSp>
        <p:nvGrpSpPr>
          <p:cNvPr id="11" name="Group 10">
            <a:extLst>
              <a:ext uri="{FF2B5EF4-FFF2-40B4-BE49-F238E27FC236}">
                <a16:creationId xmlns:a16="http://schemas.microsoft.com/office/drawing/2014/main" id="{96F4B212-7B54-8B97-13A2-08399977EEAF}"/>
              </a:ext>
            </a:extLst>
          </p:cNvPr>
          <p:cNvGrpSpPr/>
          <p:nvPr/>
        </p:nvGrpSpPr>
        <p:grpSpPr>
          <a:xfrm>
            <a:off x="5287313" y="1637408"/>
            <a:ext cx="507900" cy="440367"/>
            <a:chOff x="8116270" y="453534"/>
            <a:chExt cx="507900" cy="440367"/>
          </a:xfrm>
        </p:grpSpPr>
        <p:sp>
          <p:nvSpPr>
            <p:cNvPr id="12" name="Oval 11">
              <a:extLst>
                <a:ext uri="{FF2B5EF4-FFF2-40B4-BE49-F238E27FC236}">
                  <a16:creationId xmlns:a16="http://schemas.microsoft.com/office/drawing/2014/main" id="{9C511F70-ADDE-712C-4987-A54ECFEB56DB}"/>
                </a:ext>
              </a:extLst>
            </p:cNvPr>
            <p:cNvSpPr/>
            <p:nvPr/>
          </p:nvSpPr>
          <p:spPr>
            <a:xfrm>
              <a:off x="8150037" y="453534"/>
              <a:ext cx="440367" cy="440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56">
              <a:extLst>
                <a:ext uri="{FF2B5EF4-FFF2-40B4-BE49-F238E27FC236}">
                  <a16:creationId xmlns:a16="http://schemas.microsoft.com/office/drawing/2014/main" id="{0E351261-3A10-A19A-3003-501151C50C2A}"/>
                </a:ext>
              </a:extLst>
            </p:cNvPr>
            <p:cNvSpPr/>
            <p:nvPr/>
          </p:nvSpPr>
          <p:spPr>
            <a:xfrm>
              <a:off x="8116270" y="455545"/>
              <a:ext cx="507900" cy="33855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10</a:t>
              </a:r>
            </a:p>
          </p:txBody>
        </p:sp>
        <p:sp>
          <p:nvSpPr>
            <p:cNvPr id="14" name="Rectangle 56">
              <a:extLst>
                <a:ext uri="{FF2B5EF4-FFF2-40B4-BE49-F238E27FC236}">
                  <a16:creationId xmlns:a16="http://schemas.microsoft.com/office/drawing/2014/main" id="{BBA42EAD-9A68-527C-8797-0BFA8787B51F}"/>
                </a:ext>
              </a:extLst>
            </p:cNvPr>
            <p:cNvSpPr/>
            <p:nvPr/>
          </p:nvSpPr>
          <p:spPr>
            <a:xfrm>
              <a:off x="8116270" y="664516"/>
              <a:ext cx="507900" cy="184666"/>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MEALS</a:t>
              </a:r>
            </a:p>
          </p:txBody>
        </p:sp>
      </p:grpSp>
      <p:grpSp>
        <p:nvGrpSpPr>
          <p:cNvPr id="15" name="Group 14">
            <a:extLst>
              <a:ext uri="{FF2B5EF4-FFF2-40B4-BE49-F238E27FC236}">
                <a16:creationId xmlns:a16="http://schemas.microsoft.com/office/drawing/2014/main" id="{E0510FB4-3865-7F72-44FE-73BAAB2FBDE5}"/>
              </a:ext>
            </a:extLst>
          </p:cNvPr>
          <p:cNvGrpSpPr/>
          <p:nvPr/>
        </p:nvGrpSpPr>
        <p:grpSpPr>
          <a:xfrm>
            <a:off x="7233027" y="1637408"/>
            <a:ext cx="507900" cy="440367"/>
            <a:chOff x="8116270" y="453534"/>
            <a:chExt cx="507900" cy="440367"/>
          </a:xfrm>
        </p:grpSpPr>
        <p:sp>
          <p:nvSpPr>
            <p:cNvPr id="16" name="Oval 15">
              <a:extLst>
                <a:ext uri="{FF2B5EF4-FFF2-40B4-BE49-F238E27FC236}">
                  <a16:creationId xmlns:a16="http://schemas.microsoft.com/office/drawing/2014/main" id="{17696CC3-8772-8541-901E-76ECA15AE271}"/>
                </a:ext>
              </a:extLst>
            </p:cNvPr>
            <p:cNvSpPr/>
            <p:nvPr/>
          </p:nvSpPr>
          <p:spPr>
            <a:xfrm>
              <a:off x="8150037" y="453534"/>
              <a:ext cx="440367" cy="440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56">
              <a:extLst>
                <a:ext uri="{FF2B5EF4-FFF2-40B4-BE49-F238E27FC236}">
                  <a16:creationId xmlns:a16="http://schemas.microsoft.com/office/drawing/2014/main" id="{752D3FAD-4C70-4E12-A572-D79225DFA772}"/>
                </a:ext>
              </a:extLst>
            </p:cNvPr>
            <p:cNvSpPr/>
            <p:nvPr/>
          </p:nvSpPr>
          <p:spPr>
            <a:xfrm>
              <a:off x="8116270" y="455545"/>
              <a:ext cx="507900" cy="33855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10</a:t>
              </a:r>
            </a:p>
          </p:txBody>
        </p:sp>
        <p:sp>
          <p:nvSpPr>
            <p:cNvPr id="18" name="Rectangle 56">
              <a:extLst>
                <a:ext uri="{FF2B5EF4-FFF2-40B4-BE49-F238E27FC236}">
                  <a16:creationId xmlns:a16="http://schemas.microsoft.com/office/drawing/2014/main" id="{05522340-4D81-1011-E001-A422F0145464}"/>
                </a:ext>
              </a:extLst>
            </p:cNvPr>
            <p:cNvSpPr/>
            <p:nvPr/>
          </p:nvSpPr>
          <p:spPr>
            <a:xfrm>
              <a:off x="8116270" y="664516"/>
              <a:ext cx="507900" cy="184666"/>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MEALS</a:t>
              </a:r>
            </a:p>
          </p:txBody>
        </p:sp>
      </p:grpSp>
      <p:grpSp>
        <p:nvGrpSpPr>
          <p:cNvPr id="19" name="Group 18">
            <a:extLst>
              <a:ext uri="{FF2B5EF4-FFF2-40B4-BE49-F238E27FC236}">
                <a16:creationId xmlns:a16="http://schemas.microsoft.com/office/drawing/2014/main" id="{45A0A093-E391-06B5-47F1-E7D9185BEA39}"/>
              </a:ext>
            </a:extLst>
          </p:cNvPr>
          <p:cNvGrpSpPr/>
          <p:nvPr/>
        </p:nvGrpSpPr>
        <p:grpSpPr>
          <a:xfrm>
            <a:off x="9178741" y="1637408"/>
            <a:ext cx="507900" cy="440367"/>
            <a:chOff x="8116270" y="453534"/>
            <a:chExt cx="507900" cy="440367"/>
          </a:xfrm>
        </p:grpSpPr>
        <p:sp>
          <p:nvSpPr>
            <p:cNvPr id="20" name="Oval 19">
              <a:extLst>
                <a:ext uri="{FF2B5EF4-FFF2-40B4-BE49-F238E27FC236}">
                  <a16:creationId xmlns:a16="http://schemas.microsoft.com/office/drawing/2014/main" id="{B77B1A24-F461-FB26-34C9-C1F16B90F3CE}"/>
                </a:ext>
              </a:extLst>
            </p:cNvPr>
            <p:cNvSpPr/>
            <p:nvPr/>
          </p:nvSpPr>
          <p:spPr>
            <a:xfrm>
              <a:off x="8150037" y="453534"/>
              <a:ext cx="440367" cy="440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56">
              <a:extLst>
                <a:ext uri="{FF2B5EF4-FFF2-40B4-BE49-F238E27FC236}">
                  <a16:creationId xmlns:a16="http://schemas.microsoft.com/office/drawing/2014/main" id="{9983D1BA-91AB-D6FF-4700-88161CA6532E}"/>
                </a:ext>
              </a:extLst>
            </p:cNvPr>
            <p:cNvSpPr/>
            <p:nvPr/>
          </p:nvSpPr>
          <p:spPr>
            <a:xfrm>
              <a:off x="8116270" y="455545"/>
              <a:ext cx="507900" cy="33855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7</a:t>
              </a:r>
            </a:p>
          </p:txBody>
        </p:sp>
        <p:sp>
          <p:nvSpPr>
            <p:cNvPr id="22" name="Rectangle 56">
              <a:extLst>
                <a:ext uri="{FF2B5EF4-FFF2-40B4-BE49-F238E27FC236}">
                  <a16:creationId xmlns:a16="http://schemas.microsoft.com/office/drawing/2014/main" id="{804F26E3-2285-FA50-24D0-35B09E9CD97E}"/>
                </a:ext>
              </a:extLst>
            </p:cNvPr>
            <p:cNvSpPr/>
            <p:nvPr/>
          </p:nvSpPr>
          <p:spPr>
            <a:xfrm>
              <a:off x="8116270" y="664516"/>
              <a:ext cx="507900" cy="184666"/>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MEALS</a:t>
              </a:r>
            </a:p>
          </p:txBody>
        </p:sp>
      </p:grpSp>
      <p:grpSp>
        <p:nvGrpSpPr>
          <p:cNvPr id="31" name="Group 30">
            <a:extLst>
              <a:ext uri="{FF2B5EF4-FFF2-40B4-BE49-F238E27FC236}">
                <a16:creationId xmlns:a16="http://schemas.microsoft.com/office/drawing/2014/main" id="{B7FD31AC-0FA4-9CF3-0C17-2347903251D4}"/>
              </a:ext>
            </a:extLst>
          </p:cNvPr>
          <p:cNvGrpSpPr/>
          <p:nvPr/>
        </p:nvGrpSpPr>
        <p:grpSpPr>
          <a:xfrm>
            <a:off x="3341599" y="4287730"/>
            <a:ext cx="507900" cy="440367"/>
            <a:chOff x="8116270" y="453534"/>
            <a:chExt cx="507900" cy="440367"/>
          </a:xfrm>
        </p:grpSpPr>
        <p:sp>
          <p:nvSpPr>
            <p:cNvPr id="33" name="Oval 32">
              <a:extLst>
                <a:ext uri="{FF2B5EF4-FFF2-40B4-BE49-F238E27FC236}">
                  <a16:creationId xmlns:a16="http://schemas.microsoft.com/office/drawing/2014/main" id="{3F12DA28-B00B-8FB3-C6C6-5548E30EE552}"/>
                </a:ext>
              </a:extLst>
            </p:cNvPr>
            <p:cNvSpPr/>
            <p:nvPr/>
          </p:nvSpPr>
          <p:spPr>
            <a:xfrm>
              <a:off x="8150037" y="453534"/>
              <a:ext cx="440367" cy="440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56">
              <a:extLst>
                <a:ext uri="{FF2B5EF4-FFF2-40B4-BE49-F238E27FC236}">
                  <a16:creationId xmlns:a16="http://schemas.microsoft.com/office/drawing/2014/main" id="{EC2C7E95-EA9A-D5F8-2E99-0E660BB7762B}"/>
                </a:ext>
              </a:extLst>
            </p:cNvPr>
            <p:cNvSpPr/>
            <p:nvPr/>
          </p:nvSpPr>
          <p:spPr>
            <a:xfrm>
              <a:off x="8116270" y="455545"/>
              <a:ext cx="507900" cy="33855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7</a:t>
              </a:r>
            </a:p>
          </p:txBody>
        </p:sp>
        <p:sp>
          <p:nvSpPr>
            <p:cNvPr id="35" name="Rectangle 56">
              <a:extLst>
                <a:ext uri="{FF2B5EF4-FFF2-40B4-BE49-F238E27FC236}">
                  <a16:creationId xmlns:a16="http://schemas.microsoft.com/office/drawing/2014/main" id="{F2ED42AA-95CF-008B-0AF4-66C02EDEACDF}"/>
                </a:ext>
              </a:extLst>
            </p:cNvPr>
            <p:cNvSpPr/>
            <p:nvPr/>
          </p:nvSpPr>
          <p:spPr>
            <a:xfrm>
              <a:off x="8116270" y="664516"/>
              <a:ext cx="507900" cy="184666"/>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MEALS</a:t>
              </a:r>
            </a:p>
          </p:txBody>
        </p:sp>
      </p:grpSp>
      <p:grpSp>
        <p:nvGrpSpPr>
          <p:cNvPr id="49" name="Group 48">
            <a:extLst>
              <a:ext uri="{FF2B5EF4-FFF2-40B4-BE49-F238E27FC236}">
                <a16:creationId xmlns:a16="http://schemas.microsoft.com/office/drawing/2014/main" id="{2E4F142B-CDF2-C661-AEB6-F2966F5EC1A5}"/>
              </a:ext>
            </a:extLst>
          </p:cNvPr>
          <p:cNvGrpSpPr/>
          <p:nvPr/>
        </p:nvGrpSpPr>
        <p:grpSpPr>
          <a:xfrm>
            <a:off x="11124453" y="4287730"/>
            <a:ext cx="507900" cy="440367"/>
            <a:chOff x="8116270" y="453534"/>
            <a:chExt cx="507900" cy="440367"/>
          </a:xfrm>
        </p:grpSpPr>
        <p:sp>
          <p:nvSpPr>
            <p:cNvPr id="50" name="Oval 49">
              <a:extLst>
                <a:ext uri="{FF2B5EF4-FFF2-40B4-BE49-F238E27FC236}">
                  <a16:creationId xmlns:a16="http://schemas.microsoft.com/office/drawing/2014/main" id="{E74B6574-5CAC-E2AD-5BAE-0D1DAE8E5D70}"/>
                </a:ext>
              </a:extLst>
            </p:cNvPr>
            <p:cNvSpPr/>
            <p:nvPr/>
          </p:nvSpPr>
          <p:spPr>
            <a:xfrm>
              <a:off x="8150037" y="453534"/>
              <a:ext cx="440367" cy="44036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6">
              <a:extLst>
                <a:ext uri="{FF2B5EF4-FFF2-40B4-BE49-F238E27FC236}">
                  <a16:creationId xmlns:a16="http://schemas.microsoft.com/office/drawing/2014/main" id="{5B97BD5B-BD81-A356-BD90-1CD87B47894D}"/>
                </a:ext>
              </a:extLst>
            </p:cNvPr>
            <p:cNvSpPr/>
            <p:nvPr/>
          </p:nvSpPr>
          <p:spPr>
            <a:xfrm>
              <a:off x="8116270" y="455545"/>
              <a:ext cx="507900" cy="33855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7</a:t>
              </a:r>
            </a:p>
          </p:txBody>
        </p:sp>
        <p:sp>
          <p:nvSpPr>
            <p:cNvPr id="56" name="Rectangle 56">
              <a:extLst>
                <a:ext uri="{FF2B5EF4-FFF2-40B4-BE49-F238E27FC236}">
                  <a16:creationId xmlns:a16="http://schemas.microsoft.com/office/drawing/2014/main" id="{E8545D6F-D652-6C90-4A9A-210F5C84B659}"/>
                </a:ext>
              </a:extLst>
            </p:cNvPr>
            <p:cNvSpPr/>
            <p:nvPr/>
          </p:nvSpPr>
          <p:spPr>
            <a:xfrm>
              <a:off x="8116270" y="664516"/>
              <a:ext cx="507900" cy="184666"/>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600" b="0"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MEALS</a:t>
              </a:r>
            </a:p>
          </p:txBody>
        </p:sp>
      </p:grpSp>
      <p:sp>
        <p:nvSpPr>
          <p:cNvPr id="59" name="Rounded Rectangle 58">
            <a:extLst>
              <a:ext uri="{FF2B5EF4-FFF2-40B4-BE49-F238E27FC236}">
                <a16:creationId xmlns:a16="http://schemas.microsoft.com/office/drawing/2014/main" id="{180FA2C0-73CE-74CC-1E9C-1A3CFCD6A73C}"/>
              </a:ext>
            </a:extLst>
          </p:cNvPr>
          <p:cNvSpPr/>
          <p:nvPr/>
        </p:nvSpPr>
        <p:spPr>
          <a:xfrm>
            <a:off x="1161249" y="5894327"/>
            <a:ext cx="647178" cy="224283"/>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6">
            <a:extLst>
              <a:ext uri="{FF2B5EF4-FFF2-40B4-BE49-F238E27FC236}">
                <a16:creationId xmlns:a16="http://schemas.microsoft.com/office/drawing/2014/main" id="{C79115C2-76CA-0C94-0617-FC19599D94B8}"/>
              </a:ext>
            </a:extLst>
          </p:cNvPr>
          <p:cNvSpPr/>
          <p:nvPr/>
        </p:nvSpPr>
        <p:spPr>
          <a:xfrm>
            <a:off x="1161249" y="5899217"/>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RD Visit</a:t>
            </a:r>
          </a:p>
        </p:txBody>
      </p:sp>
      <p:sp>
        <p:nvSpPr>
          <p:cNvPr id="61" name="Rounded Rectangle 60">
            <a:extLst>
              <a:ext uri="{FF2B5EF4-FFF2-40B4-BE49-F238E27FC236}">
                <a16:creationId xmlns:a16="http://schemas.microsoft.com/office/drawing/2014/main" id="{311DF43C-6080-8D07-A5AE-6C0048026273}"/>
              </a:ext>
            </a:extLst>
          </p:cNvPr>
          <p:cNvSpPr/>
          <p:nvPr/>
        </p:nvSpPr>
        <p:spPr>
          <a:xfrm>
            <a:off x="451111" y="5894327"/>
            <a:ext cx="647178" cy="224283"/>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56">
            <a:extLst>
              <a:ext uri="{FF2B5EF4-FFF2-40B4-BE49-F238E27FC236}">
                <a16:creationId xmlns:a16="http://schemas.microsoft.com/office/drawing/2014/main" id="{50819FB7-9AA8-47E9-C2CD-2F2C1777B379}"/>
              </a:ext>
            </a:extLst>
          </p:cNvPr>
          <p:cNvSpPr/>
          <p:nvPr/>
        </p:nvSpPr>
        <p:spPr>
          <a:xfrm>
            <a:off x="451110" y="5899217"/>
            <a:ext cx="647178" cy="215444"/>
          </a:xfrm>
          <a:prstGeom prst="rect">
            <a:avLst/>
          </a:prstGeom>
        </p:spPr>
        <p:txBody>
          <a:bodyPr wrap="square">
            <a:spAutoFit/>
          </a:bodyPr>
          <a:lstStyle/>
          <a:p>
            <a:pPr marL="0" marR="0" lvl="0" indent="0" algn="ctr"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FFFFFF"/>
                </a:solidFill>
                <a:effectLst/>
                <a:uLnTx/>
                <a:uFillTx/>
                <a:latin typeface="Montserrat" pitchFamily="2" charset="77"/>
                <a:ea typeface="Lato Light" panose="020F0502020204030203" pitchFamily="34" charset="0"/>
                <a:cs typeface="Lato Light" panose="020F0502020204030203" pitchFamily="34" charset="0"/>
              </a:rPr>
              <a:t>MD Visit</a:t>
            </a:r>
          </a:p>
        </p:txBody>
      </p:sp>
      <p:pic>
        <p:nvPicPr>
          <p:cNvPr id="63" name="Picture 62">
            <a:extLst>
              <a:ext uri="{FF2B5EF4-FFF2-40B4-BE49-F238E27FC236}">
                <a16:creationId xmlns:a16="http://schemas.microsoft.com/office/drawing/2014/main" id="{CE1376DE-88C2-EE6F-42BD-AB033AEDFCC5}"/>
              </a:ext>
            </a:extLst>
          </p:cNvPr>
          <p:cNvPicPr>
            <a:picLocks noChangeAspect="1"/>
          </p:cNvPicPr>
          <p:nvPr/>
        </p:nvPicPr>
        <p:blipFill>
          <a:blip r:embed="rId4"/>
          <a:stretch>
            <a:fillRect/>
          </a:stretch>
        </p:blipFill>
        <p:spPr>
          <a:xfrm>
            <a:off x="2418514" y="3230088"/>
            <a:ext cx="223746" cy="223746"/>
          </a:xfrm>
          <a:prstGeom prst="rect">
            <a:avLst/>
          </a:prstGeom>
          <a:solidFill>
            <a:schemeClr val="bg1"/>
          </a:solidFill>
        </p:spPr>
      </p:pic>
      <p:sp>
        <p:nvSpPr>
          <p:cNvPr id="133" name="Rectangle 56">
            <a:extLst>
              <a:ext uri="{FF2B5EF4-FFF2-40B4-BE49-F238E27FC236}">
                <a16:creationId xmlns:a16="http://schemas.microsoft.com/office/drawing/2014/main" id="{CF077671-BA16-76BD-EED4-79F5EB0A7372}"/>
              </a:ext>
            </a:extLst>
          </p:cNvPr>
          <p:cNvSpPr/>
          <p:nvPr/>
        </p:nvSpPr>
        <p:spPr>
          <a:xfrm>
            <a:off x="2614715" y="3238389"/>
            <a:ext cx="1160377" cy="215444"/>
          </a:xfrm>
          <a:prstGeom prst="rect">
            <a:avLst/>
          </a:prstGeom>
        </p:spPr>
        <p:txBody>
          <a:bodyPr wrap="square">
            <a:spAutoFit/>
          </a:bodyPr>
          <a:lstStyle/>
          <a:p>
            <a:pPr marL="0" marR="0" lvl="0" indent="0" algn="l" defTabSz="914410" rtl="0" eaLnBrk="1" fontAlgn="auto" latinLnBrk="0" hangingPunct="1">
              <a:lnSpc>
                <a:spcPct val="100000"/>
              </a:lnSpc>
              <a:spcBef>
                <a:spcPts val="0"/>
              </a:spcBef>
              <a:spcAft>
                <a:spcPts val="600"/>
              </a:spcAft>
              <a:buClrTx/>
              <a:buSzTx/>
              <a:buFontTx/>
              <a:buNone/>
              <a:tabLst/>
              <a:defRPr/>
            </a:pPr>
            <a:r>
              <a:rPr kumimoji="0" lang="en-US" sz="800" b="1" i="0" u="none" strike="noStrike" kern="1200" cap="none" spc="0" normalizeH="0" baseline="0" noProof="0">
                <a:ln>
                  <a:noFill/>
                </a:ln>
                <a:solidFill>
                  <a:srgbClr val="000000">
                    <a:lumMod val="85000"/>
                    <a:lumOff val="15000"/>
                  </a:srgbClr>
                </a:solidFill>
                <a:effectLst/>
                <a:uLnTx/>
                <a:uFillTx/>
                <a:latin typeface="Montserrat" pitchFamily="2" charset="77"/>
                <a:ea typeface="Lato Light" panose="020F0502020204030203" pitchFamily="34" charset="0"/>
                <a:cs typeface="Lato Light" panose="020F0502020204030203" pitchFamily="34" charset="0"/>
              </a:rPr>
              <a:t>Scale Delivery</a:t>
            </a:r>
          </a:p>
        </p:txBody>
      </p:sp>
    </p:spTree>
    <p:extLst>
      <p:ext uri="{BB962C8B-B14F-4D97-AF65-F5344CB8AC3E}">
        <p14:creationId xmlns:p14="http://schemas.microsoft.com/office/powerpoint/2010/main" val="246200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D6C8670-7E36-B886-9054-BA4124D5D824}"/>
              </a:ext>
            </a:extLst>
          </p:cNvPr>
          <p:cNvSpPr/>
          <p:nvPr/>
        </p:nvSpPr>
        <p:spPr>
          <a:xfrm>
            <a:off x="-134225" y="4488294"/>
            <a:ext cx="12449263" cy="2386484"/>
          </a:xfrm>
          <a:prstGeom prst="rect">
            <a:avLst/>
          </a:prstGeom>
          <a:gradFill flip="none" rotWithShape="0">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E97595FC-7A4A-22FE-DDB1-744EDA1FBF52}"/>
              </a:ext>
            </a:extLst>
          </p:cNvPr>
          <p:cNvGrpSpPr/>
          <p:nvPr/>
        </p:nvGrpSpPr>
        <p:grpSpPr>
          <a:xfrm>
            <a:off x="2500132" y="2727297"/>
            <a:ext cx="1701467" cy="2477391"/>
            <a:chOff x="2880997" y="2727297"/>
            <a:chExt cx="1701467" cy="2477391"/>
          </a:xfrm>
        </p:grpSpPr>
        <p:sp>
          <p:nvSpPr>
            <p:cNvPr id="37" name="Content Placeholder 2">
              <a:extLst>
                <a:ext uri="{FF2B5EF4-FFF2-40B4-BE49-F238E27FC236}">
                  <a16:creationId xmlns:a16="http://schemas.microsoft.com/office/drawing/2014/main" id="{FA4A7EC2-692C-7147-79FE-263EEDE30296}"/>
                </a:ext>
              </a:extLst>
            </p:cNvPr>
            <p:cNvSpPr txBox="1">
              <a:spLocks/>
            </p:cNvSpPr>
            <p:nvPr/>
          </p:nvSpPr>
          <p:spPr>
            <a:xfrm>
              <a:off x="2880997" y="4280526"/>
              <a:ext cx="1701467" cy="924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D7D31"/>
                </a:buClr>
                <a:buSzTx/>
                <a:buFont typeface="Arial" panose="020B0604020202020204" pitchFamily="34" charset="0"/>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Member Engagement</a:t>
              </a:r>
            </a:p>
          </p:txBody>
        </p:sp>
        <p:sp>
          <p:nvSpPr>
            <p:cNvPr id="2" name="Oval 1">
              <a:extLst>
                <a:ext uri="{FF2B5EF4-FFF2-40B4-BE49-F238E27FC236}">
                  <a16:creationId xmlns:a16="http://schemas.microsoft.com/office/drawing/2014/main" id="{B0B481F4-4636-49D6-ED4A-99C4939F2569}"/>
                </a:ext>
              </a:extLst>
            </p:cNvPr>
            <p:cNvSpPr/>
            <p:nvPr/>
          </p:nvSpPr>
          <p:spPr>
            <a:xfrm>
              <a:off x="3036662" y="2727297"/>
              <a:ext cx="1367624" cy="13676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Down Arrow 2">
              <a:extLst>
                <a:ext uri="{FF2B5EF4-FFF2-40B4-BE49-F238E27FC236}">
                  <a16:creationId xmlns:a16="http://schemas.microsoft.com/office/drawing/2014/main" id="{C2209891-DB51-7FB9-AC27-C35D1602636F}"/>
                </a:ext>
              </a:extLst>
            </p:cNvPr>
            <p:cNvSpPr/>
            <p:nvPr/>
          </p:nvSpPr>
          <p:spPr>
            <a:xfrm rot="10800000">
              <a:off x="3354714" y="2983947"/>
              <a:ext cx="731520" cy="795130"/>
            </a:xfrm>
            <a:prstGeom prst="downArrow">
              <a:avLst>
                <a:gd name="adj1" fmla="val 45652"/>
                <a:gd name="adj2" fmla="val 652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70836198-CF19-A57C-D361-A31AEBE7E096}"/>
              </a:ext>
            </a:extLst>
          </p:cNvPr>
          <p:cNvGrpSpPr/>
          <p:nvPr/>
        </p:nvGrpSpPr>
        <p:grpSpPr>
          <a:xfrm>
            <a:off x="5423037" y="2727297"/>
            <a:ext cx="1471930" cy="2477391"/>
            <a:chOff x="5417116" y="2727297"/>
            <a:chExt cx="1471930" cy="2477391"/>
          </a:xfrm>
        </p:grpSpPr>
        <p:sp>
          <p:nvSpPr>
            <p:cNvPr id="6" name="Content Placeholder 2">
              <a:extLst>
                <a:ext uri="{FF2B5EF4-FFF2-40B4-BE49-F238E27FC236}">
                  <a16:creationId xmlns:a16="http://schemas.microsoft.com/office/drawing/2014/main" id="{94B45E81-E61C-D501-7D2E-3E68E31E98BF}"/>
                </a:ext>
              </a:extLst>
            </p:cNvPr>
            <p:cNvSpPr txBox="1">
              <a:spLocks/>
            </p:cNvSpPr>
            <p:nvPr/>
          </p:nvSpPr>
          <p:spPr>
            <a:xfrm>
              <a:off x="5417116" y="4280526"/>
              <a:ext cx="1471930" cy="924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D7D31"/>
                </a:buClr>
                <a:buSzTx/>
                <a:buFont typeface="Arial" panose="020B0604020202020204" pitchFamily="34" charset="0"/>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Sustainable Outcomes</a:t>
              </a:r>
            </a:p>
          </p:txBody>
        </p:sp>
        <p:sp>
          <p:nvSpPr>
            <p:cNvPr id="4" name="Oval 3">
              <a:extLst>
                <a:ext uri="{FF2B5EF4-FFF2-40B4-BE49-F238E27FC236}">
                  <a16:creationId xmlns:a16="http://schemas.microsoft.com/office/drawing/2014/main" id="{AF160998-7B70-949C-8172-E2C7F6E9B085}"/>
                </a:ext>
              </a:extLst>
            </p:cNvPr>
            <p:cNvSpPr/>
            <p:nvPr/>
          </p:nvSpPr>
          <p:spPr>
            <a:xfrm rot="10800000">
              <a:off x="5453859" y="2727297"/>
              <a:ext cx="1367624" cy="13676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Down Arrow 8">
              <a:extLst>
                <a:ext uri="{FF2B5EF4-FFF2-40B4-BE49-F238E27FC236}">
                  <a16:creationId xmlns:a16="http://schemas.microsoft.com/office/drawing/2014/main" id="{ED82E1AD-6082-3BBB-3831-5ABF939565E9}"/>
                </a:ext>
              </a:extLst>
            </p:cNvPr>
            <p:cNvSpPr/>
            <p:nvPr/>
          </p:nvSpPr>
          <p:spPr>
            <a:xfrm rot="10800000">
              <a:off x="5771911" y="3031435"/>
              <a:ext cx="731520" cy="795130"/>
            </a:xfrm>
            <a:prstGeom prst="downArrow">
              <a:avLst>
                <a:gd name="adj1" fmla="val 45652"/>
                <a:gd name="adj2" fmla="val 652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1FEB4783-3B9E-8DCE-22C8-FEC0F7C3E821}"/>
              </a:ext>
            </a:extLst>
          </p:cNvPr>
          <p:cNvGrpSpPr/>
          <p:nvPr/>
        </p:nvGrpSpPr>
        <p:grpSpPr>
          <a:xfrm>
            <a:off x="8179928" y="2727297"/>
            <a:ext cx="1511927" cy="2477391"/>
            <a:chOff x="7709163" y="2727297"/>
            <a:chExt cx="1511927" cy="2477391"/>
          </a:xfrm>
        </p:grpSpPr>
        <p:sp>
          <p:nvSpPr>
            <p:cNvPr id="10" name="Content Placeholder 2">
              <a:extLst>
                <a:ext uri="{FF2B5EF4-FFF2-40B4-BE49-F238E27FC236}">
                  <a16:creationId xmlns:a16="http://schemas.microsoft.com/office/drawing/2014/main" id="{297AD119-FE6D-4E3E-DC07-CD7AF75EFB2F}"/>
                </a:ext>
              </a:extLst>
            </p:cNvPr>
            <p:cNvSpPr txBox="1">
              <a:spLocks/>
            </p:cNvSpPr>
            <p:nvPr/>
          </p:nvSpPr>
          <p:spPr>
            <a:xfrm>
              <a:off x="7709163" y="4280526"/>
              <a:ext cx="1511927" cy="924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D7D31"/>
                </a:buClr>
                <a:buSzTx/>
                <a:buFont typeface="Arial" panose="020B0604020202020204" pitchFamily="34" charset="0"/>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Member Satisfaction</a:t>
              </a:r>
            </a:p>
          </p:txBody>
        </p:sp>
        <p:sp>
          <p:nvSpPr>
            <p:cNvPr id="11" name="Oval 10">
              <a:extLst>
                <a:ext uri="{FF2B5EF4-FFF2-40B4-BE49-F238E27FC236}">
                  <a16:creationId xmlns:a16="http://schemas.microsoft.com/office/drawing/2014/main" id="{C1111C41-74C5-8478-77CF-F14E34DF8C49}"/>
                </a:ext>
              </a:extLst>
            </p:cNvPr>
            <p:cNvSpPr/>
            <p:nvPr/>
          </p:nvSpPr>
          <p:spPr>
            <a:xfrm>
              <a:off x="7719980" y="2727297"/>
              <a:ext cx="1367624" cy="136762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Down Arrow 12">
              <a:extLst>
                <a:ext uri="{FF2B5EF4-FFF2-40B4-BE49-F238E27FC236}">
                  <a16:creationId xmlns:a16="http://schemas.microsoft.com/office/drawing/2014/main" id="{3DEF949A-0857-BA25-1B20-7CBA6AB3CE25}"/>
                </a:ext>
              </a:extLst>
            </p:cNvPr>
            <p:cNvSpPr/>
            <p:nvPr/>
          </p:nvSpPr>
          <p:spPr>
            <a:xfrm rot="10800000">
              <a:off x="8038032" y="2983947"/>
              <a:ext cx="731520" cy="795130"/>
            </a:xfrm>
            <a:prstGeom prst="downArrow">
              <a:avLst>
                <a:gd name="adj1" fmla="val 45652"/>
                <a:gd name="adj2" fmla="val 652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14" name="Straight Connector 13">
            <a:extLst>
              <a:ext uri="{FF2B5EF4-FFF2-40B4-BE49-F238E27FC236}">
                <a16:creationId xmlns:a16="http://schemas.microsoft.com/office/drawing/2014/main" id="{B70346E3-0BF4-99EB-DC1D-BBB8FB081E03}"/>
              </a:ext>
            </a:extLst>
          </p:cNvPr>
          <p:cNvCxnSpPr>
            <a:cxnSpLocks/>
          </p:cNvCxnSpPr>
          <p:nvPr/>
        </p:nvCxnSpPr>
        <p:spPr>
          <a:xfrm>
            <a:off x="4695826" y="2727296"/>
            <a:ext cx="0" cy="18208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94652C-81D4-8DD2-1F62-5954BAB501EA}"/>
              </a:ext>
            </a:extLst>
          </p:cNvPr>
          <p:cNvCxnSpPr>
            <a:cxnSpLocks/>
          </p:cNvCxnSpPr>
          <p:nvPr/>
        </p:nvCxnSpPr>
        <p:spPr>
          <a:xfrm>
            <a:off x="7510589" y="2727296"/>
            <a:ext cx="0" cy="18208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Date Placeholder 6">
            <a:extLst>
              <a:ext uri="{FF2B5EF4-FFF2-40B4-BE49-F238E27FC236}">
                <a16:creationId xmlns:a16="http://schemas.microsoft.com/office/drawing/2014/main" id="{9155F201-C0A1-B33E-BAE1-2229A2721B0E}"/>
              </a:ext>
            </a:extLst>
          </p:cNvPr>
          <p:cNvSpPr>
            <a:spLocks noGrp="1"/>
          </p:cNvSpPr>
          <p:nvPr>
            <p:ph type="dt" sz="half" idx="2"/>
          </p:nvPr>
        </p:nvSpPr>
        <p:spPr>
          <a:xfrm>
            <a:off x="430074" y="633207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rPr>
              <a:t>© </a:t>
            </a:r>
            <a:r>
              <a:rPr kumimoji="0" lang="en-US" sz="800" b="0" i="0" u="none" strike="noStrike" kern="1200" cap="none" spc="0" normalizeH="0" baseline="0" noProof="0" err="1">
                <a:ln>
                  <a:noFill/>
                </a:ln>
                <a:solidFill>
                  <a:srgbClr val="FFFFFF">
                    <a:lumMod val="50000"/>
                  </a:srgbClr>
                </a:solidFill>
                <a:effectLst/>
                <a:uLnTx/>
                <a:uFillTx/>
                <a:latin typeface="Montserrat" pitchFamily="2" charset="77"/>
                <a:ea typeface="+mn-ea"/>
                <a:cs typeface="Arial" panose="020B0604020202020204" pitchFamily="34" charset="0"/>
              </a:rPr>
              <a:t>ModifyHealth</a:t>
            </a:r>
            <a:r>
              <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rPr>
              <a:t>  |  CONFIDENTIAL</a:t>
            </a:r>
          </a:p>
        </p:txBody>
      </p:sp>
      <p:sp>
        <p:nvSpPr>
          <p:cNvPr id="12" name="Slide Number Placeholder 4">
            <a:extLst>
              <a:ext uri="{FF2B5EF4-FFF2-40B4-BE49-F238E27FC236}">
                <a16:creationId xmlns:a16="http://schemas.microsoft.com/office/drawing/2014/main" id="{73DD9670-352E-E6C4-E662-3DF68EB690FD}"/>
              </a:ext>
            </a:extLst>
          </p:cNvPr>
          <p:cNvSpPr>
            <a:spLocks noGrp="1"/>
          </p:cNvSpPr>
          <p:nvPr>
            <p:ph type="sldNum" sz="quarter" idx="4"/>
          </p:nvPr>
        </p:nvSpPr>
        <p:spPr>
          <a:xfrm>
            <a:off x="-282534" y="6416834"/>
            <a:ext cx="812800" cy="1956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D366B-1E42-9E47-9213-7A0BF786C435}" type="slidenum">
              <a:rPr kumimoji="0" lang="en-US" sz="8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endParaRPr>
          </a:p>
        </p:txBody>
      </p:sp>
      <p:sp>
        <p:nvSpPr>
          <p:cNvPr id="7" name="Title 8">
            <a:extLst>
              <a:ext uri="{FF2B5EF4-FFF2-40B4-BE49-F238E27FC236}">
                <a16:creationId xmlns:a16="http://schemas.microsoft.com/office/drawing/2014/main" id="{85E51C4F-F20E-EF15-2B03-AA15ABA0FD52}"/>
              </a:ext>
            </a:extLst>
          </p:cNvPr>
          <p:cNvSpPr>
            <a:spLocks noGrp="1"/>
          </p:cNvSpPr>
          <p:nvPr>
            <p:ph type="title"/>
          </p:nvPr>
        </p:nvSpPr>
        <p:spPr>
          <a:xfrm>
            <a:off x="375062" y="406532"/>
            <a:ext cx="11441876" cy="805224"/>
          </a:xfrm>
        </p:spPr>
        <p:txBody>
          <a:bodyPr>
            <a:normAutofit/>
          </a:bodyPr>
          <a:lstStyle/>
          <a:p>
            <a:r>
              <a:rPr lang="en-US" sz="2400" b="0" spc="0">
                <a:solidFill>
                  <a:schemeClr val="tx1">
                    <a:lumMod val="85000"/>
                    <a:lumOff val="15000"/>
                  </a:schemeClr>
                </a:solidFill>
                <a:latin typeface="Montserrat" pitchFamily="2" charset="77"/>
              </a:rPr>
              <a:t>A </a:t>
            </a:r>
            <a:r>
              <a:rPr lang="en-US">
                <a:solidFill>
                  <a:schemeClr val="tx1">
                    <a:lumMod val="85000"/>
                    <a:lumOff val="15000"/>
                  </a:schemeClr>
                </a:solidFill>
              </a:rPr>
              <a:t>Personalized </a:t>
            </a:r>
            <a:r>
              <a:rPr lang="en-US" sz="2400" b="0" spc="0">
                <a:solidFill>
                  <a:schemeClr val="tx1">
                    <a:lumMod val="85000"/>
                    <a:lumOff val="15000"/>
                  </a:schemeClr>
                </a:solidFill>
                <a:latin typeface="Montserrat" pitchFamily="2" charset="77"/>
              </a:rPr>
              <a:t>Food as Medicine Platform </a:t>
            </a:r>
            <a:r>
              <a:rPr lang="en-US" sz="2400" b="1" spc="0">
                <a:latin typeface="Montserrat" pitchFamily="2" charset="77"/>
              </a:rPr>
              <a:t>Drives Critical Areas</a:t>
            </a:r>
            <a:endParaRPr lang="en-US" sz="2400" b="1" spc="0">
              <a:solidFill>
                <a:srgbClr val="233347"/>
              </a:solidFill>
              <a:latin typeface="Montserrat" pitchFamily="2" charset="77"/>
            </a:endParaRPr>
          </a:p>
        </p:txBody>
      </p:sp>
    </p:spTree>
    <p:extLst>
      <p:ext uri="{BB962C8B-B14F-4D97-AF65-F5344CB8AC3E}">
        <p14:creationId xmlns:p14="http://schemas.microsoft.com/office/powerpoint/2010/main" val="651988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AD215-35E1-7893-8716-BB0214560E1E}"/>
            </a:ext>
          </a:extLst>
        </p:cNvPr>
        <p:cNvGrpSpPr/>
        <p:nvPr/>
      </p:nvGrpSpPr>
      <p:grpSpPr>
        <a:xfrm>
          <a:off x="0" y="0"/>
          <a:ext cx="0" cy="0"/>
          <a:chOff x="0" y="0"/>
          <a:chExt cx="0" cy="0"/>
        </a:xfrm>
      </p:grpSpPr>
      <p:sp>
        <p:nvSpPr>
          <p:cNvPr id="31" name="Rounded Rectangle 30">
            <a:extLst>
              <a:ext uri="{FF2B5EF4-FFF2-40B4-BE49-F238E27FC236}">
                <a16:creationId xmlns:a16="http://schemas.microsoft.com/office/drawing/2014/main" id="{8C164E84-27D4-EEB2-4FCF-8F71A88F2A0D}"/>
              </a:ext>
            </a:extLst>
          </p:cNvPr>
          <p:cNvSpPr/>
          <p:nvPr/>
        </p:nvSpPr>
        <p:spPr>
          <a:xfrm>
            <a:off x="3582462" y="2089030"/>
            <a:ext cx="8838137" cy="2959372"/>
          </a:xfrm>
          <a:prstGeom prst="roundRect">
            <a:avLst>
              <a:gd name="adj" fmla="val 72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28">
            <a:extLst>
              <a:ext uri="{FF2B5EF4-FFF2-40B4-BE49-F238E27FC236}">
                <a16:creationId xmlns:a16="http://schemas.microsoft.com/office/drawing/2014/main" id="{F2B13334-FD95-DF9D-5638-02BA8148FA3D}"/>
              </a:ext>
            </a:extLst>
          </p:cNvPr>
          <p:cNvSpPr/>
          <p:nvPr/>
        </p:nvSpPr>
        <p:spPr>
          <a:xfrm>
            <a:off x="255063" y="2089030"/>
            <a:ext cx="3173937" cy="2959372"/>
          </a:xfrm>
          <a:prstGeom prst="roundRect">
            <a:avLst>
              <a:gd name="adj" fmla="val 72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5070C0F-BB97-BF67-B838-AA555662AA98}"/>
              </a:ext>
            </a:extLst>
          </p:cNvPr>
          <p:cNvSpPr/>
          <p:nvPr/>
        </p:nvSpPr>
        <p:spPr>
          <a:xfrm>
            <a:off x="-134225" y="5422901"/>
            <a:ext cx="12449263" cy="1456558"/>
          </a:xfrm>
          <a:prstGeom prst="rect">
            <a:avLst/>
          </a:prstGeom>
          <a:gradFill flip="none" rotWithShape="0">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52EB11D9-311F-430E-7DF0-736A801EE70C}"/>
              </a:ext>
            </a:extLst>
          </p:cNvPr>
          <p:cNvSpPr txBox="1">
            <a:spLocks/>
          </p:cNvSpPr>
          <p:nvPr/>
        </p:nvSpPr>
        <p:spPr>
          <a:xfrm>
            <a:off x="276740" y="301895"/>
            <a:ext cx="11138741" cy="5642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Montserrat"/>
                <a:ea typeface="+mj-ea"/>
                <a:cs typeface="Arial"/>
              </a:rPr>
              <a:t>GLP-1 Program</a:t>
            </a:r>
            <a:endParaRPr kumimoji="0" lang="en-US" sz="2400" b="1" i="0" u="none" strike="noStrike" kern="1200" cap="none" spc="-15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150" normalizeH="0" baseline="0" noProof="0" dirty="0">
              <a:ln>
                <a:noFill/>
              </a:ln>
              <a:solidFill>
                <a:srgbClr val="E7E6E6">
                  <a:lumMod val="25000"/>
                </a:srgbClr>
              </a:solidFill>
              <a:effectLst/>
              <a:uLnTx/>
              <a:uFillTx/>
              <a:latin typeface="Arial" panose="020B0604020202020204" pitchFamily="34" charset="0"/>
              <a:ea typeface="+mj-ea"/>
              <a:cs typeface="Arial" panose="020B0604020202020204" pitchFamily="34" charset="0"/>
            </a:endParaRPr>
          </a:p>
        </p:txBody>
      </p:sp>
      <p:sp>
        <p:nvSpPr>
          <p:cNvPr id="3" name="Title 1">
            <a:extLst>
              <a:ext uri="{FF2B5EF4-FFF2-40B4-BE49-F238E27FC236}">
                <a16:creationId xmlns:a16="http://schemas.microsoft.com/office/drawing/2014/main" id="{43BF0FEF-A75B-3DD9-D4EC-BEDC5A0B7345}"/>
              </a:ext>
            </a:extLst>
          </p:cNvPr>
          <p:cNvSpPr txBox="1">
            <a:spLocks/>
          </p:cNvSpPr>
          <p:nvPr/>
        </p:nvSpPr>
        <p:spPr>
          <a:xfrm>
            <a:off x="85959" y="7317458"/>
            <a:ext cx="1919542"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4" name="Title 1">
            <a:extLst>
              <a:ext uri="{FF2B5EF4-FFF2-40B4-BE49-F238E27FC236}">
                <a16:creationId xmlns:a16="http://schemas.microsoft.com/office/drawing/2014/main" id="{D1ED82A4-DC36-92EA-3691-2E245FB2C622}"/>
              </a:ext>
            </a:extLst>
          </p:cNvPr>
          <p:cNvSpPr txBox="1">
            <a:spLocks/>
          </p:cNvSpPr>
          <p:nvPr/>
        </p:nvSpPr>
        <p:spPr>
          <a:xfrm>
            <a:off x="2106920" y="7317458"/>
            <a:ext cx="1906211"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5" name="Title 1">
            <a:extLst>
              <a:ext uri="{FF2B5EF4-FFF2-40B4-BE49-F238E27FC236}">
                <a16:creationId xmlns:a16="http://schemas.microsoft.com/office/drawing/2014/main" id="{892CC5BB-8F49-A98B-AB7D-FA6BB143C724}"/>
              </a:ext>
            </a:extLst>
          </p:cNvPr>
          <p:cNvSpPr txBox="1">
            <a:spLocks/>
          </p:cNvSpPr>
          <p:nvPr/>
        </p:nvSpPr>
        <p:spPr>
          <a:xfrm>
            <a:off x="4114551" y="7317458"/>
            <a:ext cx="1981450"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6" name="Title 1">
            <a:extLst>
              <a:ext uri="{FF2B5EF4-FFF2-40B4-BE49-F238E27FC236}">
                <a16:creationId xmlns:a16="http://schemas.microsoft.com/office/drawing/2014/main" id="{1B14F913-47D6-58AF-33AC-10690F053451}"/>
              </a:ext>
            </a:extLst>
          </p:cNvPr>
          <p:cNvSpPr txBox="1">
            <a:spLocks/>
          </p:cNvSpPr>
          <p:nvPr/>
        </p:nvSpPr>
        <p:spPr>
          <a:xfrm>
            <a:off x="6022617" y="7317458"/>
            <a:ext cx="2192342" cy="11946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32" name="Date Placeholder 15">
            <a:extLst>
              <a:ext uri="{FF2B5EF4-FFF2-40B4-BE49-F238E27FC236}">
                <a16:creationId xmlns:a16="http://schemas.microsoft.com/office/drawing/2014/main" id="{B60D3172-4E62-7BA6-FB20-F5333A5FCBBF}"/>
              </a:ext>
            </a:extLst>
          </p:cNvPr>
          <p:cNvSpPr>
            <a:spLocks noGrp="1"/>
          </p:cNvSpPr>
          <p:nvPr>
            <p:ph type="dt" sz="half" idx="2"/>
          </p:nvPr>
        </p:nvSpPr>
        <p:spPr>
          <a:xfrm>
            <a:off x="405525" y="634214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lumMod val="50000"/>
                    <a:lumOff val="50000"/>
                  </a:prstClr>
                </a:solidFill>
                <a:effectLst/>
                <a:uLnTx/>
                <a:uFillTx/>
                <a:latin typeface="Montserrat" pitchFamily="2" charset="77"/>
                <a:ea typeface="+mn-ea"/>
                <a:cs typeface="Arial" panose="020B0604020202020204" pitchFamily="34" charset="0"/>
              </a:rPr>
              <a:t>© </a:t>
            </a:r>
            <a:r>
              <a:rPr kumimoji="0" lang="en-US" sz="700" b="0" i="0" u="none" strike="noStrike" kern="1200" cap="none" spc="0" normalizeH="0" baseline="0" noProof="0" err="1">
                <a:ln>
                  <a:noFill/>
                </a:ln>
                <a:solidFill>
                  <a:prstClr val="black">
                    <a:lumMod val="50000"/>
                    <a:lumOff val="50000"/>
                  </a:prstClr>
                </a:solidFill>
                <a:effectLst/>
                <a:uLnTx/>
                <a:uFillTx/>
                <a:latin typeface="Montserrat" pitchFamily="2" charset="77"/>
                <a:ea typeface="+mn-ea"/>
                <a:cs typeface="Arial" panose="020B0604020202020204" pitchFamily="34" charset="0"/>
              </a:rPr>
              <a:t>ModifyHealth</a:t>
            </a:r>
            <a:r>
              <a:rPr kumimoji="0" lang="en-US" sz="700" b="0" i="0" u="none" strike="noStrike" kern="1200" cap="none" spc="0" normalizeH="0" baseline="0" noProof="0">
                <a:ln>
                  <a:noFill/>
                </a:ln>
                <a:solidFill>
                  <a:prstClr val="black">
                    <a:lumMod val="50000"/>
                    <a:lumOff val="50000"/>
                  </a:prstClr>
                </a:solidFill>
                <a:effectLst/>
                <a:uLnTx/>
                <a:uFillTx/>
                <a:latin typeface="Montserrat" pitchFamily="2" charset="77"/>
                <a:ea typeface="+mn-ea"/>
                <a:cs typeface="Arial" panose="020B0604020202020204" pitchFamily="34" charset="0"/>
              </a:rPr>
              <a:t>  |  CONFIDENTIAL</a:t>
            </a:r>
          </a:p>
        </p:txBody>
      </p:sp>
      <p:sp>
        <p:nvSpPr>
          <p:cNvPr id="33" name="Slide Number Placeholder 4">
            <a:extLst>
              <a:ext uri="{FF2B5EF4-FFF2-40B4-BE49-F238E27FC236}">
                <a16:creationId xmlns:a16="http://schemas.microsoft.com/office/drawing/2014/main" id="{EC07F0D5-19E7-BE2E-24B2-FAAF84757B17}"/>
              </a:ext>
            </a:extLst>
          </p:cNvPr>
          <p:cNvSpPr txBox="1">
            <a:spLocks/>
          </p:cNvSpPr>
          <p:nvPr/>
        </p:nvSpPr>
        <p:spPr>
          <a:xfrm>
            <a:off x="-307083" y="6426899"/>
            <a:ext cx="812800" cy="195608"/>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bg2">
                    <a:lumMod val="90000"/>
                  </a:schemeClr>
                </a:solidFill>
                <a:latin typeface="Montserrat" pitchFamily="2" charset="77"/>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9D366B-1E42-9E47-9213-7A0BF786C435}" type="slidenum">
              <a:rPr kumimoji="0" lang="en-US" sz="800" b="0" i="0" u="none" strike="noStrike" kern="1200" cap="none" spc="0" normalizeH="0" baseline="0" noProof="0" smtClean="0">
                <a:ln>
                  <a:noFill/>
                </a:ln>
                <a:solidFill>
                  <a:prstClr val="black">
                    <a:lumMod val="50000"/>
                    <a:lumOff val="50000"/>
                  </a:prstClr>
                </a:solidFill>
                <a:effectLst/>
                <a:uLnTx/>
                <a:uFillTx/>
                <a:latin typeface="Montserrat" pitchFamily="2" charset="77"/>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prstClr val="black">
                  <a:lumMod val="50000"/>
                  <a:lumOff val="50000"/>
                </a:prstClr>
              </a:solidFill>
              <a:effectLst/>
              <a:uLnTx/>
              <a:uFillTx/>
              <a:latin typeface="Montserrat" pitchFamily="2" charset="77"/>
              <a:ea typeface="+mn-ea"/>
              <a:cs typeface="Arial" panose="020B0604020202020204" pitchFamily="34" charset="0"/>
            </a:endParaRPr>
          </a:p>
        </p:txBody>
      </p:sp>
      <p:sp>
        <p:nvSpPr>
          <p:cNvPr id="17" name="Title 1">
            <a:extLst>
              <a:ext uri="{FF2B5EF4-FFF2-40B4-BE49-F238E27FC236}">
                <a16:creationId xmlns:a16="http://schemas.microsoft.com/office/drawing/2014/main" id="{D38AB868-646A-F229-C470-A8CE82C33BE1}"/>
              </a:ext>
            </a:extLst>
          </p:cNvPr>
          <p:cNvSpPr txBox="1">
            <a:spLocks/>
          </p:cNvSpPr>
          <p:nvPr/>
        </p:nvSpPr>
        <p:spPr>
          <a:xfrm>
            <a:off x="8250965" y="7317458"/>
            <a:ext cx="1917149"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grpSp>
        <p:nvGrpSpPr>
          <p:cNvPr id="7" name="Group 6">
            <a:extLst>
              <a:ext uri="{FF2B5EF4-FFF2-40B4-BE49-F238E27FC236}">
                <a16:creationId xmlns:a16="http://schemas.microsoft.com/office/drawing/2014/main" id="{86BF183B-F5E7-126C-2D4C-CD12172D6403}"/>
              </a:ext>
            </a:extLst>
          </p:cNvPr>
          <p:cNvGrpSpPr/>
          <p:nvPr/>
        </p:nvGrpSpPr>
        <p:grpSpPr>
          <a:xfrm>
            <a:off x="7459137" y="2248931"/>
            <a:ext cx="5584590" cy="2548941"/>
            <a:chOff x="-738208" y="4750871"/>
            <a:chExt cx="5584590" cy="2548941"/>
          </a:xfrm>
        </p:grpSpPr>
        <p:sp>
          <p:nvSpPr>
            <p:cNvPr id="36" name="TextBox 35">
              <a:extLst>
                <a:ext uri="{FF2B5EF4-FFF2-40B4-BE49-F238E27FC236}">
                  <a16:creationId xmlns:a16="http://schemas.microsoft.com/office/drawing/2014/main" id="{44B7003D-9CC9-0F86-27A0-948A46C163AD}"/>
                </a:ext>
              </a:extLst>
            </p:cNvPr>
            <p:cNvSpPr txBox="1"/>
            <p:nvPr/>
          </p:nvSpPr>
          <p:spPr>
            <a:xfrm>
              <a:off x="-307083" y="4750871"/>
              <a:ext cx="4387851" cy="2461636"/>
            </a:xfrm>
            <a:prstGeom prst="rect">
              <a:avLst/>
            </a:prstGeom>
            <a:noFill/>
          </p:spPr>
          <p:txBody>
            <a:bodyPr wrap="square" rtlCol="0" anchor="ctr">
              <a:spAutoFit/>
            </a:bodyPr>
            <a:lstStyle/>
            <a:p>
              <a:pPr marL="0" marR="0" lvl="0" indent="0" algn="l" defTabSz="914400" rtl="0" eaLnBrk="1" fontAlgn="auto" latinLnBrk="0" hangingPunct="1">
                <a:lnSpc>
                  <a:spcPct val="150000"/>
                </a:lnSpc>
                <a:spcBef>
                  <a:spcPts val="0"/>
                </a:spcBef>
                <a:spcAft>
                  <a:spcPts val="110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Ongoing app utilization</a:t>
              </a:r>
            </a:p>
            <a:p>
              <a:pPr marL="0" marR="0" lvl="0" indent="0" algn="l" defTabSz="914400" rtl="0" eaLnBrk="1" fontAlgn="auto" latinLnBrk="0" hangingPunct="1">
                <a:lnSpc>
                  <a:spcPct val="150000"/>
                </a:lnSpc>
                <a:spcBef>
                  <a:spcPts val="0"/>
                </a:spcBef>
                <a:spcAft>
                  <a:spcPts val="110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Continued MD oversight</a:t>
              </a:r>
            </a:p>
            <a:p>
              <a:pPr marL="0" marR="0" lvl="0" indent="0" algn="l" defTabSz="914400" rtl="0" eaLnBrk="1" fontAlgn="auto" latinLnBrk="0" hangingPunct="1">
                <a:lnSpc>
                  <a:spcPct val="150000"/>
                </a:lnSpc>
                <a:spcBef>
                  <a:spcPts val="0"/>
                </a:spcBef>
                <a:spcAft>
                  <a:spcPts val="110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Unlimited RDN coaching</a:t>
              </a:r>
            </a:p>
            <a:p>
              <a:pPr marL="0" marR="0" lvl="0" indent="0" algn="l" defTabSz="914400" rtl="0" eaLnBrk="1" fontAlgn="auto" latinLnBrk="0" hangingPunct="1">
                <a:lnSpc>
                  <a:spcPct val="150000"/>
                </a:lnSpc>
                <a:spcBef>
                  <a:spcPts val="0"/>
                </a:spcBef>
                <a:spcAft>
                  <a:spcPts val="110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Discounted meals </a:t>
              </a:r>
            </a:p>
            <a:p>
              <a:pPr marL="0" marR="0" lvl="0" indent="0" algn="l" defTabSz="914400" rtl="0" eaLnBrk="1" fontAlgn="auto" latinLnBrk="0" hangingPunct="1">
                <a:lnSpc>
                  <a:spcPct val="150000"/>
                </a:lnSpc>
                <a:spcBef>
                  <a:spcPts val="0"/>
                </a:spcBef>
                <a:spcAft>
                  <a:spcPts val="1100"/>
                </a:spcAft>
                <a:buClrTx/>
                <a:buSzTx/>
                <a:buFontTx/>
                <a:buNone/>
                <a:tabLst/>
                <a:defRPr/>
              </a:pPr>
              <a:r>
                <a:rPr kumimoji="0" lang="en-US" sz="1600" b="1"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Remote patient monitoring </a:t>
              </a:r>
              <a:r>
                <a:rPr kumimoji="0" lang="en-US" sz="1600" b="0" i="0" u="none" strike="noStrike" kern="1200" cap="none" spc="0" normalizeH="0" baseline="0" noProof="0">
                  <a:ln>
                    <a:noFill/>
                  </a:ln>
                  <a:solidFill>
                    <a:srgbClr val="000000">
                      <a:lumMod val="85000"/>
                      <a:lumOff val="15000"/>
                    </a:srgbClr>
                  </a:solidFill>
                  <a:effectLst/>
                  <a:uLnTx/>
                  <a:uFillTx/>
                  <a:latin typeface="Montserrat" pitchFamily="2" charset="77"/>
                  <a:ea typeface="+mn-ea"/>
                  <a:cs typeface="Arial" panose="020B0604020202020204" pitchFamily="34" charset="0"/>
                </a:rPr>
                <a:t>(optional)</a:t>
              </a:r>
            </a:p>
          </p:txBody>
        </p:sp>
        <p:grpSp>
          <p:nvGrpSpPr>
            <p:cNvPr id="37" name="Group 36">
              <a:extLst>
                <a:ext uri="{FF2B5EF4-FFF2-40B4-BE49-F238E27FC236}">
                  <a16:creationId xmlns:a16="http://schemas.microsoft.com/office/drawing/2014/main" id="{EC972254-8BFE-709E-A549-40615A53BE31}"/>
                </a:ext>
              </a:extLst>
            </p:cNvPr>
            <p:cNvGrpSpPr/>
            <p:nvPr/>
          </p:nvGrpSpPr>
          <p:grpSpPr>
            <a:xfrm>
              <a:off x="-180082" y="5282416"/>
              <a:ext cx="5026464" cy="2017396"/>
              <a:chOff x="449782" y="2080260"/>
              <a:chExt cx="9829911" cy="2017396"/>
            </a:xfrm>
          </p:grpSpPr>
          <p:cxnSp>
            <p:nvCxnSpPr>
              <p:cNvPr id="38" name="Straight Connector 37">
                <a:extLst>
                  <a:ext uri="{FF2B5EF4-FFF2-40B4-BE49-F238E27FC236}">
                    <a16:creationId xmlns:a16="http://schemas.microsoft.com/office/drawing/2014/main" id="{79BB08F0-C10A-F57F-9A5B-A11441F761F2}"/>
                  </a:ext>
                </a:extLst>
              </p:cNvPr>
              <p:cNvCxnSpPr>
                <a:cxnSpLocks/>
              </p:cNvCxnSpPr>
              <p:nvPr/>
            </p:nvCxnSpPr>
            <p:spPr>
              <a:xfrm flipV="1">
                <a:off x="449782" y="2080260"/>
                <a:ext cx="9829911" cy="40544"/>
              </a:xfrm>
              <a:prstGeom prst="line">
                <a:avLst/>
              </a:prstGeom>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A699CF1C-DEF5-C736-F9A8-9F29D5C9B574}"/>
                  </a:ext>
                </a:extLst>
              </p:cNvPr>
              <p:cNvCxnSpPr>
                <a:cxnSpLocks/>
              </p:cNvCxnSpPr>
              <p:nvPr/>
            </p:nvCxnSpPr>
            <p:spPr>
              <a:xfrm flipV="1">
                <a:off x="449782" y="2584609"/>
                <a:ext cx="9829911" cy="1"/>
              </a:xfrm>
              <a:prstGeom prst="line">
                <a:avLst/>
              </a:prstGeom>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A235E51C-2121-244C-83F0-05A2E0518020}"/>
                  </a:ext>
                </a:extLst>
              </p:cNvPr>
              <p:cNvCxnSpPr>
                <a:cxnSpLocks/>
              </p:cNvCxnSpPr>
              <p:nvPr/>
            </p:nvCxnSpPr>
            <p:spPr>
              <a:xfrm>
                <a:off x="449782" y="3088958"/>
                <a:ext cx="982991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B1ADDB24-C227-9C94-2200-721E489758E2}"/>
                  </a:ext>
                </a:extLst>
              </p:cNvPr>
              <p:cNvCxnSpPr>
                <a:cxnSpLocks/>
              </p:cNvCxnSpPr>
              <p:nvPr/>
            </p:nvCxnSpPr>
            <p:spPr>
              <a:xfrm>
                <a:off x="449782" y="3593307"/>
                <a:ext cx="9829911"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8014F4D0-093C-8D51-4F1D-03483924C758}"/>
                  </a:ext>
                </a:extLst>
              </p:cNvPr>
              <p:cNvCxnSpPr>
                <a:cxnSpLocks/>
              </p:cNvCxnSpPr>
              <p:nvPr/>
            </p:nvCxnSpPr>
            <p:spPr>
              <a:xfrm>
                <a:off x="449782" y="4097656"/>
                <a:ext cx="9829911" cy="0"/>
              </a:xfrm>
              <a:prstGeom prst="line">
                <a:avLst/>
              </a:prstGeom>
            </p:spPr>
            <p:style>
              <a:lnRef idx="1">
                <a:schemeClr val="accent3"/>
              </a:lnRef>
              <a:fillRef idx="0">
                <a:schemeClr val="accent3"/>
              </a:fillRef>
              <a:effectRef idx="0">
                <a:schemeClr val="accent3"/>
              </a:effectRef>
              <a:fontRef idx="minor">
                <a:schemeClr val="tx1"/>
              </a:fontRef>
            </p:style>
          </p:cxnSp>
        </p:grpSp>
        <p:pic>
          <p:nvPicPr>
            <p:cNvPr id="43" name="Picture 42">
              <a:extLst>
                <a:ext uri="{FF2B5EF4-FFF2-40B4-BE49-F238E27FC236}">
                  <a16:creationId xmlns:a16="http://schemas.microsoft.com/office/drawing/2014/main" id="{5101E87A-CE2E-6F77-CA69-BADE8E0B46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208" y="4815245"/>
              <a:ext cx="379859" cy="379859"/>
            </a:xfrm>
            <a:prstGeom prst="rect">
              <a:avLst/>
            </a:prstGeom>
          </p:spPr>
        </p:pic>
        <p:pic>
          <p:nvPicPr>
            <p:cNvPr id="44" name="Picture 43">
              <a:extLst>
                <a:ext uri="{FF2B5EF4-FFF2-40B4-BE49-F238E27FC236}">
                  <a16:creationId xmlns:a16="http://schemas.microsoft.com/office/drawing/2014/main" id="{2D2E8E24-B1DD-7F55-AED3-7BD7E172B5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208" y="5323880"/>
              <a:ext cx="379859" cy="379859"/>
            </a:xfrm>
            <a:prstGeom prst="rect">
              <a:avLst/>
            </a:prstGeom>
          </p:spPr>
        </p:pic>
        <p:pic>
          <p:nvPicPr>
            <p:cNvPr id="45" name="Picture 44">
              <a:extLst>
                <a:ext uri="{FF2B5EF4-FFF2-40B4-BE49-F238E27FC236}">
                  <a16:creationId xmlns:a16="http://schemas.microsoft.com/office/drawing/2014/main" id="{224E9E54-A8BB-ED10-3B45-4BB3CB8228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208" y="5832515"/>
              <a:ext cx="379859" cy="379859"/>
            </a:xfrm>
            <a:prstGeom prst="rect">
              <a:avLst/>
            </a:prstGeom>
          </p:spPr>
        </p:pic>
        <p:pic>
          <p:nvPicPr>
            <p:cNvPr id="46" name="Picture 45">
              <a:extLst>
                <a:ext uri="{FF2B5EF4-FFF2-40B4-BE49-F238E27FC236}">
                  <a16:creationId xmlns:a16="http://schemas.microsoft.com/office/drawing/2014/main" id="{27246946-FB27-6CE4-5196-ECBE107DDE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208" y="6341150"/>
              <a:ext cx="379859" cy="379859"/>
            </a:xfrm>
            <a:prstGeom prst="rect">
              <a:avLst/>
            </a:prstGeom>
          </p:spPr>
        </p:pic>
        <p:pic>
          <p:nvPicPr>
            <p:cNvPr id="47" name="Picture 46">
              <a:extLst>
                <a:ext uri="{FF2B5EF4-FFF2-40B4-BE49-F238E27FC236}">
                  <a16:creationId xmlns:a16="http://schemas.microsoft.com/office/drawing/2014/main" id="{0B017E61-D351-E8EC-37A7-F19A284895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208" y="6849785"/>
              <a:ext cx="379859" cy="379859"/>
            </a:xfrm>
            <a:prstGeom prst="rect">
              <a:avLst/>
            </a:prstGeom>
          </p:spPr>
        </p:pic>
      </p:grpSp>
      <p:sp>
        <p:nvSpPr>
          <p:cNvPr id="2" name="Title 1">
            <a:extLst>
              <a:ext uri="{FF2B5EF4-FFF2-40B4-BE49-F238E27FC236}">
                <a16:creationId xmlns:a16="http://schemas.microsoft.com/office/drawing/2014/main" id="{EAF8DE3F-B95F-6E0D-C3CB-ECC28E6E5E1A}"/>
              </a:ext>
            </a:extLst>
          </p:cNvPr>
          <p:cNvSpPr txBox="1">
            <a:spLocks/>
          </p:cNvSpPr>
          <p:nvPr/>
        </p:nvSpPr>
        <p:spPr>
          <a:xfrm>
            <a:off x="-522168" y="2501696"/>
            <a:ext cx="4637783" cy="46099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a:ea typeface="+mj-ea"/>
                <a:cs typeface="Arial"/>
              </a:rPr>
              <a:t>FIT Program</a:t>
            </a:r>
          </a:p>
        </p:txBody>
      </p:sp>
      <p:sp>
        <p:nvSpPr>
          <p:cNvPr id="8" name="TextBox 7">
            <a:extLst>
              <a:ext uri="{FF2B5EF4-FFF2-40B4-BE49-F238E27FC236}">
                <a16:creationId xmlns:a16="http://schemas.microsoft.com/office/drawing/2014/main" id="{1D366DC9-289F-F0BA-744B-8AA81AD21892}"/>
              </a:ext>
            </a:extLst>
          </p:cNvPr>
          <p:cNvSpPr txBox="1"/>
          <p:nvPr/>
        </p:nvSpPr>
        <p:spPr>
          <a:xfrm>
            <a:off x="812740" y="2978581"/>
            <a:ext cx="20569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600" normalizeH="0" baseline="0" noProof="0">
                <a:ln>
                  <a:noFill/>
                </a:ln>
                <a:solidFill>
                  <a:srgbClr val="FFFFFF"/>
                </a:solidFill>
                <a:effectLst/>
                <a:uLnTx/>
                <a:uFillTx/>
                <a:latin typeface="Montserrat"/>
                <a:ea typeface="+mn-ea"/>
                <a:cs typeface="Arial"/>
              </a:rPr>
              <a:t>3 MONTHS</a:t>
            </a:r>
            <a:endParaRPr kumimoji="0" lang="en-US" sz="1800" b="0" i="0" u="none" strike="noStrike" kern="1200" cap="none" spc="60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600" normalizeH="0" baseline="0" noProof="0">
              <a:ln>
                <a:noFill/>
              </a:ln>
              <a:solidFill>
                <a:srgbClr val="000000"/>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653E652E-00E0-0F05-DE4D-6EAE57079D61}"/>
              </a:ext>
            </a:extLst>
          </p:cNvPr>
          <p:cNvCxnSpPr>
            <a:cxnSpLocks/>
          </p:cNvCxnSpPr>
          <p:nvPr/>
        </p:nvCxnSpPr>
        <p:spPr>
          <a:xfrm>
            <a:off x="830645" y="3565956"/>
            <a:ext cx="19999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881EBC3A-7763-773F-5CD5-8C942795595F}"/>
              </a:ext>
            </a:extLst>
          </p:cNvPr>
          <p:cNvSpPr txBox="1">
            <a:spLocks/>
          </p:cNvSpPr>
          <p:nvPr/>
        </p:nvSpPr>
        <p:spPr>
          <a:xfrm>
            <a:off x="3045717" y="2501696"/>
            <a:ext cx="4637783" cy="46099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Montserrat"/>
                <a:ea typeface="+mj-ea"/>
                <a:cs typeface="Arial"/>
              </a:rPr>
              <a:t>Sustainability</a:t>
            </a:r>
            <a:br>
              <a:rPr kumimoji="0" lang="en-US" sz="2400" b="1" i="0" u="none" strike="noStrike" kern="1200" cap="none" spc="0" normalizeH="0" baseline="0" noProof="0">
                <a:ln>
                  <a:noFill/>
                </a:ln>
                <a:solidFill>
                  <a:srgbClr val="00B050"/>
                </a:solidFill>
                <a:effectLst/>
                <a:uLnTx/>
                <a:uFillTx/>
                <a:latin typeface="Montserrat"/>
                <a:ea typeface="+mj-ea"/>
                <a:cs typeface="Arial"/>
              </a:rPr>
            </a:br>
            <a:r>
              <a:rPr kumimoji="0" lang="en-US" sz="2400" b="1" i="0" u="none" strike="noStrike" kern="1200" cap="none" spc="0" normalizeH="0" baseline="0" noProof="0">
                <a:ln>
                  <a:noFill/>
                </a:ln>
                <a:solidFill>
                  <a:srgbClr val="00B050"/>
                </a:solidFill>
                <a:effectLst/>
                <a:uLnTx/>
                <a:uFillTx/>
                <a:latin typeface="Montserrat"/>
                <a:ea typeface="+mj-ea"/>
                <a:cs typeface="Arial"/>
              </a:rPr>
              <a:t>Plan</a:t>
            </a:r>
          </a:p>
        </p:txBody>
      </p:sp>
      <p:cxnSp>
        <p:nvCxnSpPr>
          <p:cNvPr id="21" name="Straight Connector 20">
            <a:extLst>
              <a:ext uri="{FF2B5EF4-FFF2-40B4-BE49-F238E27FC236}">
                <a16:creationId xmlns:a16="http://schemas.microsoft.com/office/drawing/2014/main" id="{6CB77B01-76E2-7C5B-A158-45B2238E0CA2}"/>
              </a:ext>
            </a:extLst>
          </p:cNvPr>
          <p:cNvCxnSpPr/>
          <p:nvPr/>
        </p:nvCxnSpPr>
        <p:spPr>
          <a:xfrm>
            <a:off x="4025900" y="3565956"/>
            <a:ext cx="27559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58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D6C8670-7E36-B886-9054-BA4124D5D824}"/>
              </a:ext>
            </a:extLst>
          </p:cNvPr>
          <p:cNvSpPr/>
          <p:nvPr/>
        </p:nvSpPr>
        <p:spPr>
          <a:xfrm>
            <a:off x="-134225" y="4488294"/>
            <a:ext cx="12449263" cy="2386484"/>
          </a:xfrm>
          <a:prstGeom prst="rect">
            <a:avLst/>
          </a:prstGeom>
          <a:gradFill flip="none" rotWithShape="0">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15B42F9-B092-AF41-9927-8355AFF866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967572" y="3912258"/>
            <a:ext cx="4212361" cy="4212361"/>
          </a:xfrm>
          <a:prstGeom prst="rect">
            <a:avLst/>
          </a:prstGeom>
        </p:spPr>
      </p:pic>
      <p:pic>
        <p:nvPicPr>
          <p:cNvPr id="10" name="Picture 9" descr="A plate of food&#10;&#10;Description automatically generated with medium confidence">
            <a:extLst>
              <a:ext uri="{FF2B5EF4-FFF2-40B4-BE49-F238E27FC236}">
                <a16:creationId xmlns:a16="http://schemas.microsoft.com/office/drawing/2014/main" id="{63C93DA1-CE86-93BB-BE9E-FEF3317656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73487" y="240606"/>
            <a:ext cx="4140200" cy="4140200"/>
          </a:xfrm>
          <a:prstGeom prst="rect">
            <a:avLst/>
          </a:prstGeom>
        </p:spPr>
      </p:pic>
      <p:pic>
        <p:nvPicPr>
          <p:cNvPr id="15" name="Picture 14" descr="A plate of food&#10;&#10;Description automatically generated with medium confidence">
            <a:extLst>
              <a:ext uri="{FF2B5EF4-FFF2-40B4-BE49-F238E27FC236}">
                <a16:creationId xmlns:a16="http://schemas.microsoft.com/office/drawing/2014/main" id="{DB0F3A12-8C07-D3AE-7DB6-B415B24701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276547" y="-1293842"/>
            <a:ext cx="2854508" cy="2854508"/>
          </a:xfrm>
          <a:prstGeom prst="rect">
            <a:avLst/>
          </a:prstGeom>
        </p:spPr>
      </p:pic>
      <p:pic>
        <p:nvPicPr>
          <p:cNvPr id="4" name="Picture 3">
            <a:extLst>
              <a:ext uri="{FF2B5EF4-FFF2-40B4-BE49-F238E27FC236}">
                <a16:creationId xmlns:a16="http://schemas.microsoft.com/office/drawing/2014/main" id="{E485119A-C8D8-9B1E-FE8E-6586516E35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68276" y="2955545"/>
            <a:ext cx="3644259" cy="601190"/>
          </a:xfrm>
          <a:prstGeom prst="rect">
            <a:avLst/>
          </a:prstGeom>
        </p:spPr>
      </p:pic>
      <p:sp>
        <p:nvSpPr>
          <p:cNvPr id="3" name="Content Placeholder 2">
            <a:extLst>
              <a:ext uri="{FF2B5EF4-FFF2-40B4-BE49-F238E27FC236}">
                <a16:creationId xmlns:a16="http://schemas.microsoft.com/office/drawing/2014/main" id="{506C6C02-70AB-1A71-F7BA-E178D2B7934B}"/>
              </a:ext>
            </a:extLst>
          </p:cNvPr>
          <p:cNvSpPr>
            <a:spLocks noGrp="1"/>
          </p:cNvSpPr>
          <p:nvPr>
            <p:ph idx="1"/>
          </p:nvPr>
        </p:nvSpPr>
        <p:spPr>
          <a:xfrm>
            <a:off x="0" y="2067302"/>
            <a:ext cx="12155687" cy="1459748"/>
          </a:xfrm>
        </p:spPr>
        <p:txBody>
          <a:bodyPr>
            <a:normAutofit/>
          </a:bodyPr>
          <a:lstStyle/>
          <a:p>
            <a:pPr marL="0" indent="0" algn="ctr">
              <a:lnSpc>
                <a:spcPct val="100000"/>
              </a:lnSpc>
              <a:buNone/>
            </a:pPr>
            <a:r>
              <a:rPr lang="en-US" b="1">
                <a:solidFill>
                  <a:schemeClr val="tx2">
                    <a:lumMod val="50000"/>
                  </a:schemeClr>
                </a:solidFill>
                <a:latin typeface="Montserrat" pitchFamily="2" charset="77"/>
              </a:rPr>
              <a:t>Let’s Build Something Great, </a:t>
            </a:r>
            <a:r>
              <a:rPr lang="en-US" b="1">
                <a:solidFill>
                  <a:srgbClr val="00B050"/>
                </a:solidFill>
                <a:latin typeface="Montserrat" pitchFamily="2" charset="77"/>
              </a:rPr>
              <a:t>Together</a:t>
            </a:r>
            <a:r>
              <a:rPr lang="en-US" b="1">
                <a:solidFill>
                  <a:schemeClr val="accent2"/>
                </a:solidFill>
              </a:rPr>
              <a:t>.</a:t>
            </a:r>
            <a:endParaRPr lang="en-US" b="1">
              <a:solidFill>
                <a:schemeClr val="accent2"/>
              </a:solidFill>
              <a:latin typeface="Montserrat" pitchFamily="2" charset="77"/>
            </a:endParaRPr>
          </a:p>
        </p:txBody>
      </p:sp>
    </p:spTree>
    <p:extLst>
      <p:ext uri="{BB962C8B-B14F-4D97-AF65-F5344CB8AC3E}">
        <p14:creationId xmlns:p14="http://schemas.microsoft.com/office/powerpoint/2010/main" val="1647761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up of a car&#10;&#10;Description automatically generated">
            <a:extLst>
              <a:ext uri="{FF2B5EF4-FFF2-40B4-BE49-F238E27FC236}">
                <a16:creationId xmlns:a16="http://schemas.microsoft.com/office/drawing/2014/main" id="{CE9A8D98-9926-03F9-2E0B-94821921D374}"/>
              </a:ext>
            </a:extLst>
          </p:cNvPr>
          <p:cNvPicPr>
            <a:picLocks noChangeAspect="1"/>
          </p:cNvPicPr>
          <p:nvPr/>
        </p:nvPicPr>
        <p:blipFill>
          <a:blip r:embed="rId3"/>
          <a:stretch>
            <a:fillRect/>
          </a:stretch>
        </p:blipFill>
        <p:spPr>
          <a:xfrm>
            <a:off x="0" y="4702"/>
            <a:ext cx="12200374" cy="6853297"/>
          </a:xfrm>
          <a:prstGeom prst="rect">
            <a:avLst/>
          </a:prstGeom>
        </p:spPr>
      </p:pic>
      <p:sp>
        <p:nvSpPr>
          <p:cNvPr id="25" name="Rectangle 24">
            <a:extLst>
              <a:ext uri="{FF2B5EF4-FFF2-40B4-BE49-F238E27FC236}">
                <a16:creationId xmlns:a16="http://schemas.microsoft.com/office/drawing/2014/main" id="{CB29872A-F2A2-BB39-C71A-423343047E2F}"/>
              </a:ext>
            </a:extLst>
          </p:cNvPr>
          <p:cNvSpPr/>
          <p:nvPr/>
        </p:nvSpPr>
        <p:spPr>
          <a:xfrm>
            <a:off x="0" y="0"/>
            <a:ext cx="12192000" cy="6853298"/>
          </a:xfrm>
          <a:prstGeom prst="rect">
            <a:avLst/>
          </a:prstGeom>
          <a:solidFill>
            <a:schemeClr val="tx1">
              <a:alpha val="71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7A38F826-AE76-BBF7-7534-16A95C7E87F1}"/>
              </a:ext>
            </a:extLst>
          </p:cNvPr>
          <p:cNvSpPr>
            <a:spLocks noGrp="1"/>
          </p:cNvSpPr>
          <p:nvPr>
            <p:ph type="title"/>
          </p:nvPr>
        </p:nvSpPr>
        <p:spPr>
          <a:xfrm>
            <a:off x="375061" y="3136864"/>
            <a:ext cx="11462647" cy="542171"/>
          </a:xfrm>
        </p:spPr>
        <p:txBody>
          <a:bodyPr>
            <a:normAutofit fontScale="90000"/>
          </a:bodyPr>
          <a:lstStyle/>
          <a:p>
            <a:pPr algn="ctr"/>
            <a:r>
              <a:rPr lang="en-US" b="1" dirty="0">
                <a:solidFill>
                  <a:schemeClr val="bg1"/>
                </a:solidFill>
              </a:rPr>
              <a:t>If you had one vehicle for the rest of your life, </a:t>
            </a:r>
            <a:r>
              <a:rPr lang="en-US" b="1" dirty="0"/>
              <a:t>how would you care for it?</a:t>
            </a:r>
            <a:endParaRPr lang="en-US" sz="2400" dirty="0">
              <a:solidFill>
                <a:schemeClr val="tx1">
                  <a:lumMod val="85000"/>
                  <a:lumOff val="15000"/>
                </a:schemeClr>
              </a:solidFill>
            </a:endParaRPr>
          </a:p>
        </p:txBody>
      </p:sp>
    </p:spTree>
    <p:extLst>
      <p:ext uri="{BB962C8B-B14F-4D97-AF65-F5344CB8AC3E}">
        <p14:creationId xmlns:p14="http://schemas.microsoft.com/office/powerpoint/2010/main" val="254436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683192" y="1846109"/>
            <a:ext cx="5323048" cy="216911"/>
          </a:xfrm>
          <a:prstGeom prst="rect">
            <a:avLst/>
          </a:prstGeom>
          <a:solidFill>
            <a:schemeClr val="bg1"/>
          </a:solidFill>
          <a:ln w="12700" cap="flat" cmpd="sng" algn="ctr">
            <a:noFill/>
            <a:prstDash val="solid"/>
            <a:round/>
            <a:headEnd type="none" w="med" len="med"/>
            <a:tailEnd type="none" w="med" len="med"/>
          </a:ln>
          <a:effectLst/>
        </p:spPr>
        <p:txBody>
          <a:bodyPr vert="horz" wrap="none" lIns="121920" tIns="121920" rIns="121920" bIns="121920" numCol="1" rtlCol="0" anchor="ctr" anchorCtr="0" compatLnSpc="1">
            <a:prstTxWarp prst="textNoShape">
              <a:avLst/>
            </a:prstTxWarp>
          </a:bodyPr>
          <a:lstStyle/>
          <a:p>
            <a:pPr marL="309026" marR="0" lvl="0" indent="-309026" algn="r" defTabSz="1219170" rtl="0" eaLnBrk="1" fontAlgn="base" latinLnBrk="0" hangingPunct="1">
              <a:lnSpc>
                <a:spcPct val="100000"/>
              </a:lnSpc>
              <a:spcBef>
                <a:spcPct val="35000"/>
              </a:spcBef>
              <a:spcAft>
                <a:spcPct val="0"/>
              </a:spcAft>
              <a:buClr>
                <a:srgbClr val="FF140A"/>
              </a:buClr>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Title 1">
            <a:extLst>
              <a:ext uri="{FF2B5EF4-FFF2-40B4-BE49-F238E27FC236}">
                <a16:creationId xmlns:a16="http://schemas.microsoft.com/office/drawing/2014/main" id="{789B9774-0B7E-2C28-7B31-A30CD081C414}"/>
              </a:ext>
            </a:extLst>
          </p:cNvPr>
          <p:cNvSpPr>
            <a:spLocks noGrp="1"/>
          </p:cNvSpPr>
          <p:nvPr>
            <p:ph type="title"/>
          </p:nvPr>
        </p:nvSpPr>
        <p:spPr/>
        <p:txBody>
          <a:bodyPr>
            <a:normAutofit/>
          </a:bodyPr>
          <a:lstStyle/>
          <a:p>
            <a:pPr algn="ctr"/>
            <a:r>
              <a:rPr lang="en-US" b="1" dirty="0"/>
              <a:t>Lifestyle Medicine Is </a:t>
            </a:r>
            <a:r>
              <a:rPr lang="en-US" b="1" dirty="0">
                <a:solidFill>
                  <a:schemeClr val="accent2"/>
                </a:solidFill>
              </a:rPr>
              <a:t>Personalized</a:t>
            </a:r>
            <a:r>
              <a:rPr lang="en-US" b="1" dirty="0"/>
              <a:t> Care to Address Root Cause Issues</a:t>
            </a:r>
          </a:p>
        </p:txBody>
      </p:sp>
      <p:grpSp>
        <p:nvGrpSpPr>
          <p:cNvPr id="46" name="Group 45">
            <a:extLst>
              <a:ext uri="{FF2B5EF4-FFF2-40B4-BE49-F238E27FC236}">
                <a16:creationId xmlns:a16="http://schemas.microsoft.com/office/drawing/2014/main" id="{C2015DFB-7E34-F1F4-81D7-DED6DF3A9190}"/>
              </a:ext>
            </a:extLst>
          </p:cNvPr>
          <p:cNvGrpSpPr/>
          <p:nvPr/>
        </p:nvGrpSpPr>
        <p:grpSpPr>
          <a:xfrm>
            <a:off x="527913" y="1630003"/>
            <a:ext cx="5076147" cy="4196440"/>
            <a:chOff x="142147" y="1630003"/>
            <a:chExt cx="5076147" cy="4196440"/>
          </a:xfrm>
        </p:grpSpPr>
        <p:sp>
          <p:nvSpPr>
            <p:cNvPr id="3" name="TextBox 2"/>
            <p:cNvSpPr txBox="1"/>
            <p:nvPr/>
          </p:nvSpPr>
          <p:spPr>
            <a:xfrm>
              <a:off x="810835" y="3074279"/>
              <a:ext cx="3002905" cy="461665"/>
            </a:xfrm>
            <a:prstGeom prst="rect">
              <a:avLst/>
            </a:prstGeom>
            <a:solidFill>
              <a:schemeClr val="bg1"/>
            </a:solidFill>
          </p:spPr>
          <p:txBody>
            <a:bodyPr wrap="square" rtlCol="0">
              <a:spAutoFit/>
            </a:bodyPr>
            <a:lstStyle/>
            <a:p>
              <a:pPr marL="457189" marR="0" lvl="0" indent="-457189" algn="l" defTabSz="1219170" rtl="0" eaLnBrk="1" fontAlgn="base" latinLnBrk="0" hangingPunct="1">
                <a:lnSpc>
                  <a:spcPct val="100000"/>
                </a:lnSpc>
                <a:spcBef>
                  <a:spcPct val="35000"/>
                </a:spcBef>
                <a:spcAft>
                  <a:spcPct val="0"/>
                </a:spcAft>
                <a:buClr>
                  <a:srgbClr val="FF140A"/>
                </a:buClr>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7" name="Rectangle 16"/>
            <p:cNvSpPr/>
            <p:nvPr/>
          </p:nvSpPr>
          <p:spPr>
            <a:xfrm>
              <a:off x="142147" y="2113908"/>
              <a:ext cx="5076147" cy="526298"/>
            </a:xfrm>
            <a:prstGeom prst="rect">
              <a:avLst/>
            </a:prstGeom>
          </p:spPr>
          <p:txBody>
            <a:bodyPr wrap="square">
              <a:spAutoFit/>
            </a:bodyPr>
            <a:lstStyle/>
            <a:p>
              <a:pPr marL="0" marR="0" lvl="0" indent="0" algn="ctr" defTabSz="1219170" rtl="0" eaLnBrk="1" fontAlgn="base" latinLnBrk="0" hangingPunct="1">
                <a:lnSpc>
                  <a:spcPct val="100000"/>
                </a:lnSpc>
                <a:spcBef>
                  <a:spcPct val="35000"/>
                </a:spcBef>
                <a:spcAft>
                  <a:spcPct val="0"/>
                </a:spcAft>
                <a:buClr>
                  <a:srgbClr val="FF140A"/>
                </a:buClr>
                <a:buSzTx/>
                <a:buFontTx/>
                <a:buNone/>
                <a:tabLst/>
                <a:defRPr/>
              </a:pPr>
              <a:r>
                <a:rPr kumimoji="0" lang="en-US" sz="1200" b="0" i="0" u="none" strike="noStrike" kern="1200" cap="none" spc="0" normalizeH="0" baseline="0" noProof="0" dirty="0">
                  <a:ln>
                    <a:noFill/>
                  </a:ln>
                  <a:solidFill>
                    <a:srgbClr val="000000"/>
                  </a:solidFill>
                  <a:effectLst/>
                  <a:uLnTx/>
                  <a:uFillTx/>
                  <a:latin typeface="Montserrat" pitchFamily="2" charset="77"/>
                  <a:ea typeface="MS Mincho" panose="02020609040205080304" pitchFamily="49" charset="-128"/>
                  <a:cs typeface="Arial" charset="0"/>
                </a:rPr>
                <a:t>Behaviors that people engage in daily that </a:t>
              </a:r>
            </a:p>
            <a:p>
              <a:pPr marL="0" marR="0" lvl="0" indent="0" algn="ctr" defTabSz="1219170" rtl="0" eaLnBrk="1" fontAlgn="base" latinLnBrk="0" hangingPunct="1">
                <a:lnSpc>
                  <a:spcPct val="100000"/>
                </a:lnSpc>
                <a:spcBef>
                  <a:spcPct val="35000"/>
                </a:spcBef>
                <a:spcAft>
                  <a:spcPct val="0"/>
                </a:spcAft>
                <a:buClr>
                  <a:srgbClr val="FF140A"/>
                </a:buClr>
                <a:buSzTx/>
                <a:buFontTx/>
                <a:buNone/>
                <a:tabLst/>
                <a:defRPr/>
              </a:pPr>
              <a:r>
                <a:rPr kumimoji="0" lang="en-US" sz="1200" b="0" i="0" u="none" strike="noStrike" kern="1200" cap="none" spc="0" normalizeH="0" baseline="0" noProof="0" dirty="0">
                  <a:ln>
                    <a:noFill/>
                  </a:ln>
                  <a:solidFill>
                    <a:srgbClr val="000000"/>
                  </a:solidFill>
                  <a:effectLst/>
                  <a:uLnTx/>
                  <a:uFillTx/>
                  <a:latin typeface="Montserrat" pitchFamily="2" charset="77"/>
                  <a:ea typeface="MS Mincho" panose="02020609040205080304" pitchFamily="49" charset="-128"/>
                  <a:cs typeface="Arial" charset="0"/>
                </a:rPr>
                <a:t>impact health positively or negatively</a:t>
              </a:r>
              <a:endParaRPr kumimoji="0" lang="en-US" sz="1200" b="0" i="0" u="none" strike="noStrike" kern="1200" cap="none" spc="0" normalizeH="0" baseline="0" noProof="0" dirty="0">
                <a:ln>
                  <a:noFill/>
                </a:ln>
                <a:solidFill>
                  <a:srgbClr val="000000"/>
                </a:solidFill>
                <a:effectLst/>
                <a:uLnTx/>
                <a:uFillTx/>
                <a:latin typeface="Montserrat" pitchFamily="2" charset="77"/>
                <a:ea typeface="+mn-ea"/>
                <a:cs typeface="Arial" charset="0"/>
              </a:endParaRPr>
            </a:p>
          </p:txBody>
        </p:sp>
        <p:sp>
          <p:nvSpPr>
            <p:cNvPr id="7" name="Title 1">
              <a:extLst>
                <a:ext uri="{FF2B5EF4-FFF2-40B4-BE49-F238E27FC236}">
                  <a16:creationId xmlns:a16="http://schemas.microsoft.com/office/drawing/2014/main" id="{BC7EE985-CA8A-4F2B-EF68-ADB397A73DE0}"/>
                </a:ext>
              </a:extLst>
            </p:cNvPr>
            <p:cNvSpPr txBox="1">
              <a:spLocks/>
            </p:cNvSpPr>
            <p:nvPr/>
          </p:nvSpPr>
          <p:spPr>
            <a:xfrm>
              <a:off x="885645" y="1630003"/>
              <a:ext cx="3933468" cy="54217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2400" b="0" i="0" kern="1200" spc="0">
                  <a:solidFill>
                    <a:srgbClr val="00B050"/>
                  </a:solidFill>
                  <a:latin typeface="Montserrat" pitchFamily="2" charset="77"/>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AA4F"/>
                  </a:solidFill>
                  <a:effectLst/>
                  <a:uLnTx/>
                  <a:uFillTx/>
                  <a:latin typeface="Montserrat" pitchFamily="2" charset="77"/>
                  <a:ea typeface="+mj-ea"/>
                  <a:cs typeface="Arial" panose="020B0604020202020204" pitchFamily="34" charset="0"/>
                </a:rPr>
                <a:t>5 levers </a:t>
              </a:r>
              <a:r>
                <a:rPr kumimoji="0" lang="en-US" sz="1800" b="1" i="0" u="none" strike="noStrike" kern="1200" cap="none" spc="0" normalizeH="0" baseline="0" noProof="0" dirty="0">
                  <a:ln>
                    <a:noFill/>
                  </a:ln>
                  <a:solidFill>
                    <a:srgbClr val="002060"/>
                  </a:solidFill>
                  <a:effectLst/>
                  <a:uLnTx/>
                  <a:uFillTx/>
                  <a:latin typeface="Montserrat" pitchFamily="2" charset="77"/>
                  <a:ea typeface="+mj-ea"/>
                  <a:cs typeface="Arial" panose="020B0604020202020204" pitchFamily="34" charset="0"/>
                </a:rPr>
                <a:t>of a healthy lifestyle</a:t>
              </a:r>
            </a:p>
          </p:txBody>
        </p:sp>
        <p:sp>
          <p:nvSpPr>
            <p:cNvPr id="11" name="Oval 10">
              <a:extLst>
                <a:ext uri="{FF2B5EF4-FFF2-40B4-BE49-F238E27FC236}">
                  <a16:creationId xmlns:a16="http://schemas.microsoft.com/office/drawing/2014/main" id="{B5080FA3-50CC-E8D9-BCD2-0716B2E9FF7A}"/>
                </a:ext>
              </a:extLst>
            </p:cNvPr>
            <p:cNvSpPr/>
            <p:nvPr/>
          </p:nvSpPr>
          <p:spPr>
            <a:xfrm>
              <a:off x="556080" y="2829148"/>
              <a:ext cx="1047135" cy="104713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8B4DB6D-467B-C6AD-2C88-61508633C47D}"/>
                </a:ext>
              </a:extLst>
            </p:cNvPr>
            <p:cNvSpPr txBox="1"/>
            <p:nvPr/>
          </p:nvSpPr>
          <p:spPr>
            <a:xfrm>
              <a:off x="358896" y="3906295"/>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Physical Activity</a:t>
              </a:r>
            </a:p>
          </p:txBody>
        </p:sp>
        <p:sp>
          <p:nvSpPr>
            <p:cNvPr id="13" name="Oval 12">
              <a:extLst>
                <a:ext uri="{FF2B5EF4-FFF2-40B4-BE49-F238E27FC236}">
                  <a16:creationId xmlns:a16="http://schemas.microsoft.com/office/drawing/2014/main" id="{5E75683A-7DAE-5510-C81A-43E489E74FB9}"/>
                </a:ext>
              </a:extLst>
            </p:cNvPr>
            <p:cNvSpPr/>
            <p:nvPr/>
          </p:nvSpPr>
          <p:spPr>
            <a:xfrm>
              <a:off x="2164029" y="2829148"/>
              <a:ext cx="1047135" cy="104713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6D4D3E22-071C-55B4-584C-4932956E0E23}"/>
                </a:ext>
              </a:extLst>
            </p:cNvPr>
            <p:cNvSpPr/>
            <p:nvPr/>
          </p:nvSpPr>
          <p:spPr>
            <a:xfrm>
              <a:off x="3771978" y="2829148"/>
              <a:ext cx="1047135" cy="104713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171C8DB-F66E-D628-4A80-01A5EDBEB2B4}"/>
                </a:ext>
              </a:extLst>
            </p:cNvPr>
            <p:cNvSpPr txBox="1"/>
            <p:nvPr/>
          </p:nvSpPr>
          <p:spPr>
            <a:xfrm>
              <a:off x="2164029" y="3906295"/>
              <a:ext cx="103238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Nutrition</a:t>
              </a:r>
            </a:p>
          </p:txBody>
        </p:sp>
        <p:sp>
          <p:nvSpPr>
            <p:cNvPr id="23" name="TextBox 22">
              <a:extLst>
                <a:ext uri="{FF2B5EF4-FFF2-40B4-BE49-F238E27FC236}">
                  <a16:creationId xmlns:a16="http://schemas.microsoft.com/office/drawing/2014/main" id="{BF7797CB-4B2D-5F5B-750D-6BADCEAB4E57}"/>
                </a:ext>
              </a:extLst>
            </p:cNvPr>
            <p:cNvSpPr txBox="1"/>
            <p:nvPr/>
          </p:nvSpPr>
          <p:spPr>
            <a:xfrm>
              <a:off x="3787101" y="3906295"/>
              <a:ext cx="103238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Sleep</a:t>
              </a:r>
            </a:p>
          </p:txBody>
        </p:sp>
        <p:pic>
          <p:nvPicPr>
            <p:cNvPr id="26" name="Picture 25">
              <a:extLst>
                <a:ext uri="{FF2B5EF4-FFF2-40B4-BE49-F238E27FC236}">
                  <a16:creationId xmlns:a16="http://schemas.microsoft.com/office/drawing/2014/main" id="{C4C16EDA-0B04-BB6C-3466-CF808330112D}"/>
                </a:ext>
              </a:extLst>
            </p:cNvPr>
            <p:cNvPicPr>
              <a:picLocks noChangeAspect="1"/>
            </p:cNvPicPr>
            <p:nvPr/>
          </p:nvPicPr>
          <p:blipFill>
            <a:blip r:embed="rId3"/>
            <a:stretch>
              <a:fillRect/>
            </a:stretch>
          </p:blipFill>
          <p:spPr>
            <a:xfrm>
              <a:off x="873992" y="3018905"/>
              <a:ext cx="366212" cy="600588"/>
            </a:xfrm>
            <a:prstGeom prst="rect">
              <a:avLst/>
            </a:prstGeom>
          </p:spPr>
        </p:pic>
        <p:pic>
          <p:nvPicPr>
            <p:cNvPr id="27" name="Picture 26">
              <a:extLst>
                <a:ext uri="{FF2B5EF4-FFF2-40B4-BE49-F238E27FC236}">
                  <a16:creationId xmlns:a16="http://schemas.microsoft.com/office/drawing/2014/main" id="{3052916B-3509-1B49-34FA-955FA8D410D8}"/>
                </a:ext>
              </a:extLst>
            </p:cNvPr>
            <p:cNvPicPr>
              <a:picLocks noChangeAspect="1"/>
            </p:cNvPicPr>
            <p:nvPr/>
          </p:nvPicPr>
          <p:blipFill>
            <a:blip r:embed="rId4"/>
            <a:stretch>
              <a:fillRect/>
            </a:stretch>
          </p:blipFill>
          <p:spPr>
            <a:xfrm>
              <a:off x="2372534" y="3097925"/>
              <a:ext cx="615375" cy="521568"/>
            </a:xfrm>
            <a:prstGeom prst="rect">
              <a:avLst/>
            </a:prstGeom>
          </p:spPr>
        </p:pic>
        <p:pic>
          <p:nvPicPr>
            <p:cNvPr id="28" name="Picture 27">
              <a:extLst>
                <a:ext uri="{FF2B5EF4-FFF2-40B4-BE49-F238E27FC236}">
                  <a16:creationId xmlns:a16="http://schemas.microsoft.com/office/drawing/2014/main" id="{00967383-CCE4-81AE-D5F2-A243EF3EA196}"/>
                </a:ext>
              </a:extLst>
            </p:cNvPr>
            <p:cNvPicPr>
              <a:picLocks noChangeAspect="1"/>
            </p:cNvPicPr>
            <p:nvPr/>
          </p:nvPicPr>
          <p:blipFill>
            <a:blip r:embed="rId5"/>
            <a:stretch>
              <a:fillRect/>
            </a:stretch>
          </p:blipFill>
          <p:spPr>
            <a:xfrm>
              <a:off x="4005027" y="3103179"/>
              <a:ext cx="581036" cy="524350"/>
            </a:xfrm>
            <a:prstGeom prst="rect">
              <a:avLst/>
            </a:prstGeom>
          </p:spPr>
        </p:pic>
        <p:sp>
          <p:nvSpPr>
            <p:cNvPr id="32" name="Oval 31">
              <a:extLst>
                <a:ext uri="{FF2B5EF4-FFF2-40B4-BE49-F238E27FC236}">
                  <a16:creationId xmlns:a16="http://schemas.microsoft.com/office/drawing/2014/main" id="{151F00C8-414B-EBA4-3616-0E0415C788E0}"/>
                </a:ext>
              </a:extLst>
            </p:cNvPr>
            <p:cNvSpPr/>
            <p:nvPr/>
          </p:nvSpPr>
          <p:spPr>
            <a:xfrm>
              <a:off x="1303873" y="4518464"/>
              <a:ext cx="1047135" cy="104713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48749900-0660-B363-7BF2-408887FC729C}"/>
                </a:ext>
              </a:extLst>
            </p:cNvPr>
            <p:cNvSpPr/>
            <p:nvPr/>
          </p:nvSpPr>
          <p:spPr>
            <a:xfrm>
              <a:off x="2911822" y="4518464"/>
              <a:ext cx="1047135" cy="1047135"/>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01EE396E-78CA-5C5B-D686-2F9768F12553}"/>
                </a:ext>
              </a:extLst>
            </p:cNvPr>
            <p:cNvSpPr txBox="1"/>
            <p:nvPr/>
          </p:nvSpPr>
          <p:spPr>
            <a:xfrm>
              <a:off x="1037684" y="5595611"/>
              <a:ext cx="15254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Stress Management</a:t>
              </a:r>
            </a:p>
          </p:txBody>
        </p:sp>
        <p:sp>
          <p:nvSpPr>
            <p:cNvPr id="35" name="TextBox 34">
              <a:extLst>
                <a:ext uri="{FF2B5EF4-FFF2-40B4-BE49-F238E27FC236}">
                  <a16:creationId xmlns:a16="http://schemas.microsoft.com/office/drawing/2014/main" id="{BE4DE889-D46F-DF23-705E-5DA777259204}"/>
                </a:ext>
              </a:extLst>
            </p:cNvPr>
            <p:cNvSpPr txBox="1"/>
            <p:nvPr/>
          </p:nvSpPr>
          <p:spPr>
            <a:xfrm>
              <a:off x="2765842" y="5595611"/>
              <a:ext cx="13390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Substance Free</a:t>
              </a:r>
            </a:p>
          </p:txBody>
        </p:sp>
        <p:pic>
          <p:nvPicPr>
            <p:cNvPr id="38" name="Picture 37">
              <a:extLst>
                <a:ext uri="{FF2B5EF4-FFF2-40B4-BE49-F238E27FC236}">
                  <a16:creationId xmlns:a16="http://schemas.microsoft.com/office/drawing/2014/main" id="{8FB2A1F4-CE83-FB9C-DF0B-10CB1B1BA064}"/>
                </a:ext>
              </a:extLst>
            </p:cNvPr>
            <p:cNvPicPr>
              <a:picLocks noChangeAspect="1"/>
            </p:cNvPicPr>
            <p:nvPr/>
          </p:nvPicPr>
          <p:blipFill>
            <a:blip r:embed="rId6"/>
            <a:stretch>
              <a:fillRect/>
            </a:stretch>
          </p:blipFill>
          <p:spPr>
            <a:xfrm>
              <a:off x="1484428" y="4723328"/>
              <a:ext cx="702848" cy="655706"/>
            </a:xfrm>
            <a:prstGeom prst="rect">
              <a:avLst/>
            </a:prstGeom>
          </p:spPr>
        </p:pic>
        <p:pic>
          <p:nvPicPr>
            <p:cNvPr id="39" name="Picture 38">
              <a:extLst>
                <a:ext uri="{FF2B5EF4-FFF2-40B4-BE49-F238E27FC236}">
                  <a16:creationId xmlns:a16="http://schemas.microsoft.com/office/drawing/2014/main" id="{B47274AE-AED9-B0DD-8023-A94B874B2F3E}"/>
                </a:ext>
              </a:extLst>
            </p:cNvPr>
            <p:cNvPicPr>
              <a:picLocks noChangeAspect="1"/>
            </p:cNvPicPr>
            <p:nvPr/>
          </p:nvPicPr>
          <p:blipFill>
            <a:blip r:embed="rId7"/>
            <a:stretch>
              <a:fillRect/>
            </a:stretch>
          </p:blipFill>
          <p:spPr>
            <a:xfrm>
              <a:off x="3100279" y="4748098"/>
              <a:ext cx="623723" cy="593297"/>
            </a:xfrm>
            <a:prstGeom prst="rect">
              <a:avLst/>
            </a:prstGeom>
          </p:spPr>
        </p:pic>
        <p:cxnSp>
          <p:nvCxnSpPr>
            <p:cNvPr id="41" name="Straight Connector 40">
              <a:extLst>
                <a:ext uri="{FF2B5EF4-FFF2-40B4-BE49-F238E27FC236}">
                  <a16:creationId xmlns:a16="http://schemas.microsoft.com/office/drawing/2014/main" id="{EC71A379-44AC-49EB-B2E1-5CFDBB52596A}"/>
                </a:ext>
              </a:extLst>
            </p:cNvPr>
            <p:cNvCxnSpPr>
              <a:cxnSpLocks/>
            </p:cNvCxnSpPr>
            <p:nvPr/>
          </p:nvCxnSpPr>
          <p:spPr>
            <a:xfrm>
              <a:off x="1650819" y="3400609"/>
              <a:ext cx="445457"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8902EE5-7999-71BC-9D78-4BCD9CDCA0CC}"/>
                </a:ext>
              </a:extLst>
            </p:cNvPr>
            <p:cNvCxnSpPr>
              <a:cxnSpLocks/>
            </p:cNvCxnSpPr>
            <p:nvPr/>
          </p:nvCxnSpPr>
          <p:spPr>
            <a:xfrm>
              <a:off x="3254894" y="3400609"/>
              <a:ext cx="445457"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2D494ED-C7FC-9EEA-8088-381A584DB358}"/>
                </a:ext>
              </a:extLst>
            </p:cNvPr>
            <p:cNvCxnSpPr>
              <a:cxnSpLocks/>
            </p:cNvCxnSpPr>
            <p:nvPr/>
          </p:nvCxnSpPr>
          <p:spPr>
            <a:xfrm>
              <a:off x="2402487" y="5074426"/>
              <a:ext cx="445457" cy="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42B74E9-00E7-A4AB-5BE6-98944A432463}"/>
                </a:ext>
              </a:extLst>
            </p:cNvPr>
            <p:cNvCxnSpPr>
              <a:cxnSpLocks/>
            </p:cNvCxnSpPr>
            <p:nvPr/>
          </p:nvCxnSpPr>
          <p:spPr>
            <a:xfrm>
              <a:off x="2911822" y="4183621"/>
              <a:ext cx="246088" cy="34836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D66CDD6-07D3-342D-DACA-EEB9B85F160A}"/>
                </a:ext>
              </a:extLst>
            </p:cNvPr>
            <p:cNvCxnSpPr>
              <a:cxnSpLocks/>
            </p:cNvCxnSpPr>
            <p:nvPr/>
          </p:nvCxnSpPr>
          <p:spPr>
            <a:xfrm flipH="1">
              <a:off x="2105910" y="4183621"/>
              <a:ext cx="246088" cy="34836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1A26E50-0061-B2B6-819F-6F941C0F2114}"/>
                </a:ext>
              </a:extLst>
            </p:cNvPr>
            <p:cNvCxnSpPr>
              <a:cxnSpLocks/>
            </p:cNvCxnSpPr>
            <p:nvPr/>
          </p:nvCxnSpPr>
          <p:spPr>
            <a:xfrm flipH="1">
              <a:off x="3663490" y="4183621"/>
              <a:ext cx="246088" cy="34836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152377D-8D77-977F-2D7B-30392B724F4B}"/>
                </a:ext>
              </a:extLst>
            </p:cNvPr>
            <p:cNvCxnSpPr>
              <a:cxnSpLocks/>
            </p:cNvCxnSpPr>
            <p:nvPr/>
          </p:nvCxnSpPr>
          <p:spPr>
            <a:xfrm>
              <a:off x="1261253" y="4183621"/>
              <a:ext cx="246088" cy="34836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3C856A9-42A2-DF18-AD51-81E9420BC81B}"/>
              </a:ext>
            </a:extLst>
          </p:cNvPr>
          <p:cNvGrpSpPr/>
          <p:nvPr/>
        </p:nvGrpSpPr>
        <p:grpSpPr>
          <a:xfrm>
            <a:off x="6147041" y="1630003"/>
            <a:ext cx="5571710" cy="4171537"/>
            <a:chOff x="6147041" y="1630003"/>
            <a:chExt cx="5571710" cy="4171537"/>
          </a:xfrm>
        </p:grpSpPr>
        <p:cxnSp>
          <p:nvCxnSpPr>
            <p:cNvPr id="51" name="Straight Connector 50">
              <a:extLst>
                <a:ext uri="{FF2B5EF4-FFF2-40B4-BE49-F238E27FC236}">
                  <a16:creationId xmlns:a16="http://schemas.microsoft.com/office/drawing/2014/main" id="{189BB505-474B-E81D-7580-53350FDE33ED}"/>
                </a:ext>
              </a:extLst>
            </p:cNvPr>
            <p:cNvCxnSpPr>
              <a:cxnSpLocks/>
            </p:cNvCxnSpPr>
            <p:nvPr/>
          </p:nvCxnSpPr>
          <p:spPr>
            <a:xfrm flipV="1">
              <a:off x="6860089" y="1815269"/>
              <a:ext cx="0" cy="51504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4BA4D0E2-4E22-2DA1-86DD-3A3D8EC0B475}"/>
                </a:ext>
              </a:extLst>
            </p:cNvPr>
            <p:cNvSpPr txBox="1">
              <a:spLocks/>
            </p:cNvSpPr>
            <p:nvPr/>
          </p:nvSpPr>
          <p:spPr>
            <a:xfrm>
              <a:off x="6988271" y="1630003"/>
              <a:ext cx="3933468" cy="542171"/>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2400" b="0" i="0" kern="1200" spc="0">
                  <a:solidFill>
                    <a:srgbClr val="00B050"/>
                  </a:solidFill>
                  <a:latin typeface="Montserrat" pitchFamily="2" charset="77"/>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ontserrat" pitchFamily="2" charset="77"/>
                  <a:ea typeface="+mj-ea"/>
                  <a:cs typeface="Arial" panose="020B0604020202020204" pitchFamily="34" charset="0"/>
                </a:rPr>
                <a:t>Prevent &amp; reverse</a:t>
              </a:r>
            </a:p>
          </p:txBody>
        </p:sp>
        <p:grpSp>
          <p:nvGrpSpPr>
            <p:cNvPr id="14" name="Group 13">
              <a:extLst>
                <a:ext uri="{FF2B5EF4-FFF2-40B4-BE49-F238E27FC236}">
                  <a16:creationId xmlns:a16="http://schemas.microsoft.com/office/drawing/2014/main" id="{5D3944DF-A177-E788-AEB2-F5AC5DFE8FD7}"/>
                </a:ext>
              </a:extLst>
            </p:cNvPr>
            <p:cNvGrpSpPr/>
            <p:nvPr/>
          </p:nvGrpSpPr>
          <p:grpSpPr>
            <a:xfrm>
              <a:off x="6365832" y="2792881"/>
              <a:ext cx="5098816" cy="1024460"/>
              <a:chOff x="6258766" y="2823605"/>
              <a:chExt cx="4165830" cy="837003"/>
            </a:xfrm>
            <a:solidFill>
              <a:srgbClr val="002060"/>
            </a:solidFill>
          </p:grpSpPr>
          <p:sp>
            <p:nvSpPr>
              <p:cNvPr id="2" name="Oval 1">
                <a:extLst>
                  <a:ext uri="{FF2B5EF4-FFF2-40B4-BE49-F238E27FC236}">
                    <a16:creationId xmlns:a16="http://schemas.microsoft.com/office/drawing/2014/main" id="{119EC9AF-E964-51CF-C012-B4B3B4BF2D05}"/>
                  </a:ext>
                </a:extLst>
              </p:cNvPr>
              <p:cNvSpPr/>
              <p:nvPr/>
            </p:nvSpPr>
            <p:spPr>
              <a:xfrm>
                <a:off x="6258766"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707B4363-942B-B2EC-AF13-4758D46E203C}"/>
                  </a:ext>
                </a:extLst>
              </p:cNvPr>
              <p:cNvSpPr/>
              <p:nvPr/>
            </p:nvSpPr>
            <p:spPr>
              <a:xfrm>
                <a:off x="7368375"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C776C2B-9BC9-F069-B116-5DE9AFC244FA}"/>
                  </a:ext>
                </a:extLst>
              </p:cNvPr>
              <p:cNvSpPr/>
              <p:nvPr/>
            </p:nvSpPr>
            <p:spPr>
              <a:xfrm>
                <a:off x="8477984"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737D9B5-21DE-60E0-01CC-020FBBB7CCE5}"/>
                  </a:ext>
                </a:extLst>
              </p:cNvPr>
              <p:cNvSpPr/>
              <p:nvPr/>
            </p:nvSpPr>
            <p:spPr>
              <a:xfrm>
                <a:off x="9587593"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2AB6D15-9597-3B1B-22B3-09FBCF5D742B}"/>
                </a:ext>
              </a:extLst>
            </p:cNvPr>
            <p:cNvGrpSpPr/>
            <p:nvPr/>
          </p:nvGrpSpPr>
          <p:grpSpPr>
            <a:xfrm>
              <a:off x="6365832" y="4426472"/>
              <a:ext cx="5098816" cy="1024460"/>
              <a:chOff x="6258766" y="2823605"/>
              <a:chExt cx="4165830" cy="837003"/>
            </a:xfrm>
            <a:solidFill>
              <a:srgbClr val="002060"/>
            </a:solidFill>
          </p:grpSpPr>
          <p:sp>
            <p:nvSpPr>
              <p:cNvPr id="18" name="Oval 17">
                <a:extLst>
                  <a:ext uri="{FF2B5EF4-FFF2-40B4-BE49-F238E27FC236}">
                    <a16:creationId xmlns:a16="http://schemas.microsoft.com/office/drawing/2014/main" id="{3C8F2BA3-35FC-C841-CC80-82791C81004B}"/>
                  </a:ext>
                </a:extLst>
              </p:cNvPr>
              <p:cNvSpPr/>
              <p:nvPr/>
            </p:nvSpPr>
            <p:spPr>
              <a:xfrm>
                <a:off x="6258766"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23BBAD0-308C-95D4-984A-518FEFE49C4D}"/>
                  </a:ext>
                </a:extLst>
              </p:cNvPr>
              <p:cNvSpPr/>
              <p:nvPr/>
            </p:nvSpPr>
            <p:spPr>
              <a:xfrm>
                <a:off x="7368375"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66EEF7C9-8883-7FDB-D4F7-AABC2291AF58}"/>
                  </a:ext>
                </a:extLst>
              </p:cNvPr>
              <p:cNvSpPr/>
              <p:nvPr/>
            </p:nvSpPr>
            <p:spPr>
              <a:xfrm>
                <a:off x="8477984"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62EAD489-FA83-A5CD-E37E-A760D20C275B}"/>
                  </a:ext>
                </a:extLst>
              </p:cNvPr>
              <p:cNvSpPr/>
              <p:nvPr/>
            </p:nvSpPr>
            <p:spPr>
              <a:xfrm>
                <a:off x="9587593" y="2823605"/>
                <a:ext cx="837003" cy="837003"/>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8C89AA8C-0A7D-592E-4288-24F892739F91}"/>
                </a:ext>
              </a:extLst>
            </p:cNvPr>
            <p:cNvSpPr txBox="1"/>
            <p:nvPr/>
          </p:nvSpPr>
          <p:spPr>
            <a:xfrm>
              <a:off x="6147041" y="3906295"/>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Obesity</a:t>
              </a:r>
            </a:p>
          </p:txBody>
        </p:sp>
        <p:sp>
          <p:nvSpPr>
            <p:cNvPr id="29" name="TextBox 28">
              <a:extLst>
                <a:ext uri="{FF2B5EF4-FFF2-40B4-BE49-F238E27FC236}">
                  <a16:creationId xmlns:a16="http://schemas.microsoft.com/office/drawing/2014/main" id="{BF86D6F4-B905-77A8-83D5-B872FD7684C8}"/>
                </a:ext>
              </a:extLst>
            </p:cNvPr>
            <p:cNvSpPr txBox="1"/>
            <p:nvPr/>
          </p:nvSpPr>
          <p:spPr>
            <a:xfrm>
              <a:off x="7513504" y="3906295"/>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Type 2 Diabetes</a:t>
              </a:r>
            </a:p>
          </p:txBody>
        </p:sp>
        <p:sp>
          <p:nvSpPr>
            <p:cNvPr id="30" name="TextBox 29">
              <a:extLst>
                <a:ext uri="{FF2B5EF4-FFF2-40B4-BE49-F238E27FC236}">
                  <a16:creationId xmlns:a16="http://schemas.microsoft.com/office/drawing/2014/main" id="{9D647E34-282F-9594-95DB-9198F2CAEC09}"/>
                </a:ext>
              </a:extLst>
            </p:cNvPr>
            <p:cNvSpPr txBox="1"/>
            <p:nvPr/>
          </p:nvSpPr>
          <p:spPr>
            <a:xfrm>
              <a:off x="8869692" y="3906295"/>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Heart Disease</a:t>
              </a:r>
            </a:p>
          </p:txBody>
        </p:sp>
        <p:sp>
          <p:nvSpPr>
            <p:cNvPr id="31" name="TextBox 30">
              <a:extLst>
                <a:ext uri="{FF2B5EF4-FFF2-40B4-BE49-F238E27FC236}">
                  <a16:creationId xmlns:a16="http://schemas.microsoft.com/office/drawing/2014/main" id="{98A213D3-3E1D-049B-BB47-3F10AC2CF085}"/>
                </a:ext>
              </a:extLst>
            </p:cNvPr>
            <p:cNvSpPr txBox="1"/>
            <p:nvPr/>
          </p:nvSpPr>
          <p:spPr>
            <a:xfrm>
              <a:off x="10277250" y="3906295"/>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High Blood Pressure</a:t>
              </a:r>
            </a:p>
          </p:txBody>
        </p:sp>
        <p:sp>
          <p:nvSpPr>
            <p:cNvPr id="36" name="TextBox 35">
              <a:extLst>
                <a:ext uri="{FF2B5EF4-FFF2-40B4-BE49-F238E27FC236}">
                  <a16:creationId xmlns:a16="http://schemas.microsoft.com/office/drawing/2014/main" id="{A34BFD4F-B6C2-CFB8-AB91-E7E349A8E915}"/>
                </a:ext>
              </a:extLst>
            </p:cNvPr>
            <p:cNvSpPr txBox="1"/>
            <p:nvPr/>
          </p:nvSpPr>
          <p:spPr>
            <a:xfrm>
              <a:off x="6147041" y="5570708"/>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Osteoporosis</a:t>
              </a:r>
            </a:p>
          </p:txBody>
        </p:sp>
        <p:sp>
          <p:nvSpPr>
            <p:cNvPr id="37" name="TextBox 36">
              <a:extLst>
                <a:ext uri="{FF2B5EF4-FFF2-40B4-BE49-F238E27FC236}">
                  <a16:creationId xmlns:a16="http://schemas.microsoft.com/office/drawing/2014/main" id="{E35194BC-1CA3-B734-DD84-1A70B7BB2D16}"/>
                </a:ext>
              </a:extLst>
            </p:cNvPr>
            <p:cNvSpPr txBox="1"/>
            <p:nvPr/>
          </p:nvSpPr>
          <p:spPr>
            <a:xfrm>
              <a:off x="7513504" y="5570708"/>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Gut Health</a:t>
              </a:r>
            </a:p>
          </p:txBody>
        </p:sp>
        <p:sp>
          <p:nvSpPr>
            <p:cNvPr id="40" name="TextBox 39">
              <a:extLst>
                <a:ext uri="{FF2B5EF4-FFF2-40B4-BE49-F238E27FC236}">
                  <a16:creationId xmlns:a16="http://schemas.microsoft.com/office/drawing/2014/main" id="{D89BB47A-59A3-8B89-2EF4-983983E7ECEB}"/>
                </a:ext>
              </a:extLst>
            </p:cNvPr>
            <p:cNvSpPr txBox="1"/>
            <p:nvPr/>
          </p:nvSpPr>
          <p:spPr>
            <a:xfrm>
              <a:off x="8869692" y="5570708"/>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Respiratory Illness</a:t>
              </a:r>
            </a:p>
          </p:txBody>
        </p:sp>
        <p:sp>
          <p:nvSpPr>
            <p:cNvPr id="42" name="TextBox 41">
              <a:extLst>
                <a:ext uri="{FF2B5EF4-FFF2-40B4-BE49-F238E27FC236}">
                  <a16:creationId xmlns:a16="http://schemas.microsoft.com/office/drawing/2014/main" id="{16E68956-CB75-2D2E-60A5-084EDD76877B}"/>
                </a:ext>
              </a:extLst>
            </p:cNvPr>
            <p:cNvSpPr txBox="1"/>
            <p:nvPr/>
          </p:nvSpPr>
          <p:spPr>
            <a:xfrm>
              <a:off x="10277250" y="5570708"/>
              <a:ext cx="144150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mn-cs"/>
                </a:rPr>
                <a:t>Cancer</a:t>
              </a:r>
            </a:p>
          </p:txBody>
        </p:sp>
        <p:pic>
          <p:nvPicPr>
            <p:cNvPr id="47" name="Picture 46">
              <a:extLst>
                <a:ext uri="{FF2B5EF4-FFF2-40B4-BE49-F238E27FC236}">
                  <a16:creationId xmlns:a16="http://schemas.microsoft.com/office/drawing/2014/main" id="{00EA6A48-5DA3-EA4B-B731-33DA67F5FF8B}"/>
                </a:ext>
              </a:extLst>
            </p:cNvPr>
            <p:cNvPicPr>
              <a:picLocks noChangeAspect="1"/>
            </p:cNvPicPr>
            <p:nvPr/>
          </p:nvPicPr>
          <p:blipFill>
            <a:blip r:embed="rId8"/>
            <a:stretch>
              <a:fillRect/>
            </a:stretch>
          </p:blipFill>
          <p:spPr>
            <a:xfrm>
              <a:off x="10691350" y="4652330"/>
              <a:ext cx="536806" cy="572743"/>
            </a:xfrm>
            <a:prstGeom prst="rect">
              <a:avLst/>
            </a:prstGeom>
          </p:spPr>
        </p:pic>
        <p:pic>
          <p:nvPicPr>
            <p:cNvPr id="55" name="Picture 54">
              <a:extLst>
                <a:ext uri="{FF2B5EF4-FFF2-40B4-BE49-F238E27FC236}">
                  <a16:creationId xmlns:a16="http://schemas.microsoft.com/office/drawing/2014/main" id="{6DDD14C7-E8B6-C8BE-0B81-DC99FD7B7FA4}"/>
                </a:ext>
              </a:extLst>
            </p:cNvPr>
            <p:cNvPicPr>
              <a:picLocks noChangeAspect="1"/>
            </p:cNvPicPr>
            <p:nvPr/>
          </p:nvPicPr>
          <p:blipFill>
            <a:blip r:embed="rId9"/>
            <a:stretch>
              <a:fillRect/>
            </a:stretch>
          </p:blipFill>
          <p:spPr>
            <a:xfrm>
              <a:off x="6587107" y="4682347"/>
              <a:ext cx="561971" cy="524506"/>
            </a:xfrm>
            <a:prstGeom prst="rect">
              <a:avLst/>
            </a:prstGeom>
          </p:spPr>
        </p:pic>
        <p:pic>
          <p:nvPicPr>
            <p:cNvPr id="56" name="Picture 55">
              <a:extLst>
                <a:ext uri="{FF2B5EF4-FFF2-40B4-BE49-F238E27FC236}">
                  <a16:creationId xmlns:a16="http://schemas.microsoft.com/office/drawing/2014/main" id="{7E2B1607-3F74-3E94-3D5B-0989164743A4}"/>
                </a:ext>
              </a:extLst>
            </p:cNvPr>
            <p:cNvPicPr>
              <a:picLocks noChangeAspect="1"/>
            </p:cNvPicPr>
            <p:nvPr/>
          </p:nvPicPr>
          <p:blipFill>
            <a:blip r:embed="rId10"/>
            <a:stretch>
              <a:fillRect/>
            </a:stretch>
          </p:blipFill>
          <p:spPr>
            <a:xfrm>
              <a:off x="6600838" y="3003089"/>
              <a:ext cx="540299" cy="613861"/>
            </a:xfrm>
            <a:prstGeom prst="rect">
              <a:avLst/>
            </a:prstGeom>
          </p:spPr>
        </p:pic>
        <p:pic>
          <p:nvPicPr>
            <p:cNvPr id="58" name="Picture 57">
              <a:extLst>
                <a:ext uri="{FF2B5EF4-FFF2-40B4-BE49-F238E27FC236}">
                  <a16:creationId xmlns:a16="http://schemas.microsoft.com/office/drawing/2014/main" id="{02004DB6-B4F5-B29F-9701-BC421BB585CA}"/>
                </a:ext>
              </a:extLst>
            </p:cNvPr>
            <p:cNvPicPr>
              <a:picLocks noChangeAspect="1"/>
            </p:cNvPicPr>
            <p:nvPr/>
          </p:nvPicPr>
          <p:blipFill>
            <a:blip r:embed="rId11"/>
            <a:stretch>
              <a:fillRect/>
            </a:stretch>
          </p:blipFill>
          <p:spPr>
            <a:xfrm>
              <a:off x="7865289" y="2953555"/>
              <a:ext cx="649516" cy="652200"/>
            </a:xfrm>
            <a:prstGeom prst="rect">
              <a:avLst/>
            </a:prstGeom>
          </p:spPr>
        </p:pic>
        <p:pic>
          <p:nvPicPr>
            <p:cNvPr id="59" name="Picture 58">
              <a:extLst>
                <a:ext uri="{FF2B5EF4-FFF2-40B4-BE49-F238E27FC236}">
                  <a16:creationId xmlns:a16="http://schemas.microsoft.com/office/drawing/2014/main" id="{08C66DF7-5783-B8B4-C9E2-C9383B43AFA6}"/>
                </a:ext>
              </a:extLst>
            </p:cNvPr>
            <p:cNvPicPr>
              <a:picLocks noChangeAspect="1"/>
            </p:cNvPicPr>
            <p:nvPr/>
          </p:nvPicPr>
          <p:blipFill>
            <a:blip r:embed="rId12"/>
            <a:stretch>
              <a:fillRect/>
            </a:stretch>
          </p:blipFill>
          <p:spPr>
            <a:xfrm>
              <a:off x="9302595" y="2983607"/>
              <a:ext cx="604445" cy="622148"/>
            </a:xfrm>
            <a:prstGeom prst="rect">
              <a:avLst/>
            </a:prstGeom>
          </p:spPr>
        </p:pic>
        <p:pic>
          <p:nvPicPr>
            <p:cNvPr id="60" name="Picture 59">
              <a:extLst>
                <a:ext uri="{FF2B5EF4-FFF2-40B4-BE49-F238E27FC236}">
                  <a16:creationId xmlns:a16="http://schemas.microsoft.com/office/drawing/2014/main" id="{21E8768F-D138-F9D9-4DEF-E20A2F30DF57}"/>
                </a:ext>
              </a:extLst>
            </p:cNvPr>
            <p:cNvPicPr>
              <a:picLocks noChangeAspect="1"/>
            </p:cNvPicPr>
            <p:nvPr/>
          </p:nvPicPr>
          <p:blipFill>
            <a:blip r:embed="rId13"/>
            <a:stretch>
              <a:fillRect/>
            </a:stretch>
          </p:blipFill>
          <p:spPr>
            <a:xfrm>
              <a:off x="9333232" y="4594915"/>
              <a:ext cx="504596" cy="614823"/>
            </a:xfrm>
            <a:prstGeom prst="rect">
              <a:avLst/>
            </a:prstGeom>
          </p:spPr>
        </p:pic>
        <p:pic>
          <p:nvPicPr>
            <p:cNvPr id="61" name="Picture 60">
              <a:extLst>
                <a:ext uri="{FF2B5EF4-FFF2-40B4-BE49-F238E27FC236}">
                  <a16:creationId xmlns:a16="http://schemas.microsoft.com/office/drawing/2014/main" id="{0BA1F791-C5F8-E319-DA39-F7F2D307E0D6}"/>
                </a:ext>
              </a:extLst>
            </p:cNvPr>
            <p:cNvPicPr>
              <a:picLocks noChangeAspect="1"/>
            </p:cNvPicPr>
            <p:nvPr/>
          </p:nvPicPr>
          <p:blipFill>
            <a:blip r:embed="rId14"/>
            <a:stretch>
              <a:fillRect/>
            </a:stretch>
          </p:blipFill>
          <p:spPr>
            <a:xfrm>
              <a:off x="10726467" y="3003089"/>
              <a:ext cx="548374" cy="577110"/>
            </a:xfrm>
            <a:prstGeom prst="rect">
              <a:avLst/>
            </a:prstGeom>
          </p:spPr>
        </p:pic>
        <p:cxnSp>
          <p:nvCxnSpPr>
            <p:cNvPr id="64" name="Straight Connector 63">
              <a:extLst>
                <a:ext uri="{FF2B5EF4-FFF2-40B4-BE49-F238E27FC236}">
                  <a16:creationId xmlns:a16="http://schemas.microsoft.com/office/drawing/2014/main" id="{FF1F355D-5C91-6D89-93EB-E98A3985E33D}"/>
                </a:ext>
              </a:extLst>
            </p:cNvPr>
            <p:cNvCxnSpPr>
              <a:cxnSpLocks/>
            </p:cNvCxnSpPr>
            <p:nvPr/>
          </p:nvCxnSpPr>
          <p:spPr>
            <a:xfrm flipV="1">
              <a:off x="10996809" y="1815269"/>
              <a:ext cx="0" cy="51504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4C3D40E-84F1-4FEC-B37A-DC2B43A198EC}"/>
                </a:ext>
              </a:extLst>
            </p:cNvPr>
            <p:cNvCxnSpPr>
              <a:cxnSpLocks/>
            </p:cNvCxnSpPr>
            <p:nvPr/>
          </p:nvCxnSpPr>
          <p:spPr>
            <a:xfrm>
              <a:off x="6860089" y="1815269"/>
              <a:ext cx="8590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00DEC2E-E263-B455-623D-BB9309D2DAF3}"/>
                </a:ext>
              </a:extLst>
            </p:cNvPr>
            <p:cNvCxnSpPr>
              <a:cxnSpLocks/>
            </p:cNvCxnSpPr>
            <p:nvPr/>
          </p:nvCxnSpPr>
          <p:spPr>
            <a:xfrm>
              <a:off x="10137760" y="1815269"/>
              <a:ext cx="8590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2E962F-F244-B1A3-251C-065C256DCEDE}"/>
                </a:ext>
              </a:extLst>
            </p:cNvPr>
            <p:cNvPicPr>
              <a:picLocks noChangeAspect="1"/>
            </p:cNvPicPr>
            <p:nvPr/>
          </p:nvPicPr>
          <p:blipFill>
            <a:blip r:embed="rId15"/>
            <a:stretch>
              <a:fillRect/>
            </a:stretch>
          </p:blipFill>
          <p:spPr>
            <a:xfrm>
              <a:off x="7887411" y="4652330"/>
              <a:ext cx="654307" cy="620418"/>
            </a:xfrm>
            <a:prstGeom prst="rect">
              <a:avLst/>
            </a:prstGeom>
          </p:spPr>
        </p:pic>
      </p:grpSp>
    </p:spTree>
    <p:extLst>
      <p:ext uri="{BB962C8B-B14F-4D97-AF65-F5344CB8AC3E}">
        <p14:creationId xmlns:p14="http://schemas.microsoft.com/office/powerpoint/2010/main" val="137768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E94DB-8946-AFFC-9F74-113FE0F05CEE}"/>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B2819135-F2B1-09FA-BD5F-FCB05765E71D}"/>
              </a:ext>
            </a:extLst>
          </p:cNvPr>
          <p:cNvSpPr/>
          <p:nvPr/>
        </p:nvSpPr>
        <p:spPr>
          <a:xfrm>
            <a:off x="-134224" y="4523733"/>
            <a:ext cx="12449263" cy="2386484"/>
          </a:xfrm>
          <a:prstGeom prst="rect">
            <a:avLst/>
          </a:prstGeom>
          <a:gradFill flip="none" rotWithShape="0">
            <a:gsLst>
              <a:gs pos="0">
                <a:schemeClr val="bg1">
                  <a:alpha val="0"/>
                </a:schemeClr>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30" name="Rectangle: Diagonal Corners Rounded 29">
            <a:extLst>
              <a:ext uri="{FF2B5EF4-FFF2-40B4-BE49-F238E27FC236}">
                <a16:creationId xmlns:a16="http://schemas.microsoft.com/office/drawing/2014/main" id="{F766C5ED-38BF-42E0-D602-1126AE923680}"/>
              </a:ext>
            </a:extLst>
          </p:cNvPr>
          <p:cNvSpPr/>
          <p:nvPr/>
        </p:nvSpPr>
        <p:spPr>
          <a:xfrm rot="16200000">
            <a:off x="8111456" y="1237141"/>
            <a:ext cx="2361489" cy="4165872"/>
          </a:xfrm>
          <a:prstGeom prst="round2DiagRect">
            <a:avLst/>
          </a:prstGeom>
          <a:solidFill>
            <a:srgbClr val="002060"/>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3" name="Rectangle: Diagonal Corners Rounded 2">
            <a:extLst>
              <a:ext uri="{FF2B5EF4-FFF2-40B4-BE49-F238E27FC236}">
                <a16:creationId xmlns:a16="http://schemas.microsoft.com/office/drawing/2014/main" id="{6E213E35-FF16-B797-4EB5-F8FCE450E02B}"/>
              </a:ext>
            </a:extLst>
          </p:cNvPr>
          <p:cNvSpPr/>
          <p:nvPr/>
        </p:nvSpPr>
        <p:spPr>
          <a:xfrm>
            <a:off x="768849" y="2139333"/>
            <a:ext cx="5893773" cy="2317430"/>
          </a:xfrm>
          <a:prstGeom prst="round2DiagRect">
            <a:avLst/>
          </a:prstGeom>
          <a:solidFill>
            <a:srgbClr val="002060"/>
          </a:solid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itle 1">
            <a:extLst>
              <a:ext uri="{FF2B5EF4-FFF2-40B4-BE49-F238E27FC236}">
                <a16:creationId xmlns:a16="http://schemas.microsoft.com/office/drawing/2014/main" id="{D87FD53F-0B91-87AB-E408-F574FAF5DAE4}"/>
              </a:ext>
            </a:extLst>
          </p:cNvPr>
          <p:cNvSpPr>
            <a:spLocks noGrp="1"/>
          </p:cNvSpPr>
          <p:nvPr>
            <p:ph type="title"/>
          </p:nvPr>
        </p:nvSpPr>
        <p:spPr>
          <a:xfrm>
            <a:off x="375062" y="419612"/>
            <a:ext cx="11462647" cy="1325563"/>
          </a:xfrm>
        </p:spPr>
        <p:txBody>
          <a:bodyPr>
            <a:normAutofit/>
          </a:bodyPr>
          <a:lstStyle/>
          <a:p>
            <a:pPr algn="ctr">
              <a:lnSpc>
                <a:spcPct val="100000"/>
              </a:lnSpc>
            </a:pPr>
            <a:r>
              <a:rPr lang="en-US" b="1" dirty="0">
                <a:latin typeface="Montserrat"/>
                <a:cs typeface="Arial"/>
              </a:rPr>
              <a:t>ModifyHealth Lifestyle Medicine Program</a:t>
            </a:r>
            <a:br>
              <a:rPr lang="en-US" b="1" dirty="0">
                <a:latin typeface="Montserrat"/>
                <a:cs typeface="Arial"/>
              </a:rPr>
            </a:br>
            <a:r>
              <a:rPr lang="en-US" dirty="0">
                <a:solidFill>
                  <a:schemeClr val="tx1">
                    <a:lumMod val="85000"/>
                    <a:lumOff val="15000"/>
                  </a:schemeClr>
                </a:solidFill>
                <a:latin typeface="Montserrat"/>
                <a:cs typeface="Arial"/>
              </a:rPr>
              <a:t>Uniquely Designed to Drive Engagement and Sustainable Results</a:t>
            </a:r>
            <a:endParaRPr lang="en-US" dirty="0">
              <a:solidFill>
                <a:schemeClr val="tx1">
                  <a:lumMod val="85000"/>
                  <a:lumOff val="15000"/>
                </a:schemeClr>
              </a:solidFill>
            </a:endParaRPr>
          </a:p>
        </p:txBody>
      </p:sp>
      <p:sp>
        <p:nvSpPr>
          <p:cNvPr id="6" name="TextBox 5">
            <a:extLst>
              <a:ext uri="{FF2B5EF4-FFF2-40B4-BE49-F238E27FC236}">
                <a16:creationId xmlns:a16="http://schemas.microsoft.com/office/drawing/2014/main" id="{BF87CCC8-AA69-97F3-74E2-E2425AF4CB20}"/>
              </a:ext>
            </a:extLst>
          </p:cNvPr>
          <p:cNvSpPr txBox="1"/>
          <p:nvPr/>
        </p:nvSpPr>
        <p:spPr>
          <a:xfrm>
            <a:off x="704425" y="2344133"/>
            <a:ext cx="3748632"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a:ea typeface="+mn-ea"/>
                <a:cs typeface="+mn-cs"/>
              </a:rPr>
              <a:t>Advanced Telehealth</a:t>
            </a:r>
          </a:p>
        </p:txBody>
      </p:sp>
      <p:sp>
        <p:nvSpPr>
          <p:cNvPr id="16" name="TextBox 15">
            <a:extLst>
              <a:ext uri="{FF2B5EF4-FFF2-40B4-BE49-F238E27FC236}">
                <a16:creationId xmlns:a16="http://schemas.microsoft.com/office/drawing/2014/main" id="{09311513-2282-E13A-0DFB-1BAB575499A9}"/>
              </a:ext>
            </a:extLst>
          </p:cNvPr>
          <p:cNvSpPr txBox="1"/>
          <p:nvPr/>
        </p:nvSpPr>
        <p:spPr>
          <a:xfrm>
            <a:off x="7153870" y="2345142"/>
            <a:ext cx="4435468"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a:ea typeface="+mn-ea"/>
                <a:cs typeface="+mn-cs"/>
              </a:rPr>
              <a:t>Medically Tailored Meals</a:t>
            </a:r>
          </a:p>
        </p:txBody>
      </p:sp>
      <p:sp>
        <p:nvSpPr>
          <p:cNvPr id="26" name="Oval 25">
            <a:extLst>
              <a:ext uri="{FF2B5EF4-FFF2-40B4-BE49-F238E27FC236}">
                <a16:creationId xmlns:a16="http://schemas.microsoft.com/office/drawing/2014/main" id="{BB923427-74F4-F073-55F9-95D050095A48}"/>
              </a:ext>
            </a:extLst>
          </p:cNvPr>
          <p:cNvSpPr/>
          <p:nvPr/>
        </p:nvSpPr>
        <p:spPr>
          <a:xfrm>
            <a:off x="4918910" y="2864113"/>
            <a:ext cx="1525960" cy="1525960"/>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7CBFDF5A-5372-0EE3-1C51-E4507C6FE0B7}"/>
              </a:ext>
            </a:extLst>
          </p:cNvPr>
          <p:cNvGrpSpPr/>
          <p:nvPr/>
        </p:nvGrpSpPr>
        <p:grpSpPr>
          <a:xfrm>
            <a:off x="4289727" y="1384685"/>
            <a:ext cx="3247277" cy="3252711"/>
            <a:chOff x="4099720" y="1352930"/>
            <a:chExt cx="3563510" cy="3569473"/>
          </a:xfrm>
        </p:grpSpPr>
        <p:pic>
          <p:nvPicPr>
            <p:cNvPr id="28" name="Picture 27" descr="A person in a red shirt&#10;&#10;Description automatically generated">
              <a:extLst>
                <a:ext uri="{FF2B5EF4-FFF2-40B4-BE49-F238E27FC236}">
                  <a16:creationId xmlns:a16="http://schemas.microsoft.com/office/drawing/2014/main" id="{4559E061-E8BA-E421-6D97-17A71BF21E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79193" y="1441401"/>
              <a:ext cx="3408350" cy="3408350"/>
            </a:xfrm>
            <a:prstGeom prst="ellipse">
              <a:avLst/>
            </a:prstGeom>
          </p:spPr>
        </p:pic>
        <p:sp>
          <p:nvSpPr>
            <p:cNvPr id="5" name="Oval 4">
              <a:extLst>
                <a:ext uri="{FF2B5EF4-FFF2-40B4-BE49-F238E27FC236}">
                  <a16:creationId xmlns:a16="http://schemas.microsoft.com/office/drawing/2014/main" id="{F52406B6-E560-206D-F78E-80C6B5ACC2E7}"/>
                </a:ext>
              </a:extLst>
            </p:cNvPr>
            <p:cNvSpPr/>
            <p:nvPr/>
          </p:nvSpPr>
          <p:spPr>
            <a:xfrm>
              <a:off x="4099720" y="1352930"/>
              <a:ext cx="3563510" cy="3569473"/>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A210C9A3-A4A3-5F3C-D910-57116F63FFF6}"/>
              </a:ext>
            </a:extLst>
          </p:cNvPr>
          <p:cNvGrpSpPr/>
          <p:nvPr/>
        </p:nvGrpSpPr>
        <p:grpSpPr>
          <a:xfrm>
            <a:off x="9308222" y="3178779"/>
            <a:ext cx="1319818" cy="829307"/>
            <a:chOff x="9542101" y="3533377"/>
            <a:chExt cx="1319818" cy="829307"/>
          </a:xfrm>
        </p:grpSpPr>
        <p:sp>
          <p:nvSpPr>
            <p:cNvPr id="20" name="TextBox 19">
              <a:extLst>
                <a:ext uri="{FF2B5EF4-FFF2-40B4-BE49-F238E27FC236}">
                  <a16:creationId xmlns:a16="http://schemas.microsoft.com/office/drawing/2014/main" id="{DE71410F-9D85-C2CA-D7F9-6162A8A12651}"/>
                </a:ext>
              </a:extLst>
            </p:cNvPr>
            <p:cNvSpPr txBox="1"/>
            <p:nvPr/>
          </p:nvSpPr>
          <p:spPr>
            <a:xfrm>
              <a:off x="9542101" y="3931797"/>
              <a:ext cx="131981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Medically Tailored Meals</a:t>
              </a:r>
            </a:p>
          </p:txBody>
        </p:sp>
        <p:pic>
          <p:nvPicPr>
            <p:cNvPr id="14" name="Graphic 13">
              <a:extLst>
                <a:ext uri="{FF2B5EF4-FFF2-40B4-BE49-F238E27FC236}">
                  <a16:creationId xmlns:a16="http://schemas.microsoft.com/office/drawing/2014/main" id="{776BA34D-3270-4A7F-66EC-7E7D39FA245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014916" y="3533377"/>
              <a:ext cx="461756" cy="359190"/>
            </a:xfrm>
            <a:prstGeom prst="rect">
              <a:avLst/>
            </a:prstGeom>
          </p:spPr>
        </p:pic>
      </p:grpSp>
      <p:grpSp>
        <p:nvGrpSpPr>
          <p:cNvPr id="13" name="Group 12">
            <a:extLst>
              <a:ext uri="{FF2B5EF4-FFF2-40B4-BE49-F238E27FC236}">
                <a16:creationId xmlns:a16="http://schemas.microsoft.com/office/drawing/2014/main" id="{FC639DAC-EF7D-7685-B0F2-89976A60FADE}"/>
              </a:ext>
            </a:extLst>
          </p:cNvPr>
          <p:cNvGrpSpPr/>
          <p:nvPr/>
        </p:nvGrpSpPr>
        <p:grpSpPr>
          <a:xfrm>
            <a:off x="7995934" y="3122672"/>
            <a:ext cx="1319819" cy="885414"/>
            <a:chOff x="8463053" y="3477270"/>
            <a:chExt cx="1319819" cy="885414"/>
          </a:xfrm>
        </p:grpSpPr>
        <p:sp>
          <p:nvSpPr>
            <p:cNvPr id="19" name="TextBox 18">
              <a:extLst>
                <a:ext uri="{FF2B5EF4-FFF2-40B4-BE49-F238E27FC236}">
                  <a16:creationId xmlns:a16="http://schemas.microsoft.com/office/drawing/2014/main" id="{3E53A4B9-C687-0C29-2487-52029E28E10F}"/>
                </a:ext>
              </a:extLst>
            </p:cNvPr>
            <p:cNvSpPr txBox="1"/>
            <p:nvPr/>
          </p:nvSpPr>
          <p:spPr>
            <a:xfrm>
              <a:off x="8463053" y="3931797"/>
              <a:ext cx="131981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Remote Monitoring</a:t>
              </a:r>
            </a:p>
          </p:txBody>
        </p:sp>
        <p:pic>
          <p:nvPicPr>
            <p:cNvPr id="15" name="Graphic 14">
              <a:extLst>
                <a:ext uri="{FF2B5EF4-FFF2-40B4-BE49-F238E27FC236}">
                  <a16:creationId xmlns:a16="http://schemas.microsoft.com/office/drawing/2014/main" id="{AA9FC147-8E89-A8D9-2EC6-037BFF5504F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000381" y="3477270"/>
              <a:ext cx="243647" cy="427245"/>
            </a:xfrm>
            <a:prstGeom prst="rect">
              <a:avLst/>
            </a:prstGeom>
          </p:spPr>
        </p:pic>
      </p:grpSp>
      <p:grpSp>
        <p:nvGrpSpPr>
          <p:cNvPr id="33" name="Group 32">
            <a:extLst>
              <a:ext uri="{FF2B5EF4-FFF2-40B4-BE49-F238E27FC236}">
                <a16:creationId xmlns:a16="http://schemas.microsoft.com/office/drawing/2014/main" id="{B93EB59A-9FC5-9AA1-C7B3-D84AB3A792F7}"/>
              </a:ext>
            </a:extLst>
          </p:cNvPr>
          <p:cNvGrpSpPr/>
          <p:nvPr/>
        </p:nvGrpSpPr>
        <p:grpSpPr>
          <a:xfrm>
            <a:off x="2730832" y="3125117"/>
            <a:ext cx="1320261" cy="883299"/>
            <a:chOff x="1747754" y="3528225"/>
            <a:chExt cx="1320261" cy="883299"/>
          </a:xfrm>
        </p:grpSpPr>
        <p:sp>
          <p:nvSpPr>
            <p:cNvPr id="9" name="TextBox 8">
              <a:extLst>
                <a:ext uri="{FF2B5EF4-FFF2-40B4-BE49-F238E27FC236}">
                  <a16:creationId xmlns:a16="http://schemas.microsoft.com/office/drawing/2014/main" id="{4D6C6372-E046-0390-0404-4998E4B51FC3}"/>
                </a:ext>
              </a:extLst>
            </p:cNvPr>
            <p:cNvSpPr txBox="1"/>
            <p:nvPr/>
          </p:nvSpPr>
          <p:spPr>
            <a:xfrm>
              <a:off x="1747754" y="3984544"/>
              <a:ext cx="1320261" cy="4269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Registered</a:t>
              </a:r>
              <a:b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br>
              <a:r>
                <a:rPr kumimoji="0" lang="en-US" sz="1100" b="1" i="0" u="none" strike="noStrike" kern="1200" cap="none" spc="0" normalizeH="0" baseline="0" noProof="0">
                  <a:ln>
                    <a:noFill/>
                  </a:ln>
                  <a:solidFill>
                    <a:srgbClr val="FFFFFF"/>
                  </a:solidFill>
                  <a:effectLst/>
                  <a:uLnTx/>
                  <a:uFillTx/>
                  <a:latin typeface="Montserrat" pitchFamily="2" charset="77"/>
                  <a:ea typeface="+mn-ea"/>
                  <a:cs typeface="+mn-cs"/>
                </a:rPr>
                <a:t>Dietitians</a:t>
              </a:r>
            </a:p>
          </p:txBody>
        </p:sp>
        <p:pic>
          <p:nvPicPr>
            <p:cNvPr id="22" name="Graphic 21">
              <a:extLst>
                <a:ext uri="{FF2B5EF4-FFF2-40B4-BE49-F238E27FC236}">
                  <a16:creationId xmlns:a16="http://schemas.microsoft.com/office/drawing/2014/main" id="{CE6BEEA9-0D79-0D76-7CAA-D3B9F71400B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216359" y="3528225"/>
              <a:ext cx="380724" cy="407229"/>
            </a:xfrm>
            <a:prstGeom prst="rect">
              <a:avLst/>
            </a:prstGeom>
          </p:spPr>
        </p:pic>
      </p:grpSp>
      <p:grpSp>
        <p:nvGrpSpPr>
          <p:cNvPr id="35" name="Group 34">
            <a:extLst>
              <a:ext uri="{FF2B5EF4-FFF2-40B4-BE49-F238E27FC236}">
                <a16:creationId xmlns:a16="http://schemas.microsoft.com/office/drawing/2014/main" id="{7A322A47-B09A-6CA7-00FB-0444F3B6CF53}"/>
              </a:ext>
            </a:extLst>
          </p:cNvPr>
          <p:cNvGrpSpPr/>
          <p:nvPr/>
        </p:nvGrpSpPr>
        <p:grpSpPr>
          <a:xfrm>
            <a:off x="1076706" y="3187169"/>
            <a:ext cx="1766291" cy="821412"/>
            <a:chOff x="172651" y="3590277"/>
            <a:chExt cx="1766291" cy="821412"/>
          </a:xfrm>
        </p:grpSpPr>
        <p:sp>
          <p:nvSpPr>
            <p:cNvPr id="8" name="TextBox 7">
              <a:extLst>
                <a:ext uri="{FF2B5EF4-FFF2-40B4-BE49-F238E27FC236}">
                  <a16:creationId xmlns:a16="http://schemas.microsoft.com/office/drawing/2014/main" id="{CB3BF7F1-5265-9DAA-17AF-5DE7733EBC05}"/>
                </a:ext>
              </a:extLst>
            </p:cNvPr>
            <p:cNvSpPr txBox="1"/>
            <p:nvPr/>
          </p:nvSpPr>
          <p:spPr>
            <a:xfrm>
              <a:off x="172651" y="3980802"/>
              <a:ext cx="1766291" cy="43088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Montserrat"/>
                  <a:ea typeface="+mn-ea"/>
                  <a:cs typeface="+mn-cs"/>
                </a:rPr>
                <a:t>Certified Lifestyle Medicine Physicians</a:t>
              </a:r>
            </a:p>
          </p:txBody>
        </p:sp>
        <p:pic>
          <p:nvPicPr>
            <p:cNvPr id="25" name="Graphic 24">
              <a:extLst>
                <a:ext uri="{FF2B5EF4-FFF2-40B4-BE49-F238E27FC236}">
                  <a16:creationId xmlns:a16="http://schemas.microsoft.com/office/drawing/2014/main" id="{50F055F6-C18F-5055-FCB6-B796BA88BB1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63202" y="3590277"/>
              <a:ext cx="477838" cy="328613"/>
            </a:xfrm>
            <a:prstGeom prst="rect">
              <a:avLst/>
            </a:prstGeom>
          </p:spPr>
        </p:pic>
      </p:grpSp>
      <p:grpSp>
        <p:nvGrpSpPr>
          <p:cNvPr id="29" name="Group 28">
            <a:extLst>
              <a:ext uri="{FF2B5EF4-FFF2-40B4-BE49-F238E27FC236}">
                <a16:creationId xmlns:a16="http://schemas.microsoft.com/office/drawing/2014/main" id="{72EA21F2-715F-D4B2-37FF-4228923C5598}"/>
              </a:ext>
            </a:extLst>
          </p:cNvPr>
          <p:cNvGrpSpPr/>
          <p:nvPr/>
        </p:nvGrpSpPr>
        <p:grpSpPr>
          <a:xfrm>
            <a:off x="4064757" y="3713162"/>
            <a:ext cx="3717082" cy="2322387"/>
            <a:chOff x="4064757" y="3713162"/>
            <a:chExt cx="3717082" cy="2322387"/>
          </a:xfrm>
        </p:grpSpPr>
        <p:pic>
          <p:nvPicPr>
            <p:cNvPr id="2" name="Picture 1">
              <a:extLst>
                <a:ext uri="{FF2B5EF4-FFF2-40B4-BE49-F238E27FC236}">
                  <a16:creationId xmlns:a16="http://schemas.microsoft.com/office/drawing/2014/main" id="{41E21D92-37EE-5CA5-9E0E-0AB0A2686F09}"/>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4064757" y="3713162"/>
              <a:ext cx="1439722" cy="1439722"/>
            </a:xfrm>
            <a:prstGeom prst="rect">
              <a:avLst/>
            </a:prstGeom>
          </p:spPr>
        </p:pic>
        <p:pic>
          <p:nvPicPr>
            <p:cNvPr id="36" name="Picture 35">
              <a:extLst>
                <a:ext uri="{FF2B5EF4-FFF2-40B4-BE49-F238E27FC236}">
                  <a16:creationId xmlns:a16="http://schemas.microsoft.com/office/drawing/2014/main" id="{1D066741-CE78-D838-34B2-2BC8283A474A}"/>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6342117" y="3713162"/>
              <a:ext cx="1439722" cy="1439722"/>
            </a:xfrm>
            <a:prstGeom prst="rect">
              <a:avLst/>
            </a:prstGeom>
          </p:spPr>
        </p:pic>
        <p:pic>
          <p:nvPicPr>
            <p:cNvPr id="17" name="Picture 16">
              <a:extLst>
                <a:ext uri="{FF2B5EF4-FFF2-40B4-BE49-F238E27FC236}">
                  <a16:creationId xmlns:a16="http://schemas.microsoft.com/office/drawing/2014/main" id="{284DE029-4095-9FE5-DC49-4E42E44A85DF}"/>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915083" y="3978719"/>
              <a:ext cx="2056830" cy="2056830"/>
            </a:xfrm>
            <a:prstGeom prst="rect">
              <a:avLst/>
            </a:prstGeom>
          </p:spPr>
        </p:pic>
      </p:grpSp>
    </p:spTree>
    <p:extLst>
      <p:ext uri="{BB962C8B-B14F-4D97-AF65-F5344CB8AC3E}">
        <p14:creationId xmlns:p14="http://schemas.microsoft.com/office/powerpoint/2010/main" val="4071479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29D7C-CAC0-792A-0657-9BC9364D7A43}"/>
            </a:ext>
          </a:extLst>
        </p:cNvPr>
        <p:cNvGrpSpPr/>
        <p:nvPr/>
      </p:nvGrpSpPr>
      <p:grpSpPr>
        <a:xfrm>
          <a:off x="0" y="0"/>
          <a:ext cx="0" cy="0"/>
          <a:chOff x="0" y="0"/>
          <a:chExt cx="0" cy="0"/>
        </a:xfrm>
      </p:grpSpPr>
      <p:pic>
        <p:nvPicPr>
          <p:cNvPr id="29" name="Picture 28" descr="A phone with a screen on it&#10;&#10;Description automatically generated">
            <a:extLst>
              <a:ext uri="{FF2B5EF4-FFF2-40B4-BE49-F238E27FC236}">
                <a16:creationId xmlns:a16="http://schemas.microsoft.com/office/drawing/2014/main" id="{8F2FB959-F138-00E5-8A37-183BEEECA7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7666" y="2078230"/>
            <a:ext cx="2913420" cy="2185065"/>
          </a:xfrm>
          <a:prstGeom prst="rect">
            <a:avLst/>
          </a:prstGeom>
        </p:spPr>
      </p:pic>
      <p:pic>
        <p:nvPicPr>
          <p:cNvPr id="22" name="Picture 21" descr="A person in a red shirt&#10;&#10;Description automatically generated">
            <a:extLst>
              <a:ext uri="{FF2B5EF4-FFF2-40B4-BE49-F238E27FC236}">
                <a16:creationId xmlns:a16="http://schemas.microsoft.com/office/drawing/2014/main" id="{23D3C067-4569-01D2-65C1-44AD18CDA4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4971" y="1272688"/>
            <a:ext cx="4446649" cy="4446649"/>
          </a:xfrm>
          <a:prstGeom prst="ellipse">
            <a:avLst/>
          </a:prstGeom>
        </p:spPr>
      </p:pic>
      <p:pic>
        <p:nvPicPr>
          <p:cNvPr id="5" name="Picture 4">
            <a:extLst>
              <a:ext uri="{FF2B5EF4-FFF2-40B4-BE49-F238E27FC236}">
                <a16:creationId xmlns:a16="http://schemas.microsoft.com/office/drawing/2014/main" id="{B15F8110-3ABB-E72E-6394-EC37C43A4042}"/>
              </a:ext>
            </a:extLst>
          </p:cNvPr>
          <p:cNvPicPr>
            <a:picLocks noChangeAspect="1"/>
          </p:cNvPicPr>
          <p:nvPr/>
        </p:nvPicPr>
        <p:blipFill rotWithShape="1">
          <a:blip r:embed="rId5" cstate="screen">
            <a:alphaModFix amt="18000"/>
            <a:extLst>
              <a:ext uri="{28A0092B-C50C-407E-A947-70E740481C1C}">
                <a14:useLocalDpi xmlns:a14="http://schemas.microsoft.com/office/drawing/2010/main"/>
              </a:ext>
            </a:extLst>
          </a:blip>
          <a:srcRect l="47562"/>
          <a:stretch/>
        </p:blipFill>
        <p:spPr>
          <a:xfrm>
            <a:off x="3016748" y="1383938"/>
            <a:ext cx="2240360" cy="1055380"/>
          </a:xfrm>
          <a:prstGeom prst="rect">
            <a:avLst/>
          </a:prstGeom>
        </p:spPr>
      </p:pic>
      <p:sp>
        <p:nvSpPr>
          <p:cNvPr id="3" name="Content Placeholder 2">
            <a:extLst>
              <a:ext uri="{FF2B5EF4-FFF2-40B4-BE49-F238E27FC236}">
                <a16:creationId xmlns:a16="http://schemas.microsoft.com/office/drawing/2014/main" id="{27BC179E-D283-2B64-158B-AA690F7E0D73}"/>
              </a:ext>
            </a:extLst>
          </p:cNvPr>
          <p:cNvSpPr txBox="1">
            <a:spLocks/>
          </p:cNvSpPr>
          <p:nvPr/>
        </p:nvSpPr>
        <p:spPr>
          <a:xfrm>
            <a:off x="371247" y="440039"/>
            <a:ext cx="8464905" cy="18877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en-US" sz="2400" b="1" i="0" u="none" strike="noStrike" kern="1200" cap="none" spc="0" normalizeH="0" baseline="0" noProof="0" dirty="0">
                <a:ln>
                  <a:noFill/>
                </a:ln>
                <a:solidFill>
                  <a:srgbClr val="44AE49"/>
                </a:solidFill>
                <a:effectLst/>
                <a:uLnTx/>
                <a:uFillTx/>
                <a:latin typeface="Montserrat"/>
                <a:ea typeface="+mn-ea"/>
                <a:cs typeface="Arial"/>
              </a:rPr>
              <a:t>An Engaging &amp; Effective Platform </a:t>
            </a:r>
            <a:endParaRPr kumimoji="0" lang="en-US" sz="2400" b="0" i="0" u="none" strike="noStrike" kern="1200" cap="none" spc="0" normalizeH="0" baseline="0" noProof="0" dirty="0">
              <a:ln>
                <a:noFill/>
              </a:ln>
              <a:solidFill>
                <a:srgbClr val="E7E6E6">
                  <a:lumMod val="25000"/>
                </a:srgbClr>
              </a:solidFill>
              <a:effectLst/>
              <a:uLnTx/>
              <a:uFillTx/>
              <a:latin typeface="Montserrat"/>
              <a:ea typeface="+mn-ea"/>
              <a:cs typeface="Arial" panose="020B0604020202020204" pitchFamily="34" charset="0"/>
            </a:endParaRPr>
          </a:p>
        </p:txBody>
      </p:sp>
      <p:pic>
        <p:nvPicPr>
          <p:cNvPr id="24" name="Picture 23">
            <a:extLst>
              <a:ext uri="{FF2B5EF4-FFF2-40B4-BE49-F238E27FC236}">
                <a16:creationId xmlns:a16="http://schemas.microsoft.com/office/drawing/2014/main" id="{AEBDAD97-83B8-051D-7E33-3815B2CB8CB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057075" y="2428375"/>
            <a:ext cx="2118177" cy="2118177"/>
          </a:xfrm>
          <a:prstGeom prst="rect">
            <a:avLst/>
          </a:prstGeom>
        </p:spPr>
      </p:pic>
      <p:pic>
        <p:nvPicPr>
          <p:cNvPr id="7" name="Picture 6">
            <a:extLst>
              <a:ext uri="{FF2B5EF4-FFF2-40B4-BE49-F238E27FC236}">
                <a16:creationId xmlns:a16="http://schemas.microsoft.com/office/drawing/2014/main" id="{B1363951-51E7-4B66-D80F-78370A23180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186632" y="427694"/>
            <a:ext cx="1859063" cy="1859064"/>
          </a:xfrm>
          <a:prstGeom prst="ellipse">
            <a:avLst/>
          </a:prstGeom>
        </p:spPr>
      </p:pic>
      <p:pic>
        <p:nvPicPr>
          <p:cNvPr id="10" name="Picture 9">
            <a:extLst>
              <a:ext uri="{FF2B5EF4-FFF2-40B4-BE49-F238E27FC236}">
                <a16:creationId xmlns:a16="http://schemas.microsoft.com/office/drawing/2014/main" id="{EA7E9B7F-AB15-E035-249F-5F77211710B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186632" y="4711542"/>
            <a:ext cx="1859063" cy="1859064"/>
          </a:xfrm>
          <a:prstGeom prst="ellipse">
            <a:avLst/>
          </a:prstGeom>
        </p:spPr>
      </p:pic>
      <p:cxnSp>
        <p:nvCxnSpPr>
          <p:cNvPr id="13" name="Straight Connector 12">
            <a:extLst>
              <a:ext uri="{FF2B5EF4-FFF2-40B4-BE49-F238E27FC236}">
                <a16:creationId xmlns:a16="http://schemas.microsoft.com/office/drawing/2014/main" id="{E6A6E5B3-DB20-F1C5-1931-A250D4AC90B7}"/>
              </a:ext>
            </a:extLst>
          </p:cNvPr>
          <p:cNvCxnSpPr>
            <a:cxnSpLocks/>
          </p:cNvCxnSpPr>
          <p:nvPr/>
        </p:nvCxnSpPr>
        <p:spPr>
          <a:xfrm>
            <a:off x="3879850" y="3457597"/>
            <a:ext cx="793750" cy="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0115DCE9-7490-D1BB-9296-5DE2F95C7C2B}"/>
              </a:ext>
            </a:extLst>
          </p:cNvPr>
          <p:cNvCxnSpPr>
            <a:cxnSpLocks/>
          </p:cNvCxnSpPr>
          <p:nvPr/>
        </p:nvCxnSpPr>
        <p:spPr>
          <a:xfrm>
            <a:off x="4968498" y="4404297"/>
            <a:ext cx="1103837" cy="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844BA031-36DD-4D69-ECE1-057266F92459}"/>
              </a:ext>
            </a:extLst>
          </p:cNvPr>
          <p:cNvSpPr txBox="1"/>
          <p:nvPr/>
        </p:nvSpPr>
        <p:spPr>
          <a:xfrm>
            <a:off x="9199724" y="1110185"/>
            <a:ext cx="104013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AE49"/>
                </a:solidFill>
                <a:effectLst/>
                <a:uLnTx/>
                <a:uFillTx/>
                <a:latin typeface="Montserrat"/>
                <a:ea typeface="+mn-ea"/>
                <a:cs typeface="+mn-cs"/>
              </a:rPr>
              <a:t>MD and RDN Coaching</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5B88BFD-5BB0-428A-09C4-ADEC6BAE9C39}"/>
              </a:ext>
            </a:extLst>
          </p:cNvPr>
          <p:cNvSpPr txBox="1"/>
          <p:nvPr/>
        </p:nvSpPr>
        <p:spPr>
          <a:xfrm>
            <a:off x="9199724" y="3237549"/>
            <a:ext cx="32964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AE49"/>
                </a:solidFill>
                <a:effectLst/>
                <a:uLnTx/>
                <a:uFillTx/>
                <a:latin typeface="Montserrat"/>
                <a:ea typeface="+mn-ea"/>
                <a:cs typeface="+mn-cs"/>
              </a:rPr>
              <a:t>Medically Tailored Meals</a:t>
            </a:r>
            <a:br>
              <a:rPr kumimoji="0" lang="en-US" sz="1600" b="1" i="0" u="none" strike="noStrike" kern="1200" cap="none" spc="0" normalizeH="0" baseline="0" noProof="0">
                <a:ln>
                  <a:noFill/>
                </a:ln>
                <a:solidFill>
                  <a:srgbClr val="E7E6E6">
                    <a:lumMod val="25000"/>
                  </a:srgbClr>
                </a:solidFill>
                <a:effectLst/>
                <a:uLnTx/>
                <a:uFillTx/>
                <a:latin typeface="Montserrat"/>
                <a:ea typeface="+mn-ea"/>
                <a:cs typeface="+mn-cs"/>
              </a:rPr>
            </a:b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C7B91F7-05C4-E5DD-6BC7-D240B0540146}"/>
              </a:ext>
            </a:extLst>
          </p:cNvPr>
          <p:cNvSpPr txBox="1"/>
          <p:nvPr/>
        </p:nvSpPr>
        <p:spPr>
          <a:xfrm>
            <a:off x="9199724" y="5529785"/>
            <a:ext cx="10401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4AE49"/>
                </a:solidFill>
                <a:effectLst/>
                <a:uLnTx/>
                <a:uFillTx/>
                <a:latin typeface="Montserrat"/>
                <a:ea typeface="+mn-ea"/>
                <a:cs typeface="+mn-cs"/>
              </a:rPr>
              <a:t>Remote Monitoring</a:t>
            </a:r>
            <a:br>
              <a:rPr kumimoji="0" lang="en-US" sz="1600" b="1" i="0" u="none" strike="noStrike" kern="1200" cap="none" spc="0" normalizeH="0" baseline="0" noProof="0">
                <a:ln>
                  <a:noFill/>
                </a:ln>
                <a:solidFill>
                  <a:srgbClr val="E7E6E6">
                    <a:lumMod val="25000"/>
                  </a:srgbClr>
                </a:solidFill>
                <a:effectLst/>
                <a:uLnTx/>
                <a:uFillTx/>
                <a:latin typeface="Montserrat"/>
                <a:ea typeface="+mn-ea"/>
                <a:cs typeface="+mn-cs"/>
              </a:rPr>
            </a:b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2716BAEA-C98B-3464-0B14-4DD298F811ED}"/>
              </a:ext>
            </a:extLst>
          </p:cNvPr>
          <p:cNvSpPr/>
          <p:nvPr/>
        </p:nvSpPr>
        <p:spPr>
          <a:xfrm>
            <a:off x="4059334" y="4210442"/>
            <a:ext cx="2902001" cy="368300"/>
          </a:xfrm>
          <a:prstGeom prst="roundRect">
            <a:avLst>
              <a:gd name="adj" fmla="val 50000"/>
            </a:avLst>
          </a:prstGeom>
          <a:solidFill>
            <a:srgbClr val="44AE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5E1E1FD-7CE2-678B-2284-E08590E686AC}"/>
              </a:ext>
            </a:extLst>
          </p:cNvPr>
          <p:cNvSpPr txBox="1"/>
          <p:nvPr/>
        </p:nvSpPr>
        <p:spPr>
          <a:xfrm>
            <a:off x="4059334" y="4222477"/>
            <a:ext cx="290200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ontserrat"/>
                <a:ea typeface="+mn-ea"/>
                <a:cs typeface="+mn-cs"/>
              </a:rPr>
              <a:t>Digital Engagement</a:t>
            </a:r>
            <a:endParaRPr kumimoji="0" lang="en-US" sz="16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descr="Graphical user interface&#10;&#10;Description automatically generated with low confidence">
            <a:extLst>
              <a:ext uri="{FF2B5EF4-FFF2-40B4-BE49-F238E27FC236}">
                <a16:creationId xmlns:a16="http://schemas.microsoft.com/office/drawing/2014/main" id="{EBDD6E29-2C27-9E09-4793-CF37EC2B61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16163" y="3080150"/>
            <a:ext cx="2193378" cy="2193378"/>
          </a:xfrm>
          <a:prstGeom prst="rect">
            <a:avLst/>
          </a:prstGeom>
        </p:spPr>
      </p:pic>
      <p:grpSp>
        <p:nvGrpSpPr>
          <p:cNvPr id="18" name="Group 17">
            <a:extLst>
              <a:ext uri="{FF2B5EF4-FFF2-40B4-BE49-F238E27FC236}">
                <a16:creationId xmlns:a16="http://schemas.microsoft.com/office/drawing/2014/main" id="{4013CEE0-DEFF-6575-1697-5C5ED90B6685}"/>
              </a:ext>
            </a:extLst>
          </p:cNvPr>
          <p:cNvGrpSpPr/>
          <p:nvPr/>
        </p:nvGrpSpPr>
        <p:grpSpPr>
          <a:xfrm>
            <a:off x="5443436" y="1400197"/>
            <a:ext cx="1859064" cy="4279900"/>
            <a:chOff x="3879850" y="1400197"/>
            <a:chExt cx="3422650" cy="4279900"/>
          </a:xfrm>
        </p:grpSpPr>
        <p:cxnSp>
          <p:nvCxnSpPr>
            <p:cNvPr id="16" name="Straight Connector 15">
              <a:extLst>
                <a:ext uri="{FF2B5EF4-FFF2-40B4-BE49-F238E27FC236}">
                  <a16:creationId xmlns:a16="http://schemas.microsoft.com/office/drawing/2014/main" id="{4E20C348-F6CC-053D-10EA-8CC8CF323F23}"/>
                </a:ext>
              </a:extLst>
            </p:cNvPr>
            <p:cNvCxnSpPr>
              <a:cxnSpLocks/>
            </p:cNvCxnSpPr>
            <p:nvPr/>
          </p:nvCxnSpPr>
          <p:spPr>
            <a:xfrm>
              <a:off x="3879850" y="1400197"/>
              <a:ext cx="3422650" cy="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FA36F99A-F9B0-13D1-63B5-C21B00072F02}"/>
                </a:ext>
              </a:extLst>
            </p:cNvPr>
            <p:cNvCxnSpPr>
              <a:cxnSpLocks/>
            </p:cNvCxnSpPr>
            <p:nvPr/>
          </p:nvCxnSpPr>
          <p:spPr>
            <a:xfrm>
              <a:off x="3879850" y="5680097"/>
              <a:ext cx="3422650" cy="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grpSp>
      <p:cxnSp>
        <p:nvCxnSpPr>
          <p:cNvPr id="23" name="Straight Connector 22">
            <a:extLst>
              <a:ext uri="{FF2B5EF4-FFF2-40B4-BE49-F238E27FC236}">
                <a16:creationId xmlns:a16="http://schemas.microsoft.com/office/drawing/2014/main" id="{7D2AE641-329C-5A27-D7F7-CD58F639861F}"/>
              </a:ext>
            </a:extLst>
          </p:cNvPr>
          <p:cNvCxnSpPr>
            <a:cxnSpLocks/>
          </p:cNvCxnSpPr>
          <p:nvPr/>
        </p:nvCxnSpPr>
        <p:spPr>
          <a:xfrm flipV="1">
            <a:off x="5443436" y="4813300"/>
            <a:ext cx="0" cy="86679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B7053DD3-5327-7886-14AF-94EF932DD87E}"/>
              </a:ext>
            </a:extLst>
          </p:cNvPr>
          <p:cNvCxnSpPr>
            <a:cxnSpLocks/>
          </p:cNvCxnSpPr>
          <p:nvPr/>
        </p:nvCxnSpPr>
        <p:spPr>
          <a:xfrm flipV="1">
            <a:off x="5443436" y="1400197"/>
            <a:ext cx="0" cy="678033"/>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617F79C9-69EE-37ED-21AA-BFAEB06F7894}"/>
              </a:ext>
            </a:extLst>
          </p:cNvPr>
          <p:cNvCxnSpPr>
            <a:cxnSpLocks/>
          </p:cNvCxnSpPr>
          <p:nvPr/>
        </p:nvCxnSpPr>
        <p:spPr>
          <a:xfrm>
            <a:off x="5899150" y="3457597"/>
            <a:ext cx="1403350" cy="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4321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2D51E-24C0-045B-E57E-6300407F15FF}"/>
            </a:ext>
          </a:extLst>
        </p:cNvPr>
        <p:cNvGrpSpPr/>
        <p:nvPr/>
      </p:nvGrpSpPr>
      <p:grpSpPr>
        <a:xfrm>
          <a:off x="0" y="0"/>
          <a:ext cx="0" cy="0"/>
          <a:chOff x="0" y="0"/>
          <a:chExt cx="0" cy="0"/>
        </a:xfrm>
      </p:grpSpPr>
      <p:sp>
        <p:nvSpPr>
          <p:cNvPr id="62" name="Title 1">
            <a:extLst>
              <a:ext uri="{FF2B5EF4-FFF2-40B4-BE49-F238E27FC236}">
                <a16:creationId xmlns:a16="http://schemas.microsoft.com/office/drawing/2014/main" id="{8EF49A21-BE81-1DB4-B623-1452B7AD4791}"/>
              </a:ext>
            </a:extLst>
          </p:cNvPr>
          <p:cNvSpPr txBox="1">
            <a:spLocks/>
          </p:cNvSpPr>
          <p:nvPr/>
        </p:nvSpPr>
        <p:spPr>
          <a:xfrm>
            <a:off x="1880884" y="4129589"/>
            <a:ext cx="1623612" cy="4874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t>Mediterranean</a:t>
            </a:r>
          </a:p>
        </p:txBody>
      </p:sp>
      <p:sp>
        <p:nvSpPr>
          <p:cNvPr id="71" name="Title 1">
            <a:extLst>
              <a:ext uri="{FF2B5EF4-FFF2-40B4-BE49-F238E27FC236}">
                <a16:creationId xmlns:a16="http://schemas.microsoft.com/office/drawing/2014/main" id="{6A4FA3AD-1CF0-AB3B-6993-5E7B5A600296}"/>
              </a:ext>
            </a:extLst>
          </p:cNvPr>
          <p:cNvSpPr txBox="1">
            <a:spLocks/>
          </p:cNvSpPr>
          <p:nvPr/>
        </p:nvSpPr>
        <p:spPr>
          <a:xfrm>
            <a:off x="260685" y="4129589"/>
            <a:ext cx="1471893" cy="4874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t>Low Fodmap</a:t>
            </a:r>
          </a:p>
        </p:txBody>
      </p:sp>
      <p:sp>
        <p:nvSpPr>
          <p:cNvPr id="30" name="Rectangle 29">
            <a:extLst>
              <a:ext uri="{FF2B5EF4-FFF2-40B4-BE49-F238E27FC236}">
                <a16:creationId xmlns:a16="http://schemas.microsoft.com/office/drawing/2014/main" id="{833C283D-21EE-C7FA-9293-03FB6FDEB6D7}"/>
              </a:ext>
            </a:extLst>
          </p:cNvPr>
          <p:cNvSpPr/>
          <p:nvPr/>
        </p:nvSpPr>
        <p:spPr>
          <a:xfrm>
            <a:off x="-134225" y="4492975"/>
            <a:ext cx="12449263" cy="2386484"/>
          </a:xfrm>
          <a:prstGeom prst="rect">
            <a:avLst/>
          </a:prstGeom>
          <a:gradFill flip="none" rotWithShape="0">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131D5886-9B8C-3D69-E4CD-447852FC8038}"/>
              </a:ext>
            </a:extLst>
          </p:cNvPr>
          <p:cNvSpPr txBox="1">
            <a:spLocks/>
          </p:cNvSpPr>
          <p:nvPr/>
        </p:nvSpPr>
        <p:spPr>
          <a:xfrm>
            <a:off x="276740" y="301895"/>
            <a:ext cx="11138741" cy="89201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Montserrat"/>
                <a:ea typeface="+mj-ea"/>
                <a:cs typeface="Arial"/>
              </a:rPr>
              <a:t>Supporting Impactful Disease States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150" normalizeH="0" baseline="0" noProof="0">
              <a:ln>
                <a:noFill/>
              </a:ln>
              <a:solidFill>
                <a:srgbClr val="E7E6E6">
                  <a:lumMod val="25000"/>
                </a:srgbClr>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1F685931-C9F5-65B8-9B2C-968CCFCF43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0377" y="1281159"/>
            <a:ext cx="599902" cy="721311"/>
          </a:xfrm>
          <a:prstGeom prst="rect">
            <a:avLst/>
          </a:prstGeom>
        </p:spPr>
      </p:pic>
      <p:sp>
        <p:nvSpPr>
          <p:cNvPr id="3" name="Title 1">
            <a:extLst>
              <a:ext uri="{FF2B5EF4-FFF2-40B4-BE49-F238E27FC236}">
                <a16:creationId xmlns:a16="http://schemas.microsoft.com/office/drawing/2014/main" id="{28C8B9C6-6F39-313D-F60B-E738D4E7E521}"/>
              </a:ext>
            </a:extLst>
          </p:cNvPr>
          <p:cNvSpPr txBox="1">
            <a:spLocks/>
          </p:cNvSpPr>
          <p:nvPr/>
        </p:nvSpPr>
        <p:spPr>
          <a:xfrm>
            <a:off x="85959" y="7317458"/>
            <a:ext cx="1919542"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4" name="Title 1">
            <a:extLst>
              <a:ext uri="{FF2B5EF4-FFF2-40B4-BE49-F238E27FC236}">
                <a16:creationId xmlns:a16="http://schemas.microsoft.com/office/drawing/2014/main" id="{FD5AF144-7166-DA45-144A-8E4D4283B036}"/>
              </a:ext>
            </a:extLst>
          </p:cNvPr>
          <p:cNvSpPr txBox="1">
            <a:spLocks/>
          </p:cNvSpPr>
          <p:nvPr/>
        </p:nvSpPr>
        <p:spPr>
          <a:xfrm>
            <a:off x="2106920" y="7317458"/>
            <a:ext cx="1906211"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5" name="Title 1">
            <a:extLst>
              <a:ext uri="{FF2B5EF4-FFF2-40B4-BE49-F238E27FC236}">
                <a16:creationId xmlns:a16="http://schemas.microsoft.com/office/drawing/2014/main" id="{980559F1-ECC2-45A8-2870-0DDF24496D77}"/>
              </a:ext>
            </a:extLst>
          </p:cNvPr>
          <p:cNvSpPr txBox="1">
            <a:spLocks/>
          </p:cNvSpPr>
          <p:nvPr/>
        </p:nvSpPr>
        <p:spPr>
          <a:xfrm>
            <a:off x="4114551" y="7317458"/>
            <a:ext cx="1981450"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6" name="Title 1">
            <a:extLst>
              <a:ext uri="{FF2B5EF4-FFF2-40B4-BE49-F238E27FC236}">
                <a16:creationId xmlns:a16="http://schemas.microsoft.com/office/drawing/2014/main" id="{379E581F-66C3-AE84-C68C-B4FB5802B74F}"/>
              </a:ext>
            </a:extLst>
          </p:cNvPr>
          <p:cNvSpPr txBox="1">
            <a:spLocks/>
          </p:cNvSpPr>
          <p:nvPr/>
        </p:nvSpPr>
        <p:spPr>
          <a:xfrm>
            <a:off x="6022617" y="7317458"/>
            <a:ext cx="2192342" cy="119467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32" name="Date Placeholder 15">
            <a:extLst>
              <a:ext uri="{FF2B5EF4-FFF2-40B4-BE49-F238E27FC236}">
                <a16:creationId xmlns:a16="http://schemas.microsoft.com/office/drawing/2014/main" id="{317B7BD1-AE56-B8DF-A960-D557AD94763C}"/>
              </a:ext>
            </a:extLst>
          </p:cNvPr>
          <p:cNvSpPr>
            <a:spLocks noGrp="1"/>
          </p:cNvSpPr>
          <p:nvPr>
            <p:ph type="dt" sz="half" idx="2"/>
          </p:nvPr>
        </p:nvSpPr>
        <p:spPr>
          <a:xfrm>
            <a:off x="405525" y="6342141"/>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rPr>
              <a:t>© </a:t>
            </a:r>
            <a:r>
              <a:rPr kumimoji="0" lang="en-US" sz="800" b="0" i="0" u="none" strike="noStrike" kern="1200" cap="none" spc="0" normalizeH="0" baseline="0" noProof="0" err="1">
                <a:ln>
                  <a:noFill/>
                </a:ln>
                <a:solidFill>
                  <a:srgbClr val="FFFFFF">
                    <a:lumMod val="50000"/>
                  </a:srgbClr>
                </a:solidFill>
                <a:effectLst/>
                <a:uLnTx/>
                <a:uFillTx/>
                <a:latin typeface="Montserrat" pitchFamily="2" charset="77"/>
                <a:ea typeface="+mn-ea"/>
                <a:cs typeface="Arial" panose="020B0604020202020204" pitchFamily="34" charset="0"/>
              </a:rPr>
              <a:t>ModifyHealth</a:t>
            </a:r>
            <a:r>
              <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rPr>
              <a:t>  |  CONFIDENTIAL</a:t>
            </a:r>
          </a:p>
        </p:txBody>
      </p:sp>
      <p:sp>
        <p:nvSpPr>
          <p:cNvPr id="33" name="Slide Number Placeholder 4">
            <a:extLst>
              <a:ext uri="{FF2B5EF4-FFF2-40B4-BE49-F238E27FC236}">
                <a16:creationId xmlns:a16="http://schemas.microsoft.com/office/drawing/2014/main" id="{E07DAE48-AEC7-0253-0D5D-615B39FD4129}"/>
              </a:ext>
            </a:extLst>
          </p:cNvPr>
          <p:cNvSpPr txBox="1">
            <a:spLocks/>
          </p:cNvSpPr>
          <p:nvPr/>
        </p:nvSpPr>
        <p:spPr>
          <a:xfrm>
            <a:off x="-307083" y="6426899"/>
            <a:ext cx="812800" cy="195608"/>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bg2">
                    <a:lumMod val="90000"/>
                  </a:schemeClr>
                </a:solidFill>
                <a:latin typeface="Montserrat" pitchFamily="2" charset="77"/>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9D366B-1E42-9E47-9213-7A0BF786C435}" type="slidenum">
              <a:rPr kumimoji="0" lang="en-US" sz="800" b="0" i="0" u="none" strike="noStrike" kern="1200" cap="none" spc="0" normalizeH="0" baseline="0" noProof="0" smtClean="0">
                <a:ln>
                  <a:noFill/>
                </a:ln>
                <a:solidFill>
                  <a:srgbClr val="E7E6E6">
                    <a:lumMod val="90000"/>
                  </a:srgbClr>
                </a:solidFill>
                <a:effectLst/>
                <a:uLnTx/>
                <a:uFillTx/>
                <a:latin typeface="Montserrat" pitchFamily="2" charset="77"/>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E7E6E6">
                  <a:lumMod val="90000"/>
                </a:srgbClr>
              </a:solidFill>
              <a:effectLst/>
              <a:uLnTx/>
              <a:uFillTx/>
              <a:latin typeface="Montserrat" pitchFamily="2" charset="77"/>
              <a:ea typeface="+mn-ea"/>
              <a:cs typeface="Arial" panose="020B0604020202020204" pitchFamily="34" charset="0"/>
            </a:endParaRPr>
          </a:p>
        </p:txBody>
      </p:sp>
      <p:pic>
        <p:nvPicPr>
          <p:cNvPr id="13" name="Picture 12">
            <a:extLst>
              <a:ext uri="{FF2B5EF4-FFF2-40B4-BE49-F238E27FC236}">
                <a16:creationId xmlns:a16="http://schemas.microsoft.com/office/drawing/2014/main" id="{1D7A70D0-A410-5D3E-6E6F-D5D027E30F5A}"/>
              </a:ext>
            </a:extLst>
          </p:cNvPr>
          <p:cNvPicPr>
            <a:picLocks noChangeAspect="1"/>
          </p:cNvPicPr>
          <p:nvPr/>
        </p:nvPicPr>
        <p:blipFill>
          <a:blip r:embed="rId4"/>
          <a:stretch>
            <a:fillRect/>
          </a:stretch>
        </p:blipFill>
        <p:spPr>
          <a:xfrm>
            <a:off x="4455775" y="1305420"/>
            <a:ext cx="5576466" cy="635753"/>
          </a:xfrm>
          <a:prstGeom prst="rect">
            <a:avLst/>
          </a:prstGeom>
        </p:spPr>
      </p:pic>
      <p:sp>
        <p:nvSpPr>
          <p:cNvPr id="17" name="Title 1">
            <a:extLst>
              <a:ext uri="{FF2B5EF4-FFF2-40B4-BE49-F238E27FC236}">
                <a16:creationId xmlns:a16="http://schemas.microsoft.com/office/drawing/2014/main" id="{937D5F2D-DFC3-AF1E-496E-8EE933757F9F}"/>
              </a:ext>
            </a:extLst>
          </p:cNvPr>
          <p:cNvSpPr txBox="1">
            <a:spLocks/>
          </p:cNvSpPr>
          <p:nvPr/>
        </p:nvSpPr>
        <p:spPr>
          <a:xfrm>
            <a:off x="8250965" y="7317458"/>
            <a:ext cx="1917149" cy="10422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66EA1EFF-A22C-172A-91E1-4DBDEC5114E9}"/>
              </a:ext>
            </a:extLst>
          </p:cNvPr>
          <p:cNvSpPr txBox="1">
            <a:spLocks/>
          </p:cNvSpPr>
          <p:nvPr/>
        </p:nvSpPr>
        <p:spPr>
          <a:xfrm>
            <a:off x="8706242" y="4881017"/>
            <a:ext cx="1649038" cy="14500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dirty="0">
                <a:ln>
                  <a:noFill/>
                </a:ln>
                <a:solidFill>
                  <a:srgbClr val="E7E6E6">
                    <a:lumMod val="25000"/>
                  </a:srgbClr>
                </a:solidFill>
                <a:effectLst/>
                <a:uLnTx/>
                <a:uFillTx/>
                <a:latin typeface="Montserrat" pitchFamily="2" charset="77"/>
                <a:ea typeface="+mj-ea"/>
                <a:cs typeface="Arial" panose="020B0604020202020204" pitchFamily="34" charset="0"/>
              </a:rPr>
              <a:t>Kidney Disease</a:t>
            </a:r>
          </a:p>
        </p:txBody>
      </p:sp>
      <p:sp>
        <p:nvSpPr>
          <p:cNvPr id="23" name="Title 1">
            <a:extLst>
              <a:ext uri="{FF2B5EF4-FFF2-40B4-BE49-F238E27FC236}">
                <a16:creationId xmlns:a16="http://schemas.microsoft.com/office/drawing/2014/main" id="{89584746-879C-36B9-390A-EBACF6B8475F}"/>
              </a:ext>
            </a:extLst>
          </p:cNvPr>
          <p:cNvSpPr txBox="1">
            <a:spLocks/>
          </p:cNvSpPr>
          <p:nvPr/>
        </p:nvSpPr>
        <p:spPr>
          <a:xfrm>
            <a:off x="6955446" y="4881017"/>
            <a:ext cx="1649038" cy="8942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Diabetes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Pre or “borderline” diabetes</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29" name="Title 1">
            <a:extLst>
              <a:ext uri="{FF2B5EF4-FFF2-40B4-BE49-F238E27FC236}">
                <a16:creationId xmlns:a16="http://schemas.microsoft.com/office/drawing/2014/main" id="{7926BC7B-3177-3ECF-679D-350D9EDA7338}"/>
              </a:ext>
            </a:extLst>
          </p:cNvPr>
          <p:cNvSpPr txBox="1">
            <a:spLocks/>
          </p:cNvSpPr>
          <p:nvPr/>
        </p:nvSpPr>
        <p:spPr>
          <a:xfrm>
            <a:off x="5255450" y="4881017"/>
            <a:ext cx="1649038" cy="8942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CHF</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Hypertension</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Cardiovascular</a:t>
            </a:r>
            <a:b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b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disease</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cxnSp>
        <p:nvCxnSpPr>
          <p:cNvPr id="34" name="Straight Connector 33">
            <a:extLst>
              <a:ext uri="{FF2B5EF4-FFF2-40B4-BE49-F238E27FC236}">
                <a16:creationId xmlns:a16="http://schemas.microsoft.com/office/drawing/2014/main" id="{CCA33052-BC21-77BA-2679-1EA26D2E2E2E}"/>
              </a:ext>
            </a:extLst>
          </p:cNvPr>
          <p:cNvCxnSpPr>
            <a:cxnSpLocks/>
          </p:cNvCxnSpPr>
          <p:nvPr/>
        </p:nvCxnSpPr>
        <p:spPr>
          <a:xfrm flipH="1">
            <a:off x="5360674" y="4060452"/>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4667393C-678A-075D-3FA9-8B2975487885}"/>
              </a:ext>
            </a:extLst>
          </p:cNvPr>
          <p:cNvSpPr txBox="1">
            <a:spLocks/>
          </p:cNvSpPr>
          <p:nvPr/>
        </p:nvSpPr>
        <p:spPr>
          <a:xfrm>
            <a:off x="5360673" y="4073145"/>
            <a:ext cx="1471893" cy="487486"/>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t>Heart</a:t>
            </a:r>
            <a:b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br>
            <a: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t>Friendly</a:t>
            </a:r>
          </a:p>
        </p:txBody>
      </p:sp>
      <p:sp>
        <p:nvSpPr>
          <p:cNvPr id="40" name="Title 1">
            <a:extLst>
              <a:ext uri="{FF2B5EF4-FFF2-40B4-BE49-F238E27FC236}">
                <a16:creationId xmlns:a16="http://schemas.microsoft.com/office/drawing/2014/main" id="{C78E0FA5-E11C-B2E4-2C11-B34590DF8C74}"/>
              </a:ext>
            </a:extLst>
          </p:cNvPr>
          <p:cNvSpPr txBox="1">
            <a:spLocks/>
          </p:cNvSpPr>
          <p:nvPr/>
        </p:nvSpPr>
        <p:spPr>
          <a:xfrm>
            <a:off x="3555454" y="4881017"/>
            <a:ext cx="1649038" cy="8942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Celiac disease</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Non-celiac</a:t>
            </a:r>
            <a:b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b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gluten sensitivity</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sp>
        <p:nvSpPr>
          <p:cNvPr id="54" name="Title 1">
            <a:extLst>
              <a:ext uri="{FF2B5EF4-FFF2-40B4-BE49-F238E27FC236}">
                <a16:creationId xmlns:a16="http://schemas.microsoft.com/office/drawing/2014/main" id="{35204005-CDF2-1D47-410D-9C1E858D436D}"/>
              </a:ext>
            </a:extLst>
          </p:cNvPr>
          <p:cNvSpPr txBox="1">
            <a:spLocks/>
          </p:cNvSpPr>
          <p:nvPr/>
        </p:nvSpPr>
        <p:spPr>
          <a:xfrm>
            <a:off x="1855458" y="4881017"/>
            <a:ext cx="1649038" cy="8942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NAFLD</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IBD</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Obesity</a:t>
            </a:r>
          </a:p>
        </p:txBody>
      </p:sp>
      <p:sp>
        <p:nvSpPr>
          <p:cNvPr id="68" name="Title 1">
            <a:extLst>
              <a:ext uri="{FF2B5EF4-FFF2-40B4-BE49-F238E27FC236}">
                <a16:creationId xmlns:a16="http://schemas.microsoft.com/office/drawing/2014/main" id="{8ABD614F-54B2-AC3B-7B42-DB81584F1C3A}"/>
              </a:ext>
            </a:extLst>
          </p:cNvPr>
          <p:cNvSpPr txBox="1">
            <a:spLocks/>
          </p:cNvSpPr>
          <p:nvPr/>
        </p:nvSpPr>
        <p:spPr>
          <a:xfrm>
            <a:off x="155462" y="4881017"/>
            <a:ext cx="1649038" cy="8942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IBS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IBD</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rPr>
              <a:t>FGID</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100" b="0" i="0" u="none" strike="noStrike" kern="1200" cap="none" spc="0" normalizeH="0" baseline="0" noProof="0">
              <a:ln>
                <a:noFill/>
              </a:ln>
              <a:solidFill>
                <a:srgbClr val="E7E6E6">
                  <a:lumMod val="25000"/>
                </a:srgbClr>
              </a:solidFill>
              <a:effectLst/>
              <a:uLnTx/>
              <a:uFillTx/>
              <a:latin typeface="Montserrat" pitchFamily="2" charset="77"/>
              <a:ea typeface="+mj-ea"/>
              <a:cs typeface="Arial" panose="020B0604020202020204" pitchFamily="34" charset="0"/>
            </a:endParaRPr>
          </a:p>
        </p:txBody>
      </p:sp>
      <p:pic>
        <p:nvPicPr>
          <p:cNvPr id="75" name="Picture 74">
            <a:extLst>
              <a:ext uri="{FF2B5EF4-FFF2-40B4-BE49-F238E27FC236}">
                <a16:creationId xmlns:a16="http://schemas.microsoft.com/office/drawing/2014/main" id="{9409E7B3-8E23-0881-319A-4DE60D9DD228}"/>
              </a:ext>
            </a:extLst>
          </p:cNvPr>
          <p:cNvPicPr>
            <a:picLocks noChangeAspect="1"/>
          </p:cNvPicPr>
          <p:nvPr/>
        </p:nvPicPr>
        <p:blipFill>
          <a:blip r:embed="rId5"/>
          <a:stretch>
            <a:fillRect/>
          </a:stretch>
        </p:blipFill>
        <p:spPr>
          <a:xfrm>
            <a:off x="2310504" y="1401703"/>
            <a:ext cx="1031608" cy="444514"/>
          </a:xfrm>
          <a:prstGeom prst="rect">
            <a:avLst/>
          </a:prstGeom>
        </p:spPr>
      </p:pic>
      <p:sp>
        <p:nvSpPr>
          <p:cNvPr id="7" name="Title 1">
            <a:extLst>
              <a:ext uri="{FF2B5EF4-FFF2-40B4-BE49-F238E27FC236}">
                <a16:creationId xmlns:a16="http://schemas.microsoft.com/office/drawing/2014/main" id="{ED9D2E16-08FF-5F89-EFC5-15FC20FC657C}"/>
              </a:ext>
            </a:extLst>
          </p:cNvPr>
          <p:cNvSpPr txBox="1">
            <a:spLocks/>
          </p:cNvSpPr>
          <p:nvPr/>
        </p:nvSpPr>
        <p:spPr>
          <a:xfrm>
            <a:off x="10382643" y="4881017"/>
            <a:ext cx="1649038" cy="89421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00" b="0" i="0" u="none" strike="noStrike" kern="1200" cap="none" spc="0" normalizeH="0" baseline="0" noProof="0" dirty="0">
                <a:ln>
                  <a:noFill/>
                </a:ln>
                <a:solidFill>
                  <a:srgbClr val="E7E6E6">
                    <a:lumMod val="25000"/>
                  </a:srgbClr>
                </a:solidFill>
                <a:effectLst/>
                <a:uLnTx/>
                <a:uFillTx/>
                <a:latin typeface="Montserrat" pitchFamily="2" charset="77"/>
                <a:ea typeface="+mj-ea"/>
                <a:cs typeface="Arial" panose="020B0604020202020204" pitchFamily="34" charset="0"/>
              </a:rPr>
              <a:t>Sustainability</a:t>
            </a:r>
          </a:p>
        </p:txBody>
      </p:sp>
      <p:sp>
        <p:nvSpPr>
          <p:cNvPr id="10" name="Title 1">
            <a:extLst>
              <a:ext uri="{FF2B5EF4-FFF2-40B4-BE49-F238E27FC236}">
                <a16:creationId xmlns:a16="http://schemas.microsoft.com/office/drawing/2014/main" id="{B94A2168-942C-9FD3-8F06-F9E6E7C6024F}"/>
              </a:ext>
            </a:extLst>
          </p:cNvPr>
          <p:cNvSpPr txBox="1">
            <a:spLocks/>
          </p:cNvSpPr>
          <p:nvPr/>
        </p:nvSpPr>
        <p:spPr>
          <a:xfrm>
            <a:off x="8705420" y="4138849"/>
            <a:ext cx="1471892" cy="4874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233347"/>
                </a:solidFill>
                <a:effectLst/>
                <a:uLnTx/>
                <a:uFillTx/>
                <a:latin typeface="Montserrat" pitchFamily="2" charset="77"/>
                <a:ea typeface="+mj-ea"/>
                <a:cs typeface="Arial" panose="020B0604020202020204" pitchFamily="34" charset="0"/>
              </a:rPr>
              <a:t>Renal</a:t>
            </a:r>
            <a:br>
              <a:rPr kumimoji="0" lang="en-US" sz="1400" b="1" i="0" u="none" strike="noStrike" kern="1200" cap="none" spc="0" normalizeH="0" baseline="0" noProof="0" dirty="0">
                <a:ln>
                  <a:noFill/>
                </a:ln>
                <a:solidFill>
                  <a:srgbClr val="233347"/>
                </a:solidFill>
                <a:effectLst/>
                <a:uLnTx/>
                <a:uFillTx/>
                <a:latin typeface="Montserrat" pitchFamily="2" charset="77"/>
                <a:ea typeface="+mj-ea"/>
                <a:cs typeface="Arial" panose="020B0604020202020204" pitchFamily="34" charset="0"/>
              </a:rPr>
            </a:br>
            <a:r>
              <a:rPr kumimoji="0" lang="en-US" sz="1400" b="1" i="0" u="none" strike="noStrike" kern="1200" cap="none" spc="0" normalizeH="0" baseline="0" noProof="0" dirty="0">
                <a:ln>
                  <a:noFill/>
                </a:ln>
                <a:solidFill>
                  <a:srgbClr val="233347"/>
                </a:solidFill>
                <a:effectLst/>
                <a:uLnTx/>
                <a:uFillTx/>
                <a:latin typeface="Montserrat" pitchFamily="2" charset="77"/>
                <a:ea typeface="+mj-ea"/>
                <a:cs typeface="Arial" panose="020B0604020202020204" pitchFamily="34" charset="0"/>
              </a:rPr>
              <a:t>Friendly</a:t>
            </a:r>
          </a:p>
        </p:txBody>
      </p:sp>
      <p:cxnSp>
        <p:nvCxnSpPr>
          <p:cNvPr id="70" name="Straight Connector 69">
            <a:extLst>
              <a:ext uri="{FF2B5EF4-FFF2-40B4-BE49-F238E27FC236}">
                <a16:creationId xmlns:a16="http://schemas.microsoft.com/office/drawing/2014/main" id="{DAC7564B-13F1-C61C-DDA6-1BD4C2DB8923}"/>
              </a:ext>
            </a:extLst>
          </p:cNvPr>
          <p:cNvCxnSpPr>
            <a:cxnSpLocks/>
          </p:cNvCxnSpPr>
          <p:nvPr/>
        </p:nvCxnSpPr>
        <p:spPr>
          <a:xfrm flipH="1">
            <a:off x="260686" y="4060451"/>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BDC79BA-0CEE-1A05-7370-25B7351A7405}"/>
              </a:ext>
            </a:extLst>
          </p:cNvPr>
          <p:cNvCxnSpPr>
            <a:cxnSpLocks/>
          </p:cNvCxnSpPr>
          <p:nvPr/>
        </p:nvCxnSpPr>
        <p:spPr>
          <a:xfrm flipH="1">
            <a:off x="1960682" y="4060451"/>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BDB6B35-F9AF-57BA-1F0E-80E0CD1A83D6}"/>
              </a:ext>
            </a:extLst>
          </p:cNvPr>
          <p:cNvCxnSpPr>
            <a:cxnSpLocks/>
          </p:cNvCxnSpPr>
          <p:nvPr/>
        </p:nvCxnSpPr>
        <p:spPr>
          <a:xfrm flipH="1">
            <a:off x="3660678" y="4060451"/>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001D72-15A4-0E5C-ACC2-62D1264FDA3D}"/>
              </a:ext>
            </a:extLst>
          </p:cNvPr>
          <p:cNvCxnSpPr>
            <a:cxnSpLocks/>
          </p:cNvCxnSpPr>
          <p:nvPr/>
        </p:nvCxnSpPr>
        <p:spPr>
          <a:xfrm flipH="1">
            <a:off x="7054763" y="4060452"/>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6B78E5-7095-5F0A-727E-51A5983AE6C2}"/>
              </a:ext>
            </a:extLst>
          </p:cNvPr>
          <p:cNvCxnSpPr>
            <a:cxnSpLocks/>
          </p:cNvCxnSpPr>
          <p:nvPr/>
        </p:nvCxnSpPr>
        <p:spPr>
          <a:xfrm flipH="1">
            <a:off x="8773345" y="4060452"/>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5AE548-109C-364A-D098-4F2D43B41437}"/>
              </a:ext>
            </a:extLst>
          </p:cNvPr>
          <p:cNvCxnSpPr>
            <a:cxnSpLocks/>
          </p:cNvCxnSpPr>
          <p:nvPr/>
        </p:nvCxnSpPr>
        <p:spPr>
          <a:xfrm flipH="1">
            <a:off x="10455188" y="4060452"/>
            <a:ext cx="1471893"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FB9C805-7D3C-2FEA-2E1E-B203D42BD848}"/>
              </a:ext>
            </a:extLst>
          </p:cNvPr>
          <p:cNvCxnSpPr>
            <a:cxnSpLocks/>
          </p:cNvCxnSpPr>
          <p:nvPr/>
        </p:nvCxnSpPr>
        <p:spPr>
          <a:xfrm flipH="1">
            <a:off x="260686" y="4796258"/>
            <a:ext cx="11699072"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ACAE7D5E-3032-BBCD-80BB-2AA91D8FC6B7}"/>
              </a:ext>
            </a:extLst>
          </p:cNvPr>
          <p:cNvSpPr txBox="1">
            <a:spLocks/>
          </p:cNvSpPr>
          <p:nvPr/>
        </p:nvSpPr>
        <p:spPr>
          <a:xfrm>
            <a:off x="7060670" y="4084433"/>
            <a:ext cx="1471892" cy="487486"/>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t>Diabetes Friendly</a:t>
            </a:r>
          </a:p>
        </p:txBody>
      </p:sp>
      <p:sp>
        <p:nvSpPr>
          <p:cNvPr id="44" name="Title 1">
            <a:extLst>
              <a:ext uri="{FF2B5EF4-FFF2-40B4-BE49-F238E27FC236}">
                <a16:creationId xmlns:a16="http://schemas.microsoft.com/office/drawing/2014/main" id="{5F14D131-3676-850E-3146-4687B1BDC117}"/>
              </a:ext>
            </a:extLst>
          </p:cNvPr>
          <p:cNvSpPr txBox="1">
            <a:spLocks/>
          </p:cNvSpPr>
          <p:nvPr/>
        </p:nvSpPr>
        <p:spPr>
          <a:xfrm>
            <a:off x="3660677" y="4073144"/>
            <a:ext cx="1471893" cy="487486"/>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233347"/>
                </a:solidFill>
                <a:effectLst/>
                <a:uLnTx/>
                <a:uFillTx/>
                <a:latin typeface="Montserrat" pitchFamily="2" charset="77"/>
                <a:ea typeface="+mj-ea"/>
                <a:cs typeface="Arial" panose="020B0604020202020204" pitchFamily="34" charset="0"/>
              </a:rPr>
              <a:t>Gluten-free</a:t>
            </a:r>
          </a:p>
        </p:txBody>
      </p:sp>
      <p:pic>
        <p:nvPicPr>
          <p:cNvPr id="2" name="Picture 1">
            <a:extLst>
              <a:ext uri="{FF2B5EF4-FFF2-40B4-BE49-F238E27FC236}">
                <a16:creationId xmlns:a16="http://schemas.microsoft.com/office/drawing/2014/main" id="{2DF919CB-C2E6-6138-C809-98CDC577A68A}"/>
              </a:ext>
            </a:extLst>
          </p:cNvPr>
          <p:cNvPicPr>
            <a:picLocks/>
          </p:cNvPicPr>
          <p:nvPr/>
        </p:nvPicPr>
        <p:blipFill>
          <a:blip r:embed="rId6" cstate="email">
            <a:extLst>
              <a:ext uri="{28A0092B-C50C-407E-A947-70E740481C1C}">
                <a14:useLocalDpi xmlns:a14="http://schemas.microsoft.com/office/drawing/2010/main"/>
              </a:ext>
            </a:extLst>
          </a:blip>
          <a:srcRect/>
          <a:stretch/>
        </p:blipFill>
        <p:spPr>
          <a:xfrm>
            <a:off x="8654781" y="2356712"/>
            <a:ext cx="1649039" cy="1645920"/>
          </a:xfrm>
          <a:prstGeom prst="rect">
            <a:avLst/>
          </a:prstGeom>
        </p:spPr>
      </p:pic>
      <p:pic>
        <p:nvPicPr>
          <p:cNvPr id="18" name="Picture 17">
            <a:extLst>
              <a:ext uri="{FF2B5EF4-FFF2-40B4-BE49-F238E27FC236}">
                <a16:creationId xmlns:a16="http://schemas.microsoft.com/office/drawing/2014/main" id="{8F040AC6-72B5-3E8B-E521-3A31A8BF21C5}"/>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6973215" y="2356712"/>
            <a:ext cx="1649039" cy="1645920"/>
          </a:xfrm>
          <a:prstGeom prst="rect">
            <a:avLst/>
          </a:prstGeom>
        </p:spPr>
      </p:pic>
      <p:pic>
        <p:nvPicPr>
          <p:cNvPr id="19" name="Picture 18">
            <a:extLst>
              <a:ext uri="{FF2B5EF4-FFF2-40B4-BE49-F238E27FC236}">
                <a16:creationId xmlns:a16="http://schemas.microsoft.com/office/drawing/2014/main" id="{CF66DC2E-9C0E-5B14-2997-EBFF16ABD0EF}"/>
              </a:ext>
            </a:extLst>
          </p:cNvPr>
          <p:cNvPicPr>
            <a:picLocks/>
          </p:cNvPicPr>
          <p:nvPr/>
        </p:nvPicPr>
        <p:blipFill>
          <a:blip r:embed="rId8" cstate="email">
            <a:extLst>
              <a:ext uri="{28A0092B-C50C-407E-A947-70E740481C1C}">
                <a14:useLocalDpi xmlns:a14="http://schemas.microsoft.com/office/drawing/2010/main"/>
              </a:ext>
            </a:extLst>
          </a:blip>
          <a:srcRect/>
          <a:stretch/>
        </p:blipFill>
        <p:spPr>
          <a:xfrm>
            <a:off x="5291649" y="2356712"/>
            <a:ext cx="1649039" cy="1645920"/>
          </a:xfrm>
          <a:prstGeom prst="rect">
            <a:avLst/>
          </a:prstGeom>
        </p:spPr>
      </p:pic>
      <p:pic>
        <p:nvPicPr>
          <p:cNvPr id="25" name="Picture 24">
            <a:extLst>
              <a:ext uri="{FF2B5EF4-FFF2-40B4-BE49-F238E27FC236}">
                <a16:creationId xmlns:a16="http://schemas.microsoft.com/office/drawing/2014/main" id="{5B46AD53-3918-1107-288B-96CB1F2729A1}"/>
              </a:ext>
            </a:extLst>
          </p:cNvPr>
          <p:cNvPicPr>
            <a:picLocks/>
          </p:cNvPicPr>
          <p:nvPr/>
        </p:nvPicPr>
        <p:blipFill>
          <a:blip r:embed="rId9" cstate="email">
            <a:extLst>
              <a:ext uri="{28A0092B-C50C-407E-A947-70E740481C1C}">
                <a14:useLocalDpi xmlns:a14="http://schemas.microsoft.com/office/drawing/2010/main"/>
              </a:ext>
            </a:extLst>
          </a:blip>
          <a:srcRect/>
          <a:stretch/>
        </p:blipFill>
        <p:spPr>
          <a:xfrm>
            <a:off x="3610083" y="2356712"/>
            <a:ext cx="1649039" cy="1645920"/>
          </a:xfrm>
          <a:prstGeom prst="rect">
            <a:avLst/>
          </a:prstGeom>
        </p:spPr>
      </p:pic>
      <p:pic>
        <p:nvPicPr>
          <p:cNvPr id="27" name="Picture 26">
            <a:extLst>
              <a:ext uri="{FF2B5EF4-FFF2-40B4-BE49-F238E27FC236}">
                <a16:creationId xmlns:a16="http://schemas.microsoft.com/office/drawing/2014/main" id="{397C28C7-1BEC-58B5-FE3D-CAEF8636909C}"/>
              </a:ext>
            </a:extLst>
          </p:cNvPr>
          <p:cNvPicPr>
            <a:picLocks/>
          </p:cNvPicPr>
          <p:nvPr/>
        </p:nvPicPr>
        <p:blipFill>
          <a:blip r:embed="rId10" cstate="email">
            <a:extLst>
              <a:ext uri="{28A0092B-C50C-407E-A947-70E740481C1C}">
                <a14:useLocalDpi xmlns:a14="http://schemas.microsoft.com/office/drawing/2010/main"/>
              </a:ext>
            </a:extLst>
          </a:blip>
          <a:srcRect/>
          <a:stretch/>
        </p:blipFill>
        <p:spPr>
          <a:xfrm>
            <a:off x="1928517" y="2356712"/>
            <a:ext cx="1649039" cy="1645920"/>
          </a:xfrm>
          <a:prstGeom prst="rect">
            <a:avLst/>
          </a:prstGeom>
        </p:spPr>
      </p:pic>
      <p:pic>
        <p:nvPicPr>
          <p:cNvPr id="28" name="Picture 27">
            <a:extLst>
              <a:ext uri="{FF2B5EF4-FFF2-40B4-BE49-F238E27FC236}">
                <a16:creationId xmlns:a16="http://schemas.microsoft.com/office/drawing/2014/main" id="{4CB7B846-4607-0597-951F-BF67A983B8F9}"/>
              </a:ext>
            </a:extLst>
          </p:cNvPr>
          <p:cNvPicPr>
            <a:picLocks/>
          </p:cNvPicPr>
          <p:nvPr/>
        </p:nvPicPr>
        <p:blipFill>
          <a:blip r:embed="rId11" cstate="email">
            <a:extLst>
              <a:ext uri="{28A0092B-C50C-407E-A947-70E740481C1C}">
                <a14:useLocalDpi xmlns:a14="http://schemas.microsoft.com/office/drawing/2010/main"/>
              </a:ext>
            </a:extLst>
          </a:blip>
          <a:srcRect/>
          <a:stretch/>
        </p:blipFill>
        <p:spPr>
          <a:xfrm>
            <a:off x="246951" y="2356712"/>
            <a:ext cx="1649039" cy="1645920"/>
          </a:xfrm>
          <a:prstGeom prst="rect">
            <a:avLst/>
          </a:prstGeom>
        </p:spPr>
      </p:pic>
      <p:grpSp>
        <p:nvGrpSpPr>
          <p:cNvPr id="11" name="Group 10">
            <a:extLst>
              <a:ext uri="{FF2B5EF4-FFF2-40B4-BE49-F238E27FC236}">
                <a16:creationId xmlns:a16="http://schemas.microsoft.com/office/drawing/2014/main" id="{EBED1824-9196-ECA9-4E0E-9D86E0ADF41B}"/>
              </a:ext>
            </a:extLst>
          </p:cNvPr>
          <p:cNvGrpSpPr/>
          <p:nvPr/>
        </p:nvGrpSpPr>
        <p:grpSpPr>
          <a:xfrm>
            <a:off x="10032241" y="2193814"/>
            <a:ext cx="2159759" cy="1781420"/>
            <a:chOff x="241266" y="-603739"/>
            <a:chExt cx="4092777" cy="3471927"/>
          </a:xfrm>
        </p:grpSpPr>
        <p:grpSp>
          <p:nvGrpSpPr>
            <p:cNvPr id="12" name="Group 11">
              <a:extLst>
                <a:ext uri="{FF2B5EF4-FFF2-40B4-BE49-F238E27FC236}">
                  <a16:creationId xmlns:a16="http://schemas.microsoft.com/office/drawing/2014/main" id="{294D8E3D-7A34-2B3C-BA52-F3AC62CEFC00}"/>
                </a:ext>
              </a:extLst>
            </p:cNvPr>
            <p:cNvGrpSpPr/>
            <p:nvPr/>
          </p:nvGrpSpPr>
          <p:grpSpPr>
            <a:xfrm>
              <a:off x="241266" y="-603739"/>
              <a:ext cx="4092777" cy="3471927"/>
              <a:chOff x="3674994" y="1123841"/>
              <a:chExt cx="6513783" cy="5010263"/>
            </a:xfrm>
          </p:grpSpPr>
          <p:pic>
            <p:nvPicPr>
              <p:cNvPr id="31" name="Picture 6" descr="Food Delivery service: Vegetable delivery at home online order for cooking  and packages box with blank for text. On white background. With clipping  path. Stock Photo | Adobe Stock">
                <a:extLst>
                  <a:ext uri="{FF2B5EF4-FFF2-40B4-BE49-F238E27FC236}">
                    <a16:creationId xmlns:a16="http://schemas.microsoft.com/office/drawing/2014/main" id="{DCDA32B2-6C79-8AAA-3D30-A0DA923FD49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93645" y="2088747"/>
                <a:ext cx="549513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AA26127-25B8-A69B-34C7-9CF79CBDCA50}"/>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3674994" y="1123841"/>
                <a:ext cx="5010263" cy="5010263"/>
              </a:xfrm>
              <a:prstGeom prst="rect">
                <a:avLst/>
              </a:prstGeom>
            </p:spPr>
          </p:pic>
        </p:grpSp>
        <p:sp>
          <p:nvSpPr>
            <p:cNvPr id="15" name="Rectangle 14">
              <a:extLst>
                <a:ext uri="{FF2B5EF4-FFF2-40B4-BE49-F238E27FC236}">
                  <a16:creationId xmlns:a16="http://schemas.microsoft.com/office/drawing/2014/main" id="{64856298-40EF-B2BC-72E8-9F5F285956A6}"/>
                </a:ext>
              </a:extLst>
            </p:cNvPr>
            <p:cNvSpPr/>
            <p:nvPr/>
          </p:nvSpPr>
          <p:spPr>
            <a:xfrm>
              <a:off x="862937" y="1842403"/>
              <a:ext cx="146469" cy="554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8" name="Title 1">
            <a:extLst>
              <a:ext uri="{FF2B5EF4-FFF2-40B4-BE49-F238E27FC236}">
                <a16:creationId xmlns:a16="http://schemas.microsoft.com/office/drawing/2014/main" id="{BE343B49-3191-1C0A-A770-BD0F3A0F3973}"/>
              </a:ext>
            </a:extLst>
          </p:cNvPr>
          <p:cNvSpPr txBox="1">
            <a:spLocks/>
          </p:cNvSpPr>
          <p:nvPr/>
        </p:nvSpPr>
        <p:spPr>
          <a:xfrm>
            <a:off x="10350170" y="4129589"/>
            <a:ext cx="1471892" cy="4874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spc="-150">
                <a:solidFill>
                  <a:srgbClr val="44AE49"/>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233347"/>
                </a:solidFill>
                <a:effectLst/>
                <a:uLnTx/>
                <a:uFillTx/>
                <a:latin typeface="Montserrat" pitchFamily="2" charset="77"/>
                <a:ea typeface="+mj-ea"/>
                <a:cs typeface="Arial" panose="020B0604020202020204" pitchFamily="34" charset="0"/>
              </a:rPr>
              <a:t>Produce Boxes</a:t>
            </a:r>
          </a:p>
        </p:txBody>
      </p:sp>
    </p:spTree>
    <p:extLst>
      <p:ext uri="{BB962C8B-B14F-4D97-AF65-F5344CB8AC3E}">
        <p14:creationId xmlns:p14="http://schemas.microsoft.com/office/powerpoint/2010/main" val="3406609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F1628-8CAE-BA9C-FEE6-3764C477CF4E}"/>
            </a:ext>
          </a:extLst>
        </p:cNvPr>
        <p:cNvGrpSpPr/>
        <p:nvPr/>
      </p:nvGrpSpPr>
      <p:grpSpPr>
        <a:xfrm>
          <a:off x="0" y="0"/>
          <a:ext cx="0" cy="0"/>
          <a:chOff x="0" y="0"/>
          <a:chExt cx="0" cy="0"/>
        </a:xfrm>
      </p:grpSpPr>
      <p:pic>
        <p:nvPicPr>
          <p:cNvPr id="4" name="Picture Placeholder 32" descr="A person cutting vegetables on a cutting board&#10;&#10;Description automatically generated with medium confidence">
            <a:extLst>
              <a:ext uri="{FF2B5EF4-FFF2-40B4-BE49-F238E27FC236}">
                <a16:creationId xmlns:a16="http://schemas.microsoft.com/office/drawing/2014/main" id="{A91DF230-F3BF-9536-1A34-923278E2AD1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p:spPr>
      </p:pic>
      <p:sp>
        <p:nvSpPr>
          <p:cNvPr id="2" name="Rectangle 1">
            <a:extLst>
              <a:ext uri="{FF2B5EF4-FFF2-40B4-BE49-F238E27FC236}">
                <a16:creationId xmlns:a16="http://schemas.microsoft.com/office/drawing/2014/main" id="{647FB844-79E3-523A-93D7-349781E60C0A}"/>
              </a:ext>
            </a:extLst>
          </p:cNvPr>
          <p:cNvSpPr/>
          <p:nvPr/>
        </p:nvSpPr>
        <p:spPr>
          <a:xfrm>
            <a:off x="-1" y="0"/>
            <a:ext cx="12191999" cy="6867832"/>
          </a:xfrm>
          <a:prstGeom prst="rect">
            <a:avLst/>
          </a:prstGeom>
          <a:gradFill>
            <a:gsLst>
              <a:gs pos="0">
                <a:srgbClr val="44AE49">
                  <a:alpha val="75379"/>
                </a:srgb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928848-31DA-A2F4-FB96-AA847AD734AD}"/>
              </a:ext>
            </a:extLst>
          </p:cNvPr>
          <p:cNvSpPr/>
          <p:nvPr/>
        </p:nvSpPr>
        <p:spPr>
          <a:xfrm>
            <a:off x="-156074" y="-151482"/>
            <a:ext cx="12504144" cy="7160964"/>
          </a:xfrm>
          <a:prstGeom prst="rect">
            <a:avLst/>
          </a:prstGeom>
          <a:solidFill>
            <a:srgbClr val="002060">
              <a:alpha val="40372"/>
            </a:srgbClr>
          </a:solidFill>
          <a:ln>
            <a:solidFill>
              <a:schemeClr val="accent1">
                <a:shade val="50000"/>
                <a:alpha val="2617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26B94FD-3EF4-5BEB-EA3C-43C743BE67C9}"/>
              </a:ext>
            </a:extLst>
          </p:cNvPr>
          <p:cNvCxnSpPr>
            <a:cxnSpLocks/>
          </p:cNvCxnSpPr>
          <p:nvPr/>
        </p:nvCxnSpPr>
        <p:spPr>
          <a:xfrm>
            <a:off x="964442" y="3626600"/>
            <a:ext cx="16514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EBB10A74-88AC-9E12-DFD6-553CC310564E}"/>
              </a:ext>
            </a:extLst>
          </p:cNvPr>
          <p:cNvSpPr txBox="1">
            <a:spLocks/>
          </p:cNvSpPr>
          <p:nvPr/>
        </p:nvSpPr>
        <p:spPr>
          <a:xfrm>
            <a:off x="900188" y="998915"/>
            <a:ext cx="10365764" cy="29977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Montserrat" pitchFamily="2" charset="77"/>
                <a:ea typeface="+mn-ea"/>
                <a:cs typeface="Arial" panose="020B0604020202020204" pitchFamily="34" charset="0"/>
              </a:rPr>
              <a:t>ModifyHealth</a:t>
            </a:r>
          </a:p>
        </p:txBody>
      </p:sp>
      <p:cxnSp>
        <p:nvCxnSpPr>
          <p:cNvPr id="9" name="Straight Connector 8">
            <a:extLst>
              <a:ext uri="{FF2B5EF4-FFF2-40B4-BE49-F238E27FC236}">
                <a16:creationId xmlns:a16="http://schemas.microsoft.com/office/drawing/2014/main" id="{280B5936-4EA2-F14C-DBEE-B21187BEFDB8}"/>
              </a:ext>
            </a:extLst>
          </p:cNvPr>
          <p:cNvCxnSpPr>
            <a:cxnSpLocks/>
          </p:cNvCxnSpPr>
          <p:nvPr/>
        </p:nvCxnSpPr>
        <p:spPr>
          <a:xfrm>
            <a:off x="9560689" y="3626600"/>
            <a:ext cx="16653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9128CE33-176D-9FB8-061E-9F275191E79C}"/>
              </a:ext>
            </a:extLst>
          </p:cNvPr>
          <p:cNvSpPr txBox="1">
            <a:spLocks/>
          </p:cNvSpPr>
          <p:nvPr/>
        </p:nvSpPr>
        <p:spPr>
          <a:xfrm>
            <a:off x="900188" y="1463149"/>
            <a:ext cx="10365764" cy="29977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Montserrat"/>
                <a:ea typeface="+mn-ea"/>
                <a:cs typeface="Arial"/>
              </a:rPr>
              <a:t>Evidenced Based, Sustainable Results</a:t>
            </a:r>
            <a:endParaRPr kumimoji="0" lang="en-US" sz="3600" b="1" i="0" u="none" strike="noStrike" kern="1200" cap="none" spc="0" normalizeH="0" baseline="0" noProof="0" dirty="0">
              <a:ln>
                <a:noFill/>
              </a:ln>
              <a:solidFill>
                <a:srgbClr val="FFFFFF"/>
              </a:solidFill>
              <a:effectLst/>
              <a:uLnTx/>
              <a:uFillTx/>
              <a:latin typeface="Montserrat" pitchFamily="2" charset="77"/>
              <a:ea typeface="+mn-ea"/>
              <a:cs typeface="Arial" panose="020B0604020202020204" pitchFamily="34" charset="0"/>
            </a:endParaRPr>
          </a:p>
        </p:txBody>
      </p:sp>
      <p:sp>
        <p:nvSpPr>
          <p:cNvPr id="7" name="TextBox 6">
            <a:extLst>
              <a:ext uri="{FF2B5EF4-FFF2-40B4-BE49-F238E27FC236}">
                <a16:creationId xmlns:a16="http://schemas.microsoft.com/office/drawing/2014/main" id="{7C2719FD-3AAD-928C-B196-2F95914D94A6}"/>
              </a:ext>
            </a:extLst>
          </p:cNvPr>
          <p:cNvSpPr txBox="1"/>
          <p:nvPr/>
        </p:nvSpPr>
        <p:spPr>
          <a:xfrm>
            <a:off x="7364866" y="905608"/>
            <a:ext cx="28693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92D9A-51ED-C849-4B8C-1B59C15872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20939" y="2442901"/>
            <a:ext cx="2369172" cy="2369170"/>
          </a:xfrm>
          <a:prstGeom prst="ellipse">
            <a:avLst/>
          </a:prstGeom>
        </p:spPr>
      </p:pic>
      <p:pic>
        <p:nvPicPr>
          <p:cNvPr id="14" name="Picture 13">
            <a:extLst>
              <a:ext uri="{FF2B5EF4-FFF2-40B4-BE49-F238E27FC236}">
                <a16:creationId xmlns:a16="http://schemas.microsoft.com/office/drawing/2014/main" id="{55F2181B-493F-15B2-1A14-FBFE564A1D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48814" y="2442901"/>
            <a:ext cx="2369172" cy="2369170"/>
          </a:xfrm>
          <a:prstGeom prst="ellipse">
            <a:avLst/>
          </a:prstGeom>
        </p:spPr>
      </p:pic>
      <p:pic>
        <p:nvPicPr>
          <p:cNvPr id="15" name="Picture 14">
            <a:extLst>
              <a:ext uri="{FF2B5EF4-FFF2-40B4-BE49-F238E27FC236}">
                <a16:creationId xmlns:a16="http://schemas.microsoft.com/office/drawing/2014/main" id="{AB4ECEFC-6E1B-D519-FD52-B5EE5B1692E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735849" y="2296192"/>
            <a:ext cx="2667227" cy="2667227"/>
          </a:xfrm>
          <a:prstGeom prst="rect">
            <a:avLst/>
          </a:prstGeom>
        </p:spPr>
      </p:pic>
      <p:pic>
        <p:nvPicPr>
          <p:cNvPr id="19" name="Picture 18" descr="Graphical user interface&#10;&#10;Description automatically generated with low confidence">
            <a:extLst>
              <a:ext uri="{FF2B5EF4-FFF2-40B4-BE49-F238E27FC236}">
                <a16:creationId xmlns:a16="http://schemas.microsoft.com/office/drawing/2014/main" id="{FCA0C8DE-77A8-B06A-BCAA-C3327146036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2624" y="3265253"/>
            <a:ext cx="2465112" cy="2465112"/>
          </a:xfrm>
          <a:prstGeom prst="rect">
            <a:avLst/>
          </a:prstGeom>
        </p:spPr>
      </p:pic>
    </p:spTree>
    <p:extLst>
      <p:ext uri="{BB962C8B-B14F-4D97-AF65-F5344CB8AC3E}">
        <p14:creationId xmlns:p14="http://schemas.microsoft.com/office/powerpoint/2010/main" val="101702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AECA2A-9591-8374-2655-8205527C8348}"/>
              </a:ext>
            </a:extLst>
          </p:cNvPr>
          <p:cNvSpPr/>
          <p:nvPr/>
        </p:nvSpPr>
        <p:spPr>
          <a:xfrm>
            <a:off x="-134225" y="4488294"/>
            <a:ext cx="12449263" cy="2386484"/>
          </a:xfrm>
          <a:prstGeom prst="rect">
            <a:avLst/>
          </a:prstGeom>
          <a:gradFill flip="none" rotWithShape="0">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615F899-3F0F-89ED-DD85-59B1E778C24B}"/>
              </a:ext>
            </a:extLst>
          </p:cNvPr>
          <p:cNvSpPr txBox="1"/>
          <p:nvPr/>
        </p:nvSpPr>
        <p:spPr>
          <a:xfrm>
            <a:off x="619760" y="2088783"/>
            <a:ext cx="5862063"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Supports Adventist Health’s value-based care programs</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Type 2 Diabetes, CHF/HPT, and IBS</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Longitudinal 2-year study</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400+ patients</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E7E6E6">
                    <a:lumMod val="25000"/>
                  </a:srgbClr>
                </a:solidFill>
                <a:effectLst/>
                <a:uLnTx/>
                <a:uFillTx/>
                <a:latin typeface="Montserrat"/>
                <a:ea typeface="+mn-ea"/>
                <a:cs typeface="Arial"/>
              </a:rPr>
              <a:t>Sustained weight loss of 5.5% 6 months post-program</a:t>
            </a:r>
          </a:p>
        </p:txBody>
      </p:sp>
      <p:cxnSp>
        <p:nvCxnSpPr>
          <p:cNvPr id="18" name="Straight Connector 17">
            <a:extLst>
              <a:ext uri="{FF2B5EF4-FFF2-40B4-BE49-F238E27FC236}">
                <a16:creationId xmlns:a16="http://schemas.microsoft.com/office/drawing/2014/main" id="{111DA620-E627-A36B-BBC3-C7D2D007B06C}"/>
              </a:ext>
            </a:extLst>
          </p:cNvPr>
          <p:cNvCxnSpPr>
            <a:cxnSpLocks/>
          </p:cNvCxnSpPr>
          <p:nvPr/>
        </p:nvCxnSpPr>
        <p:spPr>
          <a:xfrm>
            <a:off x="759703" y="4003959"/>
            <a:ext cx="5722120" cy="0"/>
          </a:xfrm>
          <a:prstGeom prst="line">
            <a:avLst/>
          </a:prstGeom>
          <a:ln>
            <a:solidFill>
              <a:srgbClr val="44AE4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304FF5-A7FD-427D-A638-ABC65DE70799}"/>
              </a:ext>
            </a:extLst>
          </p:cNvPr>
          <p:cNvPicPr>
            <a:picLocks noChangeAspect="1"/>
          </p:cNvPicPr>
          <p:nvPr/>
        </p:nvPicPr>
        <p:blipFill>
          <a:blip r:embed="rId3"/>
          <a:stretch>
            <a:fillRect/>
          </a:stretch>
        </p:blipFill>
        <p:spPr>
          <a:xfrm>
            <a:off x="765732" y="1236796"/>
            <a:ext cx="2450641" cy="556520"/>
          </a:xfrm>
          <a:prstGeom prst="rect">
            <a:avLst/>
          </a:prstGeom>
        </p:spPr>
      </p:pic>
      <p:sp>
        <p:nvSpPr>
          <p:cNvPr id="3" name="Date Placeholder 6">
            <a:extLst>
              <a:ext uri="{FF2B5EF4-FFF2-40B4-BE49-F238E27FC236}">
                <a16:creationId xmlns:a16="http://schemas.microsoft.com/office/drawing/2014/main" id="{C6995834-8230-0323-6D36-25606A239C84}"/>
              </a:ext>
            </a:extLst>
          </p:cNvPr>
          <p:cNvSpPr>
            <a:spLocks noGrp="1"/>
          </p:cNvSpPr>
          <p:nvPr>
            <p:ph type="dt" sz="half" idx="2"/>
          </p:nvPr>
        </p:nvSpPr>
        <p:spPr>
          <a:xfrm>
            <a:off x="430074" y="633207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rPr>
              <a:t>© ModifyHealth  |  CONFIDENTIAL</a:t>
            </a:r>
          </a:p>
        </p:txBody>
      </p:sp>
      <p:sp>
        <p:nvSpPr>
          <p:cNvPr id="4" name="Slide Number Placeholder 4">
            <a:extLst>
              <a:ext uri="{FF2B5EF4-FFF2-40B4-BE49-F238E27FC236}">
                <a16:creationId xmlns:a16="http://schemas.microsoft.com/office/drawing/2014/main" id="{846CD39B-9262-BF21-2868-C040A5D1328A}"/>
              </a:ext>
            </a:extLst>
          </p:cNvPr>
          <p:cNvSpPr>
            <a:spLocks noGrp="1"/>
          </p:cNvSpPr>
          <p:nvPr>
            <p:ph type="sldNum" sz="quarter" idx="4"/>
          </p:nvPr>
        </p:nvSpPr>
        <p:spPr>
          <a:xfrm>
            <a:off x="-282534" y="6416834"/>
            <a:ext cx="812800" cy="1956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D366B-1E42-9E47-9213-7A0BF786C435}" type="slidenum">
              <a:rPr kumimoji="0" lang="en-US" sz="8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endParaRPr>
          </a:p>
        </p:txBody>
      </p:sp>
      <p:sp>
        <p:nvSpPr>
          <p:cNvPr id="6" name="Title 8">
            <a:extLst>
              <a:ext uri="{FF2B5EF4-FFF2-40B4-BE49-F238E27FC236}">
                <a16:creationId xmlns:a16="http://schemas.microsoft.com/office/drawing/2014/main" id="{53309EA1-6734-7D51-2181-603A94DDDCC4}"/>
              </a:ext>
            </a:extLst>
          </p:cNvPr>
          <p:cNvSpPr>
            <a:spLocks noGrp="1"/>
          </p:cNvSpPr>
          <p:nvPr>
            <p:ph type="title"/>
          </p:nvPr>
        </p:nvSpPr>
        <p:spPr>
          <a:xfrm>
            <a:off x="375062" y="406532"/>
            <a:ext cx="11441876" cy="805224"/>
          </a:xfrm>
        </p:spPr>
        <p:txBody>
          <a:bodyPr>
            <a:normAutofit/>
          </a:bodyPr>
          <a:lstStyle/>
          <a:p>
            <a:r>
              <a:rPr lang="en-US">
                <a:solidFill>
                  <a:schemeClr val="tx1">
                    <a:lumMod val="85000"/>
                    <a:lumOff val="15000"/>
                  </a:schemeClr>
                </a:solidFill>
              </a:rPr>
              <a:t>Innovative </a:t>
            </a:r>
            <a:r>
              <a:rPr lang="en-US" sz="2400" b="1" spc="0">
                <a:latin typeface="Montserrat" pitchFamily="2" charset="77"/>
              </a:rPr>
              <a:t>Food as Medicine Study</a:t>
            </a:r>
          </a:p>
        </p:txBody>
      </p:sp>
      <p:cxnSp>
        <p:nvCxnSpPr>
          <p:cNvPr id="10" name="Straight Connector 9">
            <a:extLst>
              <a:ext uri="{FF2B5EF4-FFF2-40B4-BE49-F238E27FC236}">
                <a16:creationId xmlns:a16="http://schemas.microsoft.com/office/drawing/2014/main" id="{6E81FC67-A2F7-6B86-7256-0455E3B0C25D}"/>
              </a:ext>
            </a:extLst>
          </p:cNvPr>
          <p:cNvCxnSpPr>
            <a:cxnSpLocks/>
          </p:cNvCxnSpPr>
          <p:nvPr/>
        </p:nvCxnSpPr>
        <p:spPr>
          <a:xfrm>
            <a:off x="6430702" y="1101014"/>
            <a:ext cx="51121" cy="5511428"/>
          </a:xfrm>
          <a:prstGeom prst="line">
            <a:avLst/>
          </a:prstGeom>
          <a:ln>
            <a:solidFill>
              <a:srgbClr val="44AE49"/>
            </a:solidFill>
          </a:ln>
        </p:spPr>
        <p:style>
          <a:lnRef idx="1">
            <a:schemeClr val="accent1"/>
          </a:lnRef>
          <a:fillRef idx="0">
            <a:schemeClr val="accent1"/>
          </a:fillRef>
          <a:effectRef idx="0">
            <a:schemeClr val="accent1"/>
          </a:effectRef>
          <a:fontRef idx="minor">
            <a:schemeClr val="tx1"/>
          </a:fontRef>
        </p:style>
      </p:cxnSp>
      <p:pic>
        <p:nvPicPr>
          <p:cNvPr id="1026" name="Picture 2" descr="Cigna logo and symbol, meaning, history, PNG">
            <a:extLst>
              <a:ext uri="{FF2B5EF4-FFF2-40B4-BE49-F238E27FC236}">
                <a16:creationId xmlns:a16="http://schemas.microsoft.com/office/drawing/2014/main" id="{4721C60A-9839-0610-FEA1-2C5D96A80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9935" y="986750"/>
            <a:ext cx="1921184" cy="10758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DFD7E4-E062-AA90-9AB0-3DA002E2E84A}"/>
              </a:ext>
            </a:extLst>
          </p:cNvPr>
          <p:cNvSpPr txBox="1"/>
          <p:nvPr/>
        </p:nvSpPr>
        <p:spPr>
          <a:xfrm>
            <a:off x="6521370" y="2082548"/>
            <a:ext cx="5539450"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Supports Adventist Health’s value-based care programs</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Type 2 Diabetes, CHF/HPT, and IBS</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Longitudinal 2-year study</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400+ patients</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E7E6E6">
                    <a:lumMod val="25000"/>
                  </a:srgbClr>
                </a:solidFill>
                <a:effectLst/>
                <a:uLnTx/>
                <a:uFillTx/>
                <a:latin typeface="Montserrat"/>
                <a:ea typeface="+mn-ea"/>
                <a:cs typeface="Arial"/>
              </a:rPr>
              <a:t>Increased engagement from 20% to 90%+</a:t>
            </a:r>
          </a:p>
        </p:txBody>
      </p:sp>
      <p:pic>
        <p:nvPicPr>
          <p:cNvPr id="1032" name="Picture 8" descr="Partners in Success: KIPP and Centene | KIPP Public Charter Schools">
            <a:extLst>
              <a:ext uri="{FF2B5EF4-FFF2-40B4-BE49-F238E27FC236}">
                <a16:creationId xmlns:a16="http://schemas.microsoft.com/office/drawing/2014/main" id="{8B1E959F-9273-DF3D-D220-E52DC12D9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90" y="3919108"/>
            <a:ext cx="2319092" cy="12136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934C70-15AD-226B-2A86-A3349769AF82}"/>
              </a:ext>
            </a:extLst>
          </p:cNvPr>
          <p:cNvSpPr txBox="1"/>
          <p:nvPr/>
        </p:nvSpPr>
        <p:spPr>
          <a:xfrm>
            <a:off x="613973" y="4972891"/>
            <a:ext cx="5862063" cy="147732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Target members with an A1c &gt; 9.0</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8 weeks of medically tailored meals w/ RDN support</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116 patients </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E7E6E6">
                    <a:lumMod val="25000"/>
                  </a:srgbClr>
                </a:solidFill>
                <a:effectLst/>
                <a:uLnTx/>
                <a:uFillTx/>
                <a:latin typeface="Montserrat"/>
                <a:ea typeface="+mn-ea"/>
                <a:cs typeface="Arial"/>
              </a:rPr>
              <a:t>81% lost weight, 95% lowered A1c, 80% lowered BMI </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E7E6E6">
                    <a:lumMod val="25000"/>
                  </a:srgbClr>
                </a:solidFill>
                <a:effectLst/>
                <a:uLnTx/>
                <a:uFillTx/>
                <a:latin typeface="Montserrat"/>
                <a:ea typeface="+mn-ea"/>
                <a:cs typeface="Arial"/>
              </a:rPr>
              <a:t>Average A1c improvement of 1%</a:t>
            </a:r>
          </a:p>
        </p:txBody>
      </p:sp>
      <p:pic>
        <p:nvPicPr>
          <p:cNvPr id="1034" name="Picture 10" descr="Valley Health System">
            <a:extLst>
              <a:ext uri="{FF2B5EF4-FFF2-40B4-BE49-F238E27FC236}">
                <a16:creationId xmlns:a16="http://schemas.microsoft.com/office/drawing/2014/main" id="{4E608538-2B7D-8951-8BE5-09F4A7D1D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5751" y="4127525"/>
            <a:ext cx="1575344" cy="7404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EF71C28-26E3-07DD-0D22-85BD93823589}"/>
              </a:ext>
            </a:extLst>
          </p:cNvPr>
          <p:cNvSpPr txBox="1"/>
          <p:nvPr/>
        </p:nvSpPr>
        <p:spPr>
          <a:xfrm>
            <a:off x="6624494" y="4972891"/>
            <a:ext cx="5862063" cy="172354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Target patients with diabetes or hypertension </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E7E6E6">
                    <a:lumMod val="25000"/>
                  </a:srgbClr>
                </a:solidFill>
                <a:effectLst/>
                <a:uLnTx/>
                <a:uFillTx/>
                <a:latin typeface="Montserrat"/>
                <a:ea typeface="+mn-ea"/>
                <a:cs typeface="Arial"/>
              </a:rPr>
              <a:t>20-week program with medically tailored meals and RDN support, including resources an ongoing support</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E7E6E6">
                    <a:lumMod val="25000"/>
                  </a:srgbClr>
                </a:solidFill>
                <a:effectLst/>
                <a:uLnTx/>
                <a:uFillTx/>
                <a:latin typeface="Montserrat"/>
                <a:ea typeface="+mn-ea"/>
                <a:cs typeface="Arial"/>
              </a:rPr>
              <a:t>45% of participants had maintained &lt;5% weight loss at 40 weeks. </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1300" b="1" i="0" u="none" strike="noStrike" kern="1200" cap="none" spc="0" normalizeH="0" baseline="0" noProof="0" dirty="0">
                <a:ln>
                  <a:noFill/>
                </a:ln>
                <a:solidFill>
                  <a:srgbClr val="E7E6E6">
                    <a:lumMod val="25000"/>
                  </a:srgbClr>
                </a:solidFill>
                <a:effectLst/>
                <a:uLnTx/>
                <a:uFillTx/>
                <a:latin typeface="Montserrat"/>
                <a:ea typeface="+mn-ea"/>
                <a:cs typeface="Arial"/>
              </a:rPr>
              <a:t>Study found decreased levels of markers for heart disease and diabetes at 8 weeks and further improvement at 40 weeks. </a:t>
            </a:r>
          </a:p>
        </p:txBody>
      </p:sp>
      <p:cxnSp>
        <p:nvCxnSpPr>
          <p:cNvPr id="16" name="Straight Connector 15">
            <a:extLst>
              <a:ext uri="{FF2B5EF4-FFF2-40B4-BE49-F238E27FC236}">
                <a16:creationId xmlns:a16="http://schemas.microsoft.com/office/drawing/2014/main" id="{06691AD9-30B3-D6BB-FBA4-85C027B52C56}"/>
              </a:ext>
            </a:extLst>
          </p:cNvPr>
          <p:cNvCxnSpPr>
            <a:cxnSpLocks/>
          </p:cNvCxnSpPr>
          <p:nvPr/>
        </p:nvCxnSpPr>
        <p:spPr>
          <a:xfrm>
            <a:off x="6469880" y="4003959"/>
            <a:ext cx="5722120" cy="0"/>
          </a:xfrm>
          <a:prstGeom prst="line">
            <a:avLst/>
          </a:prstGeom>
          <a:ln>
            <a:solidFill>
              <a:srgbClr val="44AE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446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F72E4-C970-F1DA-6598-2E1A1C8B9B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0A7C228-9E7E-155D-711F-59A61AE2798C}"/>
              </a:ext>
            </a:extLst>
          </p:cNvPr>
          <p:cNvSpPr/>
          <p:nvPr/>
        </p:nvSpPr>
        <p:spPr>
          <a:xfrm>
            <a:off x="-134225" y="4488294"/>
            <a:ext cx="12449263" cy="2386484"/>
          </a:xfrm>
          <a:prstGeom prst="rect">
            <a:avLst/>
          </a:prstGeom>
          <a:gradFill flip="none" rotWithShape="0">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3DB3F3B-C8B6-83F5-00AF-D03451D0B4D1}"/>
              </a:ext>
            </a:extLst>
          </p:cNvPr>
          <p:cNvSpPr txBox="1"/>
          <p:nvPr/>
        </p:nvSpPr>
        <p:spPr>
          <a:xfrm>
            <a:off x="815964" y="3629936"/>
            <a:ext cx="7286887" cy="11695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Some want to offer GLP-1’s for obesity</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Almost all want to reduce cost and exposure</a:t>
            </a:r>
          </a:p>
          <a:p>
            <a:pPr marL="285750" marR="0" lvl="0" indent="-285750" algn="l" defTabSz="914400" rtl="0" eaLnBrk="1" fontAlgn="auto" latinLnBrk="0" hangingPunct="1">
              <a:lnSpc>
                <a:spcPct val="100000"/>
              </a:lnSpc>
              <a:spcBef>
                <a:spcPts val="0"/>
              </a:spcBef>
              <a:spcAft>
                <a:spcPts val="600"/>
              </a:spcAft>
              <a:buClr>
                <a:srgbClr val="ED7D3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E7E6E6">
                    <a:lumMod val="25000"/>
                  </a:srgbClr>
                </a:solidFill>
                <a:effectLst/>
                <a:uLnTx/>
                <a:uFillTx/>
                <a:latin typeface="Montserrat" pitchFamily="2" charset="77"/>
                <a:ea typeface="+mn-ea"/>
                <a:cs typeface="Arial" panose="020B0604020202020204" pitchFamily="34" charset="0"/>
              </a:rPr>
              <a:t>Many are being asked for lifestyle medicine options</a:t>
            </a:r>
          </a:p>
        </p:txBody>
      </p:sp>
      <p:cxnSp>
        <p:nvCxnSpPr>
          <p:cNvPr id="10" name="Straight Connector 9">
            <a:extLst>
              <a:ext uri="{FF2B5EF4-FFF2-40B4-BE49-F238E27FC236}">
                <a16:creationId xmlns:a16="http://schemas.microsoft.com/office/drawing/2014/main" id="{795C937D-AB49-77BF-E3A9-0CC0C69721D9}"/>
              </a:ext>
            </a:extLst>
          </p:cNvPr>
          <p:cNvCxnSpPr>
            <a:cxnSpLocks/>
          </p:cNvCxnSpPr>
          <p:nvPr/>
        </p:nvCxnSpPr>
        <p:spPr>
          <a:xfrm>
            <a:off x="1105694" y="3220167"/>
            <a:ext cx="6997157" cy="0"/>
          </a:xfrm>
          <a:prstGeom prst="line">
            <a:avLst/>
          </a:prstGeom>
          <a:ln>
            <a:solidFill>
              <a:srgbClr val="44AE49"/>
            </a:solidFill>
          </a:ln>
        </p:spPr>
        <p:style>
          <a:lnRef idx="1">
            <a:schemeClr val="accent1"/>
          </a:lnRef>
          <a:fillRef idx="0">
            <a:schemeClr val="accent1"/>
          </a:fillRef>
          <a:effectRef idx="0">
            <a:schemeClr val="accent1"/>
          </a:effectRef>
          <a:fontRef idx="minor">
            <a:schemeClr val="tx1"/>
          </a:fontRef>
        </p:style>
      </p:cxnSp>
      <p:sp>
        <p:nvSpPr>
          <p:cNvPr id="2" name="Date Placeholder 6">
            <a:extLst>
              <a:ext uri="{FF2B5EF4-FFF2-40B4-BE49-F238E27FC236}">
                <a16:creationId xmlns:a16="http://schemas.microsoft.com/office/drawing/2014/main" id="{4CDD8C36-6FE0-3DF8-F108-B52CB9F01DE1}"/>
              </a:ext>
            </a:extLst>
          </p:cNvPr>
          <p:cNvSpPr>
            <a:spLocks noGrp="1"/>
          </p:cNvSpPr>
          <p:nvPr>
            <p:ph type="dt" sz="half" idx="2"/>
          </p:nvPr>
        </p:nvSpPr>
        <p:spPr>
          <a:xfrm>
            <a:off x="430074" y="633207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rPr>
              <a:t>© ModifyHealth  |  CONFIDENTIAL</a:t>
            </a:r>
          </a:p>
        </p:txBody>
      </p:sp>
      <p:sp>
        <p:nvSpPr>
          <p:cNvPr id="3" name="Slide Number Placeholder 4">
            <a:extLst>
              <a:ext uri="{FF2B5EF4-FFF2-40B4-BE49-F238E27FC236}">
                <a16:creationId xmlns:a16="http://schemas.microsoft.com/office/drawing/2014/main" id="{4C873886-C78C-C318-F321-6238FA198781}"/>
              </a:ext>
            </a:extLst>
          </p:cNvPr>
          <p:cNvSpPr>
            <a:spLocks noGrp="1"/>
          </p:cNvSpPr>
          <p:nvPr>
            <p:ph type="sldNum" sz="quarter" idx="4"/>
          </p:nvPr>
        </p:nvSpPr>
        <p:spPr>
          <a:xfrm>
            <a:off x="-282534" y="6416834"/>
            <a:ext cx="812800" cy="19560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D366B-1E42-9E47-9213-7A0BF786C435}" type="slidenum">
              <a:rPr kumimoji="0" lang="en-US" sz="800" b="0" i="0" u="none" strike="noStrike" kern="1200" cap="none" spc="0" normalizeH="0" baseline="0" noProof="0" smtClean="0">
                <a:ln>
                  <a:noFill/>
                </a:ln>
                <a:solidFill>
                  <a:srgbClr val="FFFFFF">
                    <a:lumMod val="50000"/>
                  </a:srgbClr>
                </a:solidFill>
                <a:effectLst/>
                <a:uLnTx/>
                <a:uFillTx/>
                <a:latin typeface="Montserrat" pitchFamily="2" charset="77"/>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FFFFFF">
                  <a:lumMod val="50000"/>
                </a:srgbClr>
              </a:solidFill>
              <a:effectLst/>
              <a:uLnTx/>
              <a:uFillTx/>
              <a:latin typeface="Montserrat" pitchFamily="2" charset="77"/>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9E56CA19-C594-92A1-5DF4-9FA526A5711C}"/>
              </a:ext>
            </a:extLst>
          </p:cNvPr>
          <p:cNvSpPr txBox="1">
            <a:spLocks/>
          </p:cNvSpPr>
          <p:nvPr/>
        </p:nvSpPr>
        <p:spPr>
          <a:xfrm>
            <a:off x="530266" y="347669"/>
            <a:ext cx="11361083" cy="648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D7D31"/>
              </a:buClr>
              <a:buSzTx/>
              <a:buFont typeface="Arial" panose="020B0604020202020204" pitchFamily="34" charset="0"/>
              <a:buNone/>
              <a:tabLst/>
              <a:defRPr/>
            </a:pPr>
            <a:r>
              <a:rPr kumimoji="0" lang="en-US" sz="2400" b="1" i="0" u="none" strike="noStrike" kern="1200" cap="none" spc="0" normalizeH="0" baseline="0" noProof="0" dirty="0">
                <a:ln>
                  <a:noFill/>
                </a:ln>
                <a:solidFill>
                  <a:srgbClr val="00B050"/>
                </a:solidFill>
                <a:effectLst/>
                <a:uLnTx/>
                <a:uFillTx/>
                <a:latin typeface="Montserrat" pitchFamily="2" charset="77"/>
                <a:ea typeface="+mn-ea"/>
                <a:cs typeface="Arial" panose="020B0604020202020204" pitchFamily="34" charset="0"/>
              </a:rPr>
              <a:t>Innovative GLP-1 Step Therapy Program </a:t>
            </a:r>
            <a:endParaRPr kumimoji="0" lang="en-US" sz="2400" b="0" i="0" u="none" strike="noStrike" kern="1200" cap="none" spc="0" normalizeH="0" baseline="0" noProof="0" dirty="0">
              <a:ln>
                <a:noFill/>
              </a:ln>
              <a:solidFill>
                <a:srgbClr val="000000">
                  <a:lumMod val="85000"/>
                  <a:lumOff val="15000"/>
                </a:srgbClr>
              </a:solidFill>
              <a:effectLst/>
              <a:uLnTx/>
              <a:uFillTx/>
              <a:latin typeface="Montserrat" pitchFamily="2" charset="77"/>
              <a:ea typeface="+mn-ea"/>
              <a:cs typeface="Arial" panose="020B0604020202020204" pitchFamily="34" charset="0"/>
            </a:endParaRPr>
          </a:p>
        </p:txBody>
      </p:sp>
      <p:sp>
        <p:nvSpPr>
          <p:cNvPr id="9" name="TextBox 8">
            <a:extLst>
              <a:ext uri="{FF2B5EF4-FFF2-40B4-BE49-F238E27FC236}">
                <a16:creationId xmlns:a16="http://schemas.microsoft.com/office/drawing/2014/main" id="{78FD2D73-E794-5564-0355-9D2AD6640169}"/>
              </a:ext>
            </a:extLst>
          </p:cNvPr>
          <p:cNvSpPr txBox="1"/>
          <p:nvPr/>
        </p:nvSpPr>
        <p:spPr>
          <a:xfrm>
            <a:off x="951315" y="2620603"/>
            <a:ext cx="62998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2121"/>
                </a:solidFill>
                <a:effectLst/>
                <a:uLnTx/>
                <a:uFillTx/>
                <a:latin typeface="Montserrat" pitchFamily="2" charset="77"/>
                <a:ea typeface="+mn-ea"/>
                <a:cs typeface="+mn-cs"/>
              </a:rPr>
              <a:t>Employers and the Dilemma</a:t>
            </a:r>
          </a:p>
        </p:txBody>
      </p:sp>
    </p:spTree>
    <p:extLst>
      <p:ext uri="{BB962C8B-B14F-4D97-AF65-F5344CB8AC3E}">
        <p14:creationId xmlns:p14="http://schemas.microsoft.com/office/powerpoint/2010/main" val="33512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ifyHealth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00AA4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_PPT_Template" id="{9F87DE44-548A-4C43-8C72-7AB8B1FC93F4}" vid="{2C0E7645-6AE3-FF4C-808B-919EE85E24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840</Words>
  <Application>Microsoft Office PowerPoint</Application>
  <PresentationFormat>Widescreen</PresentationFormat>
  <Paragraphs>252</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Calibri</vt:lpstr>
      <vt:lpstr>Montserrat</vt:lpstr>
      <vt:lpstr>Times New Roman</vt:lpstr>
      <vt:lpstr>ModifyHealth Theme</vt:lpstr>
      <vt:lpstr>PowerPoint Presentation</vt:lpstr>
      <vt:lpstr>If you had one vehicle for the rest of your life, how would you care for it?</vt:lpstr>
      <vt:lpstr>Lifestyle Medicine Is Personalized Care to Address Root Cause Issues</vt:lpstr>
      <vt:lpstr>ModifyHealth Lifestyle Medicine Program Uniquely Designed to Drive Engagement and Sustainable Results</vt:lpstr>
      <vt:lpstr>PowerPoint Presentation</vt:lpstr>
      <vt:lpstr>PowerPoint Presentation</vt:lpstr>
      <vt:lpstr>PowerPoint Presentation</vt:lpstr>
      <vt:lpstr>Innovative Food as Medicine Study</vt:lpstr>
      <vt:lpstr>PowerPoint Presentation</vt:lpstr>
      <vt:lpstr>PowerPoint Presentation</vt:lpstr>
      <vt:lpstr>FIT™ Lifestyle Program</vt:lpstr>
      <vt:lpstr>A Personalized Food as Medicine Platform Drives Critical Areas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Madison Seeley</dc:creator>
  <cp:lastModifiedBy>Madison Seeley</cp:lastModifiedBy>
  <cp:revision>1</cp:revision>
  <dcterms:created xsi:type="dcterms:W3CDTF">2025-05-19T14:53:24Z</dcterms:created>
  <dcterms:modified xsi:type="dcterms:W3CDTF">2025-05-19T14:54:39Z</dcterms:modified>
</cp:coreProperties>
</file>