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479821" r:id="rId2"/>
    <p:sldId id="2147479822" r:id="rId3"/>
    <p:sldId id="258" r:id="rId4"/>
    <p:sldId id="259" r:id="rId5"/>
    <p:sldId id="260" r:id="rId6"/>
    <p:sldId id="2147479823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0"/>
            <a:ext cx="11137900" cy="6858000"/>
          </a:xfrm>
          <a:custGeom>
            <a:avLst/>
            <a:gdLst/>
            <a:ahLst/>
            <a:cxnLst/>
            <a:rect l="l" t="t" r="r" b="b"/>
            <a:pathLst>
              <a:path w="8353425" h="5143500">
                <a:moveTo>
                  <a:pt x="0" y="5143499"/>
                </a:moveTo>
                <a:lnTo>
                  <a:pt x="8352899" y="5143499"/>
                </a:lnTo>
                <a:lnTo>
                  <a:pt x="8352899" y="0"/>
                </a:lnTo>
                <a:lnTo>
                  <a:pt x="0" y="0"/>
                </a:lnTo>
                <a:lnTo>
                  <a:pt x="0" y="5143499"/>
                </a:lnTo>
                <a:close/>
              </a:path>
            </a:pathLst>
          </a:custGeom>
          <a:solidFill>
            <a:srgbClr val="01372E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92067" y="2669960"/>
            <a:ext cx="452966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1372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044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067533" y="-465"/>
            <a:ext cx="124460" cy="6858000"/>
          </a:xfrm>
          <a:custGeom>
            <a:avLst/>
            <a:gdLst/>
            <a:ahLst/>
            <a:cxnLst/>
            <a:rect l="l" t="t" r="r" b="b"/>
            <a:pathLst>
              <a:path w="93345" h="5143500">
                <a:moveTo>
                  <a:pt x="932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3299" y="0"/>
                </a:lnTo>
                <a:lnTo>
                  <a:pt x="93299" y="5143499"/>
                </a:lnTo>
                <a:close/>
              </a:path>
            </a:pathLst>
          </a:custGeom>
          <a:solidFill>
            <a:srgbClr val="8DFF9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0300" y="670745"/>
            <a:ext cx="8761979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01372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314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0300" y="670745"/>
            <a:ext cx="8761979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01372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442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0"/>
            <a:ext cx="11137900" cy="6858000"/>
          </a:xfrm>
          <a:custGeom>
            <a:avLst/>
            <a:gdLst/>
            <a:ahLst/>
            <a:cxnLst/>
            <a:rect l="l" t="t" r="r" b="b"/>
            <a:pathLst>
              <a:path w="8353425" h="5143500">
                <a:moveTo>
                  <a:pt x="0" y="5143499"/>
                </a:moveTo>
                <a:lnTo>
                  <a:pt x="8352899" y="5143499"/>
                </a:lnTo>
                <a:lnTo>
                  <a:pt x="8352899" y="0"/>
                </a:lnTo>
                <a:lnTo>
                  <a:pt x="0" y="0"/>
                </a:lnTo>
                <a:lnTo>
                  <a:pt x="0" y="5143499"/>
                </a:lnTo>
                <a:close/>
              </a:path>
            </a:pathLst>
          </a:custGeom>
          <a:solidFill>
            <a:srgbClr val="01372E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95" y="589134"/>
            <a:ext cx="1749599" cy="27593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1840400" y="0"/>
            <a:ext cx="352213" cy="6858000"/>
          </a:xfrm>
          <a:custGeom>
            <a:avLst/>
            <a:gdLst/>
            <a:ahLst/>
            <a:cxnLst/>
            <a:rect l="l" t="t" r="r" b="b"/>
            <a:pathLst>
              <a:path w="264159" h="5143500">
                <a:moveTo>
                  <a:pt x="2636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263699" y="0"/>
                </a:lnTo>
                <a:lnTo>
                  <a:pt x="263699" y="5143499"/>
                </a:lnTo>
                <a:close/>
              </a:path>
            </a:pathLst>
          </a:custGeom>
          <a:solidFill>
            <a:srgbClr val="8DFF9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bg object 19"/>
          <p:cNvSpPr/>
          <p:nvPr/>
        </p:nvSpPr>
        <p:spPr>
          <a:xfrm>
            <a:off x="11488800" y="0"/>
            <a:ext cx="352213" cy="6858000"/>
          </a:xfrm>
          <a:custGeom>
            <a:avLst/>
            <a:gdLst/>
            <a:ahLst/>
            <a:cxnLst/>
            <a:rect l="l" t="t" r="r" b="b"/>
            <a:pathLst>
              <a:path w="264159" h="5143500">
                <a:moveTo>
                  <a:pt x="2636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263699" y="0"/>
                </a:lnTo>
                <a:lnTo>
                  <a:pt x="263699" y="5143499"/>
                </a:lnTo>
                <a:close/>
              </a:path>
            </a:pathLst>
          </a:custGeom>
          <a:solidFill>
            <a:srgbClr val="00CC7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bg object 20"/>
          <p:cNvSpPr/>
          <p:nvPr/>
        </p:nvSpPr>
        <p:spPr>
          <a:xfrm>
            <a:off x="11137200" y="0"/>
            <a:ext cx="352213" cy="6858000"/>
          </a:xfrm>
          <a:custGeom>
            <a:avLst/>
            <a:gdLst/>
            <a:ahLst/>
            <a:cxnLst/>
            <a:rect l="l" t="t" r="r" b="b"/>
            <a:pathLst>
              <a:path w="264159" h="5143500">
                <a:moveTo>
                  <a:pt x="2636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263699" y="0"/>
                </a:lnTo>
                <a:lnTo>
                  <a:pt x="263699" y="5143499"/>
                </a:lnTo>
                <a:close/>
              </a:path>
            </a:pathLst>
          </a:custGeom>
          <a:solidFill>
            <a:srgbClr val="00705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0300" y="670745"/>
            <a:ext cx="8761979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01372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432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499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0300" y="670745"/>
            <a:ext cx="876197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1372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107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jp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17" Type="http://schemas.openxmlformats.org/officeDocument/2006/relationships/image" Target="../media/image17.jp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jp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jpg"/><Relationship Id="rId19" Type="http://schemas.openxmlformats.org/officeDocument/2006/relationships/image" Target="../media/image19.jp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4.jpg"/><Relationship Id="rId22" Type="http://schemas.openxmlformats.org/officeDocument/2006/relationships/image" Target="../media/image22.jp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2667" y="2261151"/>
            <a:ext cx="8234680" cy="174064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5600" spc="227" dirty="0">
                <a:solidFill>
                  <a:srgbClr val="F7F6F1"/>
                </a:solidFill>
              </a:rPr>
              <a:t>A</a:t>
            </a:r>
            <a:r>
              <a:rPr sz="5600" spc="-247" dirty="0">
                <a:solidFill>
                  <a:srgbClr val="F7F6F1"/>
                </a:solidFill>
              </a:rPr>
              <a:t> </a:t>
            </a:r>
            <a:r>
              <a:rPr sz="5600" spc="-127" dirty="0">
                <a:solidFill>
                  <a:srgbClr val="F7F6F1"/>
                </a:solidFill>
              </a:rPr>
              <a:t>Mental</a:t>
            </a:r>
            <a:r>
              <a:rPr sz="5600" spc="-247" dirty="0">
                <a:solidFill>
                  <a:srgbClr val="F7F6F1"/>
                </a:solidFill>
              </a:rPr>
              <a:t> </a:t>
            </a:r>
            <a:r>
              <a:rPr sz="5600" spc="-160" dirty="0">
                <a:solidFill>
                  <a:srgbClr val="F7F6F1"/>
                </a:solidFill>
              </a:rPr>
              <a:t>Health</a:t>
            </a:r>
            <a:r>
              <a:rPr sz="5600" spc="-247" dirty="0">
                <a:solidFill>
                  <a:srgbClr val="F7F6F1"/>
                </a:solidFill>
              </a:rPr>
              <a:t> </a:t>
            </a:r>
            <a:r>
              <a:rPr sz="5600" spc="-152" dirty="0">
                <a:solidFill>
                  <a:srgbClr val="F7F6F1"/>
                </a:solidFill>
              </a:rPr>
              <a:t>Partner </a:t>
            </a:r>
            <a:r>
              <a:rPr sz="5600" spc="-207" dirty="0">
                <a:solidFill>
                  <a:srgbClr val="F7F6F1"/>
                </a:solidFill>
              </a:rPr>
              <a:t>You</a:t>
            </a:r>
            <a:r>
              <a:rPr sz="5600" spc="-227" dirty="0">
                <a:solidFill>
                  <a:srgbClr val="F7F6F1"/>
                </a:solidFill>
              </a:rPr>
              <a:t> </a:t>
            </a:r>
            <a:r>
              <a:rPr sz="5600" dirty="0">
                <a:solidFill>
                  <a:srgbClr val="F7F6F1"/>
                </a:solidFill>
              </a:rPr>
              <a:t>Can</a:t>
            </a:r>
            <a:r>
              <a:rPr sz="5600" spc="-280" dirty="0">
                <a:solidFill>
                  <a:srgbClr val="F7F6F1"/>
                </a:solidFill>
              </a:rPr>
              <a:t> </a:t>
            </a:r>
            <a:r>
              <a:rPr sz="5600" b="0" i="1" spc="280" dirty="0">
                <a:solidFill>
                  <a:srgbClr val="8DFF9D"/>
                </a:solidFill>
                <a:latin typeface="Book Antiqua"/>
                <a:cs typeface="Book Antiqua"/>
              </a:rPr>
              <a:t>Count</a:t>
            </a:r>
            <a:r>
              <a:rPr sz="5600" b="0" i="1" spc="73" dirty="0">
                <a:solidFill>
                  <a:srgbClr val="8DFF9D"/>
                </a:solidFill>
                <a:latin typeface="Book Antiqua"/>
                <a:cs typeface="Book Antiqua"/>
              </a:rPr>
              <a:t> </a:t>
            </a:r>
            <a:r>
              <a:rPr sz="5600" b="0" i="1" spc="247" dirty="0">
                <a:solidFill>
                  <a:srgbClr val="8DFF9D"/>
                </a:solidFill>
                <a:latin typeface="Book Antiqua"/>
                <a:cs typeface="Book Antiqua"/>
              </a:rPr>
              <a:t>On</a:t>
            </a:r>
            <a:endParaRPr sz="56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2667" y="684163"/>
            <a:ext cx="5552439" cy="201264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0" cap="none" spc="-6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Redefining</a:t>
            </a:r>
            <a:r>
              <a:rPr kumimoji="0" sz="3200" b="1" i="0" u="none" strike="noStrike" kern="0" cap="none" spc="-14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3200" b="1" i="0" u="none" strike="noStrike" kern="0" cap="none" spc="-4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‘Quality</a:t>
            </a:r>
            <a:r>
              <a:rPr kumimoji="0" sz="3200" b="1" i="0" u="none" strike="noStrike" kern="0" cap="none" spc="-14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3200" b="1" i="0" u="none" strike="noStrike" kern="0" cap="none" spc="-1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Careʼ </a:t>
            </a:r>
            <a:r>
              <a:rPr kumimoji="0" sz="3200" b="1" i="0" u="none" strike="noStrike" kern="0" cap="none" spc="-8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For</a:t>
            </a:r>
            <a:r>
              <a:rPr kumimoji="0" sz="3200" b="1" i="0" u="none" strike="noStrike" kern="0" cap="none" spc="-17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3200" b="1" i="0" u="none" strike="noStrike" kern="0" cap="none" spc="-41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13M</a:t>
            </a:r>
            <a:r>
              <a:rPr kumimoji="0" sz="3200" b="1" i="0" u="none" strike="noStrike" kern="0" cap="none" spc="-17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3200" b="1" i="0" u="none" strike="noStrike" kern="0" cap="none" spc="-4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People</a:t>
            </a:r>
            <a:r>
              <a:rPr kumimoji="0" sz="3200" b="1" i="0" u="none" strike="noStrike" kern="0" cap="none" spc="-17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3200" b="1" i="0" u="none" strike="noStrike" kern="0" cap="none" spc="-4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Worldwide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1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That’s</a:t>
            </a:r>
            <a:r>
              <a:rPr kumimoji="0" sz="1867" b="0" i="0" u="none" strike="noStrike" kern="0" cap="none" spc="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nearly</a:t>
            </a:r>
            <a:r>
              <a:rPr kumimoji="0" sz="1867" b="0" i="0" u="none" strike="noStrike" kern="0" cap="none" spc="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1</a:t>
            </a:r>
            <a:r>
              <a:rPr kumimoji="0" sz="1867" b="0" i="1" u="none" strike="noStrike" kern="0" cap="none" spc="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1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in</a:t>
            </a:r>
            <a:r>
              <a:rPr kumimoji="0" sz="1867" b="0" i="1" u="none" strike="noStrike" kern="0" cap="none" spc="-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1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10</a:t>
            </a:r>
            <a:r>
              <a:rPr kumimoji="0" sz="1867" b="0" i="1" u="none" strike="noStrike" kern="0" cap="none" spc="5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1" u="none" strike="noStrike" kern="0" cap="none" spc="1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employed</a:t>
            </a:r>
            <a:r>
              <a:rPr kumimoji="0" sz="1867" b="0" i="1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1" u="none" strike="noStrike" kern="0" cap="none" spc="10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people</a:t>
            </a:r>
            <a:r>
              <a:rPr kumimoji="0" sz="1867" b="0" i="1" u="none" strike="noStrike" kern="0" cap="none" spc="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1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in</a:t>
            </a:r>
            <a:r>
              <a:rPr kumimoji="0" sz="1867" b="0" i="1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1" u="none" strike="noStrike" kern="0" cap="none" spc="8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America,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1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the</a:t>
            </a:r>
            <a:r>
              <a:rPr kumimoji="0" sz="1867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brands</a:t>
            </a:r>
            <a:r>
              <a:rPr kumimoji="0" sz="1867" b="0" i="0" u="none" strike="noStrike" kern="0" cap="none" spc="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you</a:t>
            </a:r>
            <a:r>
              <a:rPr kumimoji="0" sz="1867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love</a:t>
            </a:r>
            <a:r>
              <a:rPr kumimoji="0" sz="1867" b="0" i="0" u="none" strike="noStrike" kern="0" cap="none" spc="8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trust</a:t>
            </a:r>
            <a:r>
              <a:rPr kumimoji="0" sz="1867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Spring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5355" y="4306275"/>
            <a:ext cx="949980" cy="1249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6127" y="3207531"/>
            <a:ext cx="1063475" cy="16994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5556" y="4150358"/>
            <a:ext cx="1007137" cy="28926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5843" y="5437290"/>
            <a:ext cx="1106747" cy="23073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87597" y="5409575"/>
            <a:ext cx="619025" cy="27285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9601" y="6002912"/>
            <a:ext cx="682372" cy="29735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67440" y="6038619"/>
            <a:ext cx="690184" cy="19026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55114" y="3170739"/>
            <a:ext cx="911279" cy="24353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72039" y="5971949"/>
            <a:ext cx="891196" cy="35928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33735" y="4842604"/>
            <a:ext cx="865588" cy="25628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275123" y="4247237"/>
            <a:ext cx="673543" cy="23420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391925" y="3738234"/>
            <a:ext cx="1327548" cy="13197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554700" y="6021449"/>
            <a:ext cx="837227" cy="26028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96865" y="4796689"/>
            <a:ext cx="409241" cy="45050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131904" y="3045801"/>
            <a:ext cx="477280" cy="49340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932364" y="4797055"/>
            <a:ext cx="778165" cy="35798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039914" y="3700316"/>
            <a:ext cx="846765" cy="17754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857622" y="3713128"/>
            <a:ext cx="756015" cy="19668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12414" y="4084360"/>
            <a:ext cx="830709" cy="48307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35850" y="3740762"/>
            <a:ext cx="795495" cy="14796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35851" y="3167619"/>
            <a:ext cx="1124763" cy="24977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091523" y="5400079"/>
            <a:ext cx="619015" cy="38706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996860" y="4908733"/>
            <a:ext cx="1131571" cy="13464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782271" y="5527953"/>
            <a:ext cx="764244" cy="222123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89387" y="6082291"/>
            <a:ext cx="891187" cy="138600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4312957" y="3644220"/>
            <a:ext cx="1030393" cy="943187"/>
            <a:chOff x="3234717" y="2733165"/>
            <a:chExt cx="772795" cy="707390"/>
          </a:xfrm>
        </p:grpSpPr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234717" y="2733165"/>
              <a:ext cx="489518" cy="26848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270823" y="2995491"/>
              <a:ext cx="736370" cy="444655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451629" y="5541095"/>
            <a:ext cx="785636" cy="19584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625969" y="4908726"/>
            <a:ext cx="808857" cy="13464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074697" y="3095617"/>
            <a:ext cx="652683" cy="393776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7672917" y="0"/>
            <a:ext cx="4519505" cy="6858000"/>
          </a:xfrm>
          <a:custGeom>
            <a:avLst/>
            <a:gdLst/>
            <a:ahLst/>
            <a:cxnLst/>
            <a:rect l="l" t="t" r="r" b="b"/>
            <a:pathLst>
              <a:path w="3389629" h="5143500">
                <a:moveTo>
                  <a:pt x="3295954" y="0"/>
                </a:moveTo>
                <a:lnTo>
                  <a:pt x="0" y="0"/>
                </a:lnTo>
                <a:lnTo>
                  <a:pt x="0" y="5143500"/>
                </a:lnTo>
                <a:lnTo>
                  <a:pt x="3295954" y="5143500"/>
                </a:lnTo>
                <a:lnTo>
                  <a:pt x="3295954" y="0"/>
                </a:lnTo>
                <a:close/>
              </a:path>
              <a:path w="3389629" h="5143500">
                <a:moveTo>
                  <a:pt x="3389401" y="0"/>
                </a:moveTo>
                <a:lnTo>
                  <a:pt x="3389261" y="0"/>
                </a:lnTo>
                <a:lnTo>
                  <a:pt x="3389261" y="5143500"/>
                </a:lnTo>
                <a:lnTo>
                  <a:pt x="3389401" y="5143500"/>
                </a:lnTo>
                <a:lnTo>
                  <a:pt x="3389401" y="0"/>
                </a:lnTo>
                <a:close/>
              </a:path>
            </a:pathLst>
          </a:custGeom>
          <a:solidFill>
            <a:srgbClr val="01372E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9104298" y="193699"/>
            <a:ext cx="1687407" cy="1446700"/>
          </a:xfrm>
          <a:prstGeom prst="rect">
            <a:avLst/>
          </a:prstGeom>
        </p:spPr>
        <p:txBody>
          <a:bodyPr vert="horz" wrap="square" lIns="0" tIns="310727" rIns="0" bIns="0" rtlCol="0">
            <a:spAutoFit/>
          </a:bodyPr>
          <a:lstStyle/>
          <a:p>
            <a:pPr marL="847" algn="ctr">
              <a:spcBef>
                <a:spcPts val="2447"/>
              </a:spcBef>
            </a:pPr>
            <a:r>
              <a:rPr sz="3867" b="0" i="1" spc="207" dirty="0">
                <a:solidFill>
                  <a:srgbClr val="F7F6F1"/>
                </a:solidFill>
                <a:latin typeface="Book Antiqua"/>
                <a:cs typeface="Book Antiqua"/>
              </a:rPr>
              <a:t>10x</a:t>
            </a:r>
            <a:endParaRPr sz="3867">
              <a:latin typeface="Book Antiqua"/>
              <a:cs typeface="Book Antiqua"/>
            </a:endParaRPr>
          </a:p>
          <a:p>
            <a:pPr marL="16933" marR="6773" algn="ctr">
              <a:lnSpc>
                <a:spcPct val="114999"/>
              </a:lnSpc>
              <a:spcBef>
                <a:spcPts val="553"/>
              </a:spcBef>
            </a:pPr>
            <a:r>
              <a:rPr sz="1333" b="0" dirty="0">
                <a:solidFill>
                  <a:srgbClr val="F7F6F1"/>
                </a:solidFill>
                <a:latin typeface="Yu Gothic"/>
                <a:cs typeface="Yu Gothic"/>
              </a:rPr>
              <a:t>Higher</a:t>
            </a:r>
            <a:r>
              <a:rPr sz="1333" b="0" spc="40" dirty="0">
                <a:solidFill>
                  <a:srgbClr val="F7F6F1"/>
                </a:solidFill>
                <a:latin typeface="Yu Gothic"/>
                <a:cs typeface="Yu Gothic"/>
              </a:rPr>
              <a:t> </a:t>
            </a:r>
            <a:r>
              <a:rPr sz="1333" b="0" spc="-13" dirty="0">
                <a:solidFill>
                  <a:srgbClr val="F7F6F1"/>
                </a:solidFill>
                <a:latin typeface="Yu Gothic"/>
                <a:cs typeface="Yu Gothic"/>
              </a:rPr>
              <a:t>engagement </a:t>
            </a:r>
            <a:r>
              <a:rPr sz="1333" b="0" dirty="0">
                <a:solidFill>
                  <a:srgbClr val="F7F6F1"/>
                </a:solidFill>
                <a:latin typeface="Yu Gothic"/>
                <a:cs typeface="Yu Gothic"/>
              </a:rPr>
              <a:t>than</a:t>
            </a:r>
            <a:r>
              <a:rPr sz="1333" b="0" spc="-13" dirty="0">
                <a:solidFill>
                  <a:srgbClr val="F7F6F1"/>
                </a:solidFill>
                <a:latin typeface="Yu Gothic"/>
                <a:cs typeface="Yu Gothic"/>
              </a:rPr>
              <a:t> traditional</a:t>
            </a:r>
            <a:r>
              <a:rPr sz="1333" b="0" spc="-7" dirty="0">
                <a:solidFill>
                  <a:srgbClr val="F7F6F1"/>
                </a:solidFill>
                <a:latin typeface="Yu Gothic"/>
                <a:cs typeface="Yu Gothic"/>
              </a:rPr>
              <a:t> </a:t>
            </a:r>
            <a:r>
              <a:rPr sz="1333" b="0" spc="-27" dirty="0">
                <a:solidFill>
                  <a:srgbClr val="F7F6F1"/>
                </a:solidFill>
                <a:latin typeface="Yu Gothic"/>
                <a:cs typeface="Yu Gothic"/>
              </a:rPr>
              <a:t>EAPs</a:t>
            </a:r>
            <a:endParaRPr sz="1333">
              <a:latin typeface="Yu Gothic"/>
              <a:cs typeface="Yu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839487" y="1842422"/>
            <a:ext cx="2217419" cy="4391544"/>
          </a:xfrm>
          <a:prstGeom prst="rect">
            <a:avLst/>
          </a:prstGeom>
        </p:spPr>
        <p:txBody>
          <a:bodyPr vert="horz" wrap="square" lIns="0" tIns="310727" rIns="0" bIns="0" rtlCol="0">
            <a:spAutoFit/>
          </a:bodyPr>
          <a:lstStyle/>
          <a:p>
            <a:pPr marL="594345" marR="0" lvl="0" indent="0" algn="l" defTabSz="1219170" rtl="0" eaLnBrk="1" fontAlgn="auto" latinLnBrk="0" hangingPunct="1">
              <a:lnSpc>
                <a:spcPct val="100000"/>
              </a:lnSpc>
              <a:spcBef>
                <a:spcPts val="24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867" b="0" i="1" u="none" strike="noStrike" kern="0" cap="none" spc="127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76+</a:t>
            </a:r>
            <a:endParaRPr kumimoji="0" sz="3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  <a:p>
            <a:pPr marL="0" marR="165096" lvl="0" indent="0" algn="ctr" defTabSz="1219170" rtl="0" eaLnBrk="1" fontAlgn="auto" latinLnBrk="0" hangingPunct="1">
              <a:lnSpc>
                <a:spcPct val="100000"/>
              </a:lnSpc>
              <a:spcBef>
                <a:spcPts val="7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33" b="0" i="0" u="none" strike="noStrike" kern="0" cap="none" spc="0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Member</a:t>
            </a:r>
            <a:r>
              <a:rPr kumimoji="0" sz="1333" b="0" i="0" u="none" strike="noStrike" kern="0" cap="none" spc="60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333" b="0" i="0" u="none" strike="noStrike" kern="0" cap="none" spc="-33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NPS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Yu Gothic"/>
              <a:ea typeface="+mn-ea"/>
              <a:cs typeface="Yu Gothic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8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Yu Gothic"/>
              <a:ea typeface="+mn-ea"/>
              <a:cs typeface="Yu Gothic"/>
            </a:endParaRPr>
          </a:p>
          <a:p>
            <a:pPr marL="631596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867" b="0" i="1" u="none" strike="noStrike" kern="0" cap="none" spc="-33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92%</a:t>
            </a:r>
            <a:endParaRPr kumimoji="0" sz="3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  <a:p>
            <a:pPr marL="232828" marR="6773" lvl="0" indent="-216741" algn="l" defTabSz="1219170" rtl="0" eaLnBrk="1" fontAlgn="auto" latinLnBrk="0" hangingPunct="1">
              <a:lnSpc>
                <a:spcPct val="114999"/>
              </a:lnSpc>
              <a:spcBef>
                <a:spcPts val="5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33" b="0" i="0" u="none" strike="noStrike" kern="0" cap="none" spc="0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Members</a:t>
            </a:r>
            <a:r>
              <a:rPr kumimoji="0" sz="1333" b="0" i="0" u="none" strike="noStrike" kern="0" cap="none" spc="73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333" b="0" i="0" u="none" strike="noStrike" kern="0" cap="none" spc="0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clinically</a:t>
            </a:r>
            <a:r>
              <a:rPr kumimoji="0" sz="1333" b="0" i="0" u="none" strike="noStrike" kern="0" cap="none" spc="80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333" b="0" i="0" u="none" strike="noStrike" kern="0" cap="none" spc="-13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improve </a:t>
            </a:r>
            <a:r>
              <a:rPr kumimoji="0" sz="1333" b="0" i="0" u="none" strike="noStrike" kern="0" cap="none" spc="0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after</a:t>
            </a:r>
            <a:r>
              <a:rPr kumimoji="0" sz="1333" b="0" i="0" u="none" strike="noStrike" kern="0" cap="none" spc="47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333" b="0" i="0" u="none" strike="noStrike" kern="0" cap="none" spc="0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engaging</a:t>
            </a:r>
            <a:r>
              <a:rPr kumimoji="0" sz="1333" b="0" i="0" u="none" strike="noStrike" kern="0" cap="none" spc="53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333" b="0" i="0" u="none" strike="noStrike" kern="0" cap="none" spc="0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in</a:t>
            </a:r>
            <a:r>
              <a:rPr kumimoji="0" sz="1333" b="0" i="0" u="none" strike="noStrike" kern="0" cap="none" spc="47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333" b="0" i="0" u="none" strike="noStrike" kern="0" cap="none" spc="-27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care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Yu Gothic"/>
              <a:ea typeface="+mn-ea"/>
              <a:cs typeface="Yu Gothic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8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Yu Gothic"/>
              <a:ea typeface="+mn-ea"/>
              <a:cs typeface="Yu Gothic"/>
            </a:endParaRPr>
          </a:p>
          <a:p>
            <a:pPr marL="687476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867" b="0" i="1" u="none" strike="noStrike" kern="0" cap="none" spc="93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4:1</a:t>
            </a:r>
            <a:endParaRPr kumimoji="0" sz="3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  <a:p>
            <a:pPr marL="0" marR="164248" lvl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33" b="0" i="0" u="none" strike="noStrike" kern="0" cap="none" spc="0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Up</a:t>
            </a:r>
            <a:r>
              <a:rPr kumimoji="0" sz="1333" b="0" i="0" u="none" strike="noStrike" kern="0" cap="none" spc="33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333" b="0" i="0" u="none" strike="noStrike" kern="0" cap="none" spc="0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to</a:t>
            </a:r>
            <a:r>
              <a:rPr kumimoji="0" sz="1333" b="0" i="0" u="none" strike="noStrike" kern="0" cap="none" spc="33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333" b="0" i="0" u="none" strike="noStrike" kern="0" cap="none" spc="100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$4</a:t>
            </a:r>
            <a:r>
              <a:rPr kumimoji="0" sz="1333" b="0" i="0" u="none" strike="noStrike" kern="0" cap="none" spc="33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333" b="0" i="0" u="none" strike="noStrike" kern="0" cap="none" spc="0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saved</a:t>
            </a:r>
            <a:r>
              <a:rPr kumimoji="0" sz="1333" b="0" i="0" u="none" strike="noStrike" kern="0" cap="none" spc="33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333" b="0" i="0" u="none" strike="noStrike" kern="0" cap="none" spc="0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for</a:t>
            </a:r>
            <a:r>
              <a:rPr kumimoji="0" sz="1333" b="0" i="0" u="none" strike="noStrike" kern="0" cap="none" spc="40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333" b="0" i="0" u="none" strike="noStrike" kern="0" cap="none" spc="-27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every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Yu Gothic"/>
              <a:ea typeface="+mn-ea"/>
              <a:cs typeface="Yu Gothic"/>
            </a:endParaRPr>
          </a:p>
          <a:p>
            <a:pPr marL="0" marR="165096" lvl="0" indent="0" algn="ctr" defTabSz="121917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33" b="0" i="0" u="none" strike="noStrike" kern="0" cap="none" spc="-27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$1</a:t>
            </a:r>
            <a:r>
              <a:rPr kumimoji="0" sz="1333" b="0" i="0" u="none" strike="noStrike" kern="0" cap="none" spc="0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spent,</a:t>
            </a:r>
            <a:r>
              <a:rPr kumimoji="0" sz="1333" b="0" i="0" u="none" strike="noStrike" kern="0" cap="none" spc="7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333" b="0" i="0" u="none" strike="noStrike" kern="0" cap="none" spc="-13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guaranteed*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Yu Gothic"/>
              <a:ea typeface="+mn-ea"/>
              <a:cs typeface="Yu Gothic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2067533" y="-465"/>
            <a:ext cx="124460" cy="6858000"/>
          </a:xfrm>
          <a:custGeom>
            <a:avLst/>
            <a:gdLst/>
            <a:ahLst/>
            <a:cxnLst/>
            <a:rect l="l" t="t" r="r" b="b"/>
            <a:pathLst>
              <a:path w="93345" h="5143500">
                <a:moveTo>
                  <a:pt x="932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3299" y="0"/>
                </a:lnTo>
                <a:lnTo>
                  <a:pt x="93299" y="5143499"/>
                </a:lnTo>
                <a:close/>
              </a:path>
            </a:pathLst>
          </a:custGeom>
          <a:solidFill>
            <a:srgbClr val="8DFF9D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389368" y="6632970"/>
            <a:ext cx="3175000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-5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*</a:t>
            </a:r>
            <a:r>
              <a:rPr kumimoji="0" sz="800" b="0" i="0" u="none" strike="noStrike" kern="0" cap="none" spc="-5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Based</a:t>
            </a:r>
            <a:r>
              <a:rPr kumimoji="0" sz="800" b="0" i="0" u="none" strike="noStrike" kern="0" cap="none" spc="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on</a:t>
            </a:r>
            <a:r>
              <a:rPr kumimoji="0" sz="800" b="0" i="0" u="none" strike="noStrike" kern="0" cap="none" spc="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studies</a:t>
            </a:r>
            <a:r>
              <a:rPr kumimoji="0" sz="800" b="0" i="0" u="none" strike="noStrike" kern="0" cap="none" spc="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conducted</a:t>
            </a:r>
            <a:r>
              <a:rPr kumimoji="0" sz="800" b="0" i="0" u="none" strike="noStrike" kern="0" cap="none" spc="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in</a:t>
            </a:r>
            <a:r>
              <a:rPr kumimoji="0" sz="800" b="0" i="0" u="none" strike="noStrike" kern="0" cap="none" spc="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the</a:t>
            </a:r>
            <a:r>
              <a:rPr kumimoji="0" sz="800" b="0" i="0" u="none" strike="noStrike" kern="0" cap="none" spc="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US.</a:t>
            </a:r>
            <a:r>
              <a:rPr kumimoji="0" sz="800" b="0" i="0" u="none" strike="noStrike" kern="0" cap="none" spc="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Principles</a:t>
            </a:r>
            <a:r>
              <a:rPr kumimoji="0" sz="800" b="0" i="0" u="none" strike="noStrike" kern="0" cap="none" spc="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apply</a:t>
            </a:r>
            <a:r>
              <a:rPr kumimoji="0" sz="800" b="0" i="0" u="none" strike="noStrike" kern="0" cap="none" spc="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800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globally.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Yu Gothic"/>
              <a:ea typeface="+mn-ea"/>
              <a:cs typeface="Yu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9133" y="2306534"/>
            <a:ext cx="5273887" cy="3973407"/>
          </a:xfrm>
          <a:custGeom>
            <a:avLst/>
            <a:gdLst/>
            <a:ahLst/>
            <a:cxnLst/>
            <a:rect l="l" t="t" r="r" b="b"/>
            <a:pathLst>
              <a:path w="3955415" h="2980054">
                <a:moveTo>
                  <a:pt x="0" y="0"/>
                </a:moveTo>
                <a:lnTo>
                  <a:pt x="3954899" y="0"/>
                </a:lnTo>
                <a:lnTo>
                  <a:pt x="3954899" y="2979899"/>
                </a:lnTo>
                <a:lnTo>
                  <a:pt x="0" y="2979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8DFF9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1" y="2306534"/>
            <a:ext cx="5273887" cy="3973407"/>
          </a:xfrm>
          <a:custGeom>
            <a:avLst/>
            <a:gdLst/>
            <a:ahLst/>
            <a:cxnLst/>
            <a:rect l="l" t="t" r="r" b="b"/>
            <a:pathLst>
              <a:path w="3955415" h="2980054">
                <a:moveTo>
                  <a:pt x="0" y="0"/>
                </a:moveTo>
                <a:lnTo>
                  <a:pt x="3954899" y="0"/>
                </a:lnTo>
                <a:lnTo>
                  <a:pt x="3954899" y="2979899"/>
                </a:lnTo>
                <a:lnTo>
                  <a:pt x="0" y="2979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CC7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61700" y="2515032"/>
            <a:ext cx="2229273" cy="2446867"/>
            <a:chOff x="4921274" y="1886274"/>
            <a:chExt cx="1671955" cy="1835150"/>
          </a:xfrm>
        </p:grpSpPr>
        <p:sp>
          <p:nvSpPr>
            <p:cNvPr id="5" name="object 5"/>
            <p:cNvSpPr/>
            <p:nvPr/>
          </p:nvSpPr>
          <p:spPr>
            <a:xfrm>
              <a:off x="5006278" y="1967947"/>
              <a:ext cx="1586865" cy="1753235"/>
            </a:xfrm>
            <a:custGeom>
              <a:avLst/>
              <a:gdLst/>
              <a:ahLst/>
              <a:cxnLst/>
              <a:rect l="l" t="t" r="r" b="b"/>
              <a:pathLst>
                <a:path w="1586865" h="1753235">
                  <a:moveTo>
                    <a:pt x="1586700" y="1752899"/>
                  </a:moveTo>
                  <a:lnTo>
                    <a:pt x="0" y="1752899"/>
                  </a:lnTo>
                  <a:lnTo>
                    <a:pt x="0" y="0"/>
                  </a:lnTo>
                  <a:lnTo>
                    <a:pt x="1586700" y="0"/>
                  </a:lnTo>
                  <a:lnTo>
                    <a:pt x="1586700" y="1752899"/>
                  </a:lnTo>
                  <a:close/>
                </a:path>
              </a:pathLst>
            </a:custGeom>
            <a:solidFill>
              <a:srgbClr val="8DFF9D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1274" y="1886274"/>
              <a:ext cx="1569597" cy="17530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067" y="894328"/>
            <a:ext cx="11682639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dirty="0"/>
              <a:t>The</a:t>
            </a:r>
            <a:r>
              <a:rPr spc="-152" dirty="0"/>
              <a:t> </a:t>
            </a:r>
            <a:r>
              <a:rPr spc="-40" dirty="0"/>
              <a:t>Best</a:t>
            </a:r>
            <a:r>
              <a:rPr spc="-147" dirty="0"/>
              <a:t> </a:t>
            </a:r>
            <a:r>
              <a:rPr dirty="0"/>
              <a:t>Care,</a:t>
            </a:r>
            <a:r>
              <a:rPr spc="-260" dirty="0"/>
              <a:t> </a:t>
            </a:r>
            <a:r>
              <a:rPr spc="-60" dirty="0"/>
              <a:t>No</a:t>
            </a:r>
            <a:r>
              <a:rPr spc="-147" dirty="0"/>
              <a:t> </a:t>
            </a:r>
            <a:r>
              <a:rPr spc="-93" dirty="0"/>
              <a:t>Matter</a:t>
            </a:r>
            <a:r>
              <a:rPr spc="-152" dirty="0"/>
              <a:t> </a:t>
            </a:r>
            <a:r>
              <a:rPr spc="-67" dirty="0"/>
              <a:t>Where</a:t>
            </a:r>
            <a:r>
              <a:rPr spc="-147" dirty="0"/>
              <a:t> </a:t>
            </a:r>
            <a:r>
              <a:rPr spc="-107" dirty="0"/>
              <a:t>You</a:t>
            </a:r>
            <a:r>
              <a:rPr spc="-152" dirty="0"/>
              <a:t> </a:t>
            </a:r>
            <a:r>
              <a:rPr spc="-33" dirty="0"/>
              <a:t>Are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0300" y="1375634"/>
            <a:ext cx="1070186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Helping</a:t>
            </a:r>
            <a:r>
              <a:rPr kumimoji="0" sz="1867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leading</a:t>
            </a:r>
            <a:r>
              <a:rPr kumimoji="0" sz="1867" b="0" i="0" u="none" strike="noStrike" kern="0" cap="none" spc="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organizations</a:t>
            </a:r>
            <a:r>
              <a:rPr kumimoji="0" sz="1867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1" u="none" strike="noStrike" kern="0" cap="none" spc="1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evolve</a:t>
            </a:r>
            <a:r>
              <a:rPr kumimoji="0" sz="1867" b="0" i="1" u="none" strike="noStrike" kern="0" cap="none" spc="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1" u="none" strike="noStrike" kern="0" cap="none" spc="10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their</a:t>
            </a:r>
            <a:r>
              <a:rPr kumimoji="0" sz="1867" b="0" i="1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1" u="none" strike="noStrike" kern="0" cap="none" spc="1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workplace</a:t>
            </a:r>
            <a:r>
              <a:rPr kumimoji="0" sz="1867" b="0" i="1" u="none" strike="noStrike" kern="0" cap="none" spc="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1" u="none" strike="noStrike" kern="0" cap="none" spc="7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culture</a:t>
            </a:r>
            <a:r>
              <a:rPr kumimoji="0" sz="1867" b="0" i="1" u="none" strike="noStrike" kern="0" cap="none" spc="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with</a:t>
            </a:r>
            <a:r>
              <a:rPr kumimoji="0" sz="1867" b="0" i="0" u="none" strike="noStrike" kern="0" cap="none" spc="8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better</a:t>
            </a:r>
            <a:r>
              <a:rPr kumimoji="0" sz="1867" b="0" i="0" u="none" strike="noStrike" kern="0" cap="none" spc="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mental</a:t>
            </a:r>
            <a:r>
              <a:rPr kumimoji="0" sz="1867" b="0" i="0" u="none" strike="noStrike" kern="0" cap="none" spc="8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health</a:t>
            </a:r>
            <a:r>
              <a:rPr kumimoji="0" sz="1867" b="0" i="0" u="none" strike="noStrike" kern="0" cap="none" spc="8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care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2733" y="6031459"/>
            <a:ext cx="1141307" cy="1606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33" b="1" i="0" u="none" strike="noStrike" kern="0" cap="none" spc="-7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24/7</a:t>
            </a:r>
            <a:r>
              <a:rPr kumimoji="0" sz="933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33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Crisis </a:t>
            </a:r>
            <a:r>
              <a:rPr kumimoji="0" sz="933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Support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2734" y="2602259"/>
            <a:ext cx="1977813" cy="314180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0" marR="1010048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33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Self-Guided</a:t>
            </a:r>
            <a:r>
              <a:rPr kumimoji="0" sz="933" b="1" i="0" u="none" strike="noStrike" kern="0" cap="none" spc="6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33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Digital</a:t>
            </a:r>
            <a:r>
              <a:rPr kumimoji="0" sz="933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Exercises</a:t>
            </a:r>
            <a:endParaRPr kumimoji="0" sz="933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710336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33" b="1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Dynamic</a:t>
            </a:r>
            <a:r>
              <a:rPr kumimoji="0" sz="933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33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Assessment</a:t>
            </a:r>
            <a:r>
              <a:rPr kumimoji="0" sz="933" b="1" i="0" u="none" strike="noStrike" kern="0" cap="none" spc="6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33" b="1" i="0" u="none" strike="noStrike" kern="0" cap="none" spc="-1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&amp;</a:t>
            </a:r>
            <a:r>
              <a:rPr kumimoji="0" sz="933" b="1" i="0" u="none" strike="noStrike" kern="0" cap="none" spc="-5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33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Personalized</a:t>
            </a:r>
            <a:r>
              <a:rPr kumimoji="0" sz="933" b="1" i="0" u="none" strike="noStrike" kern="0" cap="none" spc="-5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33" b="1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Care</a:t>
            </a:r>
            <a:endParaRPr kumimoji="0" sz="933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798387" lvl="0" indent="0" algn="l" defTabSz="1219170" rtl="0" eaLnBrk="1" fontAlgn="auto" latinLnBrk="0" hangingPunct="1">
              <a:lnSpc>
                <a:spcPct val="334500"/>
              </a:lnSpc>
              <a:spcBef>
                <a:spcPts val="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33" b="1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Work</a:t>
            </a:r>
            <a:r>
              <a:rPr kumimoji="0" sz="933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33" b="1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Life</a:t>
            </a:r>
            <a:r>
              <a:rPr kumimoji="0" sz="933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33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Support</a:t>
            </a:r>
            <a:r>
              <a:rPr kumimoji="0" sz="933" b="1" i="0" u="none" strike="noStrike" kern="0" cap="none" spc="6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33" b="1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Community</a:t>
            </a:r>
            <a:r>
              <a:rPr kumimoji="0" sz="933" b="1" i="0" u="none" strike="noStrike" kern="0" cap="none" spc="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33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Support</a:t>
            </a:r>
            <a:r>
              <a:rPr kumimoji="0" sz="933" b="1" i="0" u="none" strike="noStrike" kern="0" cap="none" spc="6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33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Care</a:t>
            </a:r>
            <a:r>
              <a:rPr kumimoji="0" sz="933" b="1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33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Navigation</a:t>
            </a:r>
            <a:endParaRPr kumimoji="0" sz="933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33" b="1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Full-Spectrum</a:t>
            </a:r>
            <a:r>
              <a:rPr kumimoji="0" sz="933" b="1" i="0" u="none" strike="noStrike" kern="0" cap="none" spc="5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33" b="1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Care</a:t>
            </a:r>
            <a:endParaRPr kumimoji="0" sz="933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6773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-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(</a:t>
            </a:r>
            <a:r>
              <a:rPr kumimoji="0" sz="933" b="0" i="0" u="none" strike="noStrike" kern="0" cap="none" spc="-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Coaching,</a:t>
            </a:r>
            <a:r>
              <a:rPr kumimoji="0" sz="933" b="0" i="0" u="none" strike="noStrike" kern="0" cap="none" spc="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Therapy,</a:t>
            </a:r>
            <a:r>
              <a:rPr kumimoji="0" sz="933" b="0" i="0" u="none" strike="noStrike" kern="0" cap="none" spc="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933" b="0" i="0" u="none" strike="noStrike" kern="0" cap="none" spc="-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&amp;</a:t>
            </a:r>
            <a:r>
              <a:rPr kumimoji="0" sz="933" b="0" i="0" u="none" strike="noStrike" kern="0" cap="none" spc="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933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Medication*</a:t>
            </a:r>
            <a:r>
              <a:rPr kumimoji="0" sz="933" b="0" i="0" u="none" strike="noStrike" kern="0" cap="none" spc="6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to</a:t>
            </a:r>
            <a:r>
              <a:rPr kumimoji="0" sz="933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Specialty*,</a:t>
            </a:r>
            <a:r>
              <a:rPr kumimoji="0" sz="933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Complex</a:t>
            </a:r>
            <a:r>
              <a:rPr kumimoji="0" sz="933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933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Care)</a:t>
            </a:r>
            <a:endParaRPr kumimoji="0" sz="933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Yu Gothic"/>
              <a:ea typeface="+mn-ea"/>
              <a:cs typeface="Yu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26717" y="2670659"/>
            <a:ext cx="1486747" cy="30422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0" marR="6773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33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Manager</a:t>
            </a:r>
            <a:r>
              <a:rPr kumimoji="0" sz="933" b="1" i="0" u="none" strike="noStrike" kern="0" cap="none" spc="-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33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Training,</a:t>
            </a:r>
            <a:r>
              <a:rPr kumimoji="0" sz="933" b="1" i="0" u="none" strike="noStrike" kern="0" cap="none" spc="6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33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Consultations</a:t>
            </a:r>
            <a:r>
              <a:rPr kumimoji="0" sz="933" b="1" i="0" u="none" strike="noStrike" kern="0" cap="none" spc="-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33" b="1" i="0" u="none" strike="noStrike" kern="0" cap="none" spc="-1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&amp;</a:t>
            </a:r>
            <a:r>
              <a:rPr kumimoji="0" sz="933" b="1" i="0" u="none" strike="noStrike" kern="0" cap="none" spc="-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33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Referrals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26717" y="4014977"/>
            <a:ext cx="1493520" cy="1606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33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LOA</a:t>
            </a:r>
            <a:r>
              <a:rPr kumimoji="0" sz="933" b="1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33" b="1" i="0" u="none" strike="noStrike" kern="0" cap="none" spc="-1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&amp;</a:t>
            </a:r>
            <a:r>
              <a:rPr kumimoji="0" sz="933" b="1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33" b="1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Disability</a:t>
            </a:r>
            <a:r>
              <a:rPr kumimoji="0" sz="933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33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Support*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26717" y="4543539"/>
            <a:ext cx="1181947" cy="30422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0" marR="6773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33" b="1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Proven</a:t>
            </a:r>
            <a:r>
              <a:rPr kumimoji="0" sz="933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33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Engagement</a:t>
            </a:r>
            <a:r>
              <a:rPr kumimoji="0" sz="933" b="1" i="0" u="none" strike="noStrike" kern="0" cap="none" spc="6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33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Strategies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26718" y="5887859"/>
            <a:ext cx="1289473" cy="30422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0" marR="6773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33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Embedded</a:t>
            </a:r>
            <a:r>
              <a:rPr kumimoji="0" sz="933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33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Workplace</a:t>
            </a:r>
            <a:r>
              <a:rPr kumimoji="0" sz="933" b="1" i="0" u="none" strike="noStrike" kern="0" cap="none" spc="6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33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Care</a:t>
            </a:r>
            <a:r>
              <a:rPr kumimoji="0" sz="933" b="1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Team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26718" y="5215699"/>
            <a:ext cx="1501140" cy="30422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0" marR="6773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33" b="1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On-Demand</a:t>
            </a:r>
            <a:r>
              <a:rPr kumimoji="0" sz="933" b="1" i="0" u="none" strike="noStrike" kern="0" cap="none" spc="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33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Performance</a:t>
            </a:r>
            <a:r>
              <a:rPr kumimoji="0" sz="933" b="1" i="0" u="none" strike="noStrike" kern="0" cap="none" spc="6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33" b="1" i="0" u="none" strike="noStrike" kern="0" cap="none" spc="-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Data</a:t>
            </a:r>
            <a:r>
              <a:rPr kumimoji="0" sz="933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33" b="1" i="0" u="none" strike="noStrike" kern="0" cap="none" spc="-1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&amp;</a:t>
            </a:r>
            <a:r>
              <a:rPr kumimoji="0" sz="933" b="1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33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Insights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26717" y="3342819"/>
            <a:ext cx="1427480" cy="30422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0" marR="6773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33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Critical</a:t>
            </a:r>
            <a:r>
              <a:rPr kumimoji="0" sz="933" b="1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33" b="1" i="0" u="none" strike="noStrike" kern="0" cap="none" spc="-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Incident</a:t>
            </a:r>
            <a:r>
              <a:rPr kumimoji="0" sz="933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33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Support</a:t>
            </a:r>
            <a:r>
              <a:rPr kumimoji="0" sz="933" b="1" i="0" u="none" strike="noStrike" kern="0" cap="none" spc="6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933" b="1" i="0" u="none" strike="noStrike" kern="0" cap="none" spc="-1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&amp;</a:t>
            </a:r>
            <a:r>
              <a:rPr kumimoji="0" sz="933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Rapid </a:t>
            </a:r>
            <a:r>
              <a:rPr kumimoji="0" sz="933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Response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46121" y="5192071"/>
            <a:ext cx="1964267" cy="612198"/>
          </a:xfrm>
          <a:prstGeom prst="rect">
            <a:avLst/>
          </a:prstGeom>
        </p:spPr>
        <p:txBody>
          <a:bodyPr vert="horz" wrap="square" lIns="0" tIns="88053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6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SpringLife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3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For</a:t>
            </a:r>
            <a:r>
              <a:rPr kumimoji="0" sz="12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individuals</a:t>
            </a:r>
            <a:r>
              <a:rPr kumimoji="0" sz="1200" b="0" i="0" u="none" strike="noStrike" kern="0" cap="none" spc="-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and</a:t>
            </a:r>
            <a:r>
              <a:rPr kumimoji="0" sz="1200" b="0" i="0" u="none" strike="noStrike" kern="0" cap="none" spc="-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2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families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Yu Gothic"/>
              <a:ea typeface="+mn-ea"/>
              <a:cs typeface="Yu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61683" y="5192071"/>
            <a:ext cx="2428240" cy="612198"/>
          </a:xfrm>
          <a:prstGeom prst="rect">
            <a:avLst/>
          </a:prstGeom>
        </p:spPr>
        <p:txBody>
          <a:bodyPr vert="horz" wrap="square" lIns="0" tIns="88053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6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SpringWorks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3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For</a:t>
            </a:r>
            <a:r>
              <a:rPr kumimoji="0" sz="12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managers</a:t>
            </a:r>
            <a:r>
              <a:rPr kumimoji="0" sz="12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and</a:t>
            </a:r>
            <a:r>
              <a:rPr kumimoji="0" sz="12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people</a:t>
            </a:r>
            <a:r>
              <a:rPr kumimoji="0" sz="12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200" b="0" i="0" u="none" strike="noStrike" kern="0" cap="none" spc="-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leaders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Yu Gothic"/>
              <a:ea typeface="+mn-ea"/>
              <a:cs typeface="Yu Gothic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417099" y="2515032"/>
            <a:ext cx="2211493" cy="2446867"/>
            <a:chOff x="2562824" y="1886274"/>
            <a:chExt cx="1658620" cy="1835150"/>
          </a:xfrm>
        </p:grpSpPr>
        <p:sp>
          <p:nvSpPr>
            <p:cNvPr id="20" name="object 20"/>
            <p:cNvSpPr/>
            <p:nvPr/>
          </p:nvSpPr>
          <p:spPr>
            <a:xfrm>
              <a:off x="2634149" y="1967957"/>
              <a:ext cx="1586865" cy="1753235"/>
            </a:xfrm>
            <a:custGeom>
              <a:avLst/>
              <a:gdLst/>
              <a:ahLst/>
              <a:cxnLst/>
              <a:rect l="l" t="t" r="r" b="b"/>
              <a:pathLst>
                <a:path w="1586864" h="1753235">
                  <a:moveTo>
                    <a:pt x="1586699" y="1752899"/>
                  </a:moveTo>
                  <a:lnTo>
                    <a:pt x="0" y="1752899"/>
                  </a:lnTo>
                  <a:lnTo>
                    <a:pt x="0" y="0"/>
                  </a:lnTo>
                  <a:lnTo>
                    <a:pt x="1586699" y="0"/>
                  </a:lnTo>
                  <a:lnTo>
                    <a:pt x="1586699" y="1752899"/>
                  </a:lnTo>
                  <a:close/>
                </a:path>
              </a:pathLst>
            </a:custGeom>
            <a:solidFill>
              <a:srgbClr val="00CC76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2824" y="1886274"/>
              <a:ext cx="1569602" cy="1753024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12067533" y="-465"/>
            <a:ext cx="124460" cy="6858000"/>
          </a:xfrm>
          <a:custGeom>
            <a:avLst/>
            <a:gdLst/>
            <a:ahLst/>
            <a:cxnLst/>
            <a:rect l="l" t="t" r="r" b="b"/>
            <a:pathLst>
              <a:path w="93345" h="5143500">
                <a:moveTo>
                  <a:pt x="932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3299" y="0"/>
                </a:lnTo>
                <a:lnTo>
                  <a:pt x="93299" y="5143499"/>
                </a:lnTo>
                <a:close/>
              </a:path>
            </a:pathLst>
          </a:custGeom>
          <a:solidFill>
            <a:srgbClr val="8DFF9D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248167" y="6459325"/>
            <a:ext cx="1217507" cy="1606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*</a:t>
            </a:r>
            <a:r>
              <a:rPr kumimoji="0" sz="933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Available</a:t>
            </a:r>
            <a:r>
              <a:rPr kumimoji="0" sz="933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to</a:t>
            </a:r>
            <a:r>
              <a:rPr kumimoji="0" sz="933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US</a:t>
            </a:r>
            <a:r>
              <a:rPr kumimoji="0" sz="933" b="0" i="0" u="none" strike="noStrike" kern="0" cap="none" spc="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933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only</a:t>
            </a:r>
            <a:endParaRPr kumimoji="0" sz="933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Yu Gothic"/>
              <a:ea typeface="+mn-ea"/>
              <a:cs typeface="Yu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067" y="894328"/>
            <a:ext cx="11682639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8626">
              <a:spcBef>
                <a:spcPts val="133"/>
              </a:spcBef>
            </a:pPr>
            <a:r>
              <a:rPr dirty="0"/>
              <a:t>Easy</a:t>
            </a:r>
            <a:r>
              <a:rPr spc="-167" dirty="0"/>
              <a:t> </a:t>
            </a:r>
            <a:r>
              <a:rPr spc="-353" dirty="0"/>
              <a:t>&amp;</a:t>
            </a:r>
            <a:r>
              <a:rPr spc="-167" dirty="0"/>
              <a:t> </a:t>
            </a:r>
            <a:r>
              <a:rPr spc="-100" dirty="0"/>
              <a:t>Reliable</a:t>
            </a:r>
            <a:r>
              <a:rPr spc="-167" dirty="0"/>
              <a:t> </a:t>
            </a:r>
            <a:r>
              <a:rPr spc="127" dirty="0"/>
              <a:t>Access</a:t>
            </a:r>
            <a:r>
              <a:rPr spc="-167" dirty="0"/>
              <a:t> </a:t>
            </a:r>
            <a:r>
              <a:rPr spc="-367" dirty="0"/>
              <a:t>In</a:t>
            </a:r>
            <a:r>
              <a:rPr spc="-133" dirty="0"/>
              <a:t> </a:t>
            </a:r>
            <a:r>
              <a:rPr spc="-673" dirty="0">
                <a:solidFill>
                  <a:srgbClr val="00CC76"/>
                </a:solidFill>
              </a:rPr>
              <a:t>1</a:t>
            </a:r>
            <a:r>
              <a:rPr spc="-160" dirty="0">
                <a:solidFill>
                  <a:srgbClr val="00CC76"/>
                </a:solidFill>
              </a:rPr>
              <a:t> </a:t>
            </a:r>
            <a:r>
              <a:rPr spc="-60" dirty="0">
                <a:solidFill>
                  <a:srgbClr val="00CC76"/>
                </a:solidFill>
              </a:rPr>
              <a:t>Day</a:t>
            </a:r>
            <a:r>
              <a:rPr spc="-167" dirty="0">
                <a:solidFill>
                  <a:srgbClr val="00CC76"/>
                </a:solidFill>
              </a:rPr>
              <a:t> </a:t>
            </a:r>
            <a:r>
              <a:rPr spc="-67" dirty="0">
                <a:solidFill>
                  <a:srgbClr val="00CC76"/>
                </a:solidFill>
              </a:rPr>
              <a:t>Or</a:t>
            </a:r>
            <a:r>
              <a:rPr spc="-167" dirty="0">
                <a:solidFill>
                  <a:srgbClr val="00CC76"/>
                </a:solidFill>
              </a:rPr>
              <a:t> </a:t>
            </a:r>
            <a:r>
              <a:rPr spc="-27" dirty="0">
                <a:solidFill>
                  <a:srgbClr val="00CC76"/>
                </a:solidFill>
              </a:rPr>
              <a:t>Less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63520" y="2262501"/>
            <a:ext cx="1909233" cy="3758353"/>
            <a:chOff x="2822639" y="1696875"/>
            <a:chExt cx="1431925" cy="28187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22639" y="1696875"/>
              <a:ext cx="1431314" cy="28184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2235" y="1825653"/>
              <a:ext cx="1213199" cy="25761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477388" y="6136867"/>
            <a:ext cx="151892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More</a:t>
            </a:r>
            <a:r>
              <a:rPr kumimoji="0" sz="1200" b="1" i="0" u="none" strike="noStrike" kern="0" cap="none" spc="-2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1" i="0" u="none" strike="noStrike" kern="0" cap="none" spc="-1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Accurate</a:t>
            </a:r>
            <a:r>
              <a:rPr kumimoji="0" sz="1200" b="1" i="0" u="none" strike="noStrike" kern="0" cap="none" spc="-2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Care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6313" y="6138867"/>
            <a:ext cx="151892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Easy</a:t>
            </a:r>
            <a:r>
              <a:rPr kumimoji="0" sz="1200" b="1" i="0" u="none" strike="noStrike" kern="0" cap="none" spc="-4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1" i="0" u="none" strike="noStrike" kern="0" cap="none" spc="-2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To</a:t>
            </a:r>
            <a:r>
              <a:rPr kumimoji="0" sz="1200" b="1" i="0" u="none" strike="noStrike" kern="0" cap="none" spc="-4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1" i="0" u="none" strike="noStrike" kern="0" cap="none" spc="-2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Find</a:t>
            </a:r>
            <a:r>
              <a:rPr kumimoji="0" sz="1200" b="1" i="0" u="none" strike="noStrike" kern="0" cap="none" spc="-4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1" i="0" u="none" strike="noStrike" kern="0" cap="none" spc="-14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&amp;</a:t>
            </a:r>
            <a:r>
              <a:rPr kumimoji="0" sz="1200" b="1" i="0" u="none" strike="noStrike" kern="0" cap="none" spc="-4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1" i="0" u="none" strike="noStrike" kern="0" cap="none" spc="-2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Book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52281" y="6134867"/>
            <a:ext cx="188468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4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Smart</a:t>
            </a: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1" i="0" u="none" strike="noStrike" kern="0" cap="none" spc="-3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Provider</a:t>
            </a:r>
            <a:r>
              <a:rPr kumimoji="0" sz="1200" b="1" i="0" u="none" strike="noStrike" kern="0" cap="none" spc="-1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Matching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27203" y="2338250"/>
            <a:ext cx="1735599" cy="35779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92667" y="1375651"/>
            <a:ext cx="887730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13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No</a:t>
            </a:r>
            <a:r>
              <a:rPr kumimoji="0" sz="1867" b="0" i="0" u="none" strike="noStrike" kern="0" cap="none" spc="4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2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voicemails,</a:t>
            </a:r>
            <a:r>
              <a:rPr kumimoji="0" sz="1867" b="0" i="0" u="none" strike="noStrike" kern="0" cap="none" spc="10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9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no</a:t>
            </a:r>
            <a:r>
              <a:rPr kumimoji="0" sz="1867" b="0" i="0" u="none" strike="noStrike" kern="0" cap="none" spc="10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1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emails,</a:t>
            </a:r>
            <a:r>
              <a:rPr kumimoji="0" sz="1867" b="0" i="0" u="none" strike="noStrike" kern="0" cap="none" spc="10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9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no</a:t>
            </a:r>
            <a:r>
              <a:rPr kumimoji="0" sz="1867" b="0" i="0" u="none" strike="noStrike" kern="0" cap="none" spc="4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1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waiting—</a:t>
            </a:r>
            <a:r>
              <a:rPr kumimoji="0" sz="1867" b="0" i="0" u="none" strike="noStrike" kern="0" cap="none" spc="12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personalized</a:t>
            </a:r>
            <a:r>
              <a:rPr kumimoji="0" sz="1867" b="0" i="0" u="none" strike="noStrike" kern="0" cap="none" spc="10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4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care</a:t>
            </a:r>
            <a:r>
              <a:rPr kumimoji="0" sz="1867" b="0" i="0" u="none" strike="noStrike" kern="0" cap="none" spc="10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3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in</a:t>
            </a:r>
            <a:r>
              <a:rPr kumimoji="0" sz="1867" b="0" i="0" u="none" strike="noStrike" kern="0" cap="none" spc="-2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1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just</a:t>
            </a:r>
            <a:r>
              <a:rPr kumimoji="0" sz="1867" b="0" i="1" u="none" strike="noStrike" kern="0" cap="none" spc="4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1" u="none" strike="noStrike" kern="0" cap="none" spc="22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a</a:t>
            </a:r>
            <a:r>
              <a:rPr kumimoji="0" sz="1867" b="0" i="1" u="none" strike="noStrike" kern="0" cap="none" spc="-1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1" u="none" strike="noStrike" kern="0" cap="none" spc="14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few</a:t>
            </a:r>
            <a:r>
              <a:rPr kumimoji="0" sz="1867" b="0" i="1" u="none" strike="noStrike" kern="0" cap="none" spc="8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1" u="none" strike="noStrike" kern="0" cap="none" spc="-1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clicks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000884" y="2223071"/>
            <a:ext cx="1909233" cy="3760893"/>
            <a:chOff x="6750662" y="1667303"/>
            <a:chExt cx="1431925" cy="282067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50662" y="1667303"/>
              <a:ext cx="1431362" cy="282033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68750" y="1792568"/>
              <a:ext cx="1184115" cy="25640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66256" y="1794375"/>
              <a:ext cx="1200173" cy="24956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67363" y="1780954"/>
              <a:ext cx="1197949" cy="259303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9037418" y="6129534"/>
            <a:ext cx="183472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7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</a:t>
            </a:r>
            <a:r>
              <a:rPr kumimoji="0" sz="1200" b="1" i="0" u="none" strike="noStrike" kern="0" cap="none" spc="-5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1" i="0" u="none" strike="noStrike" kern="0" cap="none" spc="-4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Program</a:t>
            </a:r>
            <a:r>
              <a:rPr kumimoji="0" sz="1200" b="1" i="0" u="none" strike="noStrike" kern="0" cap="none" spc="-5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1" i="0" u="none" strike="noStrike" kern="0" cap="none" spc="-3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For</a:t>
            </a:r>
            <a:r>
              <a:rPr kumimoji="0" sz="1200" b="1" i="0" u="none" strike="noStrike" kern="0" cap="none" spc="-5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1" i="0" u="none" strike="noStrike" kern="0" cap="none" spc="-1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Everyone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282650" y="2262492"/>
            <a:ext cx="1909233" cy="3758353"/>
            <a:chOff x="961987" y="1696868"/>
            <a:chExt cx="1431925" cy="2818765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1987" y="1696868"/>
              <a:ext cx="1431366" cy="281852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81423" y="1825617"/>
              <a:ext cx="1192472" cy="25759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067" y="894328"/>
            <a:ext cx="11682639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8626">
              <a:spcBef>
                <a:spcPts val="133"/>
              </a:spcBef>
            </a:pPr>
            <a:r>
              <a:rPr dirty="0"/>
              <a:t>The</a:t>
            </a:r>
            <a:r>
              <a:rPr spc="-167" dirty="0"/>
              <a:t> </a:t>
            </a:r>
            <a:r>
              <a:rPr dirty="0"/>
              <a:t>Care</a:t>
            </a:r>
            <a:r>
              <a:rPr spc="-160" dirty="0"/>
              <a:t> </a:t>
            </a:r>
            <a:r>
              <a:rPr spc="-107" dirty="0"/>
              <a:t>You</a:t>
            </a:r>
            <a:r>
              <a:rPr spc="-167" dirty="0"/>
              <a:t> </a:t>
            </a:r>
            <a:r>
              <a:rPr spc="-133" dirty="0"/>
              <a:t>Want</a:t>
            </a:r>
            <a:r>
              <a:rPr spc="-160" dirty="0"/>
              <a:t> </a:t>
            </a:r>
            <a:r>
              <a:rPr spc="-87" dirty="0"/>
              <a:t>For</a:t>
            </a:r>
            <a:r>
              <a:rPr spc="-160" dirty="0"/>
              <a:t> </a:t>
            </a:r>
            <a:r>
              <a:rPr dirty="0"/>
              <a:t>The</a:t>
            </a:r>
            <a:r>
              <a:rPr spc="-167" dirty="0"/>
              <a:t> </a:t>
            </a:r>
            <a:r>
              <a:rPr spc="-47" dirty="0"/>
              <a:t>People</a:t>
            </a:r>
            <a:r>
              <a:rPr spc="-160" dirty="0"/>
              <a:t> </a:t>
            </a:r>
            <a:r>
              <a:rPr spc="-107" dirty="0"/>
              <a:t>You</a:t>
            </a:r>
            <a:r>
              <a:rPr spc="-160" dirty="0"/>
              <a:t> </a:t>
            </a:r>
            <a:r>
              <a:rPr spc="-27" dirty="0"/>
              <a:t>Love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2668" y="1375651"/>
            <a:ext cx="785791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A</a:t>
            </a:r>
            <a:r>
              <a:rPr kumimoji="0" sz="1867" b="0" i="0" u="none" strike="noStrike" kern="0" cap="none" spc="-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0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diverse</a:t>
            </a:r>
            <a:r>
              <a:rPr kumimoji="0" sz="1867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and</a:t>
            </a:r>
            <a:r>
              <a:rPr kumimoji="0" sz="1867" b="0" i="0" u="none" strike="noStrike" kern="0" cap="none" spc="7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comprehensive</a:t>
            </a:r>
            <a:r>
              <a:rPr kumimoji="0" sz="1867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network,</a:t>
            </a:r>
            <a:r>
              <a:rPr kumimoji="0" sz="1867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built</a:t>
            </a:r>
            <a:r>
              <a:rPr kumimoji="0" sz="1867" b="0" i="0" u="none" strike="noStrike" kern="0" cap="none" spc="7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from</a:t>
            </a:r>
            <a:r>
              <a:rPr kumimoji="0" sz="1867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the</a:t>
            </a:r>
            <a:r>
              <a:rPr kumimoji="0" sz="1867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ground</a:t>
            </a:r>
            <a:r>
              <a:rPr kumimoji="0" sz="1867" b="0" i="0" u="none" strike="noStrike" kern="0" cap="none" spc="7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8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up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19549" y="2161395"/>
            <a:ext cx="6817360" cy="4386580"/>
            <a:chOff x="1889610" y="1620693"/>
            <a:chExt cx="5113020" cy="32899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9610" y="1620693"/>
              <a:ext cx="5112574" cy="32896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6942" y="1861609"/>
              <a:ext cx="4222254" cy="265308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77319" y="4230893"/>
              <a:ext cx="934719" cy="0"/>
            </a:xfrm>
            <a:custGeom>
              <a:avLst/>
              <a:gdLst/>
              <a:ahLst/>
              <a:cxnLst/>
              <a:rect l="l" t="t" r="r" b="b"/>
              <a:pathLst>
                <a:path w="934719">
                  <a:moveTo>
                    <a:pt x="0" y="0"/>
                  </a:moveTo>
                  <a:lnTo>
                    <a:pt x="934400" y="0"/>
                  </a:lnTo>
                </a:path>
              </a:pathLst>
            </a:custGeom>
            <a:ln w="9524">
              <a:solidFill>
                <a:srgbClr val="00CC7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945981" y="421522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4322" y="31337"/>
                  </a:moveTo>
                  <a:lnTo>
                    <a:pt x="7015" y="31337"/>
                  </a:lnTo>
                  <a:lnTo>
                    <a:pt x="0" y="24322"/>
                  </a:lnTo>
                  <a:lnTo>
                    <a:pt x="0" y="15668"/>
                  </a:lnTo>
                  <a:lnTo>
                    <a:pt x="0" y="7015"/>
                  </a:lnTo>
                  <a:lnTo>
                    <a:pt x="7015" y="0"/>
                  </a:lnTo>
                  <a:lnTo>
                    <a:pt x="24322" y="0"/>
                  </a:lnTo>
                  <a:lnTo>
                    <a:pt x="31337" y="7015"/>
                  </a:lnTo>
                  <a:lnTo>
                    <a:pt x="31337" y="24322"/>
                  </a:lnTo>
                  <a:lnTo>
                    <a:pt x="24322" y="31337"/>
                  </a:lnTo>
                  <a:close/>
                </a:path>
              </a:pathLst>
            </a:custGeom>
            <a:solidFill>
              <a:srgbClr val="00CC76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945981" y="421522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15668"/>
                  </a:moveTo>
                  <a:lnTo>
                    <a:pt x="0" y="7015"/>
                  </a:lnTo>
                  <a:lnTo>
                    <a:pt x="7015" y="0"/>
                  </a:lnTo>
                  <a:lnTo>
                    <a:pt x="15668" y="0"/>
                  </a:lnTo>
                  <a:lnTo>
                    <a:pt x="24322" y="0"/>
                  </a:lnTo>
                  <a:lnTo>
                    <a:pt x="31337" y="7015"/>
                  </a:lnTo>
                  <a:lnTo>
                    <a:pt x="31337" y="15668"/>
                  </a:lnTo>
                  <a:lnTo>
                    <a:pt x="31337" y="24322"/>
                  </a:lnTo>
                  <a:lnTo>
                    <a:pt x="24322" y="31337"/>
                  </a:lnTo>
                  <a:lnTo>
                    <a:pt x="15668" y="31337"/>
                  </a:lnTo>
                  <a:lnTo>
                    <a:pt x="7015" y="31337"/>
                  </a:lnTo>
                  <a:lnTo>
                    <a:pt x="0" y="24322"/>
                  </a:lnTo>
                  <a:lnTo>
                    <a:pt x="0" y="15668"/>
                  </a:lnTo>
                  <a:close/>
                </a:path>
              </a:pathLst>
            </a:custGeom>
            <a:ln w="9524">
              <a:solidFill>
                <a:srgbClr val="00CC7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956824" y="3673722"/>
              <a:ext cx="937894" cy="314960"/>
            </a:xfrm>
            <a:custGeom>
              <a:avLst/>
              <a:gdLst/>
              <a:ahLst/>
              <a:cxnLst/>
              <a:rect l="l" t="t" r="r" b="b"/>
              <a:pathLst>
                <a:path w="937894" h="314960">
                  <a:moveTo>
                    <a:pt x="0" y="0"/>
                  </a:moveTo>
                  <a:lnTo>
                    <a:pt x="937774" y="314617"/>
                  </a:lnTo>
                </a:path>
              </a:pathLst>
            </a:custGeom>
            <a:ln w="9524">
              <a:solidFill>
                <a:srgbClr val="00CC7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924362" y="3651130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0827" y="35214"/>
                  </a:moveTo>
                  <a:lnTo>
                    <a:pt x="4419" y="29710"/>
                  </a:lnTo>
                  <a:lnTo>
                    <a:pt x="0" y="20828"/>
                  </a:lnTo>
                  <a:lnTo>
                    <a:pt x="2752" y="12623"/>
                  </a:lnTo>
                  <a:lnTo>
                    <a:pt x="5504" y="4419"/>
                  </a:lnTo>
                  <a:lnTo>
                    <a:pt x="14386" y="0"/>
                  </a:lnTo>
                  <a:lnTo>
                    <a:pt x="30795" y="5505"/>
                  </a:lnTo>
                  <a:lnTo>
                    <a:pt x="35214" y="14387"/>
                  </a:lnTo>
                  <a:lnTo>
                    <a:pt x="29709" y="30795"/>
                  </a:lnTo>
                  <a:lnTo>
                    <a:pt x="20827" y="35214"/>
                  </a:lnTo>
                  <a:close/>
                </a:path>
              </a:pathLst>
            </a:custGeom>
            <a:solidFill>
              <a:srgbClr val="00CC76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924362" y="3651130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52" y="12623"/>
                  </a:moveTo>
                  <a:lnTo>
                    <a:pt x="5504" y="4419"/>
                  </a:lnTo>
                  <a:lnTo>
                    <a:pt x="14386" y="0"/>
                  </a:lnTo>
                  <a:lnTo>
                    <a:pt x="22590" y="2752"/>
                  </a:lnTo>
                  <a:lnTo>
                    <a:pt x="30795" y="5505"/>
                  </a:lnTo>
                  <a:lnTo>
                    <a:pt x="35214" y="14387"/>
                  </a:lnTo>
                  <a:lnTo>
                    <a:pt x="32462" y="22591"/>
                  </a:lnTo>
                  <a:lnTo>
                    <a:pt x="29709" y="30795"/>
                  </a:lnTo>
                  <a:lnTo>
                    <a:pt x="20827" y="35214"/>
                  </a:lnTo>
                  <a:lnTo>
                    <a:pt x="12623" y="32462"/>
                  </a:lnTo>
                  <a:lnTo>
                    <a:pt x="4419" y="29710"/>
                  </a:lnTo>
                  <a:lnTo>
                    <a:pt x="0" y="20828"/>
                  </a:lnTo>
                  <a:lnTo>
                    <a:pt x="2752" y="12623"/>
                  </a:lnTo>
                  <a:close/>
                </a:path>
              </a:pathLst>
            </a:custGeom>
            <a:ln w="9524">
              <a:solidFill>
                <a:srgbClr val="00CC7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459573" y="2136044"/>
              <a:ext cx="480059" cy="0"/>
            </a:xfrm>
            <a:custGeom>
              <a:avLst/>
              <a:gdLst/>
              <a:ahLst/>
              <a:cxnLst/>
              <a:rect l="l" t="t" r="r" b="b"/>
              <a:pathLst>
                <a:path w="480059">
                  <a:moveTo>
                    <a:pt x="479899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00CC7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939473" y="212037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4322" y="31337"/>
                  </a:moveTo>
                  <a:lnTo>
                    <a:pt x="7015" y="31337"/>
                  </a:lnTo>
                  <a:lnTo>
                    <a:pt x="0" y="24322"/>
                  </a:lnTo>
                  <a:lnTo>
                    <a:pt x="0" y="7014"/>
                  </a:lnTo>
                  <a:lnTo>
                    <a:pt x="7015" y="0"/>
                  </a:lnTo>
                  <a:lnTo>
                    <a:pt x="24322" y="0"/>
                  </a:lnTo>
                  <a:lnTo>
                    <a:pt x="31337" y="7014"/>
                  </a:lnTo>
                  <a:lnTo>
                    <a:pt x="31337" y="15668"/>
                  </a:lnTo>
                  <a:lnTo>
                    <a:pt x="31337" y="24322"/>
                  </a:lnTo>
                  <a:lnTo>
                    <a:pt x="24322" y="31337"/>
                  </a:lnTo>
                  <a:close/>
                </a:path>
              </a:pathLst>
            </a:custGeom>
            <a:solidFill>
              <a:srgbClr val="00CC76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6939473" y="212037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337" y="15668"/>
                  </a:moveTo>
                  <a:lnTo>
                    <a:pt x="31337" y="24322"/>
                  </a:lnTo>
                  <a:lnTo>
                    <a:pt x="24322" y="31337"/>
                  </a:lnTo>
                  <a:lnTo>
                    <a:pt x="15668" y="31337"/>
                  </a:lnTo>
                  <a:lnTo>
                    <a:pt x="7015" y="31337"/>
                  </a:lnTo>
                  <a:lnTo>
                    <a:pt x="0" y="24322"/>
                  </a:lnTo>
                  <a:lnTo>
                    <a:pt x="0" y="15668"/>
                  </a:lnTo>
                  <a:lnTo>
                    <a:pt x="0" y="7014"/>
                  </a:lnTo>
                  <a:lnTo>
                    <a:pt x="7015" y="0"/>
                  </a:lnTo>
                  <a:lnTo>
                    <a:pt x="15668" y="0"/>
                  </a:lnTo>
                  <a:lnTo>
                    <a:pt x="24322" y="0"/>
                  </a:lnTo>
                  <a:lnTo>
                    <a:pt x="31337" y="7014"/>
                  </a:lnTo>
                  <a:lnTo>
                    <a:pt x="31337" y="15668"/>
                  </a:lnTo>
                  <a:close/>
                </a:path>
              </a:pathLst>
            </a:custGeom>
            <a:ln w="9524">
              <a:solidFill>
                <a:srgbClr val="00CC7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032540" y="3106440"/>
              <a:ext cx="901700" cy="467359"/>
            </a:xfrm>
            <a:custGeom>
              <a:avLst/>
              <a:gdLst/>
              <a:ahLst/>
              <a:cxnLst/>
              <a:rect l="l" t="t" r="r" b="b"/>
              <a:pathLst>
                <a:path w="901700" h="467360">
                  <a:moveTo>
                    <a:pt x="901545" y="0"/>
                  </a:moveTo>
                  <a:lnTo>
                    <a:pt x="0" y="466996"/>
                  </a:lnTo>
                </a:path>
              </a:pathLst>
            </a:custGeom>
            <a:ln w="9524">
              <a:solidFill>
                <a:srgbClr val="00CC7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932373" y="308360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16849" y="31249"/>
                  </a:moveTo>
                  <a:lnTo>
                    <a:pt x="10883" y="30558"/>
                  </a:lnTo>
                  <a:lnTo>
                    <a:pt x="5610" y="27680"/>
                  </a:lnTo>
                  <a:lnTo>
                    <a:pt x="1711" y="22831"/>
                  </a:lnTo>
                  <a:lnTo>
                    <a:pt x="0" y="16849"/>
                  </a:lnTo>
                  <a:lnTo>
                    <a:pt x="691" y="10882"/>
                  </a:lnTo>
                  <a:lnTo>
                    <a:pt x="3569" y="5610"/>
                  </a:lnTo>
                  <a:lnTo>
                    <a:pt x="8418" y="1711"/>
                  </a:lnTo>
                  <a:lnTo>
                    <a:pt x="14399" y="0"/>
                  </a:lnTo>
                  <a:lnTo>
                    <a:pt x="20366" y="690"/>
                  </a:lnTo>
                  <a:lnTo>
                    <a:pt x="25638" y="3568"/>
                  </a:lnTo>
                  <a:lnTo>
                    <a:pt x="29537" y="8417"/>
                  </a:lnTo>
                  <a:lnTo>
                    <a:pt x="31249" y="14399"/>
                  </a:lnTo>
                  <a:lnTo>
                    <a:pt x="30559" y="20366"/>
                  </a:lnTo>
                  <a:lnTo>
                    <a:pt x="27680" y="25639"/>
                  </a:lnTo>
                  <a:lnTo>
                    <a:pt x="22831" y="29537"/>
                  </a:lnTo>
                  <a:lnTo>
                    <a:pt x="16849" y="31249"/>
                  </a:lnTo>
                  <a:close/>
                </a:path>
              </a:pathLst>
            </a:custGeom>
            <a:solidFill>
              <a:srgbClr val="00CC76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6932373" y="308360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9537" y="8417"/>
                  </a:moveTo>
                  <a:lnTo>
                    <a:pt x="31249" y="14399"/>
                  </a:lnTo>
                  <a:lnTo>
                    <a:pt x="30559" y="20366"/>
                  </a:lnTo>
                  <a:lnTo>
                    <a:pt x="27680" y="25639"/>
                  </a:lnTo>
                  <a:lnTo>
                    <a:pt x="22831" y="29537"/>
                  </a:lnTo>
                  <a:lnTo>
                    <a:pt x="16849" y="31249"/>
                  </a:lnTo>
                  <a:lnTo>
                    <a:pt x="10883" y="30558"/>
                  </a:lnTo>
                  <a:lnTo>
                    <a:pt x="5610" y="27680"/>
                  </a:lnTo>
                  <a:lnTo>
                    <a:pt x="1711" y="22831"/>
                  </a:lnTo>
                  <a:lnTo>
                    <a:pt x="0" y="16849"/>
                  </a:lnTo>
                  <a:lnTo>
                    <a:pt x="691" y="10882"/>
                  </a:lnTo>
                  <a:lnTo>
                    <a:pt x="3569" y="5610"/>
                  </a:lnTo>
                  <a:lnTo>
                    <a:pt x="8418" y="1711"/>
                  </a:lnTo>
                  <a:lnTo>
                    <a:pt x="14399" y="0"/>
                  </a:lnTo>
                  <a:lnTo>
                    <a:pt x="20366" y="690"/>
                  </a:lnTo>
                  <a:lnTo>
                    <a:pt x="25638" y="3568"/>
                  </a:lnTo>
                  <a:lnTo>
                    <a:pt x="29537" y="8417"/>
                  </a:lnTo>
                  <a:close/>
                </a:path>
              </a:pathLst>
            </a:custGeom>
            <a:ln w="9524">
              <a:solidFill>
                <a:srgbClr val="00CC7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956824" y="3018256"/>
              <a:ext cx="937894" cy="314960"/>
            </a:xfrm>
            <a:custGeom>
              <a:avLst/>
              <a:gdLst/>
              <a:ahLst/>
              <a:cxnLst/>
              <a:rect l="l" t="t" r="r" b="b"/>
              <a:pathLst>
                <a:path w="937894" h="314960">
                  <a:moveTo>
                    <a:pt x="0" y="0"/>
                  </a:moveTo>
                  <a:lnTo>
                    <a:pt x="937774" y="314617"/>
                  </a:lnTo>
                </a:path>
              </a:pathLst>
            </a:custGeom>
            <a:ln w="9524">
              <a:solidFill>
                <a:srgbClr val="00CC7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924362" y="2995665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0827" y="35214"/>
                  </a:moveTo>
                  <a:lnTo>
                    <a:pt x="4419" y="29709"/>
                  </a:lnTo>
                  <a:lnTo>
                    <a:pt x="0" y="20827"/>
                  </a:lnTo>
                  <a:lnTo>
                    <a:pt x="2752" y="12623"/>
                  </a:lnTo>
                  <a:lnTo>
                    <a:pt x="5504" y="4419"/>
                  </a:lnTo>
                  <a:lnTo>
                    <a:pt x="14386" y="0"/>
                  </a:lnTo>
                  <a:lnTo>
                    <a:pt x="30795" y="5504"/>
                  </a:lnTo>
                  <a:lnTo>
                    <a:pt x="35214" y="14386"/>
                  </a:lnTo>
                  <a:lnTo>
                    <a:pt x="29709" y="30795"/>
                  </a:lnTo>
                  <a:lnTo>
                    <a:pt x="20827" y="35214"/>
                  </a:lnTo>
                  <a:close/>
                </a:path>
              </a:pathLst>
            </a:custGeom>
            <a:solidFill>
              <a:srgbClr val="00CC76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924362" y="2995665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52" y="12623"/>
                  </a:moveTo>
                  <a:lnTo>
                    <a:pt x="5504" y="4419"/>
                  </a:lnTo>
                  <a:lnTo>
                    <a:pt x="14386" y="0"/>
                  </a:lnTo>
                  <a:lnTo>
                    <a:pt x="22590" y="2752"/>
                  </a:lnTo>
                  <a:lnTo>
                    <a:pt x="30795" y="5504"/>
                  </a:lnTo>
                  <a:lnTo>
                    <a:pt x="35214" y="14386"/>
                  </a:lnTo>
                  <a:lnTo>
                    <a:pt x="32462" y="22590"/>
                  </a:lnTo>
                  <a:lnTo>
                    <a:pt x="29709" y="30795"/>
                  </a:lnTo>
                  <a:lnTo>
                    <a:pt x="20827" y="35214"/>
                  </a:lnTo>
                  <a:lnTo>
                    <a:pt x="12623" y="32462"/>
                  </a:lnTo>
                  <a:lnTo>
                    <a:pt x="4419" y="29709"/>
                  </a:lnTo>
                  <a:lnTo>
                    <a:pt x="0" y="20827"/>
                  </a:lnTo>
                  <a:lnTo>
                    <a:pt x="2752" y="12623"/>
                  </a:lnTo>
                  <a:close/>
                </a:path>
              </a:pathLst>
            </a:custGeom>
            <a:ln w="9524">
              <a:solidFill>
                <a:srgbClr val="00CC7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956816" y="2362815"/>
              <a:ext cx="778510" cy="262255"/>
            </a:xfrm>
            <a:custGeom>
              <a:avLst/>
              <a:gdLst/>
              <a:ahLst/>
              <a:cxnLst/>
              <a:rect l="l" t="t" r="r" b="b"/>
              <a:pathLst>
                <a:path w="778510" h="262255">
                  <a:moveTo>
                    <a:pt x="0" y="0"/>
                  </a:moveTo>
                  <a:lnTo>
                    <a:pt x="778483" y="261793"/>
                  </a:lnTo>
                </a:path>
              </a:pathLst>
            </a:custGeom>
            <a:ln w="9524">
              <a:solidFill>
                <a:srgbClr val="00CC7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924355" y="2340211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0817" y="35218"/>
                  </a:moveTo>
                  <a:lnTo>
                    <a:pt x="4412" y="29702"/>
                  </a:lnTo>
                  <a:lnTo>
                    <a:pt x="0" y="20817"/>
                  </a:lnTo>
                  <a:lnTo>
                    <a:pt x="2758" y="12615"/>
                  </a:lnTo>
                  <a:lnTo>
                    <a:pt x="5516" y="4412"/>
                  </a:lnTo>
                  <a:lnTo>
                    <a:pt x="14401" y="0"/>
                  </a:lnTo>
                  <a:lnTo>
                    <a:pt x="30805" y="5516"/>
                  </a:lnTo>
                  <a:lnTo>
                    <a:pt x="35218" y="14401"/>
                  </a:lnTo>
                  <a:lnTo>
                    <a:pt x="29702" y="30805"/>
                  </a:lnTo>
                  <a:lnTo>
                    <a:pt x="20817" y="35218"/>
                  </a:lnTo>
                  <a:close/>
                </a:path>
              </a:pathLst>
            </a:custGeom>
            <a:solidFill>
              <a:srgbClr val="00CC76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924355" y="2340211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2758" y="12615"/>
                  </a:moveTo>
                  <a:lnTo>
                    <a:pt x="5516" y="4412"/>
                  </a:lnTo>
                  <a:lnTo>
                    <a:pt x="14401" y="0"/>
                  </a:lnTo>
                  <a:lnTo>
                    <a:pt x="22603" y="2758"/>
                  </a:lnTo>
                  <a:lnTo>
                    <a:pt x="30805" y="5516"/>
                  </a:lnTo>
                  <a:lnTo>
                    <a:pt x="35218" y="14401"/>
                  </a:lnTo>
                  <a:lnTo>
                    <a:pt x="32460" y="22603"/>
                  </a:lnTo>
                  <a:lnTo>
                    <a:pt x="29702" y="30805"/>
                  </a:lnTo>
                  <a:lnTo>
                    <a:pt x="20817" y="35218"/>
                  </a:lnTo>
                  <a:lnTo>
                    <a:pt x="12615" y="32460"/>
                  </a:lnTo>
                  <a:lnTo>
                    <a:pt x="4412" y="29702"/>
                  </a:lnTo>
                  <a:lnTo>
                    <a:pt x="0" y="20817"/>
                  </a:lnTo>
                  <a:lnTo>
                    <a:pt x="2758" y="12615"/>
                  </a:lnTo>
                  <a:close/>
                </a:path>
              </a:pathLst>
            </a:custGeom>
            <a:ln w="9524">
              <a:solidFill>
                <a:srgbClr val="00CC7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098361" y="5524903"/>
            <a:ext cx="1353820" cy="65214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162556" algn="r" defTabSz="1219170" rtl="0" eaLnBrk="1" fontAlgn="auto" latinLnBrk="0" hangingPunct="1">
              <a:lnSpc>
                <a:spcPct val="114999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Every</a:t>
            </a:r>
            <a:r>
              <a:rPr kumimoji="0" sz="1200" b="0" i="0" u="none" strike="noStrike" kern="0" cap="none" spc="23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0" cap="none" spc="-1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specialty, </a:t>
            </a:r>
            <a:r>
              <a:rPr kumimoji="0" sz="1200" b="0" i="0" u="none" strike="noStrike" kern="0" cap="none" spc="27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condition,</a:t>
            </a:r>
            <a:r>
              <a:rPr kumimoji="0" sz="1200" b="0" i="0" u="none" strike="noStrike" kern="0" cap="none" spc="3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0" cap="none" spc="27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or</a:t>
            </a:r>
            <a:r>
              <a:rPr kumimoji="0" sz="1200" b="0" i="0" u="none" strike="noStrike" kern="0" cap="none" spc="5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0" cap="none" spc="-27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need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6773" lvl="0" indent="0" algn="r" defTabSz="1219170" rtl="0" eaLnBrk="1" fontAlgn="auto" latinLnBrk="0" hangingPunct="1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for</a:t>
            </a:r>
            <a:r>
              <a:rPr kumimoji="0" sz="1200" b="0" i="0" u="none" strike="noStrike" kern="0" cap="none" spc="7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0" cap="none" spc="67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ages</a:t>
            </a:r>
            <a:r>
              <a:rPr kumimoji="0" sz="1200" b="0" i="0" u="none" strike="noStrike" kern="0" cap="none" spc="7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0" cap="none" spc="-3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0</a:t>
            </a:r>
            <a:r>
              <a:rPr kumimoji="0" lang="en-US" sz="1200" b="0" i="0" u="none" strike="noStrike" kern="0" cap="none" spc="-3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+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60671" y="4715295"/>
            <a:ext cx="1191259" cy="42035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93786" marR="6773" lvl="0" indent="-277698" algn="l" defTabSz="1219170" rtl="0" eaLnBrk="1" fontAlgn="auto" latinLnBrk="0" hangingPunct="1">
              <a:lnSpc>
                <a:spcPct val="114999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100+</a:t>
            </a:r>
            <a:r>
              <a:rPr kumimoji="0" sz="1200" b="0" i="0" u="none" strike="noStrike" kern="0" cap="none" spc="-5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0" cap="none" spc="-1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languages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and</a:t>
            </a:r>
            <a:r>
              <a:rPr kumimoji="0" sz="1200" b="0" i="0" u="none" strike="noStrike" kern="0" cap="none" spc="10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0" cap="none" spc="-1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dialects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30690" y="3872717"/>
            <a:ext cx="1221740" cy="63271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63211" marR="6773" lvl="0" indent="-347125" algn="r" defTabSz="1219170" rtl="0" eaLnBrk="1" fontAlgn="auto" latinLnBrk="0" hangingPunct="1">
              <a:lnSpc>
                <a:spcPct val="114999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7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Video</a:t>
            </a:r>
            <a:r>
              <a:rPr kumimoji="0" sz="1200" b="0" i="0" u="none" strike="noStrike" kern="0" cap="none" spc="67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intros</a:t>
            </a:r>
            <a:r>
              <a:rPr kumimoji="0" sz="1200" b="0" i="0" u="none" strike="noStrike" kern="0" cap="none" spc="7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0" cap="none" spc="-3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and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free</a:t>
            </a:r>
            <a:r>
              <a:rPr kumimoji="0" sz="1200" b="0" i="0" u="none" strike="noStrike" kern="0" cap="none" spc="4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0" cap="none" spc="-5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15</a:t>
            </a:r>
            <a:r>
              <a:rPr kumimoji="0" sz="1200" b="0" i="0" u="none" strike="noStrike" kern="0" cap="none" spc="47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0" cap="none" spc="-27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min. </a:t>
            </a:r>
            <a:r>
              <a:rPr kumimoji="0" sz="1200" b="0" i="0" u="none" strike="noStrike" kern="0" cap="none" spc="5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consults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52256" y="2988807"/>
            <a:ext cx="1300480" cy="65214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60958" marR="6773" lvl="0" indent="-44872" algn="l" defTabSz="1219170" rtl="0" eaLnBrk="1" fontAlgn="auto" latinLnBrk="0" hangingPunct="1">
              <a:lnSpc>
                <a:spcPct val="114999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High-</a:t>
            </a:r>
            <a:r>
              <a:rPr kumimoji="0" sz="1200" b="0" i="0" u="none" strike="noStrike" kern="0" cap="none" spc="-1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performing, </a:t>
            </a:r>
            <a:r>
              <a:rPr kumimoji="0" sz="1200" b="0" i="0" u="none" strike="noStrike" kern="0" cap="none" spc="1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diverse</a:t>
            </a:r>
            <a:r>
              <a:rPr kumimoji="0" sz="1200" b="0" i="0" u="none" strike="noStrike" kern="0" cap="none" spc="25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0" cap="none" spc="-1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network,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436022" marR="0" lvl="0" indent="0" algn="l" defTabSz="1219170" rtl="0" eaLnBrk="1" fontAlgn="auto" latinLnBrk="0" hangingPunct="1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47%</a:t>
            </a:r>
            <a:r>
              <a:rPr kumimoji="0" sz="1200" b="0" i="0" u="none" strike="noStrike" kern="0" cap="none" spc="12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0" cap="none" spc="-1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BIPOC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404832" y="2553516"/>
            <a:ext cx="1457960" cy="63271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l" defTabSz="1219170" rtl="0" eaLnBrk="1" fontAlgn="auto" latinLnBrk="0" hangingPunct="1">
              <a:lnSpc>
                <a:spcPct val="114999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27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Consistent</a:t>
            </a:r>
            <a:r>
              <a:rPr kumimoji="0" sz="1200" b="0" i="0" u="none" strike="noStrike" kern="0" cap="none" spc="247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0" cap="none" spc="-1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member </a:t>
            </a:r>
            <a:r>
              <a:rPr kumimoji="0" sz="1200" b="0" i="0" u="none" strike="noStrike" kern="0" cap="none" spc="4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experience</a:t>
            </a:r>
            <a:r>
              <a:rPr kumimoji="0" sz="1200" b="0" i="0" u="none" strike="noStrike" kern="0" cap="none" spc="3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0" cap="none" spc="4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</a:t>
            </a:r>
            <a:r>
              <a:rPr kumimoji="0" sz="1200" b="0" i="0" u="none" strike="noStrike" kern="0" cap="none" spc="3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0" cap="none" spc="-3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57</a:t>
            </a:r>
            <a:r>
              <a:rPr kumimoji="0" lang="en-US" sz="1200" b="0" i="0" u="none" strike="noStrike" kern="0" cap="none" spc="-3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*</a:t>
            </a:r>
            <a:r>
              <a:rPr kumimoji="0" sz="1200" b="0" i="0" u="none" strike="noStrike" kern="0" cap="none" spc="-3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0" cap="none" spc="-1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languages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404832" y="3963708"/>
            <a:ext cx="1429173" cy="105744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lvl="0" indent="0" algn="l" defTabSz="1219170" rtl="0" eaLnBrk="1" fontAlgn="auto" latinLnBrk="0" hangingPunct="1">
              <a:lnSpc>
                <a:spcPct val="114999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100%</a:t>
            </a:r>
            <a:r>
              <a:rPr kumimoji="0" sz="1200" b="0" i="0" u="none" strike="noStrike" kern="0" cap="none" spc="14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in-</a:t>
            </a:r>
            <a:r>
              <a:rPr kumimoji="0" sz="1200" b="0" i="0" u="none" strike="noStrike" kern="0" cap="none" spc="-1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platform </a:t>
            </a:r>
            <a:r>
              <a:rPr kumimoji="0" sz="1200" b="0" i="0" u="none" strike="noStrike" kern="0" cap="none" spc="4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scheduling</a:t>
            </a:r>
            <a:r>
              <a:rPr kumimoji="0" sz="1200" b="0" i="0" u="none" strike="noStrike" kern="0" cap="none" spc="47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0" cap="none" spc="4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for</a:t>
            </a:r>
            <a:r>
              <a:rPr kumimoji="0" sz="1200" b="0" i="0" u="none" strike="noStrike" kern="0" cap="none" spc="47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0" cap="none" spc="-3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all </a:t>
            </a:r>
            <a:r>
              <a:rPr kumimoji="0" sz="1200" b="0" i="0" u="none" strike="noStrike" kern="0" cap="none" spc="27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appointments,</a:t>
            </a:r>
            <a:r>
              <a:rPr kumimoji="0" sz="1200" b="0" i="0" u="none" strike="noStrike" kern="0" cap="none" spc="12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0" cap="none" spc="-27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with </a:t>
            </a:r>
            <a:r>
              <a:rPr kumimoji="0" sz="1200" b="0" i="0" u="none" strike="noStrike" kern="0" cap="none" spc="-1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11,000+</a:t>
            </a:r>
            <a:r>
              <a:rPr kumimoji="0" sz="1200" b="0" i="0" u="none" strike="noStrike" kern="0" cap="none" spc="-7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0" cap="none" spc="-1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providers, </a:t>
            </a:r>
            <a:r>
              <a:rPr kumimoji="0" sz="1200" b="0" i="0" u="none" strike="noStrike" kern="0" cap="none" spc="1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in-person</a:t>
            </a:r>
            <a:r>
              <a:rPr kumimoji="0" sz="1200" b="0" i="0" u="none" strike="noStrike" kern="0" cap="none" spc="18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0" cap="none" spc="1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or</a:t>
            </a:r>
            <a:r>
              <a:rPr kumimoji="0" sz="1200" b="0" i="0" u="none" strike="noStrike" kern="0" cap="none" spc="18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200" b="0" i="0" u="none" strike="noStrike" kern="0" cap="none" spc="-13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virtual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639367" y="6485892"/>
            <a:ext cx="971127" cy="1606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-1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*</a:t>
            </a:r>
            <a:r>
              <a:rPr kumimoji="0" sz="933" b="0" i="0" u="none" strike="noStrike" kern="0" cap="none" spc="-1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By</a:t>
            </a:r>
            <a:r>
              <a:rPr kumimoji="0" sz="933" b="0" i="0" u="none" strike="noStrike" kern="0" cap="none" spc="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end</a:t>
            </a:r>
            <a:r>
              <a:rPr kumimoji="0" sz="933" b="0" i="0" u="none" strike="noStrike" kern="0" cap="none" spc="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of</a:t>
            </a:r>
            <a:r>
              <a:rPr kumimoji="0" sz="933" b="0" i="0" u="none" strike="noStrike" kern="0" cap="none" spc="4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933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2025</a:t>
            </a:r>
            <a:endParaRPr kumimoji="0" sz="933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Yu Gothic"/>
              <a:ea typeface="+mn-ea"/>
              <a:cs typeface="Yu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067" y="894328"/>
            <a:ext cx="11682639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2013">
              <a:spcBef>
                <a:spcPts val="133"/>
              </a:spcBef>
            </a:pPr>
            <a:r>
              <a:rPr dirty="0"/>
              <a:t>Care</a:t>
            </a:r>
            <a:r>
              <a:rPr spc="-187" dirty="0"/>
              <a:t> </a:t>
            </a:r>
            <a:r>
              <a:rPr spc="-40" dirty="0"/>
              <a:t>That</a:t>
            </a:r>
            <a:r>
              <a:rPr spc="-187" dirty="0"/>
              <a:t> </a:t>
            </a:r>
            <a:r>
              <a:rPr spc="-40" dirty="0"/>
              <a:t>Works</a:t>
            </a:r>
            <a:r>
              <a:rPr spc="-187" dirty="0"/>
              <a:t> </a:t>
            </a:r>
            <a:r>
              <a:rPr spc="-87" dirty="0"/>
              <a:t>For</a:t>
            </a:r>
            <a:r>
              <a:rPr spc="-187" dirty="0"/>
              <a:t> </a:t>
            </a:r>
            <a:r>
              <a:rPr spc="-33" dirty="0"/>
              <a:t>You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5667" y="1375651"/>
            <a:ext cx="714840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0" cap="none" spc="2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The</a:t>
            </a:r>
            <a:r>
              <a:rPr kumimoji="0" sz="1867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industry’s</a:t>
            </a:r>
            <a:r>
              <a:rPr kumimoji="0" sz="1867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number</a:t>
            </a:r>
            <a:r>
              <a:rPr kumimoji="0" sz="1867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8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one</a:t>
            </a:r>
            <a:r>
              <a:rPr kumimoji="0" sz="1867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0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clinical</a:t>
            </a:r>
            <a:r>
              <a:rPr kumimoji="0" sz="1867" b="0" i="0" u="none" strike="noStrike" kern="0" cap="none" spc="8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and</a:t>
            </a:r>
            <a:r>
              <a:rPr kumimoji="0" sz="1867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ﬁnancial</a:t>
            </a:r>
            <a:r>
              <a:rPr kumimoji="0" sz="1867" b="0" i="0" u="none" strike="noStrike" kern="0" cap="none" spc="8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67" b="0" i="0" u="none" strike="noStrike" kern="0" cap="none" spc="1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outcomes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067533" y="-465"/>
            <a:ext cx="124460" cy="6858000"/>
          </a:xfrm>
          <a:custGeom>
            <a:avLst/>
            <a:gdLst/>
            <a:ahLst/>
            <a:cxnLst/>
            <a:rect l="l" t="t" r="r" b="b"/>
            <a:pathLst>
              <a:path w="93345" h="5143500">
                <a:moveTo>
                  <a:pt x="932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3299" y="0"/>
                </a:lnTo>
                <a:lnTo>
                  <a:pt x="93299" y="5143499"/>
                </a:lnTo>
                <a:close/>
              </a:path>
            </a:pathLst>
          </a:custGeom>
          <a:solidFill>
            <a:srgbClr val="8DFF9D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7431" y="2759832"/>
            <a:ext cx="2415556" cy="23502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6020" y="2058187"/>
            <a:ext cx="1345795" cy="27599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37765" y="5443115"/>
            <a:ext cx="2323252" cy="9258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15990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67" b="1" i="0" u="none" strike="noStrike" kern="0" cap="none" spc="-3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Shorter</a:t>
            </a:r>
            <a:r>
              <a:rPr kumimoji="0" sz="1467" b="1" i="0" u="none" strike="noStrike" kern="0" cap="none" spc="-4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67" b="1" i="0" u="none" strike="noStrike" kern="0" cap="none" spc="-1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Recovery</a:t>
            </a:r>
            <a:r>
              <a:rPr kumimoji="0" sz="1467" b="1" i="0" u="none" strike="noStrike" kern="0" cap="none" spc="-3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67" b="1" i="0" u="none" strike="noStrike" kern="0" cap="none" spc="-2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Time</a:t>
            </a:r>
            <a:endParaRPr kumimoji="0" sz="14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6933" marR="6773" lvl="0" indent="22859" algn="l" defTabSz="1219170" rtl="0" eaLnBrk="1" fontAlgn="auto" latinLnBrk="0" hangingPunct="1">
              <a:lnSpc>
                <a:spcPct val="114999"/>
              </a:lnSpc>
              <a:spcBef>
                <a:spcPts val="8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7" b="1" i="0" u="none" strike="noStrike" kern="0" cap="none" spc="-27" normalizeH="0" baseline="0" noProof="0" dirty="0">
                <a:ln>
                  <a:noFill/>
                </a:ln>
                <a:solidFill>
                  <a:srgbClr val="00D06C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5.9</a:t>
            </a:r>
            <a:r>
              <a:rPr kumimoji="0" sz="1067" b="1" i="0" u="none" strike="noStrike" kern="0" cap="none" spc="-33" normalizeH="0" baseline="0" noProof="0" dirty="0">
                <a:ln>
                  <a:noFill/>
                </a:ln>
                <a:solidFill>
                  <a:srgbClr val="00D06C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067" b="1" i="0" u="none" strike="noStrike" kern="0" cap="none" spc="-13" normalizeH="0" baseline="0" noProof="0" dirty="0">
                <a:ln>
                  <a:noFill/>
                </a:ln>
                <a:solidFill>
                  <a:srgbClr val="00D06C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weeks</a:t>
            </a:r>
            <a:r>
              <a:rPr kumimoji="0" sz="1067" b="1" i="0" u="none" strike="noStrike" kern="0" cap="none" spc="27" normalizeH="0" baseline="0" noProof="0" dirty="0">
                <a:ln>
                  <a:noFill/>
                </a:ln>
                <a:solidFill>
                  <a:srgbClr val="00D06C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067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on</a:t>
            </a:r>
            <a:r>
              <a:rPr kumimoji="0" sz="1067" b="0" i="0" u="none" strike="noStrike" kern="0" cap="none" spc="3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067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average</a:t>
            </a:r>
            <a:r>
              <a:rPr kumimoji="0" sz="1067" b="0" i="0" u="none" strike="noStrike" kern="0" cap="none" spc="3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067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to</a:t>
            </a:r>
            <a:r>
              <a:rPr kumimoji="0" sz="1067" b="0" i="0" u="none" strike="noStrike" kern="0" cap="none" spc="4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067" b="0" i="0" u="none" strike="noStrike" kern="0" cap="none" spc="-1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remission </a:t>
            </a:r>
            <a:r>
              <a:rPr kumimoji="0" sz="1067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compared</a:t>
            </a:r>
            <a:r>
              <a:rPr kumimoji="0" sz="1067" b="0" i="0" u="none" strike="noStrike" kern="0" cap="none" spc="3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067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to</a:t>
            </a:r>
            <a:r>
              <a:rPr kumimoji="0" sz="1067" b="0" i="0" u="none" strike="noStrike" kern="0" cap="none" spc="2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067" b="1" i="0" u="none" strike="noStrike" kern="0" cap="none" spc="-147" normalizeH="0" baseline="0" noProof="0" dirty="0">
                <a:ln>
                  <a:noFill/>
                </a:ln>
                <a:solidFill>
                  <a:srgbClr val="00D06C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13.1</a:t>
            </a:r>
            <a:r>
              <a:rPr kumimoji="0" sz="1067" b="1" i="0" u="none" strike="noStrike" kern="0" cap="none" spc="-33" normalizeH="0" baseline="0" noProof="0" dirty="0">
                <a:ln>
                  <a:noFill/>
                </a:ln>
                <a:solidFill>
                  <a:srgbClr val="00D06C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067" b="1" i="0" u="none" strike="noStrike" kern="0" cap="none" spc="-13" normalizeH="0" baseline="0" noProof="0" dirty="0">
                <a:ln>
                  <a:noFill/>
                </a:ln>
                <a:solidFill>
                  <a:srgbClr val="00D06C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weeks</a:t>
            </a:r>
            <a:r>
              <a:rPr kumimoji="0" sz="1067" b="1" i="0" u="none" strike="noStrike" kern="0" cap="none" spc="20" normalizeH="0" baseline="0" noProof="0" dirty="0">
                <a:ln>
                  <a:noFill/>
                </a:ln>
                <a:solidFill>
                  <a:srgbClr val="00D06C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067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for</a:t>
            </a:r>
            <a:r>
              <a:rPr kumimoji="0" sz="1067" b="0" i="0" u="none" strike="noStrike" kern="0" cap="none" spc="3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067" b="0" i="0" u="none" strike="noStrike" kern="0" cap="none" spc="-1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another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Yu Gothic"/>
              <a:ea typeface="+mn-ea"/>
              <a:cs typeface="Yu Gothic"/>
            </a:endParaRPr>
          </a:p>
          <a:p>
            <a:pPr marL="320879" marR="0" lvl="0" indent="0" algn="l" defTabSz="1219170" rtl="0" eaLnBrk="1" fontAlgn="auto" latinLnBrk="0" hangingPunct="1">
              <a:lnSpc>
                <a:spcPct val="100000"/>
              </a:lnSpc>
              <a:spcBef>
                <a:spcPts val="1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7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innovative EAP</a:t>
            </a:r>
            <a:r>
              <a:rPr kumimoji="0" sz="1067" b="0" i="0" u="none" strike="noStrike" kern="0" cap="none" spc="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067" b="0" i="0" u="none" strike="noStrike" kern="0" cap="none" spc="-1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competitor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Yu Gothic"/>
              <a:ea typeface="+mn-ea"/>
              <a:cs typeface="Yu Gothic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41720" y="1832422"/>
            <a:ext cx="712712" cy="72648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824845" y="5443115"/>
            <a:ext cx="2339340" cy="91612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67" b="1" i="0" u="none" strike="noStrike" kern="0" cap="none" spc="-4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Proven</a:t>
            </a:r>
            <a:r>
              <a:rPr kumimoji="0" sz="1467" b="1" i="0" u="none" strike="noStrike" kern="0" cap="none" spc="-6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67" b="1" i="0" u="none" strike="noStrike" kern="0" cap="none" spc="-4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Net</a:t>
            </a:r>
            <a:r>
              <a:rPr kumimoji="0" sz="1467" b="1" i="0" u="none" strike="noStrike" kern="0" cap="none" spc="-6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67" b="1" i="0" u="none" strike="noStrike" kern="0" cap="none" spc="-3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ROI</a:t>
            </a:r>
            <a:endParaRPr kumimoji="0" sz="14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6933" marR="6773" lvl="0" indent="0" algn="ctr" defTabSz="1219170" rtl="0" eaLnBrk="1" fontAlgn="auto" latinLnBrk="0" hangingPunct="1">
              <a:lnSpc>
                <a:spcPct val="114999"/>
              </a:lnSpc>
              <a:spcBef>
                <a:spcPts val="8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7" b="1" i="0" u="none" strike="noStrike" kern="0" cap="none" spc="0" normalizeH="0" baseline="0" noProof="0" dirty="0">
                <a:ln>
                  <a:noFill/>
                </a:ln>
                <a:solidFill>
                  <a:srgbClr val="00D06C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Up</a:t>
            </a:r>
            <a:r>
              <a:rPr kumimoji="0" sz="1067" b="1" i="0" u="none" strike="noStrike" kern="0" cap="none" spc="-60" normalizeH="0" baseline="0" noProof="0" dirty="0">
                <a:ln>
                  <a:noFill/>
                </a:ln>
                <a:solidFill>
                  <a:srgbClr val="00D06C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067" b="1" i="0" u="none" strike="noStrike" kern="0" cap="none" spc="-47" normalizeH="0" baseline="0" noProof="0" dirty="0">
                <a:ln>
                  <a:noFill/>
                </a:ln>
                <a:solidFill>
                  <a:srgbClr val="00D06C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to</a:t>
            </a:r>
            <a:r>
              <a:rPr kumimoji="0" sz="1067" b="1" i="0" u="none" strike="noStrike" kern="0" cap="none" spc="-53" normalizeH="0" baseline="0" noProof="0" dirty="0">
                <a:ln>
                  <a:noFill/>
                </a:ln>
                <a:solidFill>
                  <a:srgbClr val="00D06C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067" b="1" i="0" u="none" strike="noStrike" kern="0" cap="none" spc="-313" normalizeH="0" baseline="0" noProof="0" dirty="0">
                <a:ln>
                  <a:noFill/>
                </a:ln>
                <a:solidFill>
                  <a:srgbClr val="00D06C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41</a:t>
            </a:r>
            <a:r>
              <a:rPr kumimoji="0" sz="1067" b="1" i="0" u="none" strike="noStrike" kern="0" cap="none" spc="-60" normalizeH="0" baseline="0" noProof="0" dirty="0">
                <a:ln>
                  <a:noFill/>
                </a:ln>
                <a:solidFill>
                  <a:srgbClr val="00D06C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067" b="1" i="0" u="none" strike="noStrike" kern="0" cap="none" spc="-173" normalizeH="0" baseline="0" noProof="0" dirty="0">
                <a:ln>
                  <a:noFill/>
                </a:ln>
                <a:solidFill>
                  <a:srgbClr val="00D06C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ROI</a:t>
            </a:r>
            <a:r>
              <a:rPr kumimoji="0" sz="1067" b="1" i="0" u="none" strike="noStrike" kern="0" cap="none" spc="-7" normalizeH="0" baseline="0" noProof="0" dirty="0">
                <a:ln>
                  <a:noFill/>
                </a:ln>
                <a:solidFill>
                  <a:srgbClr val="00D06C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067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on</a:t>
            </a:r>
            <a:r>
              <a:rPr kumimoji="0" sz="1067" b="0" i="0" u="none" strike="noStrike" kern="0" cap="none" spc="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067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health</a:t>
            </a:r>
            <a:r>
              <a:rPr kumimoji="0" sz="1067" b="0" i="0" u="none" strike="noStrike" kern="0" cap="none" spc="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067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plan</a:t>
            </a:r>
            <a:r>
              <a:rPr kumimoji="0" sz="1067" b="0" i="0" u="none" strike="noStrike" kern="0" cap="none" spc="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067" b="0" i="0" u="none" strike="noStrike" kern="0" cap="none" spc="-2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spend </a:t>
            </a:r>
            <a:r>
              <a:rPr kumimoji="0" sz="1067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guaranteed, with real-time</a:t>
            </a:r>
            <a:r>
              <a:rPr kumimoji="0" sz="1067" b="0" i="0" u="none" strike="noStrike" kern="0" cap="none" spc="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067" b="0" i="0" u="none" strike="noStrike" kern="0" cap="none" spc="-1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visibility </a:t>
            </a:r>
            <a:r>
              <a:rPr kumimoji="0" sz="1067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into</a:t>
            </a:r>
            <a:r>
              <a:rPr kumimoji="0" sz="1067" b="0" i="0" u="none" strike="noStrike" kern="0" cap="none" spc="2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067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savings</a:t>
            </a:r>
            <a:r>
              <a:rPr kumimoji="0" sz="1067" b="0" i="0" u="none" strike="noStrike" kern="0" cap="none" spc="2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067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and</a:t>
            </a:r>
            <a:r>
              <a:rPr kumimoji="0" sz="1067" b="0" i="0" u="none" strike="noStrike" kern="0" cap="none" spc="2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067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spend</a:t>
            </a:r>
            <a:r>
              <a:rPr kumimoji="0" sz="1067" b="0" i="0" u="none" strike="noStrike" kern="0" cap="none" spc="2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067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in</a:t>
            </a:r>
            <a:r>
              <a:rPr kumimoji="0" sz="1067" b="0" i="0" u="none" strike="noStrike" kern="0" cap="none" spc="2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067" b="0" i="0" u="none" strike="noStrike" kern="0" cap="none" spc="-1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Atlas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Yu Gothic"/>
              <a:ea typeface="+mn-ea"/>
              <a:cs typeface="Yu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30633" y="2731234"/>
            <a:ext cx="2540847" cy="2622973"/>
            <a:chOff x="3547974" y="2048425"/>
            <a:chExt cx="1905635" cy="196723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7974" y="2048425"/>
              <a:ext cx="1338299" cy="19671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7726" y="2942949"/>
              <a:ext cx="935999" cy="8423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02963" y="2938187"/>
              <a:ext cx="946150" cy="852169"/>
            </a:xfrm>
            <a:custGeom>
              <a:avLst/>
              <a:gdLst/>
              <a:ahLst/>
              <a:cxnLst/>
              <a:rect l="l" t="t" r="r" b="b"/>
              <a:pathLst>
                <a:path w="946150" h="852170">
                  <a:moveTo>
                    <a:pt x="0" y="29425"/>
                  </a:moveTo>
                  <a:lnTo>
                    <a:pt x="2309" y="17971"/>
                  </a:lnTo>
                  <a:lnTo>
                    <a:pt x="8608" y="8618"/>
                  </a:lnTo>
                  <a:lnTo>
                    <a:pt x="17951" y="2312"/>
                  </a:lnTo>
                  <a:lnTo>
                    <a:pt x="29392" y="0"/>
                  </a:lnTo>
                  <a:lnTo>
                    <a:pt x="916132" y="0"/>
                  </a:lnTo>
                  <a:lnTo>
                    <a:pt x="923927" y="0"/>
                  </a:lnTo>
                  <a:lnTo>
                    <a:pt x="931403" y="3100"/>
                  </a:lnTo>
                  <a:lnTo>
                    <a:pt x="936915" y="8618"/>
                  </a:lnTo>
                  <a:lnTo>
                    <a:pt x="942428" y="14136"/>
                  </a:lnTo>
                  <a:lnTo>
                    <a:pt x="945524" y="21621"/>
                  </a:lnTo>
                  <a:lnTo>
                    <a:pt x="945524" y="29425"/>
                  </a:lnTo>
                  <a:lnTo>
                    <a:pt x="945524" y="822499"/>
                  </a:lnTo>
                  <a:lnTo>
                    <a:pt x="943215" y="833953"/>
                  </a:lnTo>
                  <a:lnTo>
                    <a:pt x="936916" y="843306"/>
                  </a:lnTo>
                  <a:lnTo>
                    <a:pt x="927573" y="849612"/>
                  </a:lnTo>
                  <a:lnTo>
                    <a:pt x="916132" y="851924"/>
                  </a:lnTo>
                  <a:lnTo>
                    <a:pt x="29392" y="851924"/>
                  </a:lnTo>
                  <a:lnTo>
                    <a:pt x="17951" y="849612"/>
                  </a:lnTo>
                  <a:lnTo>
                    <a:pt x="8608" y="843306"/>
                  </a:lnTo>
                  <a:lnTo>
                    <a:pt x="2309" y="833953"/>
                  </a:lnTo>
                  <a:lnTo>
                    <a:pt x="0" y="822499"/>
                  </a:lnTo>
                  <a:lnTo>
                    <a:pt x="0" y="29425"/>
                  </a:lnTo>
                  <a:close/>
                </a:path>
              </a:pathLst>
            </a:custGeom>
            <a:ln w="9524">
              <a:solidFill>
                <a:srgbClr val="E0DCD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45843" y="1825599"/>
            <a:ext cx="739896" cy="74116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253579" y="5443115"/>
            <a:ext cx="2724573" cy="9258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71677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67" b="1" i="0" u="none" strike="noStrike" kern="0" cap="none" spc="-2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Highest</a:t>
            </a:r>
            <a:r>
              <a:rPr kumimoji="0" sz="1467" b="1" i="0" u="none" strike="noStrike" kern="0" cap="none" spc="-5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467" b="1" i="0" u="none" strike="noStrike" kern="0" cap="none" spc="-1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Accreditation</a:t>
            </a:r>
            <a:endParaRPr kumimoji="0" sz="14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6933" marR="6773" lvl="0" indent="140543" algn="l" defTabSz="1219170" rtl="0" eaLnBrk="1" fontAlgn="auto" latinLnBrk="0" hangingPunct="1">
              <a:lnSpc>
                <a:spcPct val="114999"/>
              </a:lnSpc>
              <a:spcBef>
                <a:spcPts val="8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7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CARF Accreditation for clinical </a:t>
            </a:r>
            <a:r>
              <a:rPr kumimoji="0" sz="1067" b="0" i="0" u="none" strike="noStrike" kern="0" cap="none" spc="-1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quality </a:t>
            </a:r>
            <a:r>
              <a:rPr kumimoji="0" sz="1067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and</a:t>
            </a:r>
            <a:r>
              <a:rPr kumimoji="0" sz="1067" b="0" i="0" u="none" strike="noStrike" kern="0" cap="none" spc="4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067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crisis</a:t>
            </a:r>
            <a:r>
              <a:rPr kumimoji="0" sz="1067" b="0" i="0" u="none" strike="noStrike" kern="0" cap="none" spc="4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067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response</a:t>
            </a:r>
            <a:r>
              <a:rPr kumimoji="0" sz="1067" b="0" i="0" u="none" strike="noStrike" kern="0" cap="none" spc="5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067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across</a:t>
            </a:r>
            <a:r>
              <a:rPr kumimoji="0" sz="1067" b="0" i="0" u="none" strike="noStrike" kern="0" cap="none" spc="4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067" b="1" i="0" u="none" strike="noStrike" kern="0" cap="none" spc="0" normalizeH="0" baseline="0" noProof="0" dirty="0">
                <a:ln>
                  <a:noFill/>
                </a:ln>
                <a:solidFill>
                  <a:srgbClr val="00D06C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300</a:t>
            </a:r>
            <a:r>
              <a:rPr kumimoji="0" sz="1067" b="1" i="0" u="none" strike="noStrike" kern="0" cap="none" spc="33" normalizeH="0" baseline="0" noProof="0" dirty="0">
                <a:ln>
                  <a:noFill/>
                </a:ln>
                <a:solidFill>
                  <a:srgbClr val="00D06C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067" b="0" i="0" u="none" strike="noStrike" kern="0" cap="none" spc="-1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standards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Yu Gothic"/>
              <a:ea typeface="+mn-ea"/>
              <a:cs typeface="Yu Gothic"/>
            </a:endParaRPr>
          </a:p>
          <a:p>
            <a:pPr marL="355591" marR="0" lvl="0" indent="0" algn="l" defTabSz="1219170" rtl="0" eaLnBrk="1" fontAlgn="auto" latinLnBrk="0" hangingPunct="1">
              <a:lnSpc>
                <a:spcPct val="100000"/>
              </a:lnSpc>
              <a:spcBef>
                <a:spcPts val="1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7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marking</a:t>
            </a:r>
            <a:r>
              <a:rPr kumimoji="0" sz="1067" b="0" i="0" u="none" strike="noStrike" kern="0" cap="none" spc="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067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true</a:t>
            </a:r>
            <a:r>
              <a:rPr kumimoji="0" sz="1067" b="0" i="0" u="none" strike="noStrike" kern="0" cap="none" spc="1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067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clinical</a:t>
            </a:r>
            <a:r>
              <a:rPr kumimoji="0" sz="1067" b="0" i="0" u="none" strike="noStrike" kern="0" cap="none" spc="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1067" b="0" i="0" u="none" strike="noStrike" kern="0" cap="none" spc="-1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excellence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Yu Gothic"/>
              <a:ea typeface="+mn-ea"/>
              <a:cs typeface="Yu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17600" y="2906038"/>
            <a:ext cx="2094653" cy="1996551"/>
          </a:xfrm>
          <a:prstGeom prst="rect">
            <a:avLst/>
          </a:prstGeom>
        </p:spPr>
        <p:txBody>
          <a:bodyPr vert="horz" wrap="square" lIns="0" tIns="88053" rIns="0" bIns="0" rtlCol="0">
            <a:spAutoFit/>
          </a:bodyPr>
          <a:lstStyle/>
          <a:p>
            <a:pPr marL="182029" marR="0" lvl="0" indent="-165096" algn="l" defTabSz="1219170" rtl="0" eaLnBrk="1" fontAlgn="auto" latinLnBrk="0" hangingPunct="1">
              <a:lnSpc>
                <a:spcPct val="100000"/>
              </a:lnSpc>
              <a:spcBef>
                <a:spcPts val="693"/>
              </a:spcBef>
              <a:spcAft>
                <a:spcPts val="0"/>
              </a:spcAft>
              <a:buClrTx/>
              <a:buSzTx/>
              <a:buFontTx/>
              <a:buChar char="✓"/>
              <a:tabLst>
                <a:tab pos="182029" algn="l"/>
              </a:tabLst>
              <a:defRPr/>
            </a:pPr>
            <a:r>
              <a:rPr kumimoji="0" sz="933" b="0" i="0" u="none" strike="noStrike" kern="0" cap="none" spc="-27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Patient-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Centered</a:t>
            </a:r>
            <a:r>
              <a:rPr kumimoji="0" sz="933" b="0" i="0" u="none" strike="noStrike" kern="0" cap="none" spc="187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933" b="0" i="0" u="none" strike="noStrike" kern="0" cap="none" spc="-27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Care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Yu Gothic"/>
              <a:ea typeface="+mn-ea"/>
              <a:cs typeface="Yu Gothic"/>
            </a:endParaRPr>
          </a:p>
          <a:p>
            <a:pPr marL="182029" marR="0" lvl="0" indent="-165096" algn="l" defTabSz="121917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Tx/>
              <a:buFontTx/>
              <a:buChar char="✓"/>
              <a:tabLst>
                <a:tab pos="182029" algn="l"/>
              </a:tabLst>
              <a:defRPr/>
            </a:pP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Continuous</a:t>
            </a:r>
            <a:r>
              <a:rPr kumimoji="0" sz="933" b="0" i="0" u="none" strike="noStrike" kern="0" cap="none" spc="27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Quality</a:t>
            </a:r>
            <a:r>
              <a:rPr kumimoji="0" sz="933" b="0" i="0" u="none" strike="noStrike" kern="0" cap="none" spc="27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933" b="0" i="0" u="none" strike="noStrike" kern="0" cap="none" spc="-13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Improvement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Yu Gothic"/>
              <a:ea typeface="+mn-ea"/>
              <a:cs typeface="Yu Gothic"/>
            </a:endParaRPr>
          </a:p>
          <a:p>
            <a:pPr marL="182029" marR="0" lvl="0" indent="-165096" algn="l" defTabSz="121917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Tx/>
              <a:buFontTx/>
              <a:buChar char="✓"/>
              <a:tabLst>
                <a:tab pos="182029" algn="l"/>
              </a:tabLst>
              <a:defRPr/>
            </a:pP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Confidentiality</a:t>
            </a:r>
            <a:r>
              <a:rPr kumimoji="0" sz="933" b="0" i="0" u="none" strike="noStrike" kern="0" cap="none" spc="33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and</a:t>
            </a:r>
            <a:r>
              <a:rPr kumimoji="0" sz="933" b="0" i="0" u="none" strike="noStrike" kern="0" cap="none" spc="40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933" b="0" i="0" u="none" strike="noStrike" kern="0" cap="none" spc="-13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Privacy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Yu Gothic"/>
              <a:ea typeface="+mn-ea"/>
              <a:cs typeface="Yu Gothic"/>
            </a:endParaRPr>
          </a:p>
          <a:p>
            <a:pPr marL="182029" marR="0" lvl="0" indent="-165096" algn="l" defTabSz="121917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Tx/>
              <a:buFontTx/>
              <a:buChar char="✓"/>
              <a:tabLst>
                <a:tab pos="182029" algn="l"/>
              </a:tabLst>
              <a:defRPr/>
            </a:pP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Integrated,</a:t>
            </a:r>
            <a:r>
              <a:rPr kumimoji="0" sz="933" b="0" i="0" u="none" strike="noStrike" kern="0" cap="none" spc="-13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Holistic</a:t>
            </a:r>
            <a:r>
              <a:rPr kumimoji="0" sz="933" b="0" i="0" u="none" strike="noStrike" kern="0" cap="none" spc="-7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933" b="0" i="0" u="none" strike="noStrike" kern="0" cap="none" spc="-27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Care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Yu Gothic"/>
              <a:ea typeface="+mn-ea"/>
              <a:cs typeface="Yu Gothic"/>
            </a:endParaRPr>
          </a:p>
          <a:p>
            <a:pPr marL="182029" marR="0" lvl="0" indent="-165096" algn="l" defTabSz="121917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Tx/>
              <a:buFontTx/>
              <a:buChar char="✓"/>
              <a:tabLst>
                <a:tab pos="182029" algn="l"/>
              </a:tabLst>
              <a:defRPr/>
            </a:pP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Caregiver</a:t>
            </a:r>
            <a:r>
              <a:rPr kumimoji="0" sz="933" b="0" i="0" u="none" strike="noStrike" kern="0" cap="none" spc="47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and</a:t>
            </a:r>
            <a:r>
              <a:rPr kumimoji="0" sz="933" b="0" i="0" u="none" strike="noStrike" kern="0" cap="none" spc="47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Family</a:t>
            </a:r>
            <a:r>
              <a:rPr kumimoji="0" sz="933" b="0" i="0" u="none" strike="noStrike" kern="0" cap="none" spc="53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933" b="0" i="0" u="none" strike="noStrike" kern="0" cap="none" spc="-13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Involvement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Yu Gothic"/>
              <a:ea typeface="+mn-ea"/>
              <a:cs typeface="Yu Gothic"/>
            </a:endParaRPr>
          </a:p>
          <a:p>
            <a:pPr marL="182029" marR="0" lvl="0" indent="-165096" algn="l" defTabSz="121917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Tx/>
              <a:buFontTx/>
              <a:buChar char="✓"/>
              <a:tabLst>
                <a:tab pos="182029" algn="l"/>
              </a:tabLst>
              <a:defRPr/>
            </a:pP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Proven</a:t>
            </a:r>
            <a:r>
              <a:rPr kumimoji="0" sz="933" b="0" i="0" u="none" strike="noStrike" kern="0" cap="none" spc="60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933" b="0" i="0" u="none" strike="noStrike" kern="0" cap="none" spc="-13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Methodology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Yu Gothic"/>
              <a:ea typeface="+mn-ea"/>
              <a:cs typeface="Yu Gothic"/>
            </a:endParaRPr>
          </a:p>
          <a:p>
            <a:pPr marL="182029" marR="0" lvl="0" indent="-165096" algn="l" defTabSz="121917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Tx/>
              <a:buFontTx/>
              <a:buChar char="✓"/>
              <a:tabLst>
                <a:tab pos="182029" algn="l"/>
              </a:tabLst>
              <a:defRPr/>
            </a:pP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Community</a:t>
            </a:r>
            <a:r>
              <a:rPr kumimoji="0" sz="933" b="0" i="0" u="none" strike="noStrike" kern="0" cap="none" spc="87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Resource</a:t>
            </a:r>
            <a:r>
              <a:rPr kumimoji="0" sz="933" b="0" i="0" u="none" strike="noStrike" kern="0" cap="none" spc="87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933" b="0" i="0" u="none" strike="noStrike" kern="0" cap="none" spc="-13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Integration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Yu Gothic"/>
              <a:ea typeface="+mn-ea"/>
              <a:cs typeface="Yu Gothic"/>
            </a:endParaRPr>
          </a:p>
          <a:p>
            <a:pPr marL="182029" marR="0" lvl="0" indent="-165096" algn="l" defTabSz="121917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Tx/>
              <a:buFontTx/>
              <a:buChar char="✓"/>
              <a:tabLst>
                <a:tab pos="182029" algn="l"/>
              </a:tabLst>
              <a:defRPr/>
            </a:pP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Outcomes</a:t>
            </a:r>
            <a:r>
              <a:rPr kumimoji="0" sz="933" b="0" i="0" u="none" strike="noStrike" kern="0" cap="none" spc="73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933" b="0" i="0" u="none" strike="noStrike" kern="0" cap="none" spc="-13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Measurement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Yu Gothic"/>
              <a:ea typeface="+mn-ea"/>
              <a:cs typeface="Yu Gothic"/>
            </a:endParaRPr>
          </a:p>
          <a:p>
            <a:pPr marL="182029" marR="0" lvl="0" indent="-165096" algn="l" defTabSz="121917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Tx/>
              <a:buFontTx/>
              <a:buChar char="✓"/>
              <a:tabLst>
                <a:tab pos="182029" algn="l"/>
              </a:tabLst>
              <a:defRPr/>
            </a:pPr>
            <a:r>
              <a:rPr kumimoji="0" sz="933" b="0" i="0" u="none" strike="noStrike" kern="0" cap="none" spc="0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Cultural</a:t>
            </a:r>
            <a:r>
              <a:rPr kumimoji="0" sz="933" b="0" i="0" u="none" strike="noStrike" kern="0" cap="none" spc="-67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933" b="0" i="0" u="none" strike="noStrike" kern="0" cap="none" spc="-13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Sensitivity</a:t>
            </a:r>
            <a:endParaRPr kumimoji="0" sz="9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Yu Gothic"/>
              <a:ea typeface="+mn-ea"/>
              <a:cs typeface="Yu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07268" y="6578270"/>
            <a:ext cx="3175000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-5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Based</a:t>
            </a:r>
            <a:r>
              <a:rPr kumimoji="0" sz="800" b="0" i="0" u="none" strike="noStrike" kern="0" cap="none" spc="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on</a:t>
            </a:r>
            <a:r>
              <a:rPr kumimoji="0" sz="800" b="0" i="0" u="none" strike="noStrike" kern="0" cap="none" spc="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studies</a:t>
            </a:r>
            <a:r>
              <a:rPr kumimoji="0" sz="800" b="0" i="0" u="none" strike="noStrike" kern="0" cap="none" spc="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conducted</a:t>
            </a:r>
            <a:r>
              <a:rPr kumimoji="0" sz="800" b="0" i="0" u="none" strike="noStrike" kern="0" cap="none" spc="1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in</a:t>
            </a:r>
            <a:r>
              <a:rPr kumimoji="0" sz="800" b="0" i="0" u="none" strike="noStrike" kern="0" cap="none" spc="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the</a:t>
            </a:r>
            <a:r>
              <a:rPr kumimoji="0" sz="800" b="0" i="0" u="none" strike="noStrike" kern="0" cap="none" spc="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US.</a:t>
            </a:r>
            <a:r>
              <a:rPr kumimoji="0" sz="800" b="0" i="0" u="none" strike="noStrike" kern="0" cap="none" spc="1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Principles</a:t>
            </a:r>
            <a:r>
              <a:rPr kumimoji="0" sz="800" b="0" i="0" u="none" strike="noStrike" kern="0" cap="none" spc="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apply</a:t>
            </a:r>
            <a:r>
              <a:rPr kumimoji="0" sz="800" b="0" i="0" u="none" strike="noStrike" kern="0" cap="none" spc="7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800" b="0" i="0" u="none" strike="noStrike" kern="0" cap="none" spc="-13" normalizeH="0" baseline="0" noProof="0" dirty="0">
                <a:ln>
                  <a:noFill/>
                </a:ln>
                <a:solidFill>
                  <a:srgbClr val="01372E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globally.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Yu Gothic"/>
              <a:ea typeface="+mn-ea"/>
              <a:cs typeface="Yu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138688" y="2213285"/>
            <a:ext cx="6039556" cy="73530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4667" dirty="0">
                <a:solidFill>
                  <a:srgbClr val="F7F6F1"/>
                </a:solidFill>
              </a:rPr>
              <a:t>Any</a:t>
            </a:r>
            <a:r>
              <a:rPr sz="4667" spc="-73" dirty="0">
                <a:solidFill>
                  <a:srgbClr val="F7F6F1"/>
                </a:solidFill>
              </a:rPr>
              <a:t> </a:t>
            </a:r>
            <a:r>
              <a:rPr sz="4667" spc="-13" dirty="0">
                <a:solidFill>
                  <a:srgbClr val="F7F6F1"/>
                </a:solidFill>
              </a:rPr>
              <a:t>questions?</a:t>
            </a:r>
            <a:endParaRPr sz="4667" dirty="0"/>
          </a:p>
        </p:txBody>
      </p:sp>
      <p:grpSp>
        <p:nvGrpSpPr>
          <p:cNvPr id="3" name="object 3"/>
          <p:cNvGrpSpPr/>
          <p:nvPr/>
        </p:nvGrpSpPr>
        <p:grpSpPr>
          <a:xfrm>
            <a:off x="577229" y="0"/>
            <a:ext cx="11615420" cy="6858000"/>
            <a:chOff x="432921" y="0"/>
            <a:chExt cx="8711565" cy="5143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921" y="441850"/>
              <a:ext cx="1312199" cy="2069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880299" y="0"/>
              <a:ext cx="264160" cy="5143500"/>
            </a:xfrm>
            <a:custGeom>
              <a:avLst/>
              <a:gdLst/>
              <a:ahLst/>
              <a:cxnLst/>
              <a:rect l="l" t="t" r="r" b="b"/>
              <a:pathLst>
                <a:path w="264159" h="5143500">
                  <a:moveTo>
                    <a:pt x="2636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263699" y="0"/>
                  </a:lnTo>
                  <a:lnTo>
                    <a:pt x="263699" y="5143499"/>
                  </a:lnTo>
                  <a:close/>
                </a:path>
              </a:pathLst>
            </a:custGeom>
            <a:solidFill>
              <a:srgbClr val="8DFF9D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8616599" y="0"/>
              <a:ext cx="264160" cy="5143500"/>
            </a:xfrm>
            <a:custGeom>
              <a:avLst/>
              <a:gdLst/>
              <a:ahLst/>
              <a:cxnLst/>
              <a:rect l="l" t="t" r="r" b="b"/>
              <a:pathLst>
                <a:path w="264159" h="5143500">
                  <a:moveTo>
                    <a:pt x="2636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263699" y="0"/>
                  </a:lnTo>
                  <a:lnTo>
                    <a:pt x="263699" y="5143499"/>
                  </a:lnTo>
                  <a:close/>
                </a:path>
              </a:pathLst>
            </a:custGeom>
            <a:solidFill>
              <a:srgbClr val="00CC76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8352900" y="0"/>
              <a:ext cx="264160" cy="5143500"/>
            </a:xfrm>
            <a:custGeom>
              <a:avLst/>
              <a:gdLst/>
              <a:ahLst/>
              <a:cxnLst/>
              <a:rect l="l" t="t" r="r" b="b"/>
              <a:pathLst>
                <a:path w="264159" h="5143500">
                  <a:moveTo>
                    <a:pt x="2636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263699" y="0"/>
                  </a:lnTo>
                  <a:lnTo>
                    <a:pt x="263699" y="5143499"/>
                  </a:lnTo>
                  <a:close/>
                </a:path>
              </a:pathLst>
            </a:custGeom>
            <a:solidFill>
              <a:srgbClr val="007055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0867" y="6511104"/>
            <a:ext cx="3097107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©</a:t>
            </a:r>
            <a:r>
              <a:rPr kumimoji="0" sz="800" b="0" i="0" u="none" strike="noStrike" kern="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Spring</a:t>
            </a:r>
            <a:r>
              <a:rPr kumimoji="0" sz="800" b="0" i="0" u="none" strike="noStrike" kern="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Health</a:t>
            </a:r>
            <a:r>
              <a:rPr kumimoji="0" sz="800" b="0" i="0" u="none" strike="noStrike" kern="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2024</a:t>
            </a:r>
            <a:r>
              <a:rPr kumimoji="0" sz="800" b="0" i="0" u="none" strike="noStrike" kern="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|</a:t>
            </a:r>
            <a:r>
              <a:rPr kumimoji="0" sz="800" b="0" i="0" u="none" strike="noStrike" kern="0" cap="none" spc="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Proprietary</a:t>
            </a:r>
            <a:r>
              <a:rPr kumimoji="0" sz="800" b="0" i="0" u="none" strike="noStrike" kern="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800" b="0" i="0" u="none" strike="noStrike" kern="0" cap="none" spc="-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/</a:t>
            </a:r>
            <a:r>
              <a:rPr kumimoji="0" sz="800" b="0" i="0" u="none" strike="noStrike" kern="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Trade</a:t>
            </a:r>
            <a:r>
              <a:rPr kumimoji="0" sz="800" b="0" i="0" u="none" strike="noStrike" kern="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Secret</a:t>
            </a:r>
            <a:r>
              <a:rPr kumimoji="0" sz="800" b="0" i="0" u="none" strike="noStrike" kern="0" cap="none" spc="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800" b="0" i="0" u="none" strike="noStrike" kern="0" cap="none" spc="-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/</a:t>
            </a:r>
            <a:r>
              <a:rPr kumimoji="0" sz="800" b="0" i="0" u="none" strike="noStrike" kern="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 </a:t>
            </a:r>
            <a:r>
              <a:rPr kumimoji="0" sz="800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"/>
                <a:ea typeface="+mn-ea"/>
                <a:cs typeface="Yu Gothic"/>
              </a:rPr>
              <a:t>Confidential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Yu Gothic"/>
              <a:ea typeface="+mn-ea"/>
              <a:cs typeface="Yu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82368" y="3787566"/>
            <a:ext cx="3272367" cy="73530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667" b="1" i="0" u="none" strike="noStrike" kern="0" cap="none" spc="-27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Thank</a:t>
            </a:r>
            <a:r>
              <a:rPr kumimoji="0" sz="4667" b="1" i="0" u="none" strike="noStrike" kern="0" cap="none" spc="-305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4667" b="1" i="0" u="none" strike="noStrike" kern="0" cap="none" spc="-27" normalizeH="0" baseline="0" noProof="0" dirty="0">
                <a:ln>
                  <a:noFill/>
                </a:ln>
                <a:solidFill>
                  <a:srgbClr val="F7F6F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you!</a:t>
            </a:r>
            <a:endParaRPr kumimoji="0" sz="4667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427</Words>
  <Application>Microsoft Office PowerPoint</Application>
  <PresentationFormat>Widescreen</PresentationFormat>
  <Paragraphs>79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Yu Gothic</vt:lpstr>
      <vt:lpstr>Book Antiqua</vt:lpstr>
      <vt:lpstr>Calibri</vt:lpstr>
      <vt:lpstr>Tahoma</vt:lpstr>
      <vt:lpstr>1_Office Theme</vt:lpstr>
      <vt:lpstr>A Mental Health Partner You Can Count On</vt:lpstr>
      <vt:lpstr>10x Higher engagement than traditional EAPs</vt:lpstr>
      <vt:lpstr>The Best Care, No Matter Where You Are</vt:lpstr>
      <vt:lpstr>Easy &amp; Reliable Access In 1 Day Or Less</vt:lpstr>
      <vt:lpstr>The Care You Want For The People You Love</vt:lpstr>
      <vt:lpstr>Care That Works For You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Madison Seeley</dc:creator>
  <cp:lastModifiedBy>Madison Seeley</cp:lastModifiedBy>
  <cp:revision>1</cp:revision>
  <dcterms:created xsi:type="dcterms:W3CDTF">2025-05-19T14:51:07Z</dcterms:created>
  <dcterms:modified xsi:type="dcterms:W3CDTF">2025-05-19T14:52:40Z</dcterms:modified>
</cp:coreProperties>
</file>