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71" r:id="rId3"/>
    <p:sldId id="407" r:id="rId4"/>
    <p:sldId id="411" r:id="rId5"/>
    <p:sldId id="409" r:id="rId6"/>
    <p:sldId id="408" r:id="rId7"/>
    <p:sldId id="263" r:id="rId8"/>
    <p:sldId id="410" r:id="rId9"/>
    <p:sldId id="414" r:id="rId10"/>
    <p:sldId id="418" r:id="rId11"/>
    <p:sldId id="412" r:id="rId12"/>
    <p:sldId id="413" r:id="rId13"/>
    <p:sldId id="41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Claims/1000:</a:t>
            </a:r>
            <a:r>
              <a:rPr lang="en-US" sz="1600" baseline="0"/>
              <a:t> 2023 - 2024</a:t>
            </a:r>
            <a:endParaRPr lang="en-US" sz="16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'GLP-1 Migration - claims1000'!$C$29</c:f>
              <c:strCache>
                <c:ptCount val="1"/>
                <c:pt idx="0">
                  <c:v>GLP-1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'GLP-1 Migration - claims1000'!$A$30:$A$53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>
                  <c:v>45627</c:v>
                </c:pt>
              </c:numCache>
            </c:numRef>
          </c:cat>
          <c:val>
            <c:numRef>
              <c:f>'GLP-1 Migration - claims1000'!$C$30:$C$53</c:f>
              <c:numCache>
                <c:formatCode>0;\-0</c:formatCode>
                <c:ptCount val="24"/>
                <c:pt idx="0">
                  <c:v>99.268314214645144</c:v>
                </c:pt>
                <c:pt idx="1">
                  <c:v>114.53721547997291</c:v>
                </c:pt>
                <c:pt idx="2">
                  <c:v>130.17129171656168</c:v>
                </c:pt>
                <c:pt idx="3">
                  <c:v>130.48352606556355</c:v>
                </c:pt>
                <c:pt idx="4">
                  <c:v>150.63750388721886</c:v>
                </c:pt>
                <c:pt idx="5">
                  <c:v>155.54512618529648</c:v>
                </c:pt>
                <c:pt idx="6">
                  <c:v>147.2173096770513</c:v>
                </c:pt>
                <c:pt idx="7">
                  <c:v>169.91375895485481</c:v>
                </c:pt>
                <c:pt idx="8">
                  <c:v>154.36588823243352</c:v>
                </c:pt>
                <c:pt idx="9">
                  <c:v>157.46526387572231</c:v>
                </c:pt>
                <c:pt idx="10">
                  <c:v>171.65668662674651</c:v>
                </c:pt>
                <c:pt idx="11">
                  <c:v>183.05836497429519</c:v>
                </c:pt>
                <c:pt idx="12">
                  <c:v>174.02185191967283</c:v>
                </c:pt>
                <c:pt idx="13">
                  <c:v>168.1132983967737</c:v>
                </c:pt>
                <c:pt idx="14">
                  <c:v>168.45627515643713</c:v>
                </c:pt>
                <c:pt idx="15">
                  <c:v>193.79453372696054</c:v>
                </c:pt>
                <c:pt idx="16">
                  <c:v>206.21312450133908</c:v>
                </c:pt>
                <c:pt idx="17">
                  <c:v>195.479754613788</c:v>
                </c:pt>
                <c:pt idx="18">
                  <c:v>217.31303535075475</c:v>
                </c:pt>
                <c:pt idx="19">
                  <c:v>220.07191390804749</c:v>
                </c:pt>
                <c:pt idx="20">
                  <c:v>215.09671670226007</c:v>
                </c:pt>
                <c:pt idx="21">
                  <c:v>237.40180991317928</c:v>
                </c:pt>
                <c:pt idx="22">
                  <c:v>224.01405770709195</c:v>
                </c:pt>
                <c:pt idx="23">
                  <c:v>239.17551108175775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61F-4247-A629-72835729B2F3}"/>
            </c:ext>
          </c:extLst>
        </c:ser>
        <c:ser>
          <c:idx val="2"/>
          <c:order val="2"/>
          <c:tx>
            <c:strRef>
              <c:f>'GLP-1 Migration - claims1000'!$D$29</c:f>
              <c:strCache>
                <c:ptCount val="1"/>
                <c:pt idx="0">
                  <c:v>Weight Loss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'GLP-1 Migration - claims1000'!$A$30:$A$53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>
                  <c:v>45627</c:v>
                </c:pt>
              </c:numCache>
            </c:numRef>
          </c:cat>
          <c:val>
            <c:numRef>
              <c:f>'GLP-1 Migration - claims1000'!$D$30:$D$53</c:f>
              <c:numCache>
                <c:formatCode>0;\-0</c:formatCode>
                <c:ptCount val="24"/>
                <c:pt idx="0">
                  <c:v>15.609989146747399</c:v>
                </c:pt>
                <c:pt idx="1">
                  <c:v>21.032345434658055</c:v>
                </c:pt>
                <c:pt idx="2">
                  <c:v>29.5204873223304</c:v>
                </c:pt>
                <c:pt idx="3">
                  <c:v>34.442668216828949</c:v>
                </c:pt>
                <c:pt idx="4">
                  <c:v>39.742925261739408</c:v>
                </c:pt>
                <c:pt idx="5">
                  <c:v>38.022833406367738</c:v>
                </c:pt>
                <c:pt idx="6">
                  <c:v>33.513642469284349</c:v>
                </c:pt>
                <c:pt idx="7">
                  <c:v>35.107432367706338</c:v>
                </c:pt>
                <c:pt idx="8">
                  <c:v>31.009757157490661</c:v>
                </c:pt>
                <c:pt idx="9">
                  <c:v>30.625133997876699</c:v>
                </c:pt>
                <c:pt idx="10">
                  <c:v>32.49315322842687</c:v>
                </c:pt>
                <c:pt idx="11">
                  <c:v>31.419539769393605</c:v>
                </c:pt>
                <c:pt idx="12">
                  <c:v>33.876579381065739</c:v>
                </c:pt>
                <c:pt idx="13">
                  <c:v>37.480797205754598</c:v>
                </c:pt>
                <c:pt idx="14">
                  <c:v>40.3062379064759</c:v>
                </c:pt>
                <c:pt idx="15">
                  <c:v>50.87030357183653</c:v>
                </c:pt>
                <c:pt idx="16">
                  <c:v>68.422630693627809</c:v>
                </c:pt>
                <c:pt idx="17">
                  <c:v>71.404623641328683</c:v>
                </c:pt>
                <c:pt idx="18">
                  <c:v>78.142965058960613</c:v>
                </c:pt>
                <c:pt idx="19">
                  <c:v>87.248717194077983</c:v>
                </c:pt>
                <c:pt idx="20">
                  <c:v>84.317912947285933</c:v>
                </c:pt>
                <c:pt idx="21">
                  <c:v>95.70183900653835</c:v>
                </c:pt>
                <c:pt idx="22">
                  <c:v>93.72485818419581</c:v>
                </c:pt>
                <c:pt idx="23">
                  <c:v>98.63762729046033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1F-4247-A629-72835729B2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5840192"/>
        <c:axId val="505842112"/>
      </c:barChart>
      <c:lineChart>
        <c:grouping val="standard"/>
        <c:varyColors val="0"/>
        <c:ser>
          <c:idx val="0"/>
          <c:order val="0"/>
          <c:tx>
            <c:strRef>
              <c:f>'GLP-1 Migration - claims1000'!$B$29</c:f>
              <c:strCache>
                <c:ptCount val="1"/>
                <c:pt idx="0">
                  <c:v>Metformin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'GLP-1 Migration - claims1000'!$A$30:$A$53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>
                  <c:v>45627</c:v>
                </c:pt>
              </c:numCache>
            </c:numRef>
          </c:cat>
          <c:val>
            <c:numRef>
              <c:f>'GLP-1 Migration - claims1000'!$B$30:$B$53</c:f>
              <c:numCache>
                <c:formatCode>0;\-0</c:formatCode>
                <c:ptCount val="24"/>
                <c:pt idx="0">
                  <c:v>186.85250481645539</c:v>
                </c:pt>
                <c:pt idx="1">
                  <c:v>178.50929735923745</c:v>
                </c:pt>
                <c:pt idx="2">
                  <c:v>197.24058936845941</c:v>
                </c:pt>
                <c:pt idx="3">
                  <c:v>185.94681005667783</c:v>
                </c:pt>
                <c:pt idx="4">
                  <c:v>200.73598009743961</c:v>
                </c:pt>
                <c:pt idx="5">
                  <c:v>192.32334966019556</c:v>
                </c:pt>
                <c:pt idx="6">
                  <c:v>188.54146677938149</c:v>
                </c:pt>
                <c:pt idx="7">
                  <c:v>196.19773044430576</c:v>
                </c:pt>
                <c:pt idx="8">
                  <c:v>181.65074963527061</c:v>
                </c:pt>
                <c:pt idx="9">
                  <c:v>198.35043770487147</c:v>
                </c:pt>
                <c:pt idx="10">
                  <c:v>184.59205619768215</c:v>
                </c:pt>
                <c:pt idx="11">
                  <c:v>188.61028759889686</c:v>
                </c:pt>
                <c:pt idx="12">
                  <c:v>190.04455838369043</c:v>
                </c:pt>
                <c:pt idx="13">
                  <c:v>177.25421060274482</c:v>
                </c:pt>
                <c:pt idx="14">
                  <c:v>191.52328186143015</c:v>
                </c:pt>
                <c:pt idx="15">
                  <c:v>193.1853085344834</c:v>
                </c:pt>
                <c:pt idx="16">
                  <c:v>192.79692240454932</c:v>
                </c:pt>
                <c:pt idx="17">
                  <c:v>180.70744322820559</c:v>
                </c:pt>
                <c:pt idx="18">
                  <c:v>194.72747525703238</c:v>
                </c:pt>
                <c:pt idx="19">
                  <c:v>188.0100833024095</c:v>
                </c:pt>
                <c:pt idx="20">
                  <c:v>184.55298293053912</c:v>
                </c:pt>
                <c:pt idx="21">
                  <c:v>194.80300733458893</c:v>
                </c:pt>
                <c:pt idx="22">
                  <c:v>175.86436764581933</c:v>
                </c:pt>
                <c:pt idx="23">
                  <c:v>189.62630746309921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1F-4247-A629-72835729B2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5840192"/>
        <c:axId val="505842112"/>
      </c:lineChart>
      <c:dateAx>
        <c:axId val="50584019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842112"/>
        <c:crosses val="autoZero"/>
        <c:auto val="1"/>
        <c:lblOffset val="100"/>
        <c:baseTimeUnit val="months"/>
      </c:dateAx>
      <c:valAx>
        <c:axId val="505842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;\-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5840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Members/1000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'GLP-1 Migration -mbrs1000'!$B$1</c:f>
              <c:strCache>
                <c:ptCount val="1"/>
                <c:pt idx="0">
                  <c:v>Metformin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'GLP-1 Migration -mbrs1000'!$A$2:$A$25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>
                  <c:v>45627</c:v>
                </c:pt>
              </c:numCache>
            </c:numRef>
          </c:cat>
          <c:val>
            <c:numRef>
              <c:f>'GLP-1 Migration -mbrs1000'!$B$2:$B$25</c:f>
            </c:numRef>
          </c:val>
          <c:smooth val="0"/>
          <c:extLst>
            <c:ext xmlns:c16="http://schemas.microsoft.com/office/drawing/2014/chart" uri="{C3380CC4-5D6E-409C-BE32-E72D297353CC}">
              <c16:uniqueId val="{00000000-7CBB-40D6-92E8-A7CAC00F10CE}"/>
            </c:ext>
          </c:extLst>
        </c:ser>
        <c:ser>
          <c:idx val="1"/>
          <c:order val="1"/>
          <c:tx>
            <c:strRef>
              <c:f>'GLP-1 Migration -mbrs1000'!$C$1</c:f>
              <c:strCache>
                <c:ptCount val="1"/>
                <c:pt idx="0">
                  <c:v>Mounjaro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'GLP-1 Migration -mbrs1000'!$A$2:$A$25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>
                  <c:v>45627</c:v>
                </c:pt>
              </c:numCache>
            </c:numRef>
          </c:cat>
          <c:val>
            <c:numRef>
              <c:f>'GLP-1 Migration -mbrs1000'!$C$2:$C$25</c:f>
              <c:numCache>
                <c:formatCode>0;\-0</c:formatCode>
                <c:ptCount val="24"/>
                <c:pt idx="0">
                  <c:v>22.402359673675409</c:v>
                </c:pt>
                <c:pt idx="1">
                  <c:v>27.438929110891191</c:v>
                </c:pt>
                <c:pt idx="2">
                  <c:v>30.926224813869943</c:v>
                </c:pt>
                <c:pt idx="3">
                  <c:v>33.570701932858597</c:v>
                </c:pt>
                <c:pt idx="4">
                  <c:v>38.99657924743444</c:v>
                </c:pt>
                <c:pt idx="5">
                  <c:v>40.605399014165215</c:v>
                </c:pt>
                <c:pt idx="6">
                  <c:v>46.209618446506269</c:v>
                </c:pt>
                <c:pt idx="7">
                  <c:v>48.932925645254414</c:v>
                </c:pt>
                <c:pt idx="8">
                  <c:v>50.906908646931619</c:v>
                </c:pt>
                <c:pt idx="9">
                  <c:v>57.375630597236608</c:v>
                </c:pt>
                <c:pt idx="10">
                  <c:v>61.891720435098797</c:v>
                </c:pt>
                <c:pt idx="11">
                  <c:v>65.568516359820421</c:v>
                </c:pt>
                <c:pt idx="12">
                  <c:v>66.501861685893914</c:v>
                </c:pt>
                <c:pt idx="13">
                  <c:v>64.261529956359013</c:v>
                </c:pt>
                <c:pt idx="14">
                  <c:v>58.369290775994244</c:v>
                </c:pt>
                <c:pt idx="15">
                  <c:v>66.95384865323156</c:v>
                </c:pt>
                <c:pt idx="16">
                  <c:v>73.911077005950901</c:v>
                </c:pt>
                <c:pt idx="17">
                  <c:v>74.107250256570381</c:v>
                </c:pt>
                <c:pt idx="18">
                  <c:v>83.336107447857316</c:v>
                </c:pt>
                <c:pt idx="19">
                  <c:v>88.66140321693176</c:v>
                </c:pt>
                <c:pt idx="20">
                  <c:v>91.477560803232592</c:v>
                </c:pt>
                <c:pt idx="21">
                  <c:v>99.009294562604325</c:v>
                </c:pt>
                <c:pt idx="22">
                  <c:v>100.86609165604591</c:v>
                </c:pt>
                <c:pt idx="23">
                  <c:v>105.33429585144455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BB-40D6-92E8-A7CAC00F10CE}"/>
            </c:ext>
          </c:extLst>
        </c:ser>
        <c:ser>
          <c:idx val="2"/>
          <c:order val="2"/>
          <c:tx>
            <c:strRef>
              <c:f>'GLP-1 Migration -mbrs1000'!$D$1</c:f>
              <c:strCache>
                <c:ptCount val="1"/>
                <c:pt idx="0">
                  <c:v>Ozempic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'GLP-1 Migration -mbrs1000'!$A$2:$A$25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>
                  <c:v>45627</c:v>
                </c:pt>
              </c:numCache>
            </c:numRef>
          </c:cat>
          <c:val>
            <c:numRef>
              <c:f>'GLP-1 Migration -mbrs1000'!$D$2:$D$25</c:f>
              <c:numCache>
                <c:formatCode>0;\-0</c:formatCode>
                <c:ptCount val="24"/>
                <c:pt idx="0">
                  <c:v>55.08674812664551</c:v>
                </c:pt>
                <c:pt idx="1">
                  <c:v>63.40955258086359</c:v>
                </c:pt>
                <c:pt idx="2">
                  <c:v>72.129952621440111</c:v>
                </c:pt>
                <c:pt idx="3">
                  <c:v>73.930284219486367</c:v>
                </c:pt>
                <c:pt idx="4">
                  <c:v>83.248678345599672</c:v>
                </c:pt>
                <c:pt idx="5">
                  <c:v>87.278271444240175</c:v>
                </c:pt>
                <c:pt idx="6">
                  <c:v>74.028742278948428</c:v>
                </c:pt>
                <c:pt idx="7">
                  <c:v>88.327814355211615</c:v>
                </c:pt>
                <c:pt idx="8">
                  <c:v>80.581911492338094</c:v>
                </c:pt>
                <c:pt idx="9">
                  <c:v>71.789281719719057</c:v>
                </c:pt>
                <c:pt idx="10">
                  <c:v>80.923424468891668</c:v>
                </c:pt>
                <c:pt idx="11">
                  <c:v>86.535553757757313</c:v>
                </c:pt>
                <c:pt idx="12">
                  <c:v>79.594701825062558</c:v>
                </c:pt>
                <c:pt idx="13">
                  <c:v>81.075916957309289</c:v>
                </c:pt>
                <c:pt idx="14">
                  <c:v>87.447144466283063</c:v>
                </c:pt>
                <c:pt idx="15">
                  <c:v>94.917284987929733</c:v>
                </c:pt>
                <c:pt idx="16">
                  <c:v>98.02974941177068</c:v>
                </c:pt>
                <c:pt idx="17">
                  <c:v>95.298299853351793</c:v>
                </c:pt>
                <c:pt idx="18">
                  <c:v>100.35978131441814</c:v>
                </c:pt>
                <c:pt idx="19">
                  <c:v>99.594364611191438</c:v>
                </c:pt>
                <c:pt idx="20">
                  <c:v>96.977891130333248</c:v>
                </c:pt>
                <c:pt idx="21">
                  <c:v>102.53112223804492</c:v>
                </c:pt>
                <c:pt idx="22">
                  <c:v>96.912361536437913</c:v>
                </c:pt>
                <c:pt idx="23">
                  <c:v>98.975532584821906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CBB-40D6-92E8-A7CAC00F10CE}"/>
            </c:ext>
          </c:extLst>
        </c:ser>
        <c:ser>
          <c:idx val="3"/>
          <c:order val="3"/>
          <c:tx>
            <c:strRef>
              <c:f>'GLP-1 Migration -mbrs1000'!$E$1</c:f>
              <c:strCache>
                <c:ptCount val="1"/>
                <c:pt idx="0">
                  <c:v>Rybelsus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'GLP-1 Migration -mbrs1000'!$A$2:$A$25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>
                  <c:v>45627</c:v>
                </c:pt>
              </c:numCache>
            </c:numRef>
          </c:cat>
          <c:val>
            <c:numRef>
              <c:f>'GLP-1 Migration -mbrs1000'!$E$2:$E$25</c:f>
              <c:numCache>
                <c:formatCode>0;\-0</c:formatCode>
                <c:ptCount val="24"/>
                <c:pt idx="0">
                  <c:v>10.095082801489337</c:v>
                </c:pt>
                <c:pt idx="1">
                  <c:v>11.250585968019166</c:v>
                </c:pt>
                <c:pt idx="2">
                  <c:v>11.152184099547039</c:v>
                </c:pt>
                <c:pt idx="3">
                  <c:v>10.837295243631532</c:v>
                </c:pt>
                <c:pt idx="4">
                  <c:v>11.16409246397844</c:v>
                </c:pt>
                <c:pt idx="5">
                  <c:v>10.952567396924257</c:v>
                </c:pt>
                <c:pt idx="6">
                  <c:v>10.735567921915599</c:v>
                </c:pt>
                <c:pt idx="7">
                  <c:v>11.308942815792131</c:v>
                </c:pt>
                <c:pt idx="8">
                  <c:v>10.026177739609093</c:v>
                </c:pt>
                <c:pt idx="9">
                  <c:v>10.786990517470739</c:v>
                </c:pt>
                <c:pt idx="10">
                  <c:v>11.449968280493277</c:v>
                </c:pt>
                <c:pt idx="11">
                  <c:v>10.452502371456708</c:v>
                </c:pt>
                <c:pt idx="12">
                  <c:v>9.0337545016175298</c:v>
                </c:pt>
                <c:pt idx="13">
                  <c:v>9.7523444605511553</c:v>
                </c:pt>
                <c:pt idx="14">
                  <c:v>9.3976693983304891</c:v>
                </c:pt>
                <c:pt idx="15">
                  <c:v>9.7476030796333468</c:v>
                </c:pt>
                <c:pt idx="16">
                  <c:v>10.214608414601299</c:v>
                </c:pt>
                <c:pt idx="17">
                  <c:v>9.9812914767448699</c:v>
                </c:pt>
                <c:pt idx="18">
                  <c:v>10.509199390548378</c:v>
                </c:pt>
                <c:pt idx="19">
                  <c:v>9.4895648056916908</c:v>
                </c:pt>
                <c:pt idx="20">
                  <c:v>9.7408084563737773</c:v>
                </c:pt>
                <c:pt idx="21">
                  <c:v>9.799868314269526</c:v>
                </c:pt>
                <c:pt idx="22">
                  <c:v>9.0414758549175147</c:v>
                </c:pt>
                <c:pt idx="23">
                  <c:v>9.0005682952677901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CBB-40D6-92E8-A7CAC00F10CE}"/>
            </c:ext>
          </c:extLst>
        </c:ser>
        <c:ser>
          <c:idx val="4"/>
          <c:order val="4"/>
          <c:tx>
            <c:strRef>
              <c:f>'GLP-1 Migration -mbrs1000'!$F$1</c:f>
              <c:strCache>
                <c:ptCount val="1"/>
                <c:pt idx="0">
                  <c:v>Saxenda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'GLP-1 Migration -mbrs1000'!$A$2:$A$25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>
                  <c:v>45627</c:v>
                </c:pt>
              </c:numCache>
            </c:numRef>
          </c:cat>
          <c:val>
            <c:numRef>
              <c:f>'GLP-1 Migration -mbrs1000'!$F$2:$F$25</c:f>
              <c:numCache>
                <c:formatCode>0;\-0</c:formatCode>
                <c:ptCount val="24"/>
                <c:pt idx="0">
                  <c:v>4.9540684118419893</c:v>
                </c:pt>
                <c:pt idx="1">
                  <c:v>4.4689827595187248</c:v>
                </c:pt>
                <c:pt idx="2">
                  <c:v>4.5608371947727395</c:v>
                </c:pt>
                <c:pt idx="3">
                  <c:v>3.5190067888803536</c:v>
                </c:pt>
                <c:pt idx="4">
                  <c:v>3.4207525655644244</c:v>
                </c:pt>
                <c:pt idx="5">
                  <c:v>5.6318599398957119</c:v>
                </c:pt>
                <c:pt idx="6">
                  <c:v>4.7609909914582218</c:v>
                </c:pt>
                <c:pt idx="7">
                  <c:v>2.6718930828519869</c:v>
                </c:pt>
                <c:pt idx="8">
                  <c:v>1.7382846855049821</c:v>
                </c:pt>
                <c:pt idx="9">
                  <c:v>1.3948694634660439</c:v>
                </c:pt>
                <c:pt idx="10">
                  <c:v>2.1662102152284577</c:v>
                </c:pt>
                <c:pt idx="11">
                  <c:v>3.411796026291507</c:v>
                </c:pt>
                <c:pt idx="12">
                  <c:v>2.1058414209851675</c:v>
                </c:pt>
                <c:pt idx="13">
                  <c:v>0.51971741639300828</c:v>
                </c:pt>
                <c:pt idx="14">
                  <c:v>0.30511913630943149</c:v>
                </c:pt>
                <c:pt idx="15">
                  <c:v>1.2489116445780228</c:v>
                </c:pt>
                <c:pt idx="16">
                  <c:v>1.6160425252951309</c:v>
                </c:pt>
                <c:pt idx="17">
                  <c:v>1.1977549772093845</c:v>
                </c:pt>
                <c:pt idx="18">
                  <c:v>0.86040228928466256</c:v>
                </c:pt>
                <c:pt idx="19">
                  <c:v>0.7063430114268896</c:v>
                </c:pt>
                <c:pt idx="20">
                  <c:v>0.55310584294866871</c:v>
                </c:pt>
                <c:pt idx="21">
                  <c:v>0.61249176964184537</c:v>
                </c:pt>
                <c:pt idx="22">
                  <c:v>0.49038513111417037</c:v>
                </c:pt>
                <c:pt idx="23">
                  <c:v>0.49149860998049366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CBB-40D6-92E8-A7CAC00F10CE}"/>
            </c:ext>
          </c:extLst>
        </c:ser>
        <c:ser>
          <c:idx val="5"/>
          <c:order val="5"/>
          <c:tx>
            <c:strRef>
              <c:f>'GLP-1 Migration -mbrs1000'!$G$1</c:f>
              <c:strCache>
                <c:ptCount val="1"/>
                <c:pt idx="0">
                  <c:v>Victoza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'GLP-1 Migration -mbrs1000'!$A$2:$A$25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>
                  <c:v>45627</c:v>
                </c:pt>
              </c:numCache>
            </c:numRef>
          </c:cat>
          <c:val>
            <c:numRef>
              <c:f>'GLP-1 Migration -mbrs1000'!$G$2:$G$25</c:f>
              <c:numCache>
                <c:formatCode>0;\-0</c:formatCode>
                <c:ptCount val="24"/>
                <c:pt idx="0">
                  <c:v>3.4896582523666839</c:v>
                </c:pt>
                <c:pt idx="1">
                  <c:v>3.0314078858273872</c:v>
                </c:pt>
                <c:pt idx="2">
                  <c:v>3.2800541469255999</c:v>
                </c:pt>
                <c:pt idx="3">
                  <c:v>2.8027487699047069</c:v>
                </c:pt>
                <c:pt idx="4">
                  <c:v>2.7055043018554992</c:v>
                </c:pt>
                <c:pt idx="5">
                  <c:v>2.6759113526576308</c:v>
                </c:pt>
                <c:pt idx="6">
                  <c:v>2.7694653479724298</c:v>
                </c:pt>
                <c:pt idx="7">
                  <c:v>2.7340301312904054</c:v>
                </c:pt>
                <c:pt idx="8">
                  <c:v>2.3591006446139042</c:v>
                </c:pt>
                <c:pt idx="9">
                  <c:v>2.5417621334270133</c:v>
                </c:pt>
                <c:pt idx="10">
                  <c:v>2.320939516316205</c:v>
                </c:pt>
                <c:pt idx="11">
                  <c:v>2.7294368210332056</c:v>
                </c:pt>
                <c:pt idx="12">
                  <c:v>1.7701275712628943</c:v>
                </c:pt>
                <c:pt idx="13">
                  <c:v>1.4674374109920234</c:v>
                </c:pt>
                <c:pt idx="14">
                  <c:v>1.3120122861305554</c:v>
                </c:pt>
                <c:pt idx="15">
                  <c:v>1.4926017215688563</c:v>
                </c:pt>
                <c:pt idx="16">
                  <c:v>1.3111288412771818</c:v>
                </c:pt>
                <c:pt idx="17">
                  <c:v>0.64494498772813014</c:v>
                </c:pt>
                <c:pt idx="18">
                  <c:v>0.46092979783106924</c:v>
                </c:pt>
                <c:pt idx="19">
                  <c:v>0.49136905142740145</c:v>
                </c:pt>
                <c:pt idx="20">
                  <c:v>0.30728102386037148</c:v>
                </c:pt>
                <c:pt idx="21">
                  <c:v>0.48999341571347632</c:v>
                </c:pt>
                <c:pt idx="22">
                  <c:v>0.15324535347317822</c:v>
                </c:pt>
                <c:pt idx="23">
                  <c:v>0.30718663123780854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CBB-40D6-92E8-A7CAC00F10CE}"/>
            </c:ext>
          </c:extLst>
        </c:ser>
        <c:ser>
          <c:idx val="6"/>
          <c:order val="6"/>
          <c:tx>
            <c:strRef>
              <c:f>'GLP-1 Migration -mbrs1000'!$H$1</c:f>
              <c:strCache>
                <c:ptCount val="1"/>
                <c:pt idx="0">
                  <c:v>Wegovy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'GLP-1 Migration -mbrs1000'!$A$2:$A$25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>
                  <c:v>45627</c:v>
                </c:pt>
              </c:numCache>
            </c:numRef>
          </c:cat>
          <c:val>
            <c:numRef>
              <c:f>'GLP-1 Migration -mbrs1000'!$H$2:$H$25</c:f>
              <c:numCache>
                <c:formatCode>0;\-0</c:formatCode>
                <c:ptCount val="24"/>
                <c:pt idx="0">
                  <c:v>9.3784565532354627</c:v>
                </c:pt>
                <c:pt idx="1">
                  <c:v>15.09453617375905</c:v>
                </c:pt>
                <c:pt idx="2">
                  <c:v>21.30473264955485</c:v>
                </c:pt>
                <c:pt idx="3">
                  <c:v>27.684929516058713</c:v>
                </c:pt>
                <c:pt idx="4">
                  <c:v>31.1599460972323</c:v>
                </c:pt>
                <c:pt idx="5">
                  <c:v>27.599225230317661</c:v>
                </c:pt>
                <c:pt idx="6">
                  <c:v>26.823361010699266</c:v>
                </c:pt>
                <c:pt idx="7">
                  <c:v>28.334494087918745</c:v>
                </c:pt>
                <c:pt idx="8">
                  <c:v>27.067575817149006</c:v>
                </c:pt>
                <c:pt idx="9">
                  <c:v>26.688502400983641</c:v>
                </c:pt>
                <c:pt idx="10">
                  <c:v>27.418032152748768</c:v>
                </c:pt>
                <c:pt idx="11">
                  <c:v>23.851555856528805</c:v>
                </c:pt>
                <c:pt idx="12">
                  <c:v>23.927241652932917</c:v>
                </c:pt>
                <c:pt idx="13">
                  <c:v>25.496725015986403</c:v>
                </c:pt>
                <c:pt idx="14">
                  <c:v>28.284543935884301</c:v>
                </c:pt>
                <c:pt idx="15">
                  <c:v>33.933843220973593</c:v>
                </c:pt>
                <c:pt idx="16">
                  <c:v>40.888925026806994</c:v>
                </c:pt>
                <c:pt idx="17">
                  <c:v>41.798577537999286</c:v>
                </c:pt>
                <c:pt idx="18">
                  <c:v>42.743556585534485</c:v>
                </c:pt>
                <c:pt idx="19">
                  <c:v>45.420926691320425</c:v>
                </c:pt>
                <c:pt idx="20">
                  <c:v>43.357352466698416</c:v>
                </c:pt>
                <c:pt idx="21">
                  <c:v>44.068782825730779</c:v>
                </c:pt>
                <c:pt idx="22">
                  <c:v>42.724804548322098</c:v>
                </c:pt>
                <c:pt idx="23">
                  <c:v>41.2244459121139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CBB-40D6-92E8-A7CAC00F10CE}"/>
            </c:ext>
          </c:extLst>
        </c:ser>
        <c:ser>
          <c:idx val="7"/>
          <c:order val="7"/>
          <c:tx>
            <c:strRef>
              <c:f>'GLP-1 Migration -mbrs1000'!$I$1</c:f>
              <c:strCache>
                <c:ptCount val="1"/>
                <c:pt idx="0">
                  <c:v>Zepbound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'GLP-1 Migration -mbrs1000'!$A$2:$A$25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>
                  <c:v>45627</c:v>
                </c:pt>
              </c:numCache>
            </c:numRef>
          </c:cat>
          <c:val>
            <c:numRef>
              <c:f>'GLP-1 Migration -mbrs1000'!$I$2:$I$25</c:f>
              <c:numCache>
                <c:formatCode>General</c:formatCode>
                <c:ptCount val="2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 formatCode="0;\-0">
                  <c:v>3.0945860217549397E-2</c:v>
                </c:pt>
                <c:pt idx="11" formatCode="0;\-0">
                  <c:v>1.8609796507044585</c:v>
                </c:pt>
                <c:pt idx="12" formatCode="0;\-0">
                  <c:v>4.5473966916926081</c:v>
                </c:pt>
                <c:pt idx="13" formatCode="0;\-0">
                  <c:v>8.4071935004751346</c:v>
                </c:pt>
                <c:pt idx="14" formatCode="0;\-0">
                  <c:v>8.8484549529735137</c:v>
                </c:pt>
                <c:pt idx="15" formatCode="0;\-0">
                  <c:v>10.570057089477412</c:v>
                </c:pt>
                <c:pt idx="16" formatCode="0;\-0">
                  <c:v>15.581089253317208</c:v>
                </c:pt>
                <c:pt idx="17" formatCode="0;\-0">
                  <c:v>20.576816275135577</c:v>
                </c:pt>
                <c:pt idx="18" formatCode="0;\-0">
                  <c:v>23.200133157497152</c:v>
                </c:pt>
                <c:pt idx="19" formatCode="0;\-0">
                  <c:v>28.990774034216688</c:v>
                </c:pt>
                <c:pt idx="20" formatCode="0;\-0">
                  <c:v>31.035383409897523</c:v>
                </c:pt>
                <c:pt idx="21" formatCode="0;\-0">
                  <c:v>36.749506178510728</c:v>
                </c:pt>
                <c:pt idx="22" formatCode="0;\-0">
                  <c:v>41.284298225674213</c:v>
                </c:pt>
                <c:pt idx="23" formatCode="0;\-0">
                  <c:v>44.019844256377965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CBB-40D6-92E8-A7CAC00F1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1897648"/>
        <c:axId val="461896208"/>
      </c:lineChart>
      <c:dateAx>
        <c:axId val="46189764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896208"/>
        <c:crosses val="autoZero"/>
        <c:auto val="1"/>
        <c:lblOffset val="100"/>
        <c:baseTimeUnit val="months"/>
      </c:dateAx>
      <c:valAx>
        <c:axId val="46189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;\-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1897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Claims/1000 by Dosage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'GLP-1 Migration - claims1000'!$S$29</c:f>
              <c:strCache>
                <c:ptCount val="1"/>
                <c:pt idx="0">
                  <c:v>.25 or .50 MG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'GLP-1 Migration - claims1000'!$R$30:$R$53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 formatCode="d\-mmm">
                  <c:v>45627</c:v>
                </c:pt>
              </c:numCache>
            </c:numRef>
          </c:cat>
          <c:val>
            <c:numRef>
              <c:f>'GLP-1 Migration - claims1000'!$S$30:$S$53</c:f>
              <c:numCache>
                <c:formatCode>0;\-0</c:formatCode>
                <c:ptCount val="24"/>
                <c:pt idx="0">
                  <c:v>24.552238418437028</c:v>
                </c:pt>
                <c:pt idx="1">
                  <c:v>31.845408615032031</c:v>
                </c:pt>
                <c:pt idx="2">
                  <c:v>36.424220336335708</c:v>
                </c:pt>
                <c:pt idx="3">
                  <c:v>34.318101604833188</c:v>
                </c:pt>
                <c:pt idx="4">
                  <c:v>39.120970249818598</c:v>
                </c:pt>
                <c:pt idx="5">
                  <c:v>41.289934476472979</c:v>
                </c:pt>
                <c:pt idx="6">
                  <c:v>35.847461582744259</c:v>
                </c:pt>
                <c:pt idx="7">
                  <c:v>38.99099789510749</c:v>
                </c:pt>
                <c:pt idx="8">
                  <c:v>34.517367326456068</c:v>
                </c:pt>
                <c:pt idx="9">
                  <c:v>34.065812007759604</c:v>
                </c:pt>
                <c:pt idx="10">
                  <c:v>32.802611830602359</c:v>
                </c:pt>
                <c:pt idx="11">
                  <c:v>33.652715350238957</c:v>
                </c:pt>
                <c:pt idx="12">
                  <c:v>34.73112372581334</c:v>
                </c:pt>
                <c:pt idx="13">
                  <c:v>31.458189498141497</c:v>
                </c:pt>
                <c:pt idx="14">
                  <c:v>33.532593080406521</c:v>
                </c:pt>
                <c:pt idx="15">
                  <c:v>38.107035789441618</c:v>
                </c:pt>
                <c:pt idx="16">
                  <c:v>39.211899764708271</c:v>
                </c:pt>
                <c:pt idx="17">
                  <c:v>36.239765977104454</c:v>
                </c:pt>
                <c:pt idx="18">
                  <c:v>37.673328809392729</c:v>
                </c:pt>
                <c:pt idx="19">
                  <c:v>34.91791321705972</c:v>
                </c:pt>
                <c:pt idx="20">
                  <c:v>32.233779402952976</c:v>
                </c:pt>
                <c:pt idx="21">
                  <c:v>35.70827017011959</c:v>
                </c:pt>
                <c:pt idx="22">
                  <c:v>31.200753967139089</c:v>
                </c:pt>
                <c:pt idx="23">
                  <c:v>31.517348364999158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93-4928-9E9A-E428DB8E465B}"/>
            </c:ext>
          </c:extLst>
        </c:ser>
        <c:ser>
          <c:idx val="1"/>
          <c:order val="1"/>
          <c:tx>
            <c:strRef>
              <c:f>'GLP-1 Migration - claims1000'!$T$29</c:f>
              <c:strCache>
                <c:ptCount val="1"/>
                <c:pt idx="0">
                  <c:v>1 MG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'GLP-1 Migration - claims1000'!$R$30:$R$53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 formatCode="d\-mmm">
                  <c:v>45627</c:v>
                </c:pt>
              </c:numCache>
            </c:numRef>
          </c:cat>
          <c:val>
            <c:numRef>
              <c:f>'GLP-1 Migration - claims1000'!$T$30:$T$53</c:f>
              <c:numCache>
                <c:formatCode>0;\-0</c:formatCode>
                <c:ptCount val="24"/>
                <c:pt idx="0">
                  <c:v>25.611598959334057</c:v>
                </c:pt>
                <c:pt idx="1">
                  <c:v>25.595083077243604</c:v>
                </c:pt>
                <c:pt idx="2">
                  <c:v>28.864476492945283</c:v>
                </c:pt>
                <c:pt idx="3">
                  <c:v>28.650320759025892</c:v>
                </c:pt>
                <c:pt idx="4">
                  <c:v>31.999585363325387</c:v>
                </c:pt>
                <c:pt idx="5">
                  <c:v>32.608780204479039</c:v>
                </c:pt>
                <c:pt idx="6">
                  <c:v>31.210940944003898</c:v>
                </c:pt>
                <c:pt idx="7">
                  <c:v>36.225899239597865</c:v>
                </c:pt>
                <c:pt idx="8">
                  <c:v>27.936718159901499</c:v>
                </c:pt>
                <c:pt idx="9">
                  <c:v>34.065812007759604</c:v>
                </c:pt>
                <c:pt idx="10">
                  <c:v>37.692057744975166</c:v>
                </c:pt>
                <c:pt idx="11">
                  <c:v>36.44418482629564</c:v>
                </c:pt>
                <c:pt idx="12">
                  <c:v>30.397363120307634</c:v>
                </c:pt>
                <c:pt idx="13">
                  <c:v>30.541041116271487</c:v>
                </c:pt>
                <c:pt idx="14">
                  <c:v>33.288497771358976</c:v>
                </c:pt>
                <c:pt idx="15">
                  <c:v>36.127053913891096</c:v>
                </c:pt>
                <c:pt idx="16">
                  <c:v>35.979814714118014</c:v>
                </c:pt>
                <c:pt idx="17">
                  <c:v>35.072722665977359</c:v>
                </c:pt>
                <c:pt idx="18">
                  <c:v>37.949886688091361</c:v>
                </c:pt>
                <c:pt idx="19">
                  <c:v>37.497600737053574</c:v>
                </c:pt>
                <c:pt idx="20">
                  <c:v>36.197704610751764</c:v>
                </c:pt>
                <c:pt idx="21">
                  <c:v>38.740104429846724</c:v>
                </c:pt>
                <c:pt idx="22">
                  <c:v>36.043307136891521</c:v>
                </c:pt>
                <c:pt idx="23">
                  <c:v>38.091142273488252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A93-4928-9E9A-E428DB8E465B}"/>
            </c:ext>
          </c:extLst>
        </c:ser>
        <c:ser>
          <c:idx val="2"/>
          <c:order val="2"/>
          <c:tx>
            <c:strRef>
              <c:f>'GLP-1 Migration - claims1000'!$U$29</c:f>
              <c:strCache>
                <c:ptCount val="1"/>
                <c:pt idx="0">
                  <c:v>2 MG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'GLP-1 Migration - claims1000'!$R$30:$R$53</c:f>
              <c:numCache>
                <c:formatCode>mmm\-yy</c:formatCode>
                <c:ptCount val="2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  <c:pt idx="12">
                  <c:v>45292</c:v>
                </c:pt>
                <c:pt idx="13">
                  <c:v>45323</c:v>
                </c:pt>
                <c:pt idx="14">
                  <c:v>45352</c:v>
                </c:pt>
                <c:pt idx="15">
                  <c:v>45383</c:v>
                </c:pt>
                <c:pt idx="16">
                  <c:v>45413</c:v>
                </c:pt>
                <c:pt idx="17">
                  <c:v>45444</c:v>
                </c:pt>
                <c:pt idx="18">
                  <c:v>45474</c:v>
                </c:pt>
                <c:pt idx="19">
                  <c:v>45505</c:v>
                </c:pt>
                <c:pt idx="20">
                  <c:v>45536</c:v>
                </c:pt>
                <c:pt idx="21">
                  <c:v>45566</c:v>
                </c:pt>
                <c:pt idx="22">
                  <c:v>45597</c:v>
                </c:pt>
                <c:pt idx="23" formatCode="d\-mmm">
                  <c:v>45627</c:v>
                </c:pt>
              </c:numCache>
            </c:numRef>
          </c:cat>
          <c:val>
            <c:numRef>
              <c:f>'GLP-1 Migration - claims1000'!$U$30:$U$53</c:f>
              <c:numCache>
                <c:formatCode>0;\-0</c:formatCode>
                <c:ptCount val="24"/>
                <c:pt idx="0">
                  <c:v>9.7211908458786205</c:v>
                </c:pt>
                <c:pt idx="1">
                  <c:v>11.313089223397053</c:v>
                </c:pt>
                <c:pt idx="2">
                  <c:v>13.776227417087521</c:v>
                </c:pt>
                <c:pt idx="3">
                  <c:v>15.197126663483298</c:v>
                </c:pt>
                <c:pt idx="4">
                  <c:v>19.591582875505338</c:v>
                </c:pt>
                <c:pt idx="5">
                  <c:v>20.504948620946266</c:v>
                </c:pt>
                <c:pt idx="6">
                  <c:v>12.664858389042461</c:v>
                </c:pt>
                <c:pt idx="7">
                  <c:v>21.903309574542451</c:v>
                </c:pt>
                <c:pt idx="8">
                  <c:v>22.659782507475658</c:v>
                </c:pt>
                <c:pt idx="9">
                  <c:v>9.2061384588758894</c:v>
                </c:pt>
                <c:pt idx="10">
                  <c:v>16.184684893778332</c:v>
                </c:pt>
                <c:pt idx="11">
                  <c:v>24.130702804134479</c:v>
                </c:pt>
                <c:pt idx="12">
                  <c:v>22.248672404321553</c:v>
                </c:pt>
                <c:pt idx="13">
                  <c:v>24.365575345013387</c:v>
                </c:pt>
                <c:pt idx="14">
                  <c:v>27.521746095110721</c:v>
                </c:pt>
                <c:pt idx="15">
                  <c:v>30.004340729496398</c:v>
                </c:pt>
                <c:pt idx="16">
                  <c:v>32.076919558688267</c:v>
                </c:pt>
                <c:pt idx="17">
                  <c:v>30.926647744867953</c:v>
                </c:pt>
                <c:pt idx="18">
                  <c:v>34.846292716028834</c:v>
                </c:pt>
                <c:pt idx="19">
                  <c:v>35.378571702772909</c:v>
                </c:pt>
                <c:pt idx="20">
                  <c:v>35.521686358258947</c:v>
                </c:pt>
                <c:pt idx="21">
                  <c:v>39.720091261273673</c:v>
                </c:pt>
                <c:pt idx="22">
                  <c:v>36.411095985227149</c:v>
                </c:pt>
                <c:pt idx="23">
                  <c:v>40.241448692152915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A93-4928-9E9A-E428DB8E4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1386496"/>
        <c:axId val="1541387456"/>
      </c:lineChart>
      <c:dateAx>
        <c:axId val="154138649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1387456"/>
        <c:crosses val="autoZero"/>
        <c:auto val="1"/>
        <c:lblOffset val="100"/>
        <c:baseTimeUnit val="months"/>
      </c:dateAx>
      <c:valAx>
        <c:axId val="1541387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;\-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138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43AA6A6-F0CB-497A-8EC9-FCF7C5F754B2}"/>
              </a:ext>
            </a:extLst>
          </p:cNvPr>
          <p:cNvSpPr/>
          <p:nvPr userDrawn="1"/>
        </p:nvSpPr>
        <p:spPr bwMode="gray">
          <a:xfrm>
            <a:off x="1524" y="1097280"/>
            <a:ext cx="12188952" cy="3657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C4411D-C2A2-48CE-8D28-29A12F0A36AC}"/>
              </a:ext>
            </a:extLst>
          </p:cNvPr>
          <p:cNvSpPr/>
          <p:nvPr userDrawn="1"/>
        </p:nvSpPr>
        <p:spPr bwMode="gray">
          <a:xfrm>
            <a:off x="0" y="1097280"/>
            <a:ext cx="12188952" cy="3657600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84000">
                <a:schemeClr val="tx1">
                  <a:alpha val="6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FAA1CD-2D04-45C2-B83A-0DA8A426DA30}"/>
              </a:ext>
            </a:extLst>
          </p:cNvPr>
          <p:cNvSpPr/>
          <p:nvPr userDrawn="1"/>
        </p:nvSpPr>
        <p:spPr bwMode="gray">
          <a:xfrm>
            <a:off x="3048" y="1097280"/>
            <a:ext cx="12188952" cy="36576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  <a:gs pos="50000">
                <a:schemeClr val="accent2"/>
              </a:gs>
            </a:gsLst>
            <a:lin ang="2700000" scaled="1"/>
            <a:tileRect/>
          </a:gradFill>
          <a:ln>
            <a:gradFill flip="none" rotWithShape="1">
              <a:gsLst>
                <a:gs pos="0">
                  <a:schemeClr val="accent1"/>
                </a:gs>
                <a:gs pos="50000">
                  <a:schemeClr val="accent2"/>
                </a:gs>
                <a:gs pos="100000">
                  <a:schemeClr val="accent3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1B41D8-19F8-49BC-9785-43C2B02B131A}"/>
              </a:ext>
            </a:extLst>
          </p:cNvPr>
          <p:cNvSpPr>
            <a:spLocks noGrp="1"/>
          </p:cNvSpPr>
          <p:nvPr>
            <p:ph type="ctrTitle"/>
          </p:nvPr>
        </p:nvSpPr>
        <p:spPr bwMode="gray">
          <a:xfrm>
            <a:off x="914400" y="2468880"/>
            <a:ext cx="10058400" cy="2194560"/>
          </a:xfrm>
        </p:spPr>
        <p:txBody>
          <a:bodyPr tIns="0" bIns="0"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C12944-CC51-41C9-AE61-B6B4E78EAA8C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gray">
          <a:xfrm>
            <a:off x="914400" y="4846320"/>
            <a:ext cx="10058400" cy="9144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D6182D0-46C2-4931-A870-93245E358F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65760" y="365760"/>
            <a:ext cx="2743200" cy="308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28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7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igation Sub-title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7E419-EFE5-49E0-9A84-0EC6DD5908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48640" y="500932"/>
            <a:ext cx="10972800" cy="82494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6AD0FF-A216-436F-B051-B1BE8ADE17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48640" y="2057400"/>
            <a:ext cx="10972799" cy="1737270"/>
          </a:xfrm>
        </p:spPr>
        <p:txBody>
          <a:bodyPr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DE053B-7AB7-4879-9C1E-CC724EEF94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48639" y="1417320"/>
            <a:ext cx="10972799" cy="54864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0">
                <a:solidFill>
                  <a:schemeClr val="accent1"/>
                </a:solidFill>
              </a:defRPr>
            </a:lvl1pPr>
            <a:lvl2pPr marL="230188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684BF77-45AD-491E-AE63-A8F05489005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548639" y="182880"/>
            <a:ext cx="5486400" cy="27432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 cap="small" baseline="0">
                <a:solidFill>
                  <a:schemeClr val="tx2"/>
                </a:solidFill>
              </a:defRPr>
            </a:lvl1pPr>
            <a:lvl2pPr marL="230188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7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igation Case Study w/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6E88D6E-7B11-45B8-A194-654C73036A8C}"/>
              </a:ext>
            </a:extLst>
          </p:cNvPr>
          <p:cNvSpPr/>
          <p:nvPr userDrawn="1"/>
        </p:nvSpPr>
        <p:spPr bwMode="gray">
          <a:xfrm>
            <a:off x="8488680" y="0"/>
            <a:ext cx="370332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73C874-B3F9-48CA-AFAC-4A9DF95831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48640" y="502920"/>
            <a:ext cx="7772400" cy="822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DAC86-8D10-440C-A9DD-09F343CE26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gray">
          <a:xfrm>
            <a:off x="548640" y="182880"/>
            <a:ext cx="5486400" cy="274320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 i="0" cap="all" baseline="0">
                <a:solidFill>
                  <a:schemeClr val="tx2"/>
                </a:solidFill>
              </a:defRPr>
            </a:lvl1pPr>
            <a:lvl2pPr marL="230188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4CED11C-7442-4305-845D-6522638825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48640" y="1417320"/>
            <a:ext cx="7772400" cy="1737270"/>
          </a:xfrm>
        </p:spPr>
        <p:txBody>
          <a:bodyPr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5992B9C-CDF1-4F94-A687-0C9FC67258D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8717280" y="777240"/>
            <a:ext cx="3291840" cy="548640"/>
          </a:xfrm>
        </p:spPr>
        <p:txBody>
          <a:bodyPr anchor="b"/>
          <a:lstStyle>
            <a:lvl1pPr marL="0" indent="0">
              <a:buNone/>
              <a:defRPr sz="16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9A2EB62-007D-4BC4-B728-5B4F01EBA88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8717281" y="1417320"/>
            <a:ext cx="3291839" cy="1737270"/>
          </a:xfr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buClrTx/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C9FE11-2ACD-4DB9-9774-2412EE78853C}"/>
              </a:ext>
            </a:extLst>
          </p:cNvPr>
          <p:cNvSpPr txBox="1"/>
          <p:nvPr userDrawn="1"/>
        </p:nvSpPr>
        <p:spPr bwMode="gray">
          <a:xfrm>
            <a:off x="11551920" y="6537960"/>
            <a:ext cx="365760" cy="228600"/>
          </a:xfrm>
          <a:prstGeom prst="rect">
            <a:avLst/>
          </a:prstGeom>
          <a:noFill/>
        </p:spPr>
        <p:txBody>
          <a:bodyPr wrap="none" lIns="91440" tIns="0" rIns="0" bIns="0" rtlCol="0" anchor="ctr">
            <a:noAutofit/>
          </a:bodyPr>
          <a:lstStyle/>
          <a:p>
            <a:pPr algn="r"/>
            <a:fld id="{67BB12AA-7393-4011-84FB-B3A64C0C3AF3}" type="slidenum">
              <a:rPr lang="en-US" sz="800" smtClean="0">
                <a:solidFill>
                  <a:schemeClr val="bg2">
                    <a:lumMod val="75000"/>
                  </a:schemeClr>
                </a:solidFill>
              </a:rPr>
              <a:pPr algn="r"/>
              <a:t>‹#›</a:t>
            </a:fld>
            <a:endParaRPr lang="en-US" sz="80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CE1313-EC6D-4C13-9E35-FAB5139E933E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11536680" y="6537960"/>
            <a:ext cx="0" cy="2286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318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E5844-8726-46AE-B94F-EE24EFB57D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48640" y="228600"/>
            <a:ext cx="10972800" cy="10972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CF9C4-813B-4FC4-9AD1-8B1B6855C52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 bwMode="gray">
          <a:xfrm>
            <a:off x="548640" y="1417320"/>
            <a:ext cx="5394960" cy="1737270"/>
          </a:xfrm>
        </p:spPr>
        <p:txBody>
          <a:bodyPr rIns="9144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43F9F6-7A97-4E7C-A59F-3B955F124D7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 bwMode="gray">
          <a:xfrm>
            <a:off x="6126480" y="1417320"/>
            <a:ext cx="5394960" cy="1737270"/>
          </a:xfrm>
        </p:spPr>
        <p:txBody>
          <a:bodyPr rIns="9144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2156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364D7-A925-43C5-83BD-DA42D0BA9F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48640" y="228600"/>
            <a:ext cx="10972800" cy="10972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68EE22-1750-4CF8-A82E-B5D5CCF8152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 bwMode="gray">
          <a:xfrm>
            <a:off x="548640" y="1417320"/>
            <a:ext cx="5394960" cy="548640"/>
          </a:xfrm>
        </p:spPr>
        <p:txBody>
          <a:bodyPr anchor="b"/>
          <a:lstStyle>
            <a:lvl1pPr marL="0" indent="0">
              <a:buNone/>
              <a:defRPr sz="1600" b="1" i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F404B-E29E-4EF7-940D-9A12B669210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 bwMode="gray">
          <a:xfrm>
            <a:off x="548640" y="2011680"/>
            <a:ext cx="5394960" cy="173727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A5E6D0-B790-4474-A70B-5D4BC2579C28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 bwMode="gray">
          <a:xfrm>
            <a:off x="6126480" y="1417320"/>
            <a:ext cx="5394960" cy="548640"/>
          </a:xfrm>
        </p:spPr>
        <p:txBody>
          <a:bodyPr anchor="b"/>
          <a:lstStyle>
            <a:lvl1pPr marL="0" indent="0">
              <a:buNone/>
              <a:defRPr sz="1600" b="1" i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86359D-C70A-41C2-A8DB-91A130AFFB5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 bwMode="gray">
          <a:xfrm>
            <a:off x="6126480" y="2011680"/>
            <a:ext cx="5394960" cy="173727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1720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50/50 Spli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39F9E-709E-4D36-A982-0CB675FAA8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58789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001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/ 1/3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4D032-04FA-4151-B54E-78A80CBA69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4206240" y="228600"/>
            <a:ext cx="7315200" cy="109728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4CF24-8E97-47C3-94FE-A2C4E786389E}"/>
              </a:ext>
            </a:extLst>
          </p:cNvPr>
          <p:cNvSpPr>
            <a:spLocks noGrp="1"/>
          </p:cNvSpPr>
          <p:nvPr>
            <p:ph idx="1" hasCustomPrompt="1"/>
          </p:nvPr>
        </p:nvSpPr>
        <p:spPr bwMode="gray">
          <a:xfrm>
            <a:off x="4206240" y="1417320"/>
            <a:ext cx="7315193" cy="4873625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0A6E5E4-D4D6-4737-9338-C6161818F6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26607" y="6474352"/>
            <a:ext cx="1828800" cy="20590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6FCB1BB-1145-4993-A17B-25DC984F6787}"/>
              </a:ext>
            </a:extLst>
          </p:cNvPr>
          <p:cNvSpPr/>
          <p:nvPr userDrawn="1"/>
        </p:nvSpPr>
        <p:spPr bwMode="ltGray">
          <a:xfrm>
            <a:off x="0" y="0"/>
            <a:ext cx="4023360" cy="68580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CC676-E27A-4CE7-AA31-80F414EC6260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 bwMode="gray">
          <a:xfrm>
            <a:off x="0" y="0"/>
            <a:ext cx="4023360" cy="6290945"/>
          </a:xfrm>
        </p:spPr>
        <p:txBody>
          <a:bodyPr lIns="91440" rIns="91440" anchor="ctr"/>
          <a:lstStyle>
            <a:lvl1pPr marL="0" indent="0" algn="ctr">
              <a:spcBef>
                <a:spcPts val="0"/>
              </a:spcBef>
              <a:spcAft>
                <a:spcPts val="1200"/>
              </a:spcAft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4A952D-F7E9-43C1-8699-7431369FDC9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26607" y="6474352"/>
            <a:ext cx="1828800" cy="20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162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 2/3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DE920-2126-47A3-ADC5-1ADCCCB7C0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8252694" y="228600"/>
            <a:ext cx="3390665" cy="1097280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6DF547-40DB-49AE-8AC3-96AB6388B8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26607" y="6474352"/>
            <a:ext cx="1828800" cy="205906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E9AECD6-4623-4512-9EF5-8032BB801B3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8252694" y="1417320"/>
            <a:ext cx="3390665" cy="173727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517C140-D8A5-4568-93F7-B91A49DFEDD9}"/>
              </a:ext>
            </a:extLst>
          </p:cNvPr>
          <p:cNvSpPr/>
          <p:nvPr userDrawn="1"/>
        </p:nvSpPr>
        <p:spPr bwMode="ltGray">
          <a:xfrm>
            <a:off x="0" y="0"/>
            <a:ext cx="8046720" cy="68580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26554B-ECE3-4970-B504-22DBAB45987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26607" y="6474352"/>
            <a:ext cx="1828800" cy="205906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9D48BE8-EA6C-45EC-A925-170EDAB9997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 bwMode="gray">
          <a:xfrm>
            <a:off x="548640" y="228600"/>
            <a:ext cx="7275442" cy="612648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E15832-AE7D-4BDA-9F1B-29A564F369D9}"/>
              </a:ext>
            </a:extLst>
          </p:cNvPr>
          <p:cNvSpPr txBox="1"/>
          <p:nvPr userDrawn="1"/>
        </p:nvSpPr>
        <p:spPr bwMode="gray">
          <a:xfrm>
            <a:off x="4873711" y="6504402"/>
            <a:ext cx="2444579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800">
                <a:solidFill>
                  <a:schemeClr val="tx2">
                    <a:lumMod val="60000"/>
                    <a:lumOff val="40000"/>
                  </a:schemeClr>
                </a:solidFill>
              </a:rPr>
              <a:t>Proprietary and confidential.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10018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Spli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6877D-B0E1-41CC-90AD-DC84E1739705}"/>
              </a:ext>
            </a:extLst>
          </p:cNvPr>
          <p:cNvSpPr/>
          <p:nvPr userDrawn="1"/>
        </p:nvSpPr>
        <p:spPr bwMode="ltGray">
          <a:xfrm>
            <a:off x="6111240" y="0"/>
            <a:ext cx="6080760" cy="68580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059778-229D-4DAC-A927-F65DC66177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48640" y="228600"/>
            <a:ext cx="5486400" cy="1097280"/>
          </a:xfr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81C532-3EC7-40FF-BE62-836D7A1E791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 bwMode="gray">
          <a:xfrm>
            <a:off x="548640" y="1417320"/>
            <a:ext cx="5486400" cy="173727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C5AA40-B5E6-43C7-A010-D4FFCD9BF1ED}"/>
              </a:ext>
            </a:extLst>
          </p:cNvPr>
          <p:cNvSpPr txBox="1"/>
          <p:nvPr userDrawn="1"/>
        </p:nvSpPr>
        <p:spPr bwMode="gray">
          <a:xfrm>
            <a:off x="11551920" y="6537960"/>
            <a:ext cx="365760" cy="228600"/>
          </a:xfrm>
          <a:prstGeom prst="rect">
            <a:avLst/>
          </a:prstGeom>
          <a:noFill/>
        </p:spPr>
        <p:txBody>
          <a:bodyPr wrap="none" lIns="91440" tIns="0" rIns="0" bIns="0" rtlCol="0" anchor="ctr">
            <a:noAutofit/>
          </a:bodyPr>
          <a:lstStyle/>
          <a:p>
            <a:pPr algn="r"/>
            <a:fld id="{67BB12AA-7393-4011-84FB-B3A64C0C3AF3}" type="slidenum">
              <a:rPr lang="en-US" sz="800" smtClean="0">
                <a:solidFill>
                  <a:schemeClr val="bg1"/>
                </a:solidFill>
              </a:rPr>
              <a:pPr algn="r"/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F5D7311-155D-4D0B-B3BF-F4C0EF98CCF4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11536680" y="6537960"/>
            <a:ext cx="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F8A3B8A-0B33-4487-B69B-F0CDCCF6A5F1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 bwMode="gray">
          <a:xfrm>
            <a:off x="6431280" y="1417320"/>
            <a:ext cx="5486400" cy="173727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A903CE24-481A-442F-86A7-2F1F8159725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6431280" y="228600"/>
            <a:ext cx="5486400" cy="1097280"/>
          </a:xfrm>
        </p:spPr>
        <p:txBody>
          <a:bodyPr anchor="b" anchorCtr="0"/>
          <a:lstStyle>
            <a:lvl1pPr marL="0" indent="0">
              <a:buNone/>
              <a:defRPr sz="3600">
                <a:solidFill>
                  <a:schemeClr val="bg1"/>
                </a:solidFill>
                <a:latin typeface="+mj-lt"/>
              </a:defRPr>
            </a:lvl1pPr>
            <a:lvl2pPr marL="230188" indent="0">
              <a:buNone/>
              <a:defRPr sz="1100">
                <a:latin typeface="+mj-lt"/>
              </a:defRPr>
            </a:lvl2pPr>
            <a:lvl3pPr marL="461963" indent="0">
              <a:buNone/>
              <a:defRPr sz="1100">
                <a:latin typeface="+mj-lt"/>
              </a:defRPr>
            </a:lvl3pPr>
            <a:lvl4pPr marL="684212" indent="0">
              <a:buNone/>
              <a:defRPr sz="1100">
                <a:latin typeface="+mj-lt"/>
              </a:defRPr>
            </a:lvl4pPr>
            <a:lvl5pPr marL="914400" indent="0">
              <a:buNone/>
              <a:defRPr sz="11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38BB34-97D8-420E-8BDB-7D59C3BC8B9F}"/>
              </a:ext>
            </a:extLst>
          </p:cNvPr>
          <p:cNvSpPr txBox="1"/>
          <p:nvPr userDrawn="1"/>
        </p:nvSpPr>
        <p:spPr bwMode="gray">
          <a:xfrm>
            <a:off x="4873711" y="6504402"/>
            <a:ext cx="2444579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800">
                <a:solidFill>
                  <a:schemeClr val="tx2">
                    <a:lumMod val="60000"/>
                    <a:lumOff val="40000"/>
                  </a:schemeClr>
                </a:solidFill>
              </a:rPr>
              <a:t>Proprietary and confidential.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371148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/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1D10B7B8-37AA-40E1-AB4E-AFB649DB9764}"/>
              </a:ext>
            </a:extLst>
          </p:cNvPr>
          <p:cNvSpPr/>
          <p:nvPr userDrawn="1"/>
        </p:nvSpPr>
        <p:spPr bwMode="gray">
          <a:xfrm>
            <a:off x="1524" y="1371600"/>
            <a:ext cx="12188952" cy="49377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10F9EC-0EAB-4727-9799-29ED998A35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48640" y="228600"/>
            <a:ext cx="10972800" cy="109728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99AEA91-0E64-414D-AB9C-BFADC08C13D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48640" y="1417320"/>
            <a:ext cx="3291840" cy="173727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B3F9836-81FE-412A-B3B8-FB616DCF9ED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4389120" y="1463040"/>
            <a:ext cx="7132320" cy="365760"/>
          </a:xfrm>
          <a:solidFill>
            <a:schemeClr val="bg1"/>
          </a:solidFill>
        </p:spPr>
        <p:txBody>
          <a:bodyPr lIns="91440" rIns="91440"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i="0" cap="all" baseline="0">
                <a:solidFill>
                  <a:schemeClr val="accent1"/>
                </a:solidFill>
              </a:defRPr>
            </a:lvl1pPr>
            <a:lvl2pPr marL="230188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4E48653B-8945-46CA-A1C3-B4E4C060CE3E}"/>
              </a:ext>
            </a:extLst>
          </p:cNvPr>
          <p:cNvSpPr>
            <a:spLocks noGrp="1" noChangeAspect="1"/>
          </p:cNvSpPr>
          <p:nvPr>
            <p:ph sz="quarter" idx="12"/>
          </p:nvPr>
        </p:nvSpPr>
        <p:spPr bwMode="gray">
          <a:xfrm>
            <a:off x="4389120" y="1874520"/>
            <a:ext cx="7132320" cy="4297680"/>
          </a:xfrm>
          <a:solidFill>
            <a:schemeClr val="bg1"/>
          </a:solidFill>
        </p:spPr>
        <p:txBody>
          <a:bodyPr wrap="none" lIns="0" tIns="0" rIns="0" bIns="0"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73146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4B0FA-047F-4407-821B-C22BF03B1C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48640" y="228600"/>
            <a:ext cx="10972800" cy="10972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34DD49-2F27-4A07-83C6-CA25A04EC86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48640" y="1417320"/>
            <a:ext cx="10972800" cy="173727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4779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, Table, Video or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E158-87A9-49B9-8665-06169502C2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83D87-15DF-4870-9314-FB061E93EB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 bwMode="gray">
          <a:xfrm>
            <a:off x="548640" y="1371600"/>
            <a:ext cx="10972800" cy="365760"/>
          </a:xfrm>
        </p:spPr>
        <p:txBody>
          <a:bodyPr anchor="ctr"/>
          <a:lstStyle>
            <a:lvl1pPr marL="0" indent="0">
              <a:buNone/>
              <a:defRPr sz="1200" b="1" i="0" cap="all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1E72A9-6195-42CA-9CFB-21A9BC70B486}"/>
              </a:ext>
            </a:extLst>
          </p:cNvPr>
          <p:cNvSpPr>
            <a:spLocks noGrp="1"/>
          </p:cNvSpPr>
          <p:nvPr>
            <p:ph sz="quarter" idx="11"/>
          </p:nvPr>
        </p:nvSpPr>
        <p:spPr bwMode="gray">
          <a:xfrm>
            <a:off x="548640" y="1783080"/>
            <a:ext cx="10972800" cy="448056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11470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ograph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6DB8C-1020-4056-B923-F94F287281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/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998054E-4F18-4B5D-8169-EB6F5B85092F}"/>
              </a:ext>
            </a:extLst>
          </p:cNvPr>
          <p:cNvSpPr>
            <a:spLocks noGrp="1" noChangeAspect="1"/>
          </p:cNvSpPr>
          <p:nvPr>
            <p:ph type="pic" sz="quarter" idx="10"/>
          </p:nvPr>
        </p:nvSpPr>
        <p:spPr bwMode="gray">
          <a:xfrm>
            <a:off x="548640" y="1463564"/>
            <a:ext cx="1188720" cy="1188720"/>
          </a:xfrm>
          <a:solidFill>
            <a:schemeClr val="tx2">
              <a:lumMod val="20000"/>
              <a:lumOff val="80000"/>
            </a:schemeClr>
          </a:solidFill>
        </p:spPr>
        <p:txBody>
          <a:bodyPr tIns="0" bIns="0" anchor="ctr"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EADCA0-1709-4CF8-82EA-67DEA0A2DAE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1971675" y="1463674"/>
            <a:ext cx="9601200" cy="388755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400">
                <a:solidFill>
                  <a:schemeClr val="tx1"/>
                </a:solidFill>
              </a:defRPr>
            </a:lvl1pPr>
            <a:lvl2pPr marL="231775" indent="-231775">
              <a:buFont typeface="Arial" panose="020B0604020202020204" pitchFamily="34" charset="0"/>
              <a:buChar char="•"/>
              <a:defRPr sz="1400"/>
            </a:lvl2pPr>
            <a:lvl3pPr marL="461963" indent="-231775">
              <a:buFont typeface="Montserrat" pitchFamily="2" charset="0"/>
              <a:buChar char="–"/>
              <a:defRPr sz="1400"/>
            </a:lvl3pPr>
            <a:lvl4pPr marL="684213" indent="-222250">
              <a:buFont typeface="Arial" panose="020B0604020202020204" pitchFamily="34" charset="0"/>
              <a:buChar char="•"/>
              <a:defRPr sz="1400"/>
            </a:lvl4pPr>
            <a:lvl5pPr marL="914400" indent="-230188">
              <a:buFont typeface="Montserrat" pitchFamily="2" charset="0"/>
              <a:buChar char="–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C89915E-15C2-40D3-A464-3F45356D96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1971675" y="5493964"/>
            <a:ext cx="3657600" cy="91440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200"/>
            </a:lvl1pPr>
            <a:lvl2pPr marL="230188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13105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or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3BFCA46-3FC8-4333-B32A-2787D1B2405E}"/>
              </a:ext>
            </a:extLst>
          </p:cNvPr>
          <p:cNvSpPr/>
          <p:nvPr userDrawn="1"/>
        </p:nvSpPr>
        <p:spPr bwMode="gray">
          <a:xfrm>
            <a:off x="3048" y="1467853"/>
            <a:ext cx="12188952" cy="48023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5AFCE8-5382-4D35-ACF3-41C4DD47D71C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FFA2B5B-9938-4C3D-9CEB-1CAA9A3B0613}"/>
              </a:ext>
            </a:extLst>
          </p:cNvPr>
          <p:cNvSpPr>
            <a:spLocks noGrp="1"/>
          </p:cNvSpPr>
          <p:nvPr>
            <p:ph sz="quarter" idx="10"/>
          </p:nvPr>
        </p:nvSpPr>
        <p:spPr bwMode="gray">
          <a:xfrm>
            <a:off x="548638" y="1828800"/>
            <a:ext cx="5303520" cy="1737270"/>
          </a:xfrm>
        </p:spPr>
        <p:txBody>
          <a:bodyPr anchor="t">
            <a:noAutofit/>
          </a:bodyPr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bg2"/>
                </a:solidFill>
              </a:defRPr>
            </a:lvl2pPr>
            <a:lvl3pPr>
              <a:defRPr b="0">
                <a:solidFill>
                  <a:schemeClr val="bg2"/>
                </a:solidFill>
              </a:defRPr>
            </a:lvl3pPr>
            <a:lvl4pPr>
              <a:defRPr b="0">
                <a:solidFill>
                  <a:schemeClr val="bg2"/>
                </a:solidFill>
              </a:defRPr>
            </a:lvl4pPr>
            <a:lvl5pPr>
              <a:defRPr b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5852CF6E-AAD1-4716-AFBC-CF518D0E7A36}"/>
              </a:ext>
            </a:extLst>
          </p:cNvPr>
          <p:cNvSpPr>
            <a:spLocks noGrp="1"/>
          </p:cNvSpPr>
          <p:nvPr>
            <p:ph sz="quarter" idx="11"/>
          </p:nvPr>
        </p:nvSpPr>
        <p:spPr bwMode="gray">
          <a:xfrm>
            <a:off x="6156960" y="1828800"/>
            <a:ext cx="5303520" cy="1737270"/>
          </a:xfrm>
        </p:spPr>
        <p:txBody>
          <a:bodyPr anchor="t">
            <a:noAutofit/>
          </a:bodyPr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bg2"/>
                </a:solidFill>
              </a:defRPr>
            </a:lvl2pPr>
            <a:lvl3pPr>
              <a:defRPr b="0">
                <a:solidFill>
                  <a:schemeClr val="bg2"/>
                </a:solidFill>
              </a:defRPr>
            </a:lvl3pPr>
            <a:lvl4pPr>
              <a:defRPr b="0">
                <a:solidFill>
                  <a:schemeClr val="bg2"/>
                </a:solidFill>
              </a:defRPr>
            </a:lvl4pPr>
            <a:lvl5pPr>
              <a:defRPr b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549781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03C5AC-1382-43C6-AAFE-6377BA615A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578347" y="3145536"/>
            <a:ext cx="5035306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3039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3C63E8-A757-437B-89B5-A92323037D70}"/>
              </a:ext>
            </a:extLst>
          </p:cNvPr>
          <p:cNvSpPr/>
          <p:nvPr userDrawn="1"/>
        </p:nvSpPr>
        <p:spPr bwMode="ltGray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3832C7-714B-439A-A941-A961367F79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578347" y="3145536"/>
            <a:ext cx="5035306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56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Lead Lin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5A9B4-4F78-4BD3-A9E7-10DBB9BD5A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48640" y="228600"/>
            <a:ext cx="10972800" cy="10972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D43FB4-CFD8-4577-8558-30475385B2E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48640" y="1417320"/>
            <a:ext cx="10972800" cy="1737270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  <a:lvl2pPr marL="231775" indent="-231775">
              <a:buFont typeface="Arial" panose="020B0604020202020204" pitchFamily="34" charset="0"/>
              <a:buChar char="•"/>
              <a:defRPr/>
            </a:lvl2pPr>
            <a:lvl3pPr marL="396875" indent="-166688">
              <a:buFont typeface="Montserrat" pitchFamily="2" charset="0"/>
              <a:buChar char="–"/>
              <a:defRPr/>
            </a:lvl3pPr>
            <a:lvl4pPr marL="628650" indent="-231775">
              <a:buFont typeface="Arial" panose="020B0604020202020204" pitchFamily="34" charset="0"/>
              <a:buChar char="•"/>
              <a:defRPr/>
            </a:lvl4pPr>
            <a:lvl5pPr marL="858838" indent="-230188">
              <a:buFont typeface="Montserrat" pitchFamily="2" charset="0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4959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Sub-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736B527-13DB-4F7F-9BAA-D0273ABCDE7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 bwMode="gray">
          <a:xfrm>
            <a:off x="548639" y="1417320"/>
            <a:ext cx="10972799" cy="54864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2A01CB-410B-4355-8EA1-EA29928F89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48640" y="228600"/>
            <a:ext cx="10972800" cy="109728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E97B3F3-65AE-439D-8BBB-87E57AAA03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48640" y="2057400"/>
            <a:ext cx="10972800" cy="173727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000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87A65-77F6-41F7-AB0D-566B5868BF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831850" y="2286000"/>
            <a:ext cx="10515600" cy="2011680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spcAft>
                <a:spcPts val="600"/>
              </a:spcAft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00C92-AFC9-45F0-B352-270FC7948B6A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831850" y="4389120"/>
            <a:ext cx="10515600" cy="15001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000"/>
              </a:spcAft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C3664B-10D6-4C70-9CB9-4CA6D539A11A}"/>
              </a:ext>
            </a:extLst>
          </p:cNvPr>
          <p:cNvSpPr/>
          <p:nvPr userDrawn="1"/>
        </p:nvSpPr>
        <p:spPr bwMode="gray">
          <a:xfrm>
            <a:off x="0" y="4297680"/>
            <a:ext cx="12188952" cy="54864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  <a:gs pos="50000">
                <a:schemeClr val="accent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34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p Slide Deep Oce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C0602CC-3715-4F07-962F-D13E2696B143}"/>
              </a:ext>
            </a:extLst>
          </p:cNvPr>
          <p:cNvSpPr/>
          <p:nvPr userDrawn="1"/>
        </p:nvSpPr>
        <p:spPr bwMode="gray"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3427B9-142B-468C-B6DD-20C69CDE7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746760" y="685800"/>
            <a:ext cx="10698480" cy="5486400"/>
          </a:xfrm>
        </p:spPr>
        <p:txBody>
          <a:bodyPr anchor="ctr">
            <a:noAutofit/>
          </a:bodyPr>
          <a:lstStyle>
            <a:lvl1pPr algn="ctr">
              <a:lnSpc>
                <a:spcPct val="110000"/>
              </a:lnSpc>
              <a:spcAft>
                <a:spcPts val="1200"/>
              </a:spcAft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126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p Slide Peac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39FEEFF-5395-4182-A27D-EA7A0C19B01F}"/>
              </a:ext>
            </a:extLst>
          </p:cNvPr>
          <p:cNvSpPr/>
          <p:nvPr userDrawn="1"/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2163D8-1888-498C-9759-1609791AEA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746760" y="685800"/>
            <a:ext cx="10698480" cy="5486400"/>
          </a:xfrm>
        </p:spPr>
        <p:txBody>
          <a:bodyPr tIns="0" bIns="0" anchor="ctr">
            <a:noAutofit/>
          </a:bodyPr>
          <a:lstStyle>
            <a:lvl1pPr algn="ctr">
              <a:lnSpc>
                <a:spcPct val="110000"/>
              </a:lnSpc>
              <a:spcAft>
                <a:spcPts val="1200"/>
              </a:spcAft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222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p Slide Pe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362F91-0D38-40ED-9CBA-20E89052A14C}"/>
              </a:ext>
            </a:extLst>
          </p:cNvPr>
          <p:cNvSpPr/>
          <p:nvPr userDrawn="1"/>
        </p:nvSpPr>
        <p:spPr bwMode="ltGray">
          <a:xfrm>
            <a:off x="1524" y="0"/>
            <a:ext cx="12188952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7FA879-92E8-4ECD-BCC6-D677C1B4D0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746760" y="685800"/>
            <a:ext cx="10698480" cy="5486400"/>
          </a:xfrm>
        </p:spPr>
        <p:txBody>
          <a:bodyPr tIns="0" bIns="0" anchor="ctr" anchorCtr="0">
            <a:normAutofit/>
          </a:bodyPr>
          <a:lstStyle>
            <a:lvl1pPr algn="ctr">
              <a:lnSpc>
                <a:spcPct val="110000"/>
              </a:lnSpc>
              <a:spcAft>
                <a:spcPts val="1200"/>
              </a:spcAft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1465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igation w/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06D8B-1C87-44F7-B24D-3B8C1400F8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gray">
          <a:xfrm>
            <a:off x="548640" y="502920"/>
            <a:ext cx="10972800" cy="8229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2CFC67-10F0-4413-A377-C2F301E647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548639" y="1417320"/>
            <a:ext cx="10972799" cy="1737270"/>
          </a:xfrm>
        </p:spPr>
        <p:txBody>
          <a:bodyPr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35B8D-30D2-4F78-BADD-2CB2839AE3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 bwMode="gray">
          <a:xfrm>
            <a:off x="548639" y="182880"/>
            <a:ext cx="5486400" cy="27432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1" i="0" cap="none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1462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8E9CD1-0C23-4D8A-A67A-EF582B85B8C6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548640" y="228600"/>
            <a:ext cx="10972800" cy="1097280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F9F48D-7D14-401E-AD12-F7EAD627EB61}"/>
              </a:ext>
            </a:extLst>
          </p:cNvPr>
          <p:cNvSpPr>
            <a:spLocks noGrp="1"/>
          </p:cNvSpPr>
          <p:nvPr>
            <p:ph type="body" idx="1"/>
          </p:nvPr>
        </p:nvSpPr>
        <p:spPr bwMode="gray">
          <a:xfrm>
            <a:off x="548640" y="1417320"/>
            <a:ext cx="10972800" cy="1737270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0AABAD-E9C8-48C5-898C-64C83B0DC5D5}"/>
              </a:ext>
            </a:extLst>
          </p:cNvPr>
          <p:cNvSpPr txBox="1"/>
          <p:nvPr userDrawn="1"/>
        </p:nvSpPr>
        <p:spPr bwMode="gray">
          <a:xfrm>
            <a:off x="11551920" y="6474352"/>
            <a:ext cx="365760" cy="228600"/>
          </a:xfrm>
          <a:prstGeom prst="rect">
            <a:avLst/>
          </a:prstGeom>
          <a:noFill/>
        </p:spPr>
        <p:txBody>
          <a:bodyPr wrap="none" lIns="91440" tIns="0" rIns="0" bIns="0" rtlCol="0" anchor="ctr">
            <a:noAutofit/>
          </a:bodyPr>
          <a:lstStyle/>
          <a:p>
            <a:pPr algn="r"/>
            <a:fld id="{67BB12AA-7393-4011-84FB-B3A64C0C3AF3}" type="slidenum">
              <a:rPr lang="en-US" sz="800" smtClean="0">
                <a:solidFill>
                  <a:schemeClr val="bg2">
                    <a:lumMod val="75000"/>
                  </a:schemeClr>
                </a:solidFill>
              </a:rPr>
              <a:pPr algn="r"/>
              <a:t>‹#›</a:t>
            </a:fld>
            <a:endParaRPr lang="en-US" sz="80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3AF5ACD-F2E3-44B7-814C-035E334979F9}"/>
              </a:ext>
            </a:extLst>
          </p:cNvPr>
          <p:cNvCxnSpPr>
            <a:cxnSpLocks/>
          </p:cNvCxnSpPr>
          <p:nvPr userDrawn="1"/>
        </p:nvCxnSpPr>
        <p:spPr bwMode="gray">
          <a:xfrm>
            <a:off x="11536680" y="6474352"/>
            <a:ext cx="0" cy="2286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47AC367D-A308-490D-9AD0-848C97E965FD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26607" y="6463005"/>
            <a:ext cx="1828800" cy="20590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202D1C8-CDD0-41BF-9A62-0B15720EAE89}"/>
              </a:ext>
            </a:extLst>
          </p:cNvPr>
          <p:cNvSpPr txBox="1"/>
          <p:nvPr userDrawn="1"/>
        </p:nvSpPr>
        <p:spPr bwMode="gray">
          <a:xfrm>
            <a:off x="4873711" y="6504402"/>
            <a:ext cx="2444579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800">
                <a:solidFill>
                  <a:schemeClr val="bg2">
                    <a:lumMod val="60000"/>
                    <a:lumOff val="40000"/>
                  </a:schemeClr>
                </a:solidFill>
              </a:rPr>
              <a:t>Proprietary and confidential.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888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1pPr>
      <a:lvl2pPr marL="461963" indent="-231775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ClrTx/>
        <a:buFont typeface="Montserrat" pitchFamily="2" charset="0"/>
        <a:buChar char="–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684213" indent="-222250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3pPr>
      <a:lvl4pPr marL="914400" indent="-230188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Montserrat" pitchFamily="2" charset="0"/>
        <a:buChar char="–"/>
        <a:defRPr sz="1600" kern="1200">
          <a:solidFill>
            <a:schemeClr val="bg2"/>
          </a:solidFill>
          <a:latin typeface="+mn-lt"/>
          <a:ea typeface="+mn-ea"/>
          <a:cs typeface="+mn-cs"/>
        </a:defRPr>
      </a:lvl4pPr>
      <a:lvl5pPr marL="1144588" indent="-230188" algn="l" defTabSz="914400" rtl="0" eaLnBrk="1" latinLnBrk="0" hangingPunct="1">
        <a:lnSpc>
          <a:spcPct val="11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4E978E-760C-4D52-88A7-AD762487D0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GLP-1 Updates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64050CA9-16D2-47BB-EE90-0E543C9629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Courtney Plagens 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41F3C7-8568-8970-B7B3-92FBF5B6258C}"/>
              </a:ext>
            </a:extLst>
          </p:cNvPr>
          <p:cNvSpPr/>
          <p:nvPr/>
        </p:nvSpPr>
        <p:spPr>
          <a:xfrm>
            <a:off x="250723" y="221226"/>
            <a:ext cx="3126658" cy="5751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56AE3C2A-D079-9427-1C32-D7C4432C1C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206" y="221226"/>
            <a:ext cx="2536722" cy="617270"/>
          </a:xfrm>
          <a:prstGeom prst="rect">
            <a:avLst/>
          </a:prstGeom>
        </p:spPr>
      </p:pic>
      <p:pic>
        <p:nvPicPr>
          <p:cNvPr id="6" name="Picture 5" descr="A blue and green cube with letters on it&#10;&#10;Description automatically generated">
            <a:extLst>
              <a:ext uri="{FF2B5EF4-FFF2-40B4-BE49-F238E27FC236}">
                <a16:creationId xmlns:a16="http://schemas.microsoft.com/office/drawing/2014/main" id="{8646F1E0-023C-3E15-A6C8-F9BA98F7B7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5755" y="-166917"/>
            <a:ext cx="1638259" cy="136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627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E1B75E-0A09-2E9E-7FCD-77895B0B3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CFC4E-D0E1-81E1-EFB3-B6E3D51D4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946" y="388620"/>
            <a:ext cx="10972800" cy="465622"/>
          </a:xfrm>
        </p:spPr>
        <p:txBody>
          <a:bodyPr>
            <a:normAutofit fontScale="90000"/>
          </a:bodyPr>
          <a:lstStyle/>
          <a:p>
            <a:r>
              <a:rPr lang="en-US" sz="2800"/>
              <a:t>Obesity GLP-1 Employer Coverage Strategies: Plan Design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6B32DCE-FFAF-71C6-2FFA-DB24E172FA07}"/>
              </a:ext>
            </a:extLst>
          </p:cNvPr>
          <p:cNvGraphicFramePr>
            <a:graphicFrameLocks noGrp="1"/>
          </p:cNvGraphicFramePr>
          <p:nvPr/>
        </p:nvGraphicFramePr>
        <p:xfrm>
          <a:off x="560671" y="1273611"/>
          <a:ext cx="10773075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0471">
                  <a:extLst>
                    <a:ext uri="{9D8B030D-6E8A-4147-A177-3AD203B41FA5}">
                      <a16:colId xmlns:a16="http://schemas.microsoft.com/office/drawing/2014/main" val="1589102233"/>
                    </a:ext>
                  </a:extLst>
                </a:gridCol>
                <a:gridCol w="6782604">
                  <a:extLst>
                    <a:ext uri="{9D8B030D-6E8A-4147-A177-3AD203B41FA5}">
                      <a16:colId xmlns:a16="http://schemas.microsoft.com/office/drawing/2014/main" val="2967990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892779"/>
                  </a:ext>
                </a:extLst>
              </a:tr>
              <a:tr h="428915">
                <a:tc>
                  <a:txBody>
                    <a:bodyPr/>
                    <a:lstStyle/>
                    <a:p>
                      <a:r>
                        <a:rPr lang="en-US" sz="1200"/>
                        <a:t>Lifestyle Management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/>
                        <a:t>*FDA labels for all obesity medications stipulate that they are approved “in combination with a reduced calorie diet and increased physical activity”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Requiring lifestyle management program participation from members filling a GLP1</a:t>
                      </a:r>
                    </a:p>
                    <a:p>
                      <a:r>
                        <a:rPr lang="en-US" sz="1200"/>
                        <a:t>Q1: Are Lifestyle Management efforts a preliminary requirement (Step Therapy) or concomitant?</a:t>
                      </a:r>
                    </a:p>
                    <a:p>
                      <a:r>
                        <a:rPr lang="en-US" sz="1200"/>
                        <a:t>Q2: Which Lifestyle Management program?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988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Alternative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Carve-out obesity GLP-1 medications</a:t>
                      </a:r>
                    </a:p>
                    <a:p>
                      <a:r>
                        <a:rPr lang="en-US" sz="1200"/>
                        <a:t>Employers subsidize employees who want to use consumer-direct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401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Enhanced Prior Auth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Increase BMI thresholds to narrow eligibility; for example: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BMI ≥ 35 [option to include: plus one or more co-morbid conditions, such as hypertension]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BMI of ≥ 40 plus cardiac comorbidities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BMI ≥ 40 plus three cardiac comorbidities</a:t>
                      </a:r>
                    </a:p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92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Formulary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Covering a single drug to negotiate a lower price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6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Duration of Coverage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Limited coverage period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08629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F2059B1-B124-9E6D-6004-A34A0D2AF525}"/>
              </a:ext>
            </a:extLst>
          </p:cNvPr>
          <p:cNvSpPr/>
          <p:nvPr/>
        </p:nvSpPr>
        <p:spPr>
          <a:xfrm>
            <a:off x="109885" y="6443447"/>
            <a:ext cx="2170228" cy="415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6" name="Picture 5" descr="A blue and white logo&#10;&#10;Description automatically generated">
            <a:extLst>
              <a:ext uri="{FF2B5EF4-FFF2-40B4-BE49-F238E27FC236}">
                <a16:creationId xmlns:a16="http://schemas.microsoft.com/office/drawing/2014/main" id="{E0823407-C122-6E47-0C59-62FA50328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4" y="6401380"/>
            <a:ext cx="1775895" cy="432135"/>
          </a:xfrm>
          <a:prstGeom prst="rect">
            <a:avLst/>
          </a:prstGeom>
        </p:spPr>
      </p:pic>
      <p:pic>
        <p:nvPicPr>
          <p:cNvPr id="9" name="Picture 8" descr="A blue and green cube with letters on it&#10;&#10;Description automatically generated">
            <a:extLst>
              <a:ext uri="{FF2B5EF4-FFF2-40B4-BE49-F238E27FC236}">
                <a16:creationId xmlns:a16="http://schemas.microsoft.com/office/drawing/2014/main" id="{782380D3-4E2C-B4B2-64F5-846E1BB5A8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387" y="5949486"/>
            <a:ext cx="1239053" cy="103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9795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4B9A7-6F99-15D1-6404-1DB2AA14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61" y="220178"/>
            <a:ext cx="10972800" cy="465622"/>
          </a:xfrm>
        </p:spPr>
        <p:txBody>
          <a:bodyPr>
            <a:normAutofit fontScale="90000"/>
          </a:bodyPr>
          <a:lstStyle/>
          <a:p>
            <a:r>
              <a:rPr lang="en-US" sz="2800"/>
              <a:t>Obesity GLP-1 Employer Coverage Strategies: Plan Design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CBBA115-1FA3-6390-3B94-00EF845ABC92}"/>
              </a:ext>
            </a:extLst>
          </p:cNvPr>
          <p:cNvGraphicFramePr>
            <a:graphicFrameLocks noGrp="1"/>
          </p:cNvGraphicFramePr>
          <p:nvPr/>
        </p:nvGraphicFramePr>
        <p:xfrm>
          <a:off x="560672" y="798363"/>
          <a:ext cx="10816389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1010">
                  <a:extLst>
                    <a:ext uri="{9D8B030D-6E8A-4147-A177-3AD203B41FA5}">
                      <a16:colId xmlns:a16="http://schemas.microsoft.com/office/drawing/2014/main" val="1589102233"/>
                    </a:ext>
                  </a:extLst>
                </a:gridCol>
                <a:gridCol w="4041407">
                  <a:extLst>
                    <a:ext uri="{9D8B030D-6E8A-4147-A177-3AD203B41FA5}">
                      <a16:colId xmlns:a16="http://schemas.microsoft.com/office/drawing/2014/main" val="2967990197"/>
                    </a:ext>
                  </a:extLst>
                </a:gridCol>
                <a:gridCol w="4103972">
                  <a:extLst>
                    <a:ext uri="{9D8B030D-6E8A-4147-A177-3AD203B41FA5}">
                      <a16:colId xmlns:a16="http://schemas.microsoft.com/office/drawing/2014/main" val="19321399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Limitations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892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Lifestyle Management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/>
                        <a:t>*FDA labels for all obesity medications stipulate that they are approved “in combination with a reduced calorie diet and increased physical activity”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Potentially more sustainable and cost-effective than medication management alone</a:t>
                      </a:r>
                    </a:p>
                    <a:p>
                      <a:r>
                        <a:rPr lang="en-US" sz="1200"/>
                        <a:t>May support reduced dosages or eventually discontinued Rx reliance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May delay treatment for patients in need (delaying and potentially driving overall costs)</a:t>
                      </a:r>
                    </a:p>
                    <a:p>
                      <a:r>
                        <a:rPr lang="en-US" sz="1200"/>
                        <a:t>Ignores reality that most people with obesity tried lifestyle changes already</a:t>
                      </a:r>
                    </a:p>
                    <a:p>
                      <a:r>
                        <a:rPr lang="en-US" sz="1200"/>
                        <a:t>Some stand-alone lifestyle management programs have additional costs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988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Alternative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Limited financial resources are directed to patients in 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Depending on the employer’s contribution, there may be inequitable access due to member cost-share</a:t>
                      </a:r>
                    </a:p>
                    <a:p>
                      <a:r>
                        <a:rPr lang="en-US" sz="1200"/>
                        <a:t>Care coordination risk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235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Enhanced Prior Auth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Employer flexibility to define coverage (including BMI thresholds)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Restrictions may lead to loss of rebates</a:t>
                      </a:r>
                    </a:p>
                    <a:p>
                      <a:r>
                        <a:rPr lang="en-US" sz="1200"/>
                        <a:t>Ongoing monitoring is suggested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92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Formulary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Covering only a single drug to negotiate a lower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Drug supply concerns</a:t>
                      </a:r>
                    </a:p>
                    <a:p>
                      <a:r>
                        <a:rPr lang="en-US" sz="1200"/>
                        <a:t>Difficult to administer the process for members to switch meds</a:t>
                      </a:r>
                    </a:p>
                    <a:p>
                      <a:r>
                        <a:rPr lang="en-US" sz="1200"/>
                        <a:t>Side effect and weight loss differences are not considered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63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Duration of Coverage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Limited coverage period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Need more clinical evidence to support the ideal length of time for members to be on a medication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08629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0A2FEC9-E8E3-7A81-8139-71C1D71FAE88}"/>
              </a:ext>
            </a:extLst>
          </p:cNvPr>
          <p:cNvSpPr txBox="1"/>
          <p:nvPr/>
        </p:nvSpPr>
        <p:spPr>
          <a:xfrm>
            <a:off x="1331218" y="5745079"/>
            <a:ext cx="9275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30406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Rebate decrements may be a factor when adopting any obesity GLP-1 strategy.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F974FC-9017-F51B-02E2-76CB57CE9EEE}"/>
              </a:ext>
            </a:extLst>
          </p:cNvPr>
          <p:cNvSpPr/>
          <p:nvPr/>
        </p:nvSpPr>
        <p:spPr>
          <a:xfrm>
            <a:off x="109885" y="6443447"/>
            <a:ext cx="2170228" cy="415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7C545469-D77F-8964-96D9-FB62F45CD7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4" y="6401380"/>
            <a:ext cx="1775895" cy="432135"/>
          </a:xfrm>
          <a:prstGeom prst="rect">
            <a:avLst/>
          </a:prstGeom>
        </p:spPr>
      </p:pic>
      <p:pic>
        <p:nvPicPr>
          <p:cNvPr id="10" name="Picture 9" descr="A blue and green cube with letters on it&#10;&#10;Description automatically generated">
            <a:extLst>
              <a:ext uri="{FF2B5EF4-FFF2-40B4-BE49-F238E27FC236}">
                <a16:creationId xmlns:a16="http://schemas.microsoft.com/office/drawing/2014/main" id="{A2E06F5C-D3B5-BE79-E56B-0749C42D53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387" y="5949486"/>
            <a:ext cx="1239053" cy="103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823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E2F613-228A-BE03-4EF8-A1F9F1994E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1A6D5-A9A3-9599-EED4-EC81C3562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61" y="220178"/>
            <a:ext cx="10972800" cy="465622"/>
          </a:xfrm>
        </p:spPr>
        <p:txBody>
          <a:bodyPr>
            <a:normAutofit fontScale="90000"/>
          </a:bodyPr>
          <a:lstStyle/>
          <a:p>
            <a:r>
              <a:rPr lang="en-US" sz="2800"/>
              <a:t>GLP-1 Employer Coverage Strategies: Controlling Access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1A7D549-3FA3-4C1A-B95C-9A695C9B0B29}"/>
              </a:ext>
            </a:extLst>
          </p:cNvPr>
          <p:cNvGraphicFramePr>
            <a:graphicFrameLocks noGrp="1"/>
          </p:cNvGraphicFramePr>
          <p:nvPr/>
        </p:nvGraphicFramePr>
        <p:xfrm>
          <a:off x="504123" y="1045011"/>
          <a:ext cx="10773076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760">
                  <a:extLst>
                    <a:ext uri="{9D8B030D-6E8A-4147-A177-3AD203B41FA5}">
                      <a16:colId xmlns:a16="http://schemas.microsoft.com/office/drawing/2014/main" val="1589102233"/>
                    </a:ext>
                  </a:extLst>
                </a:gridCol>
                <a:gridCol w="4162158">
                  <a:extLst>
                    <a:ext uri="{9D8B030D-6E8A-4147-A177-3AD203B41FA5}">
                      <a16:colId xmlns:a16="http://schemas.microsoft.com/office/drawing/2014/main" val="2967990197"/>
                    </a:ext>
                  </a:extLst>
                </a:gridCol>
                <a:gridCol w="4162158">
                  <a:extLst>
                    <a:ext uri="{9D8B030D-6E8A-4147-A177-3AD203B41FA5}">
                      <a16:colId xmlns:a16="http://schemas.microsoft.com/office/drawing/2014/main" val="8695795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Strategy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Challenges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892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Open Access with tighter 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Wider access without high rates of inappropriate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PCPs are not yet expert in obesity medications</a:t>
                      </a:r>
                    </a:p>
                    <a:p>
                      <a:r>
                        <a:rPr lang="en-US" sz="1200"/>
                        <a:t>Requires monitoring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988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Limited Network (Center of Excellence)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Curated group of obesity specialists with broader PA</a:t>
                      </a:r>
                      <a:endParaRPr lang="en-US" sz="120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Limited amount of obesity specialists; long waiting lists could 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92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Obesity Carve-out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Implement external weight loss firm to direct members with obesity (PMPM)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May be limited to group 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6366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2D77ED4-ABFF-66E2-054D-C0C8CCB1ED3D}"/>
              </a:ext>
            </a:extLst>
          </p:cNvPr>
          <p:cNvSpPr txBox="1"/>
          <p:nvPr/>
        </p:nvSpPr>
        <p:spPr>
          <a:xfrm>
            <a:off x="673768" y="3641023"/>
            <a:ext cx="7767887" cy="146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2286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030406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Obesity Carve-out </a:t>
            </a:r>
            <a:r>
              <a:rPr kumimoji="0" lang="en-US" sz="1200" b="0" i="0" u="none" strike="noStrike" kern="100" cap="none" spc="0" normalizeH="0" baseline="0" noProof="0">
                <a:ln>
                  <a:noFill/>
                </a:ln>
                <a:solidFill>
                  <a:srgbClr val="4C4C4E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common elements: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00" cap="none" spc="0" normalizeH="0" baseline="0" noProof="0">
                <a:ln>
                  <a:noFill/>
                </a:ln>
                <a:solidFill>
                  <a:srgbClr val="4C4C4E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National network of clinical experts who engage with patients virtually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00" cap="none" spc="0" normalizeH="0" baseline="0" noProof="0">
                <a:ln>
                  <a:noFill/>
                </a:ln>
                <a:solidFill>
                  <a:srgbClr val="4C4C4E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Clinical algorithms that help identify patients for whom less expensive treatment options are appropriate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200" b="0" i="0" u="none" strike="noStrike" kern="100" cap="none" spc="0" normalizeH="0" baseline="0" noProof="0">
                <a:ln>
                  <a:noFill/>
                </a:ln>
                <a:solidFill>
                  <a:srgbClr val="4C4C4E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Integration of interventions on diet and activity as part of lifestyle management 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4C4C4E"/>
                </a:solidFill>
                <a:effectLst/>
                <a:uLnTx/>
                <a:uFillTx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4.      PMPM payment model, often with guarantees on adherence to medication 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30406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7C8534-5FFF-DF00-6D0E-9E9FAB6C31B1}"/>
              </a:ext>
            </a:extLst>
          </p:cNvPr>
          <p:cNvSpPr/>
          <p:nvPr/>
        </p:nvSpPr>
        <p:spPr>
          <a:xfrm>
            <a:off x="109885" y="6443447"/>
            <a:ext cx="2170228" cy="415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1ECA9182-3B2B-C125-7B6C-01B0923B5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4" y="6401380"/>
            <a:ext cx="1775895" cy="432135"/>
          </a:xfrm>
          <a:prstGeom prst="rect">
            <a:avLst/>
          </a:prstGeom>
        </p:spPr>
      </p:pic>
      <p:pic>
        <p:nvPicPr>
          <p:cNvPr id="10" name="Picture 9" descr="A blue and green cube with letters on it&#10;&#10;Description automatically generated">
            <a:extLst>
              <a:ext uri="{FF2B5EF4-FFF2-40B4-BE49-F238E27FC236}">
                <a16:creationId xmlns:a16="http://schemas.microsoft.com/office/drawing/2014/main" id="{5CB8161F-F85C-1E64-0564-16D929B5CF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387" y="5949486"/>
            <a:ext cx="1239053" cy="103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909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8AE92-9D09-E054-80EE-5DDC030E8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GLP-1 Parting Thoughts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2A6628-2932-A069-EB02-CD031CF8F0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39" y="1417320"/>
            <a:ext cx="10972799" cy="3578800"/>
          </a:xfrm>
        </p:spPr>
        <p:txBody>
          <a:bodyPr/>
          <a:lstStyle/>
          <a:p>
            <a:r>
              <a:rPr lang="en-US"/>
              <a:t>Physicians &amp; Experts see the value of GLP-1 medications</a:t>
            </a:r>
          </a:p>
          <a:p>
            <a:pPr lvl="1"/>
            <a:r>
              <a:rPr lang="en-US"/>
              <a:t>Physicians &amp; Employers call for reduced pricing to improve access</a:t>
            </a:r>
          </a:p>
          <a:p>
            <a:pPr lvl="1"/>
            <a:r>
              <a:rPr lang="en-US"/>
              <a:t>Broader indications are coming</a:t>
            </a:r>
          </a:p>
          <a:p>
            <a:r>
              <a:rPr lang="en-US"/>
              <a:t>Employer plan design &amp; benefit structures are unique &amp; conversations around coverage for obesity GLP-1 medications can open doors</a:t>
            </a:r>
          </a:p>
          <a:p>
            <a:pPr lvl="1"/>
            <a:r>
              <a:rPr lang="en-US"/>
              <a:t>Insight into employer culture &amp; member needs</a:t>
            </a:r>
          </a:p>
          <a:p>
            <a:r>
              <a:rPr lang="en-US"/>
              <a:t>Data is important 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Without access to data, employers are reliant on PBM reporting</a:t>
            </a:r>
          </a:p>
          <a:p>
            <a:pPr lvl="1"/>
            <a:r>
              <a:rPr lang="en-US">
                <a:sym typeface="Wingdings" panose="05000000000000000000" pitchFamily="2" charset="2"/>
              </a:rPr>
              <a:t>Review GLP-1 use regularly to off-label use of Type 2 diabetes GLP-1 medications, identify gaps in prior auth, common access points (providers), &amp; cost projections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8A76D10-D064-5656-F2D0-65091D3D98BF}"/>
              </a:ext>
            </a:extLst>
          </p:cNvPr>
          <p:cNvSpPr/>
          <p:nvPr/>
        </p:nvSpPr>
        <p:spPr>
          <a:xfrm>
            <a:off x="109885" y="6443447"/>
            <a:ext cx="2170228" cy="415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3F6E749D-0051-7F8A-0F10-D92BE9C35B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4" y="6401380"/>
            <a:ext cx="1775895" cy="432135"/>
          </a:xfrm>
          <a:prstGeom prst="rect">
            <a:avLst/>
          </a:prstGeom>
        </p:spPr>
      </p:pic>
      <p:pic>
        <p:nvPicPr>
          <p:cNvPr id="9" name="Picture 8" descr="A blue and green cube with letters on it&#10;&#10;Description automatically generated">
            <a:extLst>
              <a:ext uri="{FF2B5EF4-FFF2-40B4-BE49-F238E27FC236}">
                <a16:creationId xmlns:a16="http://schemas.microsoft.com/office/drawing/2014/main" id="{20560029-54A4-E954-ADBD-1B269C722B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387" y="5949486"/>
            <a:ext cx="1239053" cy="103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424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B8BADE-D903-45DF-B9F0-BC93C06D2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8577DCF7-4FB7-44DC-9D75-D1E31DF9F15A}"/>
              </a:ext>
            </a:extLst>
          </p:cNvPr>
          <p:cNvGraphicFramePr>
            <a:graphicFrameLocks noGrp="1"/>
          </p:cNvGraphicFramePr>
          <p:nvPr>
            <p:ph sz="quarter" idx="10"/>
          </p:nvPr>
        </p:nvGraphicFramePr>
        <p:xfrm>
          <a:off x="1194999" y="1797118"/>
          <a:ext cx="7461722" cy="2316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8392">
                  <a:extLst>
                    <a:ext uri="{9D8B030D-6E8A-4147-A177-3AD203B41FA5}">
                      <a16:colId xmlns:a16="http://schemas.microsoft.com/office/drawing/2014/main" val="1681456711"/>
                    </a:ext>
                  </a:extLst>
                </a:gridCol>
                <a:gridCol w="6823330">
                  <a:extLst>
                    <a:ext uri="{9D8B030D-6E8A-4147-A177-3AD203B41FA5}">
                      <a16:colId xmlns:a16="http://schemas.microsoft.com/office/drawing/2014/main" val="4184219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1">
                        <a:solidFill>
                          <a:schemeClr val="accent1"/>
                        </a:solidFill>
                      </a:endParaRPr>
                    </a:p>
                  </a:txBody>
                  <a:tcPr marT="137160" marB="13716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chemeClr val="accent1"/>
                          </a:solidFill>
                        </a:rPr>
                        <a:t>ITEM</a:t>
                      </a:r>
                    </a:p>
                  </a:txBody>
                  <a:tcPr marT="137160" marB="13716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2796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T="137160" marB="1371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2"/>
                          </a:solidFill>
                        </a:rPr>
                        <a:t>2024 Data Trends in Type 2 Diabetes &amp; Obesity GLP-1 Medications</a:t>
                      </a:r>
                    </a:p>
                  </a:txBody>
                  <a:tcPr marT="137160" marB="1371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1459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T="137160" marB="1371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>
                          <a:solidFill>
                            <a:schemeClr val="bg2"/>
                          </a:solidFill>
                        </a:rPr>
                        <a:t>Future of GLP-1 Drug Pricing</a:t>
                      </a:r>
                    </a:p>
                  </a:txBody>
                  <a:tcPr marT="137160" marB="1371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08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T="137160" marB="1371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solidFill>
                            <a:schemeClr val="bg2"/>
                          </a:solidFill>
                        </a:rPr>
                        <a:t>Employer Strategies Around Obesity GLP-1 Coverage</a:t>
                      </a:r>
                    </a:p>
                  </a:txBody>
                  <a:tcPr marT="137160" marB="13716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6425761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F8222CDE-65FC-2A59-45D2-277E478C722C}"/>
              </a:ext>
            </a:extLst>
          </p:cNvPr>
          <p:cNvSpPr/>
          <p:nvPr/>
        </p:nvSpPr>
        <p:spPr>
          <a:xfrm>
            <a:off x="109885" y="6298764"/>
            <a:ext cx="2170228" cy="502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C09FFD99-AED1-1F4B-3793-34CE992902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81" y="6333861"/>
            <a:ext cx="1775895" cy="432135"/>
          </a:xfrm>
          <a:prstGeom prst="rect">
            <a:avLst/>
          </a:prstGeom>
        </p:spPr>
      </p:pic>
      <p:pic>
        <p:nvPicPr>
          <p:cNvPr id="6" name="Picture 5" descr="A blue and green cube with letters on it&#10;&#10;Description automatically generated">
            <a:extLst>
              <a:ext uri="{FF2B5EF4-FFF2-40B4-BE49-F238E27FC236}">
                <a16:creationId xmlns:a16="http://schemas.microsoft.com/office/drawing/2014/main" id="{ECFA0E10-17C7-432C-F409-477298A76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5936" y="6259797"/>
            <a:ext cx="842975" cy="70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178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EE660-3E5B-10E8-946E-0B38CF171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367" y="484168"/>
            <a:ext cx="5607209" cy="578910"/>
          </a:xfrm>
        </p:spPr>
        <p:txBody>
          <a:bodyPr>
            <a:normAutofit fontScale="90000"/>
          </a:bodyPr>
          <a:lstStyle/>
          <a:p>
            <a:r>
              <a:rPr lang="en-US" sz="2800"/>
              <a:t>Type 2 Diabetes &amp; Obesity GLP-1 Medication Trends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A4A0E-3F55-5964-EBBB-10F9C71907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0043" y="1704443"/>
            <a:ext cx="3431569" cy="217636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>
                <a:solidFill>
                  <a:srgbClr val="404040"/>
                </a:solidFill>
              </a:rPr>
              <a:t>Claims (/1000) for Type 2 Diabetes (GLP-1) medications surpassed Metformin in early 2024. </a:t>
            </a:r>
          </a:p>
          <a:p>
            <a:r>
              <a:rPr lang="en-US">
                <a:solidFill>
                  <a:srgbClr val="404040"/>
                </a:solidFill>
              </a:rPr>
              <a:t>Obesity Rx claims increased from 16/1000 in January 2023 to 99/1000 in December 2024.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7542FE-147F-85BE-CE7C-FBF275BB8C8F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6191250"/>
            <a:ext cx="6400800" cy="4206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Paid Claims: Jan 2023 – Dec 2024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5A9022B-4614-E461-B55E-6E01674A9F7A}"/>
              </a:ext>
            </a:extLst>
          </p:cNvPr>
          <p:cNvGraphicFramePr>
            <a:graphicFrameLocks/>
          </p:cNvGraphicFramePr>
          <p:nvPr/>
        </p:nvGraphicFramePr>
        <p:xfrm>
          <a:off x="4745801" y="655754"/>
          <a:ext cx="6966156" cy="4831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8E0AB54-4121-27BE-7563-8CB1D17893B2}"/>
              </a:ext>
            </a:extLst>
          </p:cNvPr>
          <p:cNvSpPr txBox="1"/>
          <p:nvPr/>
        </p:nvSpPr>
        <p:spPr>
          <a:xfrm>
            <a:off x="6628008" y="5787073"/>
            <a:ext cx="3916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Type 2 (GLP-1) includes </a:t>
            </a:r>
            <a:r>
              <a:rPr kumimoji="0" lang="en-US" sz="1000" b="0" i="0" u="none" strike="noStrike" kern="1200" cap="none" spc="0" normalizeH="0" baseline="0" noProof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Mounjaro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Ozempic, </a:t>
            </a:r>
            <a:r>
              <a:rPr kumimoji="0" lang="en-US" sz="1000" b="0" i="0" u="none" strike="noStrike" kern="1200" cap="none" spc="0" normalizeH="0" baseline="0" noProof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Rybelsus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&amp; Victoza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Weight Loss includes </a:t>
            </a:r>
            <a:r>
              <a:rPr kumimoji="0" lang="en-US" sz="1000" b="0" i="0" u="none" strike="noStrike" kern="1200" cap="none" spc="0" normalizeH="0" baseline="0" noProof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Saxenda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US" sz="1000" b="0" i="0" u="none" strike="noStrike" kern="1200" cap="none" spc="0" normalizeH="0" baseline="0" noProof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Wegovy</a:t>
            </a: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, </a:t>
            </a:r>
            <a:r>
              <a:rPr kumimoji="0" lang="en-US" sz="1000" b="0" i="0" u="none" strike="noStrike" kern="1200" cap="none" spc="0" normalizeH="0" baseline="0" noProof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Zepound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9" name="Picture 8" descr="A blue and green cube with letters on it&#10;&#10;Description automatically generated">
            <a:extLst>
              <a:ext uri="{FF2B5EF4-FFF2-40B4-BE49-F238E27FC236}">
                <a16:creationId xmlns:a16="http://schemas.microsoft.com/office/drawing/2014/main" id="{5E12C799-4090-263C-7F08-40F501723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264" y="5789311"/>
            <a:ext cx="1239053" cy="103213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4E314CD-67B3-68E8-A4BA-05BB6644F3EF}"/>
              </a:ext>
            </a:extLst>
          </p:cNvPr>
          <p:cNvSpPr/>
          <p:nvPr/>
        </p:nvSpPr>
        <p:spPr>
          <a:xfrm>
            <a:off x="109885" y="6443447"/>
            <a:ext cx="2170228" cy="415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11" name="Picture 10" descr="A blue and white logo&#10;&#10;Description automatically generated">
            <a:extLst>
              <a:ext uri="{FF2B5EF4-FFF2-40B4-BE49-F238E27FC236}">
                <a16:creationId xmlns:a16="http://schemas.microsoft.com/office/drawing/2014/main" id="{71F4BB1C-168E-0225-245F-BEFD73AF66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4" y="6401380"/>
            <a:ext cx="1775895" cy="43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32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FDACC-C1FA-54C1-64E3-D73714898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635" y="196994"/>
            <a:ext cx="10972800" cy="524901"/>
          </a:xfrm>
        </p:spPr>
        <p:txBody>
          <a:bodyPr>
            <a:normAutofit/>
          </a:bodyPr>
          <a:lstStyle/>
          <a:p>
            <a:r>
              <a:rPr lang="en-US" sz="2800"/>
              <a:t>GLP1 Meds: Tale of Two Pharmaceutical Giants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EF15290-6BDC-0A59-C125-25F10582D67C}"/>
              </a:ext>
            </a:extLst>
          </p:cNvPr>
          <p:cNvGraphicFramePr>
            <a:graphicFrameLocks noGrp="1"/>
          </p:cNvGraphicFramePr>
          <p:nvPr/>
        </p:nvGraphicFramePr>
        <p:xfrm>
          <a:off x="706383" y="721895"/>
          <a:ext cx="11109912" cy="4817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1335">
                  <a:extLst>
                    <a:ext uri="{9D8B030D-6E8A-4147-A177-3AD203B41FA5}">
                      <a16:colId xmlns:a16="http://schemas.microsoft.com/office/drawing/2014/main" val="2479064027"/>
                    </a:ext>
                  </a:extLst>
                </a:gridCol>
                <a:gridCol w="3785606">
                  <a:extLst>
                    <a:ext uri="{9D8B030D-6E8A-4147-A177-3AD203B41FA5}">
                      <a16:colId xmlns:a16="http://schemas.microsoft.com/office/drawing/2014/main" val="2567380395"/>
                    </a:ext>
                  </a:extLst>
                </a:gridCol>
                <a:gridCol w="4102971">
                  <a:extLst>
                    <a:ext uri="{9D8B030D-6E8A-4147-A177-3AD203B41FA5}">
                      <a16:colId xmlns:a16="http://schemas.microsoft.com/office/drawing/2014/main" val="432778399"/>
                    </a:ext>
                  </a:extLst>
                </a:gridCol>
              </a:tblGrid>
              <a:tr h="351847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Novo Nordisk</a:t>
                      </a:r>
                      <a:endParaRPr sz="12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Eli Lilly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03360571"/>
                  </a:ext>
                </a:extLst>
              </a:tr>
              <a:tr h="351847">
                <a:tc>
                  <a:txBody>
                    <a:bodyPr/>
                    <a:lstStyle/>
                    <a:p>
                      <a:r>
                        <a:rPr lang="en-US" sz="1200"/>
                        <a:t>Active Ingredient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Semaglutide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Tirzepatide</a:t>
                      </a:r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060350"/>
                  </a:ext>
                </a:extLst>
              </a:tr>
              <a:tr h="491622">
                <a:tc>
                  <a:txBody>
                    <a:bodyPr/>
                    <a:lstStyle/>
                    <a:p>
                      <a:r>
                        <a:rPr lang="en-US" sz="1200"/>
                        <a:t>2024 Global Sales</a:t>
                      </a:r>
                    </a:p>
                    <a:p>
                      <a:r>
                        <a:rPr lang="en-US" sz="1200"/>
                        <a:t>*Does not include rebates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Ozempic: $17 billion</a:t>
                      </a:r>
                    </a:p>
                    <a:p>
                      <a:pPr algn="ctr"/>
                      <a:r>
                        <a:rPr lang="en-US" sz="1200" err="1"/>
                        <a:t>Wegovy</a:t>
                      </a:r>
                      <a:r>
                        <a:rPr lang="en-US" sz="1200"/>
                        <a:t>: $8 billion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 </a:t>
                      </a:r>
                      <a:r>
                        <a:rPr lang="en-US" sz="1200" err="1"/>
                        <a:t>Mounjaro</a:t>
                      </a:r>
                      <a:r>
                        <a:rPr lang="en-US" sz="1200"/>
                        <a:t>: $11.5 billion</a:t>
                      </a:r>
                    </a:p>
                    <a:p>
                      <a:pPr algn="ctr"/>
                      <a:r>
                        <a:rPr lang="en-US" sz="1200" err="1"/>
                        <a:t>Zepbound</a:t>
                      </a:r>
                      <a:r>
                        <a:rPr lang="en-US" sz="1200"/>
                        <a:t>: $4.9 billion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876296"/>
                  </a:ext>
                </a:extLst>
              </a:tr>
              <a:tr h="491622">
                <a:tc>
                  <a:txBody>
                    <a:bodyPr/>
                    <a:lstStyle/>
                    <a:p>
                      <a:r>
                        <a:rPr lang="en-US" sz="1200"/>
                        <a:t>Type 2 Diabetes Rx  (Year Rx Came to Market)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Ozempic (2017)</a:t>
                      </a:r>
                    </a:p>
                    <a:p>
                      <a:pPr algn="ctr"/>
                      <a:r>
                        <a:rPr lang="en-US" sz="1200" err="1"/>
                        <a:t>Rybelsus</a:t>
                      </a:r>
                      <a:r>
                        <a:rPr lang="en-US" sz="1200"/>
                        <a:t> (2019)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err="1"/>
                        <a:t>Mounjaro</a:t>
                      </a:r>
                      <a:r>
                        <a:rPr lang="en-US" sz="1200"/>
                        <a:t> (2022)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751983"/>
                  </a:ext>
                </a:extLst>
              </a:tr>
              <a:tr h="491622">
                <a:tc>
                  <a:txBody>
                    <a:bodyPr/>
                    <a:lstStyle/>
                    <a:p>
                      <a:r>
                        <a:rPr lang="en-US" sz="1200"/>
                        <a:t>Weight Loss Rx (Year Rx Came to Market)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err="1"/>
                        <a:t>Wegovy</a:t>
                      </a:r>
                      <a:r>
                        <a:rPr lang="en-US" sz="1200"/>
                        <a:t> (2021)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err="1"/>
                        <a:t>Zepbound</a:t>
                      </a:r>
                      <a:r>
                        <a:rPr lang="en-US" sz="1200"/>
                        <a:t> (2023)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554691"/>
                  </a:ext>
                </a:extLst>
              </a:tr>
              <a:tr h="607298">
                <a:tc>
                  <a:txBody>
                    <a:bodyPr/>
                    <a:lstStyle/>
                    <a:p>
                      <a:r>
                        <a:rPr lang="en-US" sz="1200"/>
                        <a:t>Recent Weight Loss Rx Broader Indications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/>
                        <a:t>Reduction of major cardiovascular events in adults with known heart disease (who are obese or overweight)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Treatment for moderate to severe obstructive sleep apnea in adults with obesity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877767"/>
                  </a:ext>
                </a:extLst>
              </a:tr>
              <a:tr h="291877">
                <a:tc>
                  <a:txBody>
                    <a:bodyPr/>
                    <a:lstStyle/>
                    <a:p>
                      <a:r>
                        <a:rPr lang="en-US" sz="1200"/>
                        <a:t># Obesity Meds in the Pipeline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287004"/>
                  </a:ext>
                </a:extLst>
              </a:tr>
              <a:tr h="1592813">
                <a:tc>
                  <a:txBody>
                    <a:bodyPr/>
                    <a:lstStyle/>
                    <a:p>
                      <a:r>
                        <a:rPr lang="en-US" sz="1200"/>
                        <a:t>Current Market Strategies: Direct to Consumer Pricing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err="1"/>
                        <a:t>NovoCare</a:t>
                      </a:r>
                      <a:r>
                        <a:rPr lang="en-US" sz="1200"/>
                        <a:t> Pharmacy</a:t>
                      </a:r>
                    </a:p>
                    <a:p>
                      <a:pPr algn="ctr"/>
                      <a:r>
                        <a:rPr lang="en-US" sz="1200"/>
                        <a:t>$499 </a:t>
                      </a:r>
                      <a:r>
                        <a:rPr lang="en-US" sz="1200" err="1"/>
                        <a:t>Wegovy</a:t>
                      </a:r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err="1"/>
                        <a:t>LillyDirect</a:t>
                      </a:r>
                      <a:endParaRPr lang="en-US" sz="1200"/>
                    </a:p>
                    <a:p>
                      <a:pPr algn="ctr"/>
                      <a:r>
                        <a:rPr lang="en-US" sz="1200"/>
                        <a:t>$499 </a:t>
                      </a:r>
                      <a:r>
                        <a:rPr lang="en-US" sz="1200" err="1"/>
                        <a:t>Zepbound</a:t>
                      </a:r>
                      <a:endParaRPr lang="en-US" sz="1200"/>
                    </a:p>
                    <a:p>
                      <a:pPr fontAlgn="base"/>
                      <a:r>
                        <a:rPr lang="en-US" sz="1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Effective early 2025, pricing was lowered to:</a:t>
                      </a:r>
                    </a:p>
                    <a:p>
                      <a:pPr fontAlgn="base"/>
                      <a:r>
                        <a:rPr lang="en-US" sz="1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 mg dose to $349 per month.</a:t>
                      </a:r>
                    </a:p>
                    <a:p>
                      <a:pPr fontAlgn="base"/>
                      <a:r>
                        <a:rPr lang="en-US" sz="1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mg dose to $499 per month.</a:t>
                      </a:r>
                    </a:p>
                    <a:p>
                      <a:pPr fontAlgn="base"/>
                      <a:r>
                        <a:rPr lang="en-US" sz="1000" b="0" i="0" kern="120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Zepbound</a:t>
                      </a:r>
                      <a:r>
                        <a:rPr lang="en-US" sz="1000" b="0" i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Self Pay Journey Program, which reduces the price of the 7.5 mg ($599) and 10 mg ($699) doses to $499 per month at first fill and refills that occur within 45 days of prior delivery.</a:t>
                      </a:r>
                    </a:p>
                    <a:p>
                      <a:pPr algn="ctr"/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75699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A45E0BD-0154-C7E3-B9DE-339315030A72}"/>
              </a:ext>
            </a:extLst>
          </p:cNvPr>
          <p:cNvSpPr txBox="1"/>
          <p:nvPr/>
        </p:nvSpPr>
        <p:spPr>
          <a:xfrm>
            <a:off x="2628901" y="5879527"/>
            <a:ext cx="7789312" cy="36933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30406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Over 70% of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srgbClr val="030406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semaglutide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30406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 sales in 2024 came from the U.S. market.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D48D49-B5B9-FFFC-8720-B13AA8990C75}"/>
              </a:ext>
            </a:extLst>
          </p:cNvPr>
          <p:cNvSpPr/>
          <p:nvPr/>
        </p:nvSpPr>
        <p:spPr>
          <a:xfrm>
            <a:off x="109885" y="6443447"/>
            <a:ext cx="2170228" cy="415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6" name="Picture 5" descr="A blue and white logo&#10;&#10;Description automatically generated">
            <a:extLst>
              <a:ext uri="{FF2B5EF4-FFF2-40B4-BE49-F238E27FC236}">
                <a16:creationId xmlns:a16="http://schemas.microsoft.com/office/drawing/2014/main" id="{0B353976-B481-8611-152A-1137E7C96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4" y="6401380"/>
            <a:ext cx="1775895" cy="43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279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F3F0F26-3671-5C89-75BE-48ED81BC7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487" y="119062"/>
            <a:ext cx="10972800" cy="612737"/>
          </a:xfrm>
        </p:spPr>
        <p:txBody>
          <a:bodyPr/>
          <a:lstStyle/>
          <a:p>
            <a:r>
              <a:rPr lang="en-US" sz="2800"/>
              <a:t>Trends: Type 2 Diabetes &amp; Obesity GLP-1 Medications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9FBD5A-3BA3-5CBE-5CBB-E4B0730FF5EE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-46474" y="6103955"/>
            <a:ext cx="6400800" cy="4206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Paid Claims: January 2023 – December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755104-36D3-421C-2DDE-FEB06F22ECB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9448800" y="6373813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7BA96A-ECCA-874F-8E8F-187FC6D6DBC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CC293D81-10C7-4282-A711-064E7A836C33}"/>
              </a:ext>
            </a:extLst>
          </p:cNvPr>
          <p:cNvGraphicFramePr>
            <a:graphicFrameLocks/>
          </p:cNvGraphicFramePr>
          <p:nvPr/>
        </p:nvGraphicFramePr>
        <p:xfrm>
          <a:off x="5071887" y="1343206"/>
          <a:ext cx="6933651" cy="5003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A9960A2-B089-A643-F324-74421C696A57}"/>
              </a:ext>
            </a:extLst>
          </p:cNvPr>
          <p:cNvGraphicFramePr>
            <a:graphicFrameLocks noGrp="1"/>
          </p:cNvGraphicFramePr>
          <p:nvPr/>
        </p:nvGraphicFramePr>
        <p:xfrm>
          <a:off x="473051" y="2377409"/>
          <a:ext cx="4079312" cy="3449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19828">
                  <a:extLst>
                    <a:ext uri="{9D8B030D-6E8A-4147-A177-3AD203B41FA5}">
                      <a16:colId xmlns:a16="http://schemas.microsoft.com/office/drawing/2014/main" val="2315535666"/>
                    </a:ext>
                  </a:extLst>
                </a:gridCol>
                <a:gridCol w="1019828">
                  <a:extLst>
                    <a:ext uri="{9D8B030D-6E8A-4147-A177-3AD203B41FA5}">
                      <a16:colId xmlns:a16="http://schemas.microsoft.com/office/drawing/2014/main" val="3195170015"/>
                    </a:ext>
                  </a:extLst>
                </a:gridCol>
                <a:gridCol w="1019828">
                  <a:extLst>
                    <a:ext uri="{9D8B030D-6E8A-4147-A177-3AD203B41FA5}">
                      <a16:colId xmlns:a16="http://schemas.microsoft.com/office/drawing/2014/main" val="4231397957"/>
                    </a:ext>
                  </a:extLst>
                </a:gridCol>
                <a:gridCol w="1019828">
                  <a:extLst>
                    <a:ext uri="{9D8B030D-6E8A-4147-A177-3AD203B41FA5}">
                      <a16:colId xmlns:a16="http://schemas.microsoft.com/office/drawing/2014/main" val="4225397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100" b="0">
                        <a:solidFill>
                          <a:srgbClr val="40404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0">
                        <a:solidFill>
                          <a:srgbClr val="40404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rgbClr val="404040"/>
                          </a:solidFill>
                        </a:rPr>
                        <a:t>2024 Average Costs</a:t>
                      </a:r>
                    </a:p>
                    <a:p>
                      <a:pPr algn="ctr"/>
                      <a:r>
                        <a:rPr lang="en-US" sz="1100" b="1">
                          <a:solidFill>
                            <a:srgbClr val="404040"/>
                          </a:solidFill>
                        </a:rPr>
                        <a:t>(Per 30 Day Supply)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100" b="0">
                        <a:solidFill>
                          <a:srgbClr val="40404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7306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="0" u="sng">
                          <a:solidFill>
                            <a:srgbClr val="404040"/>
                          </a:solidFill>
                        </a:rPr>
                        <a:t>Drug 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0" u="sng">
                          <a:solidFill>
                            <a:srgbClr val="404040"/>
                          </a:solidFill>
                        </a:rPr>
                        <a:t>Medication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sng">
                          <a:solidFill>
                            <a:srgbClr val="404040"/>
                          </a:solidFill>
                        </a:rPr>
                        <a:t>Plan Paid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u="sng">
                          <a:solidFill>
                            <a:srgbClr val="404040"/>
                          </a:solidFill>
                        </a:rPr>
                        <a:t>Member Paid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125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Type 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err="1">
                          <a:solidFill>
                            <a:srgbClr val="404040"/>
                          </a:solidFill>
                        </a:rPr>
                        <a:t>Mounjaro</a:t>
                      </a:r>
                      <a:endParaRPr lang="en-US" sz="1100" b="0">
                        <a:solidFill>
                          <a:srgbClr val="40404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$1023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$56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28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Type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Ozempic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$897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096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Type 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err="1">
                          <a:solidFill>
                            <a:srgbClr val="404040"/>
                          </a:solidFill>
                        </a:rPr>
                        <a:t>Rybelsus</a:t>
                      </a:r>
                      <a:endParaRPr lang="en-US" sz="1100" b="0">
                        <a:solidFill>
                          <a:srgbClr val="40404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$858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$42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06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Obesity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err="1">
                          <a:solidFill>
                            <a:srgbClr val="404040"/>
                          </a:solidFill>
                        </a:rPr>
                        <a:t>Saxenda</a:t>
                      </a:r>
                      <a:endParaRPr lang="en-US" sz="1100" b="0">
                        <a:solidFill>
                          <a:srgbClr val="40404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$1084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9892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Type 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Victoza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$600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$59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331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Obesity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b="0" err="1">
                          <a:solidFill>
                            <a:srgbClr val="404040"/>
                          </a:solidFill>
                        </a:rPr>
                        <a:t>Wegovy</a:t>
                      </a:r>
                      <a:endParaRPr lang="en-US" sz="1100" b="0">
                        <a:solidFill>
                          <a:srgbClr val="40404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$1291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9745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Obesity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0" err="1">
                          <a:solidFill>
                            <a:srgbClr val="404040"/>
                          </a:solidFill>
                        </a:rPr>
                        <a:t>Zepbound</a:t>
                      </a:r>
                      <a:endParaRPr lang="en-US" sz="1100" b="0">
                        <a:solidFill>
                          <a:srgbClr val="40404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$989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$77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659867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FFEC3F98-48C6-0FB3-99B2-3DB980401C1B}"/>
              </a:ext>
            </a:extLst>
          </p:cNvPr>
          <p:cNvSpPr txBox="1"/>
          <p:nvPr/>
        </p:nvSpPr>
        <p:spPr>
          <a:xfrm>
            <a:off x="261751" y="1454778"/>
            <a:ext cx="4315146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1200" cap="none" spc="0" normalizeH="0" baseline="0" noProof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Mounjaro</a:t>
            </a: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&amp; Ozempic are the most popular GLP-1 medications (by members/1000). More members are filling </a:t>
            </a:r>
            <a:r>
              <a:rPr kumimoji="0" lang="en-US" sz="1300" b="0" i="0" u="none" strike="noStrike" kern="1200" cap="none" spc="0" normalizeH="0" baseline="0" noProof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Mounjaro</a:t>
            </a: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&amp; </a:t>
            </a:r>
            <a:r>
              <a:rPr kumimoji="0" lang="en-US" sz="1300" b="0" i="0" u="none" strike="noStrike" kern="1200" cap="none" spc="0" normalizeH="0" baseline="0" noProof="0" err="1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Zepbound</a:t>
            </a:r>
            <a:r>
              <a:rPr kumimoji="0" lang="en-US" sz="13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at higher rates compared to the other medications.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445B15-38A2-70BA-914C-EE3F2370A2BD}"/>
              </a:ext>
            </a:extLst>
          </p:cNvPr>
          <p:cNvSpPr/>
          <p:nvPr/>
        </p:nvSpPr>
        <p:spPr>
          <a:xfrm>
            <a:off x="109885" y="6443447"/>
            <a:ext cx="2170228" cy="415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B36BC723-775B-17A5-6929-38A0F00424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4" y="6401380"/>
            <a:ext cx="1775895" cy="43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585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7B71E-5CBB-F58B-EEFD-6B99E9C88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89" y="256111"/>
            <a:ext cx="7772400" cy="606464"/>
          </a:xfrm>
        </p:spPr>
        <p:txBody>
          <a:bodyPr>
            <a:normAutofit/>
          </a:bodyPr>
          <a:lstStyle/>
          <a:p>
            <a:r>
              <a:rPr lang="en-US" sz="2800"/>
              <a:t>Ozempic: Titration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01BF854-4CD6-9F32-E27E-C2D4398788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717280" y="1089061"/>
            <a:ext cx="3291839" cy="2381549"/>
          </a:xfrm>
        </p:spPr>
        <p:txBody>
          <a:bodyPr/>
          <a:lstStyle/>
          <a:p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Ozempic 2MG surpassed lower dosage amounts (.25 or .50, 1MG). </a:t>
            </a:r>
          </a:p>
          <a:p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Claims decreased for the lowest dosage amount (.25 or .50) mid-year 2024.</a:t>
            </a:r>
          </a:p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867B81-C4F2-D3A9-EA9E-A0F62E54D0CD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0" y="5748616"/>
            <a:ext cx="6400800" cy="42068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Paid Claims: January 2023 – December 2024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F264C62-568F-2240-E969-090514C9A3CF}"/>
              </a:ext>
            </a:extLst>
          </p:cNvPr>
          <p:cNvGraphicFramePr>
            <a:graphicFrameLocks/>
          </p:cNvGraphicFramePr>
          <p:nvPr/>
        </p:nvGraphicFramePr>
        <p:xfrm>
          <a:off x="390419" y="1089061"/>
          <a:ext cx="6813292" cy="4659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9FC8AB7-7E3E-E108-BE02-147D555DD3F7}"/>
              </a:ext>
            </a:extLst>
          </p:cNvPr>
          <p:cNvGraphicFramePr>
            <a:graphicFrameLocks noGrp="1"/>
          </p:cNvGraphicFramePr>
          <p:nvPr/>
        </p:nvGraphicFramePr>
        <p:xfrm>
          <a:off x="8599470" y="3801814"/>
          <a:ext cx="3606696" cy="181864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202232">
                  <a:extLst>
                    <a:ext uri="{9D8B030D-6E8A-4147-A177-3AD203B41FA5}">
                      <a16:colId xmlns:a16="http://schemas.microsoft.com/office/drawing/2014/main" val="3068855878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911541062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4130977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Medication / Dosage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Plan Paid (per 30 day supply)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Member Paid (per 30 day supply)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804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Ozempic .25 or .50 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$845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4185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Ozempic 1MG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$919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$40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875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Ozempic 2 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$923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>
                          <a:solidFill>
                            <a:srgbClr val="404040"/>
                          </a:solidFill>
                        </a:rPr>
                        <a:t>$40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5746537"/>
                  </a:ext>
                </a:extLst>
              </a:tr>
            </a:tbl>
          </a:graphicData>
        </a:graphic>
      </p:graphicFrame>
      <p:pic>
        <p:nvPicPr>
          <p:cNvPr id="12" name="Picture 11" descr="A blue and green cube with letters on it&#10;&#10;Description automatically generated">
            <a:extLst>
              <a:ext uri="{FF2B5EF4-FFF2-40B4-BE49-F238E27FC236}">
                <a16:creationId xmlns:a16="http://schemas.microsoft.com/office/drawing/2014/main" id="{C5E8DCD9-071B-E286-F0A4-CB436217E8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5885527"/>
            <a:ext cx="1239053" cy="103213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9127F65-CC51-00EC-3EC0-2117DD46CBB2}"/>
              </a:ext>
            </a:extLst>
          </p:cNvPr>
          <p:cNvSpPr/>
          <p:nvPr/>
        </p:nvSpPr>
        <p:spPr>
          <a:xfrm>
            <a:off x="109885" y="6443447"/>
            <a:ext cx="2170228" cy="415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9C874F90-626C-CDCF-6DB6-1DDB3ABEA1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4" y="6401380"/>
            <a:ext cx="1775895" cy="43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090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3022C27-006B-40B3-BACB-BB77F9977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01" y="549860"/>
            <a:ext cx="10972800" cy="548640"/>
          </a:xfrm>
        </p:spPr>
        <p:txBody>
          <a:bodyPr>
            <a:normAutofit fontScale="90000"/>
          </a:bodyPr>
          <a:lstStyle/>
          <a:p>
            <a:r>
              <a:rPr lang="en-US"/>
              <a:t>Future of GLP1 Drug Pricing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D63A18E-6FD5-EE9C-5B3C-64A5C3D270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8637" y="1647816"/>
            <a:ext cx="10972799" cy="4168705"/>
          </a:xfrm>
        </p:spPr>
        <p:txBody>
          <a:bodyPr/>
          <a:lstStyle/>
          <a:p>
            <a:r>
              <a:rPr lang="en-US" sz="18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Future competition hopes to help reduce costs </a:t>
            </a:r>
          </a:p>
          <a:p>
            <a:pPr lvl="1"/>
            <a:r>
              <a:rPr lang="en-US" sz="18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Approximately 40 new manufacturers are in the process of developing GLP-1 drugs</a:t>
            </a:r>
          </a:p>
          <a:p>
            <a:pPr lvl="1"/>
            <a:r>
              <a:rPr lang="en-US" sz="18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 new obesity medications are expected to be approved between 2026 to 2029</a:t>
            </a:r>
          </a:p>
          <a:p>
            <a:r>
              <a:rPr lang="en-US" sz="18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Oral drugs may expand the number of patients interested in a GLP1</a:t>
            </a:r>
          </a:p>
          <a:p>
            <a:r>
              <a:rPr lang="en-US" sz="18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Broader indications are coming</a:t>
            </a:r>
          </a:p>
          <a:p>
            <a:endParaRPr lang="en-US" sz="18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 sz="180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FEECBA3-B3A1-F032-2515-5057A4225CE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5301" y="184100"/>
            <a:ext cx="5486400" cy="274320"/>
          </a:xfrm>
        </p:spPr>
        <p:txBody>
          <a:bodyPr/>
          <a:lstStyle/>
          <a:p>
            <a:r>
              <a:rPr lang="en-US"/>
              <a:t>Type 2 Diabetes &amp; Weight Loss GLP-1 Drugs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509A03-7808-BDAA-09D3-22393D77E27E}"/>
              </a:ext>
            </a:extLst>
          </p:cNvPr>
          <p:cNvSpPr/>
          <p:nvPr/>
        </p:nvSpPr>
        <p:spPr>
          <a:xfrm>
            <a:off x="109885" y="6298764"/>
            <a:ext cx="2170228" cy="502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EC4899D4-7772-4E04-317B-B73BE5CE84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81" y="6333861"/>
            <a:ext cx="1775895" cy="432135"/>
          </a:xfrm>
          <a:prstGeom prst="rect">
            <a:avLst/>
          </a:prstGeom>
        </p:spPr>
      </p:pic>
      <p:pic>
        <p:nvPicPr>
          <p:cNvPr id="4" name="Picture 3" descr="A blue and green cube with letters on it&#10;&#10;Description automatically generated">
            <a:extLst>
              <a:ext uri="{FF2B5EF4-FFF2-40B4-BE49-F238E27FC236}">
                <a16:creationId xmlns:a16="http://schemas.microsoft.com/office/drawing/2014/main" id="{5C143491-BD10-399D-15A6-C268E30821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387" y="5949486"/>
            <a:ext cx="1239053" cy="1032134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ED93156-F495-A27A-ABB9-C1F2BB5B7C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8637" y="1118905"/>
            <a:ext cx="10972799" cy="548640"/>
          </a:xfrm>
        </p:spPr>
        <p:txBody>
          <a:bodyPr/>
          <a:lstStyle/>
          <a:p>
            <a:pPr algn="ctr"/>
            <a:r>
              <a:rPr lang="en-US" sz="2400" b="1" kern="10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Price competition (outside of Novo &amp; Lilly) may not occur for several years</a:t>
            </a:r>
          </a:p>
          <a:p>
            <a:endParaRPr lang="en-US"/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E8E18143-EAB4-17E3-AA4B-21EF767F58B3}"/>
              </a:ext>
            </a:extLst>
          </p:cNvPr>
          <p:cNvGraphicFramePr>
            <a:graphicFrameLocks/>
          </p:cNvGraphicFramePr>
          <p:nvPr/>
        </p:nvGraphicFramePr>
        <p:xfrm>
          <a:off x="722659" y="4365085"/>
          <a:ext cx="10280649" cy="13182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51150">
                  <a:extLst>
                    <a:ext uri="{9D8B030D-6E8A-4147-A177-3AD203B41FA5}">
                      <a16:colId xmlns:a16="http://schemas.microsoft.com/office/drawing/2014/main" val="1024946182"/>
                    </a:ext>
                  </a:extLst>
                </a:gridCol>
                <a:gridCol w="1758950">
                  <a:extLst>
                    <a:ext uri="{9D8B030D-6E8A-4147-A177-3AD203B41FA5}">
                      <a16:colId xmlns:a16="http://schemas.microsoft.com/office/drawing/2014/main" val="1594399646"/>
                    </a:ext>
                  </a:extLst>
                </a:gridCol>
                <a:gridCol w="3022600">
                  <a:extLst>
                    <a:ext uri="{9D8B030D-6E8A-4147-A177-3AD203B41FA5}">
                      <a16:colId xmlns:a16="http://schemas.microsoft.com/office/drawing/2014/main" val="473580428"/>
                    </a:ext>
                  </a:extLst>
                </a:gridCol>
                <a:gridCol w="2647949">
                  <a:extLst>
                    <a:ext uri="{9D8B030D-6E8A-4147-A177-3AD203B41FA5}">
                      <a16:colId xmlns:a16="http://schemas.microsoft.com/office/drawing/2014/main" val="14368060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Condition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Member Count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Potential Cost Impact Per Month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Potential Cost Impact Annualized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38727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Hypertension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135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$139,860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$1,678,320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29704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Disorders of Lipid Metabolism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$134,680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$1,616,160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303194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Obesity 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$103,600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$1,243,200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41633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Type 2 Diabetes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$62,160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$745,920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951339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Cerebrovascular Disease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30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$31,080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$372,960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9845509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7B9057C8-257B-3E73-3084-4172BDC177F4}"/>
              </a:ext>
            </a:extLst>
          </p:cNvPr>
          <p:cNvSpPr txBox="1"/>
          <p:nvPr/>
        </p:nvSpPr>
        <p:spPr>
          <a:xfrm>
            <a:off x="741609" y="5834070"/>
            <a:ext cx="6096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30406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Source: Prevalence Rates &amp; Average Cost: Vital Incite; Obesity Prevalence: CDC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8E9C01-B505-83E0-3802-9E95F2BEB562}"/>
              </a:ext>
            </a:extLst>
          </p:cNvPr>
          <p:cNvSpPr txBox="1"/>
          <p:nvPr/>
        </p:nvSpPr>
        <p:spPr>
          <a:xfrm>
            <a:off x="3458684" y="3916834"/>
            <a:ext cx="5110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30406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Potential Cost impact to a 500 life Group</a:t>
            </a:r>
          </a:p>
        </p:txBody>
      </p:sp>
    </p:spTree>
    <p:extLst>
      <p:ext uri="{BB962C8B-B14F-4D97-AF65-F5344CB8AC3E}">
        <p14:creationId xmlns:p14="http://schemas.microsoft.com/office/powerpoint/2010/main" val="87747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41A18-D4BF-09DD-0653-5A0CB85A1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79" y="287768"/>
            <a:ext cx="7772400" cy="613186"/>
          </a:xfrm>
        </p:spPr>
        <p:txBody>
          <a:bodyPr>
            <a:normAutofit/>
          </a:bodyPr>
          <a:lstStyle/>
          <a:p>
            <a:r>
              <a:rPr lang="en-US" sz="2800"/>
              <a:t>Obesity GLP-1 Employer Strategies: Coverage Trends </a:t>
            </a:r>
            <a:endParaRPr lang="en-US" sz="20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7336FA-6719-CEAF-FD2C-467BC86EF8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8916" y="2989848"/>
            <a:ext cx="7489658" cy="1636294"/>
          </a:xfrm>
        </p:spPr>
        <p:txBody>
          <a:bodyPr/>
          <a:lstStyle/>
          <a:p>
            <a:pPr algn="ctr"/>
            <a:r>
              <a:rPr lang="en-US" sz="2000">
                <a:solidFill>
                  <a:srgbClr val="002060"/>
                </a:solidFill>
              </a:rPr>
              <a:t>67% of employers are not covering obesity drugs </a:t>
            </a:r>
          </a:p>
          <a:p>
            <a:pPr algn="ctr"/>
            <a:r>
              <a:rPr lang="en-US" sz="2000">
                <a:solidFill>
                  <a:srgbClr val="002060"/>
                </a:solidFill>
              </a:rPr>
              <a:t>19% are considering coverage</a:t>
            </a:r>
          </a:p>
          <a:p>
            <a:pPr lvl="1"/>
            <a:endParaRPr lang="en-US" sz="1400"/>
          </a:p>
          <a:p>
            <a:pPr lvl="1"/>
            <a:r>
              <a:rPr lang="en-US" sz="1400"/>
              <a:t>Employers likely to provide coverage:</a:t>
            </a:r>
          </a:p>
          <a:p>
            <a:pPr lvl="2"/>
            <a:r>
              <a:rPr lang="en-US" sz="1400"/>
              <a:t>Labor unions</a:t>
            </a:r>
          </a:p>
          <a:p>
            <a:pPr lvl="2"/>
            <a:r>
              <a:rPr lang="en-US" sz="1400"/>
              <a:t>Financial Services &amp; Tech Industry </a:t>
            </a:r>
          </a:p>
          <a:p>
            <a:pPr lvl="3"/>
            <a:r>
              <a:rPr lang="en-US" sz="1400"/>
              <a:t>Greater financial resources</a:t>
            </a:r>
          </a:p>
          <a:p>
            <a:pPr lvl="3"/>
            <a:r>
              <a:rPr lang="en-US" sz="1400"/>
              <a:t>Employee retention </a:t>
            </a:r>
          </a:p>
          <a:p>
            <a:pPr lvl="1"/>
            <a:r>
              <a:rPr lang="en-US" sz="1400"/>
              <a:t>Employers unlikely to provider coverage:</a:t>
            </a:r>
          </a:p>
          <a:p>
            <a:pPr lvl="2"/>
            <a:r>
              <a:rPr lang="en-US" sz="1400"/>
              <a:t>Retail, hospitality, restaurants</a:t>
            </a:r>
          </a:p>
          <a:p>
            <a:pPr lvl="3"/>
            <a:r>
              <a:rPr lang="en-US" sz="1400"/>
              <a:t>High turnover</a:t>
            </a:r>
          </a:p>
          <a:p>
            <a:pPr lvl="3"/>
            <a:r>
              <a:rPr lang="en-US" sz="1400"/>
              <a:t>Fewer resources</a:t>
            </a:r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AE481E5-0FF0-5102-317E-4E34028D06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31580" y="2317283"/>
            <a:ext cx="3291840" cy="548640"/>
          </a:xfrm>
        </p:spPr>
        <p:txBody>
          <a:bodyPr/>
          <a:lstStyle/>
          <a:p>
            <a:pPr algn="ctr"/>
            <a:r>
              <a:rPr lang="en-US"/>
              <a:t>No Return on Investment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7603673-19EC-8168-63D2-A64ED87FE7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900161" y="2989848"/>
            <a:ext cx="3291839" cy="2516138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PBM Prime Therapeutics reported that the average health care costs of commercially insured people with obesity in their system rose approximately $7,000 in the first year after beginning GLP-1 use. No medical cost offsets were seen.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4BE99F-A95B-93AF-32F1-38408DC6F083}"/>
              </a:ext>
            </a:extLst>
          </p:cNvPr>
          <p:cNvSpPr/>
          <p:nvPr/>
        </p:nvSpPr>
        <p:spPr>
          <a:xfrm>
            <a:off x="109885" y="6443447"/>
            <a:ext cx="2170228" cy="415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7" name="Picture 6" descr="A blue and white logo&#10;&#10;Description automatically generated">
            <a:extLst>
              <a:ext uri="{FF2B5EF4-FFF2-40B4-BE49-F238E27FC236}">
                <a16:creationId xmlns:a16="http://schemas.microsoft.com/office/drawing/2014/main" id="{374DD04C-3A60-1055-8A02-20ADBBB39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4" y="6401380"/>
            <a:ext cx="1775895" cy="432135"/>
          </a:xfrm>
          <a:prstGeom prst="rect">
            <a:avLst/>
          </a:prstGeom>
        </p:spPr>
      </p:pic>
      <p:pic>
        <p:nvPicPr>
          <p:cNvPr id="11" name="Picture 10" descr="A blue and green cube with letters on it&#10;&#10;Description automatically generated">
            <a:extLst>
              <a:ext uri="{FF2B5EF4-FFF2-40B4-BE49-F238E27FC236}">
                <a16:creationId xmlns:a16="http://schemas.microsoft.com/office/drawing/2014/main" id="{04500F90-4E61-385E-67EB-1C30DCC72B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387" y="5949486"/>
            <a:ext cx="1239053" cy="103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62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2F172A-930F-7E23-2B26-93DA1BD560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D6DDA-046C-226D-11C8-CA0B1CE01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946" y="388620"/>
            <a:ext cx="10972800" cy="465622"/>
          </a:xfrm>
        </p:spPr>
        <p:txBody>
          <a:bodyPr>
            <a:normAutofit fontScale="90000"/>
          </a:bodyPr>
          <a:lstStyle/>
          <a:p>
            <a:r>
              <a:rPr lang="en-US" sz="2800"/>
              <a:t>Type 2 Diabetes GLP-1 Employer Coverage Strategies: Best Practices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DBCAF4-6AAF-6002-ECF2-A7A38D2C9859}"/>
              </a:ext>
            </a:extLst>
          </p:cNvPr>
          <p:cNvSpPr/>
          <p:nvPr/>
        </p:nvSpPr>
        <p:spPr>
          <a:xfrm>
            <a:off x="109885" y="6443447"/>
            <a:ext cx="2170228" cy="4155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</p:txBody>
      </p:sp>
      <p:pic>
        <p:nvPicPr>
          <p:cNvPr id="6" name="Picture 5" descr="A blue and white logo&#10;&#10;Description automatically generated">
            <a:extLst>
              <a:ext uri="{FF2B5EF4-FFF2-40B4-BE49-F238E27FC236}">
                <a16:creationId xmlns:a16="http://schemas.microsoft.com/office/drawing/2014/main" id="{F9BA4857-D4BB-DAA2-6CFC-65A3D6FBC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4" y="6401380"/>
            <a:ext cx="1775895" cy="432135"/>
          </a:xfrm>
          <a:prstGeom prst="rect">
            <a:avLst/>
          </a:prstGeom>
        </p:spPr>
      </p:pic>
      <p:pic>
        <p:nvPicPr>
          <p:cNvPr id="9" name="Picture 8" descr="A blue and green cube with letters on it&#10;&#10;Description automatically generated">
            <a:extLst>
              <a:ext uri="{FF2B5EF4-FFF2-40B4-BE49-F238E27FC236}">
                <a16:creationId xmlns:a16="http://schemas.microsoft.com/office/drawing/2014/main" id="{EEDF2DAA-B1CA-4BA5-02A5-8F1EDF8E5E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387" y="5949486"/>
            <a:ext cx="1239053" cy="103213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D280F4-1932-86EA-E131-7637F711D036}"/>
              </a:ext>
            </a:extLst>
          </p:cNvPr>
          <p:cNvSpPr txBox="1"/>
          <p:nvPr/>
        </p:nvSpPr>
        <p:spPr>
          <a:xfrm>
            <a:off x="1144120" y="1246669"/>
            <a:ext cx="9903759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If an employer is covering GLP-1s only for type 2 diabetes (excluding obesity), effective clinical management should: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4D4D4F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Include documentation rather than attestation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Require provider visits for type 2 diabetes within three months of a prescription, with proof of uncontrolled A1C level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Reserve GLP-1s for use after a less costly first line agent is tried for at least three months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Work with your PBM to provide clinical data that supports the diagnosis and authorization for the prescription, rather than follow an automated process involving a simple clicking of boxes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Limit authorizations to six months, with proof of appropriate provider follow-up care, a reduction in weight of at least 5% and improved A1C control.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Require participation in a weight-management or lifestyle program along with medication utilization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1F618D"/>
              </a:solidFill>
              <a:effectLst/>
              <a:uLnTx/>
              <a:uFillTx/>
              <a:latin typeface="Montserra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4D4D4F"/>
                </a:solidFill>
                <a:effectLst/>
                <a:uLnTx/>
                <a:uFillTx/>
                <a:latin typeface="Montserrat"/>
                <a:ea typeface="+mn-ea"/>
                <a:cs typeface="+mn-cs"/>
              </a:rPr>
              <a:t>Be flexible in your strategy. Constant evaluation is necessary as new indications and agents enter the market. </a:t>
            </a:r>
          </a:p>
        </p:txBody>
      </p:sp>
    </p:spTree>
    <p:extLst>
      <p:ext uri="{BB962C8B-B14F-4D97-AF65-F5344CB8AC3E}">
        <p14:creationId xmlns:p14="http://schemas.microsoft.com/office/powerpoint/2010/main" val="158923789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lera Group">
      <a:dk1>
        <a:srgbClr val="030406"/>
      </a:dk1>
      <a:lt1>
        <a:srgbClr val="FFFFFF"/>
      </a:lt1>
      <a:dk2>
        <a:srgbClr val="ABA299"/>
      </a:dk2>
      <a:lt2>
        <a:srgbClr val="4C4C4E"/>
      </a:lt2>
      <a:accent1>
        <a:srgbClr val="1F628D"/>
      </a:accent1>
      <a:accent2>
        <a:srgbClr val="01949F"/>
      </a:accent2>
      <a:accent3>
        <a:srgbClr val="76B243"/>
      </a:accent3>
      <a:accent4>
        <a:srgbClr val="188B75"/>
      </a:accent4>
      <a:accent5>
        <a:srgbClr val="9A7DAF"/>
      </a:accent5>
      <a:accent6>
        <a:srgbClr val="54C0AA"/>
      </a:accent6>
      <a:hlink>
        <a:srgbClr val="01949F"/>
      </a:hlink>
      <a:folHlink>
        <a:srgbClr val="00ACF8"/>
      </a:folHlink>
    </a:clrScheme>
    <a:fontScheme name="Alera Group">
      <a:majorFont>
        <a:latin typeface="Cormorant Garamon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-AleraGroup-2023" id="{137F6ADB-6A92-4F8C-8AF2-2FF8E6F99A5E}" vid="{700394A5-1FFC-44BA-9E66-775BB8E2A2B7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1543</Words>
  <Application>Microsoft Office PowerPoint</Application>
  <PresentationFormat>Widescreen</PresentationFormat>
  <Paragraphs>248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Aptos</vt:lpstr>
      <vt:lpstr>Arial</vt:lpstr>
      <vt:lpstr>Cormorant Garamond</vt:lpstr>
      <vt:lpstr>Franklin Gothic Book</vt:lpstr>
      <vt:lpstr>Montserrat</vt:lpstr>
      <vt:lpstr>Wingdings</vt:lpstr>
      <vt:lpstr>1_Office Theme</vt:lpstr>
      <vt:lpstr>GLP-1 Updates</vt:lpstr>
      <vt:lpstr>Agenda</vt:lpstr>
      <vt:lpstr>Type 2 Diabetes &amp; Obesity GLP-1 Medication Trends </vt:lpstr>
      <vt:lpstr>GLP1 Meds: Tale of Two Pharmaceutical Giants</vt:lpstr>
      <vt:lpstr>Trends: Type 2 Diabetes &amp; Obesity GLP-1 Medications</vt:lpstr>
      <vt:lpstr>Ozempic: Titration</vt:lpstr>
      <vt:lpstr>Future of GLP1 Drug Pricing</vt:lpstr>
      <vt:lpstr>Obesity GLP-1 Employer Strategies: Coverage Trends </vt:lpstr>
      <vt:lpstr>Type 2 Diabetes GLP-1 Employer Coverage Strategies: Best Practices</vt:lpstr>
      <vt:lpstr>Obesity GLP-1 Employer Coverage Strategies: Plan Design</vt:lpstr>
      <vt:lpstr>Obesity GLP-1 Employer Coverage Strategies: Plan Design</vt:lpstr>
      <vt:lpstr>GLP-1 Employer Coverage Strategies: Controlling Access </vt:lpstr>
      <vt:lpstr>GLP-1 Parting Thoughts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Madison Seeley</dc:creator>
  <cp:lastModifiedBy>Madison Seeley</cp:lastModifiedBy>
  <cp:revision>1</cp:revision>
  <dcterms:created xsi:type="dcterms:W3CDTF">2025-05-19T14:48:01Z</dcterms:created>
  <dcterms:modified xsi:type="dcterms:W3CDTF">2025-05-19T14:50:38Z</dcterms:modified>
</cp:coreProperties>
</file>