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charts/chartEx1.xml" ContentType="application/vnd.ms-office.chartex+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7FF64A8F_77C541F3.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7" r:id="rId2"/>
    <p:sldId id="258" r:id="rId3"/>
    <p:sldId id="2146847385" r:id="rId4"/>
    <p:sldId id="2146847377" r:id="rId5"/>
    <p:sldId id="2146847372" r:id="rId6"/>
    <p:sldId id="2146847378" r:id="rId7"/>
    <p:sldId id="2146847379" r:id="rId8"/>
    <p:sldId id="2146847384" r:id="rId9"/>
    <p:sldId id="2146847367" r:id="rId10"/>
    <p:sldId id="2146847380" r:id="rId11"/>
    <p:sldId id="2146847381" r:id="rId12"/>
    <p:sldId id="2146847382" r:id="rId13"/>
    <p:sldId id="2146847383" r:id="rId14"/>
    <p:sldId id="285" r:id="rId15"/>
    <p:sldId id="2146847388" r:id="rId16"/>
    <p:sldId id="5169" r:id="rId17"/>
    <p:sldId id="2146847339" r:id="rId18"/>
    <p:sldId id="2147479818" r:id="rId19"/>
    <p:sldId id="2147479793" r:id="rId20"/>
    <p:sldId id="2147479817" r:id="rId21"/>
    <p:sldId id="2147479808" r:id="rId22"/>
    <p:sldId id="2147479798" r:id="rId23"/>
    <p:sldId id="2147479809" r:id="rId24"/>
    <p:sldId id="2147479812" r:id="rId25"/>
    <p:sldId id="2147479790" r:id="rId26"/>
    <p:sldId id="2147479810" r:id="rId27"/>
    <p:sldId id="2147479816" r:id="rId28"/>
    <p:sldId id="2146847386" r:id="rId29"/>
    <p:sldId id="277" r:id="rId30"/>
    <p:sldId id="2146847387" r:id="rId31"/>
    <p:sldId id="286" r:id="rId32"/>
    <p:sldId id="278" r:id="rId33"/>
    <p:sldId id="283" r:id="rId34"/>
    <p:sldId id="284" r:id="rId35"/>
    <p:sldId id="2147479825" r:id="rId36"/>
    <p:sldId id="2146847373" r:id="rId37"/>
    <p:sldId id="2146847376" r:id="rId38"/>
    <p:sldId id="2146847374" r:id="rId39"/>
    <p:sldId id="214684737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E209DB-DE27-E1FB-1AF8-EF4F5F9E1B71}" name="Mary Delaney" initials="MD" userId="S::mdelaney@vitalincite.com::e59f60e4-b40b-42e9-a6c0-72398194d6d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9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8.xml"/><Relationship Id="rId1" Type="http://schemas.microsoft.com/office/2011/relationships/chartStyle" Target="style8.xml"/></Relationships>
</file>

<file path=ppt/charts/_rels/chartEx1.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Spend Distribution</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2"/>
          <c:order val="2"/>
          <c:tx>
            <c:strRef>
              <c:f>'Plan Spend Distribution'!$U$11</c:f>
              <c:strCache>
                <c:ptCount val="1"/>
                <c:pt idx="0">
                  <c:v>Medical Claims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 Spend Distribution'!$V$8:$Z$8</c:f>
              <c:strCache>
                <c:ptCount val="4"/>
                <c:pt idx="0">
                  <c:v>2021</c:v>
                </c:pt>
                <c:pt idx="1">
                  <c:v>2022</c:v>
                </c:pt>
                <c:pt idx="2">
                  <c:v>2023</c:v>
                </c:pt>
                <c:pt idx="3">
                  <c:v>2024</c:v>
                </c:pt>
              </c:strCache>
            </c:strRef>
          </c:cat>
          <c:val>
            <c:numRef>
              <c:f>'Plan Spend Distribution'!$V$11:$Z$11</c:f>
              <c:numCache>
                <c:formatCode>\$##,##0.00;\(\$##,##0.00\);\$##,##0.00</c:formatCode>
                <c:ptCount val="4"/>
                <c:pt idx="0">
                  <c:v>405.31341593198954</c:v>
                </c:pt>
                <c:pt idx="1">
                  <c:v>434.40118530066979</c:v>
                </c:pt>
                <c:pt idx="2">
                  <c:v>457.06916530755632</c:v>
                </c:pt>
                <c:pt idx="3">
                  <c:v>486.14033667498722</c:v>
                </c:pt>
              </c:numCache>
            </c:numRef>
          </c:val>
          <c:extLst>
            <c:ext xmlns:c16="http://schemas.microsoft.com/office/drawing/2014/chart" uri="{C3380CC4-5D6E-409C-BE32-E72D297353CC}">
              <c16:uniqueId val="{00000000-21E4-4EB3-AD13-85A639732A5F}"/>
            </c:ext>
          </c:extLst>
        </c:ser>
        <c:ser>
          <c:idx val="3"/>
          <c:order val="3"/>
          <c:tx>
            <c:strRef>
              <c:f>'Plan Spend Distribution'!$U$12</c:f>
              <c:strCache>
                <c:ptCount val="1"/>
                <c:pt idx="0">
                  <c:v>Rx Through Med Plan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 Spend Distribution'!$V$8:$Z$8</c:f>
              <c:strCache>
                <c:ptCount val="4"/>
                <c:pt idx="0">
                  <c:v>2021</c:v>
                </c:pt>
                <c:pt idx="1">
                  <c:v>2022</c:v>
                </c:pt>
                <c:pt idx="2">
                  <c:v>2023</c:v>
                </c:pt>
                <c:pt idx="3">
                  <c:v>2024</c:v>
                </c:pt>
              </c:strCache>
            </c:strRef>
          </c:cat>
          <c:val>
            <c:numRef>
              <c:f>'Plan Spend Distribution'!$V$12:$Z$12</c:f>
              <c:numCache>
                <c:formatCode>\$##,##0.00;\(\$##,##0.00\);\$##,##0.00</c:formatCode>
                <c:ptCount val="4"/>
                <c:pt idx="0">
                  <c:v>43.653332061129987</c:v>
                </c:pt>
                <c:pt idx="1">
                  <c:v>47.555963119431659</c:v>
                </c:pt>
                <c:pt idx="2">
                  <c:v>49.58757214976837</c:v>
                </c:pt>
                <c:pt idx="3">
                  <c:v>54.335455051351452</c:v>
                </c:pt>
              </c:numCache>
            </c:numRef>
          </c:val>
          <c:extLst>
            <c:ext xmlns:c16="http://schemas.microsoft.com/office/drawing/2014/chart" uri="{C3380CC4-5D6E-409C-BE32-E72D297353CC}">
              <c16:uniqueId val="{00000001-21E4-4EB3-AD13-85A639732A5F}"/>
            </c:ext>
          </c:extLst>
        </c:ser>
        <c:ser>
          <c:idx val="4"/>
          <c:order val="4"/>
          <c:tx>
            <c:strRef>
              <c:f>'Plan Spend Distribution'!$U$13</c:f>
              <c:strCache>
                <c:ptCount val="1"/>
                <c:pt idx="0">
                  <c:v>Rx Through PBM</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 Spend Distribution'!$V$8:$Z$8</c:f>
              <c:strCache>
                <c:ptCount val="4"/>
                <c:pt idx="0">
                  <c:v>2021</c:v>
                </c:pt>
                <c:pt idx="1">
                  <c:v>2022</c:v>
                </c:pt>
                <c:pt idx="2">
                  <c:v>2023</c:v>
                </c:pt>
                <c:pt idx="3">
                  <c:v>2024</c:v>
                </c:pt>
              </c:strCache>
            </c:strRef>
          </c:cat>
          <c:val>
            <c:numRef>
              <c:f>'Plan Spend Distribution'!$V$13:$Z$13</c:f>
              <c:numCache>
                <c:formatCode>\$##,##0.00;\(\$##,##0.00\);\$##,##0.00</c:formatCode>
                <c:ptCount val="4"/>
                <c:pt idx="0">
                  <c:v>122.63449144958908</c:v>
                </c:pt>
                <c:pt idx="1">
                  <c:v>141.02974106559395</c:v>
                </c:pt>
                <c:pt idx="2">
                  <c:v>164.53972762076185</c:v>
                </c:pt>
                <c:pt idx="3">
                  <c:v>178.3820313215281</c:v>
                </c:pt>
              </c:numCache>
            </c:numRef>
          </c:val>
          <c:extLst>
            <c:ext xmlns:c16="http://schemas.microsoft.com/office/drawing/2014/chart" uri="{C3380CC4-5D6E-409C-BE32-E72D297353CC}">
              <c16:uniqueId val="{00000002-21E4-4EB3-AD13-85A639732A5F}"/>
            </c:ext>
          </c:extLst>
        </c:ser>
        <c:dLbls>
          <c:dLblPos val="ctr"/>
          <c:showLegendKey val="0"/>
          <c:showVal val="1"/>
          <c:showCatName val="0"/>
          <c:showSerName val="0"/>
          <c:showPercent val="0"/>
          <c:showBubbleSize val="0"/>
        </c:dLbls>
        <c:gapWidth val="182"/>
        <c:overlap val="100"/>
        <c:axId val="569876048"/>
        <c:axId val="569876528"/>
        <c:extLst>
          <c:ext xmlns:c15="http://schemas.microsoft.com/office/drawing/2012/chart" uri="{02D57815-91ED-43cb-92C2-25804820EDAC}">
            <c15:filteredBarSeries>
              <c15:ser>
                <c:idx val="0"/>
                <c:order val="0"/>
                <c:tx>
                  <c:strRef>
                    <c:extLst>
                      <c:ext uri="{02D57815-91ED-43cb-92C2-25804820EDAC}">
                        <c15:formulaRef>
                          <c15:sqref>'Plan Spend Distribution'!$U$9</c15:sqref>
                        </c15:formulaRef>
                      </c:ext>
                    </c:extLst>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'Plan Spend Distribution'!$V$8:$Z$8</c15:sqref>
                        </c15:formulaRef>
                      </c:ext>
                    </c:extLst>
                    <c:strCache>
                      <c:ptCount val="4"/>
                      <c:pt idx="0">
                        <c:v>2021</c:v>
                      </c:pt>
                      <c:pt idx="1">
                        <c:v>2022</c:v>
                      </c:pt>
                      <c:pt idx="2">
                        <c:v>2023</c:v>
                      </c:pt>
                      <c:pt idx="3">
                        <c:v>2024</c:v>
                      </c:pt>
                    </c:strCache>
                  </c:strRef>
                </c:cat>
                <c:val>
                  <c:numRef>
                    <c:extLst>
                      <c:ext uri="{02D57815-91ED-43cb-92C2-25804820EDAC}">
                        <c15:formulaRef>
                          <c15:sqref>'Plan Spend Distribution'!$V$9:$Z$9</c15:sqref>
                        </c15:formulaRef>
                      </c:ext>
                    </c:extLst>
                  </c:numRef>
                </c:val>
                <c:extLst>
                  <c:ext xmlns:c16="http://schemas.microsoft.com/office/drawing/2014/chart" uri="{C3380CC4-5D6E-409C-BE32-E72D297353CC}">
                    <c16:uniqueId val="{00000003-21E4-4EB3-AD13-85A639732A5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'Plan Spend Distribution'!$U$10</c15:sqref>
                        </c15:formulaRef>
                      </c:ext>
                    </c:extLst>
                    <c:strCache>
                      <c:ptCount val="1"/>
                      <c:pt idx="0">
                        <c:v>Clinic Fees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'Plan Spend Distribution'!$V$8:$Z$8</c15:sqref>
                        </c15:formulaRef>
                      </c:ext>
                    </c:extLst>
                    <c:strCache>
                      <c:ptCount val="4"/>
                      <c:pt idx="0">
                        <c:v>2021</c:v>
                      </c:pt>
                      <c:pt idx="1">
                        <c:v>2022</c:v>
                      </c:pt>
                      <c:pt idx="2">
                        <c:v>2023</c:v>
                      </c:pt>
                      <c:pt idx="3">
                        <c:v>2024</c:v>
                      </c:pt>
                    </c:strCache>
                  </c:strRef>
                </c:cat>
                <c:val>
                  <c:numRef>
                    <c:extLst xmlns:c15="http://schemas.microsoft.com/office/drawing/2012/chart">
                      <c:ext xmlns:c15="http://schemas.microsoft.com/office/drawing/2012/chart" uri="{02D57815-91ED-43cb-92C2-25804820EDAC}">
                        <c15:formulaRef>
                          <c15:sqref>'Plan Spend Distribution'!$V$10:$Z$10</c15:sqref>
                        </c15:formulaRef>
                      </c:ext>
                    </c:extLst>
                    <c:numCache>
                      <c:formatCode>\$##,##0.00;\(\$##,##0.00\);\$##,##0.00</c:formatCode>
                      <c:ptCount val="4"/>
                      <c:pt idx="0">
                        <c:v>9.3819883226129868</c:v>
                      </c:pt>
                      <c:pt idx="1">
                        <c:v>9.5968143482128756</c:v>
                      </c:pt>
                      <c:pt idx="2">
                        <c:v>10.524541971999396</c:v>
                      </c:pt>
                      <c:pt idx="3">
                        <c:v>11.435598098526659</c:v>
                      </c:pt>
                    </c:numCache>
                  </c:numRef>
                </c:val>
                <c:extLst xmlns:c15="http://schemas.microsoft.com/office/drawing/2012/chart">
                  <c:ext xmlns:c16="http://schemas.microsoft.com/office/drawing/2014/chart" uri="{C3380CC4-5D6E-409C-BE32-E72D297353CC}">
                    <c16:uniqueId val="{00000004-21E4-4EB3-AD13-85A639732A5F}"/>
                  </c:ext>
                </c:extLst>
              </c15:ser>
            </c15:filteredBarSeries>
          </c:ext>
        </c:extLst>
      </c:barChart>
      <c:catAx>
        <c:axId val="569876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9876528"/>
        <c:crosses val="autoZero"/>
        <c:auto val="1"/>
        <c:lblAlgn val="ctr"/>
        <c:lblOffset val="100"/>
        <c:noMultiLvlLbl val="0"/>
      </c:catAx>
      <c:valAx>
        <c:axId val="569876528"/>
        <c:scaling>
          <c:orientation val="minMax"/>
        </c:scaling>
        <c:delete val="0"/>
        <c:axPos val="b"/>
        <c:majorGridlines>
          <c:spPr>
            <a:ln w="9525" cap="flat" cmpd="sng" algn="ctr">
              <a:solidFill>
                <a:schemeClr val="tx1">
                  <a:lumMod val="15000"/>
                  <a:lumOff val="85000"/>
                </a:schemeClr>
              </a:solidFill>
              <a:round/>
            </a:ln>
            <a:effectLst/>
          </c:spPr>
        </c:majorGridlines>
        <c:numFmt formatCode="\$##,##0.00;\(\$##,##0.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9876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Cost and Utilization through PBM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'[All Things Pharmacy.xlsx]utilization per 1,000'!$K$6</c:f>
              <c:strCache>
                <c:ptCount val="1"/>
                <c:pt idx="0">
                  <c:v>Cost per Rx Claim</c:v>
                </c:pt>
              </c:strCache>
            </c:strRef>
          </c:tx>
          <c:spPr>
            <a:solidFill>
              <a:schemeClr val="accent1"/>
            </a:solidFill>
            <a:ln>
              <a:noFill/>
            </a:ln>
            <a:effectLst/>
          </c:spPr>
          <c:invertIfNegative val="0"/>
          <c:dLbls>
            <c:dLbl>
              <c:idx val="0"/>
              <c:layout>
                <c:manualLayout>
                  <c:x val="-3.0755115935370666E-2"/>
                  <c:y val="-3.64083211648041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300-49D4-9AB8-B92D76E1DCA7}"/>
                </c:ext>
              </c:extLst>
            </c:dLbl>
            <c:dLbl>
              <c:idx val="1"/>
              <c:layout>
                <c:manualLayout>
                  <c:x val="-2.1967939953836245E-2"/>
                  <c:y val="-4.94112930093770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00-49D4-9AB8-B92D76E1DCA7}"/>
                </c:ext>
              </c:extLst>
            </c:dLbl>
            <c:dLbl>
              <c:idx val="2"/>
              <c:layout>
                <c:manualLayout>
                  <c:x val="-3.5148703926137906E-2"/>
                  <c:y val="-3.90089155337187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300-49D4-9AB8-B92D76E1DCA7}"/>
                </c:ext>
              </c:extLst>
            </c:dLbl>
            <c:dLbl>
              <c:idx val="3"/>
              <c:layout>
                <c:manualLayout>
                  <c:x val="3.8077762586649397E-2"/>
                  <c:y val="-2.86065380580604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00-49D4-9AB8-B92D76E1DCA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Things Pharmacy.xlsx]utilization per 1,000'!$L$5:$O$5</c:f>
              <c:strCache>
                <c:ptCount val="4"/>
                <c:pt idx="0">
                  <c:v>2021</c:v>
                </c:pt>
                <c:pt idx="1">
                  <c:v>2022</c:v>
                </c:pt>
                <c:pt idx="2">
                  <c:v>2023</c:v>
                </c:pt>
                <c:pt idx="3">
                  <c:v>2024</c:v>
                </c:pt>
              </c:strCache>
            </c:strRef>
          </c:cat>
          <c:val>
            <c:numRef>
              <c:f>'[All Things Pharmacy.xlsx]utilization per 1,000'!$L$6:$O$6</c:f>
              <c:numCache>
                <c:formatCode>"$"#,##0;"($"#,##0")"</c:formatCode>
                <c:ptCount val="4"/>
                <c:pt idx="0">
                  <c:v>150.91717277091601</c:v>
                </c:pt>
                <c:pt idx="1">
                  <c:v>169.939514456502</c:v>
                </c:pt>
                <c:pt idx="2">
                  <c:v>200.5232868856107</c:v>
                </c:pt>
                <c:pt idx="3">
                  <c:v>212.12295656251095</c:v>
                </c:pt>
              </c:numCache>
            </c:numRef>
          </c:val>
          <c:extLst>
            <c:ext xmlns:c16="http://schemas.microsoft.com/office/drawing/2014/chart" uri="{C3380CC4-5D6E-409C-BE32-E72D297353CC}">
              <c16:uniqueId val="{00000000-4300-49D4-9AB8-B92D76E1DCA7}"/>
            </c:ext>
          </c:extLst>
        </c:ser>
        <c:dLbls>
          <c:showLegendKey val="0"/>
          <c:showVal val="0"/>
          <c:showCatName val="0"/>
          <c:showSerName val="0"/>
          <c:showPercent val="0"/>
          <c:showBubbleSize val="0"/>
        </c:dLbls>
        <c:gapWidth val="219"/>
        <c:axId val="868116511"/>
        <c:axId val="868099231"/>
      </c:barChart>
      <c:lineChart>
        <c:grouping val="standard"/>
        <c:varyColors val="0"/>
        <c:ser>
          <c:idx val="1"/>
          <c:order val="1"/>
          <c:tx>
            <c:strRef>
              <c:f>'[All Things Pharmacy.xlsx]utilization per 1,000'!$K$7</c:f>
              <c:strCache>
                <c:ptCount val="1"/>
                <c:pt idx="0">
                  <c:v>Rx Claims per 1,000 Members</c:v>
                </c:pt>
              </c:strCache>
            </c:strRef>
          </c:tx>
          <c:spPr>
            <a:ln w="28575" cap="rnd">
              <a:solidFill>
                <a:schemeClr val="accent2"/>
              </a:solidFill>
              <a:round/>
            </a:ln>
            <a:effectLst/>
          </c:spPr>
          <c:marker>
            <c:symbol val="none"/>
          </c:marker>
          <c:cat>
            <c:strRef>
              <c:f>'[All Things Pharmacy.xlsx]utilization per 1,000'!$L$5:$O$5</c:f>
              <c:strCache>
                <c:ptCount val="4"/>
                <c:pt idx="0">
                  <c:v>2021</c:v>
                </c:pt>
                <c:pt idx="1">
                  <c:v>2022</c:v>
                </c:pt>
                <c:pt idx="2">
                  <c:v>2023</c:v>
                </c:pt>
                <c:pt idx="3">
                  <c:v>2024</c:v>
                </c:pt>
              </c:strCache>
            </c:strRef>
          </c:cat>
          <c:val>
            <c:numRef>
              <c:f>'[All Things Pharmacy.xlsx]utilization per 1,000'!$L$7:$O$7</c:f>
              <c:numCache>
                <c:formatCode>#,##0;\-#,##0</c:formatCode>
                <c:ptCount val="4"/>
                <c:pt idx="0">
                  <c:v>9018.2002324323839</c:v>
                </c:pt>
                <c:pt idx="1">
                  <c:v>9304.746082369933</c:v>
                </c:pt>
                <c:pt idx="2">
                  <c:v>9208.8498618451686</c:v>
                </c:pt>
                <c:pt idx="3">
                  <c:v>9436.126532002987</c:v>
                </c:pt>
              </c:numCache>
            </c:numRef>
          </c:val>
          <c:smooth val="0"/>
          <c:extLst>
            <c:ext xmlns:c16="http://schemas.microsoft.com/office/drawing/2014/chart" uri="{C3380CC4-5D6E-409C-BE32-E72D297353CC}">
              <c16:uniqueId val="{00000001-4300-49D4-9AB8-B92D76E1DCA7}"/>
            </c:ext>
          </c:extLst>
        </c:ser>
        <c:dLbls>
          <c:showLegendKey val="0"/>
          <c:showVal val="0"/>
          <c:showCatName val="0"/>
          <c:showSerName val="0"/>
          <c:showPercent val="0"/>
          <c:showBubbleSize val="0"/>
        </c:dLbls>
        <c:marker val="1"/>
        <c:smooth val="0"/>
        <c:axId val="739177424"/>
        <c:axId val="739183184"/>
      </c:lineChart>
      <c:catAx>
        <c:axId val="868116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8099231"/>
        <c:crosses val="autoZero"/>
        <c:auto val="1"/>
        <c:lblAlgn val="ctr"/>
        <c:lblOffset val="100"/>
        <c:noMultiLvlLbl val="0"/>
      </c:catAx>
      <c:valAx>
        <c:axId val="8680992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Cost per Claim (Bars)</a:t>
                </a:r>
              </a:p>
            </c:rich>
          </c:tx>
          <c:layout>
            <c:manualLayout>
              <c:xMode val="edge"/>
              <c:yMode val="edge"/>
              <c:x val="1.034442039694972E-2"/>
              <c:y val="0.3193392688316307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quot;($&quot;#,##0&quo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8116511"/>
        <c:crosses val="autoZero"/>
        <c:crossBetween val="between"/>
      </c:valAx>
      <c:valAx>
        <c:axId val="73918318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Claims per 1,000 Members (line)</a:t>
                </a:r>
              </a:p>
            </c:rich>
          </c:tx>
          <c:layout>
            <c:manualLayout>
              <c:xMode val="edge"/>
              <c:yMode val="edge"/>
              <c:x val="0.97775379947341523"/>
              <c:y val="0.2505746392084855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9177424"/>
        <c:crosses val="max"/>
        <c:crossBetween val="between"/>
      </c:valAx>
      <c:catAx>
        <c:axId val="739177424"/>
        <c:scaling>
          <c:orientation val="minMax"/>
        </c:scaling>
        <c:delete val="1"/>
        <c:axPos val="b"/>
        <c:numFmt formatCode="General" sourceLinked="1"/>
        <c:majorTickMark val="out"/>
        <c:minorTickMark val="none"/>
        <c:tickLblPos val="nextTo"/>
        <c:crossAx val="73918318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Top 5 Drug Categories by 2024 PMPM Spend</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'[Rx Trends over Time.xlsx]Pmpm rxmg'!$A$2</c:f>
              <c:strCache>
                <c:ptCount val="1"/>
                <c:pt idx="0">
                  <c:v>Endocrine/Metabolic / Diabetes without insulin</c:v>
                </c:pt>
              </c:strCache>
            </c:strRef>
          </c:tx>
          <c:spPr>
            <a:ln w="28575" cap="rnd">
              <a:solidFill>
                <a:schemeClr val="accent1"/>
              </a:solidFill>
              <a:round/>
            </a:ln>
            <a:effectLst/>
          </c:spPr>
          <c:marker>
            <c:symbol val="none"/>
          </c:marker>
          <c:cat>
            <c:strRef>
              <c:f>'[Rx Trends over Time.xlsx]Pmpm rxmg'!$B$1:$E$1</c:f>
              <c:strCache>
                <c:ptCount val="4"/>
                <c:pt idx="0">
                  <c:v>2021</c:v>
                </c:pt>
                <c:pt idx="1">
                  <c:v>2022</c:v>
                </c:pt>
                <c:pt idx="2">
                  <c:v>2023</c:v>
                </c:pt>
                <c:pt idx="3">
                  <c:v>2024</c:v>
                </c:pt>
              </c:strCache>
            </c:strRef>
          </c:cat>
          <c:val>
            <c:numRef>
              <c:f>'[Rx Trends over Time.xlsx]Pmpm rxmg'!$B$2:$E$2</c:f>
              <c:numCache>
                <c:formatCode>\$##,##0.00;\(\$##,##0.00\);\$##,##0.00</c:formatCode>
                <c:ptCount val="4"/>
                <c:pt idx="0">
                  <c:v>13.188095036908235</c:v>
                </c:pt>
                <c:pt idx="1">
                  <c:v>17.611123820406693</c:v>
                </c:pt>
                <c:pt idx="2">
                  <c:v>25.192512796951888</c:v>
                </c:pt>
                <c:pt idx="3">
                  <c:v>30.491516574933698</c:v>
                </c:pt>
              </c:numCache>
            </c:numRef>
          </c:val>
          <c:smooth val="0"/>
          <c:extLst>
            <c:ext xmlns:c16="http://schemas.microsoft.com/office/drawing/2014/chart" uri="{C3380CC4-5D6E-409C-BE32-E72D297353CC}">
              <c16:uniqueId val="{00000000-315B-4066-81B2-D23BD511BF53}"/>
            </c:ext>
          </c:extLst>
        </c:ser>
        <c:ser>
          <c:idx val="1"/>
          <c:order val="1"/>
          <c:tx>
            <c:strRef>
              <c:f>'[Rx Trends over Time.xlsx]Pmpm rxmg'!$A$3</c:f>
              <c:strCache>
                <c:ptCount val="1"/>
                <c:pt idx="0">
                  <c:v>Inflammatory / Systemic: high impact</c:v>
                </c:pt>
              </c:strCache>
            </c:strRef>
          </c:tx>
          <c:spPr>
            <a:ln w="28575" cap="rnd">
              <a:solidFill>
                <a:schemeClr val="accent2"/>
              </a:solidFill>
              <a:round/>
            </a:ln>
            <a:effectLst/>
          </c:spPr>
          <c:marker>
            <c:symbol val="none"/>
          </c:marker>
          <c:cat>
            <c:strRef>
              <c:f>'[Rx Trends over Time.xlsx]Pmpm rxmg'!$B$1:$E$1</c:f>
              <c:strCache>
                <c:ptCount val="4"/>
                <c:pt idx="0">
                  <c:v>2021</c:v>
                </c:pt>
                <c:pt idx="1">
                  <c:v>2022</c:v>
                </c:pt>
                <c:pt idx="2">
                  <c:v>2023</c:v>
                </c:pt>
                <c:pt idx="3">
                  <c:v>2024</c:v>
                </c:pt>
              </c:strCache>
            </c:strRef>
          </c:cat>
          <c:val>
            <c:numRef>
              <c:f>'[Rx Trends over Time.xlsx]Pmpm rxmg'!$B$3:$E$3</c:f>
              <c:numCache>
                <c:formatCode>\$##,##0.00;\(\$##,##0.00\);\$##,##0.00</c:formatCode>
                <c:ptCount val="4"/>
                <c:pt idx="0">
                  <c:v>17.408157111741779</c:v>
                </c:pt>
                <c:pt idx="1">
                  <c:v>20.838139289676757</c:v>
                </c:pt>
                <c:pt idx="2">
                  <c:v>23.269126354757233</c:v>
                </c:pt>
                <c:pt idx="3">
                  <c:v>20.096039445609136</c:v>
                </c:pt>
              </c:numCache>
            </c:numRef>
          </c:val>
          <c:smooth val="0"/>
          <c:extLst>
            <c:ext xmlns:c16="http://schemas.microsoft.com/office/drawing/2014/chart" uri="{C3380CC4-5D6E-409C-BE32-E72D297353CC}">
              <c16:uniqueId val="{00000001-315B-4066-81B2-D23BD511BF53}"/>
            </c:ext>
          </c:extLst>
        </c:ser>
        <c:ser>
          <c:idx val="2"/>
          <c:order val="2"/>
          <c:tx>
            <c:strRef>
              <c:f>'[Rx Trends over Time.xlsx]Pmpm rxmg'!$A$4</c:f>
              <c:strCache>
                <c:ptCount val="1"/>
                <c:pt idx="0">
                  <c:v>Skin / Chronic Medical</c:v>
                </c:pt>
              </c:strCache>
            </c:strRef>
          </c:tx>
          <c:spPr>
            <a:ln w="28575" cap="rnd">
              <a:solidFill>
                <a:schemeClr val="accent3"/>
              </a:solidFill>
              <a:round/>
            </a:ln>
            <a:effectLst/>
          </c:spPr>
          <c:marker>
            <c:symbol val="none"/>
          </c:marker>
          <c:cat>
            <c:strRef>
              <c:f>'[Rx Trends over Time.xlsx]Pmpm rxmg'!$B$1:$E$1</c:f>
              <c:strCache>
                <c:ptCount val="4"/>
                <c:pt idx="0">
                  <c:v>2021</c:v>
                </c:pt>
                <c:pt idx="1">
                  <c:v>2022</c:v>
                </c:pt>
                <c:pt idx="2">
                  <c:v>2023</c:v>
                </c:pt>
                <c:pt idx="3">
                  <c:v>2024</c:v>
                </c:pt>
              </c:strCache>
            </c:strRef>
          </c:cat>
          <c:val>
            <c:numRef>
              <c:f>'[Rx Trends over Time.xlsx]Pmpm rxmg'!$B$4:$E$4</c:f>
              <c:numCache>
                <c:formatCode>\$##,##0.00;\(\$##,##0.00\);\$##,##0.00</c:formatCode>
                <c:ptCount val="4"/>
                <c:pt idx="0">
                  <c:v>8.1381577778910721</c:v>
                </c:pt>
                <c:pt idx="1">
                  <c:v>11.585239119583447</c:v>
                </c:pt>
                <c:pt idx="2">
                  <c:v>14.519094525264542</c:v>
                </c:pt>
                <c:pt idx="3">
                  <c:v>17.597079395062352</c:v>
                </c:pt>
              </c:numCache>
            </c:numRef>
          </c:val>
          <c:smooth val="0"/>
          <c:extLst>
            <c:ext xmlns:c16="http://schemas.microsoft.com/office/drawing/2014/chart" uri="{C3380CC4-5D6E-409C-BE32-E72D297353CC}">
              <c16:uniqueId val="{00000002-315B-4066-81B2-D23BD511BF53}"/>
            </c:ext>
          </c:extLst>
        </c:ser>
        <c:ser>
          <c:idx val="3"/>
          <c:order val="3"/>
          <c:tx>
            <c:strRef>
              <c:f>'[Rx Trends over Time.xlsx]Pmpm rxmg'!$A$5</c:f>
              <c:strCache>
                <c:ptCount val="1"/>
                <c:pt idx="0">
                  <c:v>Malignancies / Moderate impact</c:v>
                </c:pt>
              </c:strCache>
            </c:strRef>
          </c:tx>
          <c:spPr>
            <a:ln w="28575" cap="rnd">
              <a:solidFill>
                <a:schemeClr val="accent4"/>
              </a:solidFill>
              <a:round/>
            </a:ln>
            <a:effectLst/>
          </c:spPr>
          <c:marker>
            <c:symbol val="none"/>
          </c:marker>
          <c:cat>
            <c:strRef>
              <c:f>'[Rx Trends over Time.xlsx]Pmpm rxmg'!$B$1:$E$1</c:f>
              <c:strCache>
                <c:ptCount val="4"/>
                <c:pt idx="0">
                  <c:v>2021</c:v>
                </c:pt>
                <c:pt idx="1">
                  <c:v>2022</c:v>
                </c:pt>
                <c:pt idx="2">
                  <c:v>2023</c:v>
                </c:pt>
                <c:pt idx="3">
                  <c:v>2024</c:v>
                </c:pt>
              </c:strCache>
            </c:strRef>
          </c:cat>
          <c:val>
            <c:numRef>
              <c:f>'[Rx Trends over Time.xlsx]Pmpm rxmg'!$B$5:$E$5</c:f>
              <c:numCache>
                <c:formatCode>\$##,##0.00;\(\$##,##0.00\);\$##,##0.00</c:formatCode>
                <c:ptCount val="4"/>
                <c:pt idx="0">
                  <c:v>7.2638202924855113</c:v>
                </c:pt>
                <c:pt idx="1">
                  <c:v>7.3488445762924099</c:v>
                </c:pt>
                <c:pt idx="2">
                  <c:v>7.8903426170846478</c:v>
                </c:pt>
                <c:pt idx="3">
                  <c:v>8.5085561125282521</c:v>
                </c:pt>
              </c:numCache>
            </c:numRef>
          </c:val>
          <c:smooth val="0"/>
          <c:extLst>
            <c:ext xmlns:c16="http://schemas.microsoft.com/office/drawing/2014/chart" uri="{C3380CC4-5D6E-409C-BE32-E72D297353CC}">
              <c16:uniqueId val="{00000003-315B-4066-81B2-D23BD511BF53}"/>
            </c:ext>
          </c:extLst>
        </c:ser>
        <c:ser>
          <c:idx val="4"/>
          <c:order val="4"/>
          <c:tx>
            <c:strRef>
              <c:f>'[Rx Trends over Time.xlsx]Pmpm rxmg'!$A$6</c:f>
              <c:strCache>
                <c:ptCount val="1"/>
                <c:pt idx="0">
                  <c:v>Endocrine/Metabolic / Weight control</c:v>
                </c:pt>
              </c:strCache>
            </c:strRef>
          </c:tx>
          <c:spPr>
            <a:ln w="28575" cap="rnd">
              <a:solidFill>
                <a:schemeClr val="accent5"/>
              </a:solidFill>
              <a:round/>
            </a:ln>
            <a:effectLst/>
          </c:spPr>
          <c:marker>
            <c:symbol val="none"/>
          </c:marker>
          <c:cat>
            <c:strRef>
              <c:f>'[Rx Trends over Time.xlsx]Pmpm rxmg'!$B$1:$E$1</c:f>
              <c:strCache>
                <c:ptCount val="4"/>
                <c:pt idx="0">
                  <c:v>2021</c:v>
                </c:pt>
                <c:pt idx="1">
                  <c:v>2022</c:v>
                </c:pt>
                <c:pt idx="2">
                  <c:v>2023</c:v>
                </c:pt>
                <c:pt idx="3">
                  <c:v>2024</c:v>
                </c:pt>
              </c:strCache>
            </c:strRef>
          </c:cat>
          <c:val>
            <c:numRef>
              <c:f>'[Rx Trends over Time.xlsx]Pmpm rxmg'!$B$6:$E$6</c:f>
              <c:numCache>
                <c:formatCode>\$##,##0.00;\(\$##,##0.00\);\$##,##0.00</c:formatCode>
                <c:ptCount val="4"/>
                <c:pt idx="0">
                  <c:v>0.51596745708655189</c:v>
                </c:pt>
                <c:pt idx="1">
                  <c:v>1.1089788625271699</c:v>
                </c:pt>
                <c:pt idx="2">
                  <c:v>3.7633648695183504</c:v>
                </c:pt>
                <c:pt idx="3">
                  <c:v>7.8636417824794593</c:v>
                </c:pt>
              </c:numCache>
            </c:numRef>
          </c:val>
          <c:smooth val="0"/>
          <c:extLst>
            <c:ext xmlns:c16="http://schemas.microsoft.com/office/drawing/2014/chart" uri="{C3380CC4-5D6E-409C-BE32-E72D297353CC}">
              <c16:uniqueId val="{00000004-315B-4066-81B2-D23BD511BF53}"/>
            </c:ext>
          </c:extLst>
        </c:ser>
        <c:dLbls>
          <c:showLegendKey val="0"/>
          <c:showVal val="0"/>
          <c:showCatName val="0"/>
          <c:showSerName val="0"/>
          <c:showPercent val="0"/>
          <c:showBubbleSize val="0"/>
        </c:dLbls>
        <c:smooth val="0"/>
        <c:axId val="645064959"/>
        <c:axId val="645066879"/>
      </c:lineChart>
      <c:catAx>
        <c:axId val="645064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066879"/>
        <c:crosses val="autoZero"/>
        <c:auto val="1"/>
        <c:lblAlgn val="ctr"/>
        <c:lblOffset val="100"/>
        <c:noMultiLvlLbl val="0"/>
      </c:catAx>
      <c:valAx>
        <c:axId val="645066879"/>
        <c:scaling>
          <c:orientation val="minMax"/>
        </c:scaling>
        <c:delete val="0"/>
        <c:axPos val="l"/>
        <c:majorGridlines>
          <c:spPr>
            <a:ln w="9525" cap="flat" cmpd="sng" algn="ctr">
              <a:solidFill>
                <a:schemeClr val="tx1">
                  <a:lumMod val="15000"/>
                  <a:lumOff val="85000"/>
                </a:schemeClr>
              </a:solidFill>
              <a:round/>
            </a:ln>
            <a:effectLst/>
          </c:spPr>
        </c:majorGridlines>
        <c:numFmt formatCode="\$##,##0.00;\(\$##,##0.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0649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GLP1-1 Use by Month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'GLP-1 Migration -mbrs1000'!$B$1</c:f>
              <c:strCache>
                <c:ptCount val="1"/>
                <c:pt idx="0">
                  <c:v>Metformin</c:v>
                </c:pt>
              </c:strCache>
            </c:strRef>
          </c:tx>
          <c:spPr>
            <a:ln w="28575" cap="rnd">
              <a:solidFill>
                <a:schemeClr val="accent1"/>
              </a:solidFill>
              <a:round/>
            </a:ln>
            <a:effectLst/>
          </c:spPr>
          <c:marker>
            <c:symbol val="none"/>
          </c:marker>
          <c:cat>
            <c:numRef>
              <c:f>'GLP-1 Migration -mbrs1000'!$A$2:$A$25</c:f>
              <c:numCache>
                <c:formatCode>mmm\-yy</c:formatCode>
                <c:ptCount val="24"/>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numCache>
            </c:numRef>
          </c:cat>
          <c:val>
            <c:numRef>
              <c:f>'GLP-1 Migration -mbrs1000'!$B$2:$B$25</c:f>
            </c:numRef>
          </c:val>
          <c:smooth val="0"/>
          <c:extLst>
            <c:ext xmlns:c16="http://schemas.microsoft.com/office/drawing/2014/chart" uri="{C3380CC4-5D6E-409C-BE32-E72D297353CC}">
              <c16:uniqueId val="{00000000-F25E-4BFB-BAD2-98918BDA700D}"/>
            </c:ext>
          </c:extLst>
        </c:ser>
        <c:ser>
          <c:idx val="1"/>
          <c:order val="1"/>
          <c:tx>
            <c:strRef>
              <c:f>'GLP-1 Migration -mbrs1000'!$C$1</c:f>
              <c:strCache>
                <c:ptCount val="1"/>
                <c:pt idx="0">
                  <c:v>Mounjaro</c:v>
                </c:pt>
              </c:strCache>
            </c:strRef>
          </c:tx>
          <c:spPr>
            <a:ln w="28575" cap="rnd">
              <a:solidFill>
                <a:schemeClr val="accent2"/>
              </a:solidFill>
              <a:round/>
            </a:ln>
            <a:effectLst/>
          </c:spPr>
          <c:marker>
            <c:symbol val="none"/>
          </c:marker>
          <c:cat>
            <c:numRef>
              <c:f>'GLP-1 Migration -mbrs1000'!$A$2:$A$25</c:f>
              <c:numCache>
                <c:formatCode>mmm\-yy</c:formatCode>
                <c:ptCount val="24"/>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numCache>
            </c:numRef>
          </c:cat>
          <c:val>
            <c:numRef>
              <c:f>'GLP-1 Migration -mbrs1000'!$C$2:$C$25</c:f>
              <c:numCache>
                <c:formatCode>0;\-0</c:formatCode>
                <c:ptCount val="24"/>
                <c:pt idx="0">
                  <c:v>22.402359673675409</c:v>
                </c:pt>
                <c:pt idx="1">
                  <c:v>27.438929110891191</c:v>
                </c:pt>
                <c:pt idx="2">
                  <c:v>30.926224813869943</c:v>
                </c:pt>
                <c:pt idx="3">
                  <c:v>33.570701932858597</c:v>
                </c:pt>
                <c:pt idx="4">
                  <c:v>38.99657924743444</c:v>
                </c:pt>
                <c:pt idx="5">
                  <c:v>40.605399014165215</c:v>
                </c:pt>
                <c:pt idx="6">
                  <c:v>46.209618446506269</c:v>
                </c:pt>
                <c:pt idx="7">
                  <c:v>48.932925645254414</c:v>
                </c:pt>
                <c:pt idx="8">
                  <c:v>50.906908646931619</c:v>
                </c:pt>
                <c:pt idx="9">
                  <c:v>57.375630597236608</c:v>
                </c:pt>
                <c:pt idx="10">
                  <c:v>61.891720435098797</c:v>
                </c:pt>
                <c:pt idx="11">
                  <c:v>65.568516359820421</c:v>
                </c:pt>
                <c:pt idx="12">
                  <c:v>66.501861685893914</c:v>
                </c:pt>
                <c:pt idx="13">
                  <c:v>64.261529956359013</c:v>
                </c:pt>
                <c:pt idx="14">
                  <c:v>58.369290775994244</c:v>
                </c:pt>
                <c:pt idx="15">
                  <c:v>66.95384865323156</c:v>
                </c:pt>
                <c:pt idx="16">
                  <c:v>73.911077005950901</c:v>
                </c:pt>
                <c:pt idx="17">
                  <c:v>74.107250256570381</c:v>
                </c:pt>
                <c:pt idx="18">
                  <c:v>83.336107447857316</c:v>
                </c:pt>
                <c:pt idx="19">
                  <c:v>88.66140321693176</c:v>
                </c:pt>
                <c:pt idx="20">
                  <c:v>91.477560803232592</c:v>
                </c:pt>
                <c:pt idx="21">
                  <c:v>99.009294562604325</c:v>
                </c:pt>
                <c:pt idx="22">
                  <c:v>100.86609165604591</c:v>
                </c:pt>
                <c:pt idx="23">
                  <c:v>105.33429585144455</c:v>
                </c:pt>
              </c:numCache>
            </c:numRef>
          </c:val>
          <c:smooth val="0"/>
          <c:extLst>
            <c:ext xmlns:c16="http://schemas.microsoft.com/office/drawing/2014/chart" uri="{C3380CC4-5D6E-409C-BE32-E72D297353CC}">
              <c16:uniqueId val="{00000001-F25E-4BFB-BAD2-98918BDA700D}"/>
            </c:ext>
          </c:extLst>
        </c:ser>
        <c:ser>
          <c:idx val="2"/>
          <c:order val="2"/>
          <c:tx>
            <c:strRef>
              <c:f>'GLP-1 Migration -mbrs1000'!$D$1</c:f>
              <c:strCache>
                <c:ptCount val="1"/>
                <c:pt idx="0">
                  <c:v>Ozempic</c:v>
                </c:pt>
              </c:strCache>
            </c:strRef>
          </c:tx>
          <c:spPr>
            <a:ln w="28575" cap="rnd">
              <a:solidFill>
                <a:schemeClr val="accent3"/>
              </a:solidFill>
              <a:round/>
            </a:ln>
            <a:effectLst/>
          </c:spPr>
          <c:marker>
            <c:symbol val="none"/>
          </c:marker>
          <c:cat>
            <c:numRef>
              <c:f>'GLP-1 Migration -mbrs1000'!$A$2:$A$25</c:f>
              <c:numCache>
                <c:formatCode>mmm\-yy</c:formatCode>
                <c:ptCount val="24"/>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numCache>
            </c:numRef>
          </c:cat>
          <c:val>
            <c:numRef>
              <c:f>'GLP-1 Migration -mbrs1000'!$D$2:$D$25</c:f>
              <c:numCache>
                <c:formatCode>0;\-0</c:formatCode>
                <c:ptCount val="24"/>
                <c:pt idx="0">
                  <c:v>55.08674812664551</c:v>
                </c:pt>
                <c:pt idx="1">
                  <c:v>63.40955258086359</c:v>
                </c:pt>
                <c:pt idx="2">
                  <c:v>72.129952621440111</c:v>
                </c:pt>
                <c:pt idx="3">
                  <c:v>73.930284219486367</c:v>
                </c:pt>
                <c:pt idx="4">
                  <c:v>83.248678345599672</c:v>
                </c:pt>
                <c:pt idx="5">
                  <c:v>87.278271444240175</c:v>
                </c:pt>
                <c:pt idx="6">
                  <c:v>74.028742278948428</c:v>
                </c:pt>
                <c:pt idx="7">
                  <c:v>88.327814355211615</c:v>
                </c:pt>
                <c:pt idx="8">
                  <c:v>80.581911492338094</c:v>
                </c:pt>
                <c:pt idx="9">
                  <c:v>71.789281719719057</c:v>
                </c:pt>
                <c:pt idx="10">
                  <c:v>80.923424468891668</c:v>
                </c:pt>
                <c:pt idx="11">
                  <c:v>86.535553757757313</c:v>
                </c:pt>
                <c:pt idx="12">
                  <c:v>79.594701825062558</c:v>
                </c:pt>
                <c:pt idx="13">
                  <c:v>81.075916957309289</c:v>
                </c:pt>
                <c:pt idx="14">
                  <c:v>87.447144466283063</c:v>
                </c:pt>
                <c:pt idx="15">
                  <c:v>94.917284987929733</c:v>
                </c:pt>
                <c:pt idx="16">
                  <c:v>98.02974941177068</c:v>
                </c:pt>
                <c:pt idx="17">
                  <c:v>95.298299853351793</c:v>
                </c:pt>
                <c:pt idx="18">
                  <c:v>100.35978131441814</c:v>
                </c:pt>
                <c:pt idx="19">
                  <c:v>99.594364611191438</c:v>
                </c:pt>
                <c:pt idx="20">
                  <c:v>96.977891130333248</c:v>
                </c:pt>
                <c:pt idx="21">
                  <c:v>102.53112223804492</c:v>
                </c:pt>
                <c:pt idx="22">
                  <c:v>96.912361536437913</c:v>
                </c:pt>
                <c:pt idx="23">
                  <c:v>98.975532584821906</c:v>
                </c:pt>
              </c:numCache>
            </c:numRef>
          </c:val>
          <c:smooth val="0"/>
          <c:extLst>
            <c:ext xmlns:c16="http://schemas.microsoft.com/office/drawing/2014/chart" uri="{C3380CC4-5D6E-409C-BE32-E72D297353CC}">
              <c16:uniqueId val="{00000002-F25E-4BFB-BAD2-98918BDA700D}"/>
            </c:ext>
          </c:extLst>
        </c:ser>
        <c:ser>
          <c:idx val="3"/>
          <c:order val="3"/>
          <c:tx>
            <c:strRef>
              <c:f>'GLP-1 Migration -mbrs1000'!$E$1</c:f>
              <c:strCache>
                <c:ptCount val="1"/>
                <c:pt idx="0">
                  <c:v>Rybelsus</c:v>
                </c:pt>
              </c:strCache>
            </c:strRef>
          </c:tx>
          <c:spPr>
            <a:ln w="28575" cap="rnd">
              <a:solidFill>
                <a:schemeClr val="accent4"/>
              </a:solidFill>
              <a:round/>
            </a:ln>
            <a:effectLst/>
          </c:spPr>
          <c:marker>
            <c:symbol val="none"/>
          </c:marker>
          <c:cat>
            <c:numRef>
              <c:f>'GLP-1 Migration -mbrs1000'!$A$2:$A$25</c:f>
              <c:numCache>
                <c:formatCode>mmm\-yy</c:formatCode>
                <c:ptCount val="24"/>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numCache>
            </c:numRef>
          </c:cat>
          <c:val>
            <c:numRef>
              <c:f>'GLP-1 Migration -mbrs1000'!$E$2:$E$25</c:f>
              <c:numCache>
                <c:formatCode>0;\-0</c:formatCode>
                <c:ptCount val="24"/>
                <c:pt idx="0">
                  <c:v>10.095082801489337</c:v>
                </c:pt>
                <c:pt idx="1">
                  <c:v>11.250585968019166</c:v>
                </c:pt>
                <c:pt idx="2">
                  <c:v>11.152184099547039</c:v>
                </c:pt>
                <c:pt idx="3">
                  <c:v>10.837295243631532</c:v>
                </c:pt>
                <c:pt idx="4">
                  <c:v>11.16409246397844</c:v>
                </c:pt>
                <c:pt idx="5">
                  <c:v>10.952567396924257</c:v>
                </c:pt>
                <c:pt idx="6">
                  <c:v>10.735567921915599</c:v>
                </c:pt>
                <c:pt idx="7">
                  <c:v>11.308942815792131</c:v>
                </c:pt>
                <c:pt idx="8">
                  <c:v>10.026177739609093</c:v>
                </c:pt>
                <c:pt idx="9">
                  <c:v>10.786990517470739</c:v>
                </c:pt>
                <c:pt idx="10">
                  <c:v>11.449968280493277</c:v>
                </c:pt>
                <c:pt idx="11">
                  <c:v>10.452502371456708</c:v>
                </c:pt>
                <c:pt idx="12">
                  <c:v>9.0337545016175298</c:v>
                </c:pt>
                <c:pt idx="13">
                  <c:v>9.7523444605511553</c:v>
                </c:pt>
                <c:pt idx="14">
                  <c:v>9.3976693983304891</c:v>
                </c:pt>
                <c:pt idx="15">
                  <c:v>9.7476030796333468</c:v>
                </c:pt>
                <c:pt idx="16">
                  <c:v>10.214608414601299</c:v>
                </c:pt>
                <c:pt idx="17">
                  <c:v>9.9812914767448699</c:v>
                </c:pt>
                <c:pt idx="18">
                  <c:v>10.509199390548378</c:v>
                </c:pt>
                <c:pt idx="19">
                  <c:v>9.4895648056916908</c:v>
                </c:pt>
                <c:pt idx="20">
                  <c:v>9.7408084563737773</c:v>
                </c:pt>
                <c:pt idx="21">
                  <c:v>9.799868314269526</c:v>
                </c:pt>
                <c:pt idx="22">
                  <c:v>9.0414758549175147</c:v>
                </c:pt>
                <c:pt idx="23">
                  <c:v>9.0005682952677901</c:v>
                </c:pt>
              </c:numCache>
            </c:numRef>
          </c:val>
          <c:smooth val="0"/>
          <c:extLst>
            <c:ext xmlns:c16="http://schemas.microsoft.com/office/drawing/2014/chart" uri="{C3380CC4-5D6E-409C-BE32-E72D297353CC}">
              <c16:uniqueId val="{00000003-F25E-4BFB-BAD2-98918BDA700D}"/>
            </c:ext>
          </c:extLst>
        </c:ser>
        <c:ser>
          <c:idx val="4"/>
          <c:order val="4"/>
          <c:tx>
            <c:strRef>
              <c:f>'GLP-1 Migration -mbrs1000'!$F$1</c:f>
              <c:strCache>
                <c:ptCount val="1"/>
                <c:pt idx="0">
                  <c:v>Saxenda</c:v>
                </c:pt>
              </c:strCache>
            </c:strRef>
          </c:tx>
          <c:spPr>
            <a:ln w="28575" cap="rnd">
              <a:solidFill>
                <a:schemeClr val="accent5"/>
              </a:solidFill>
              <a:round/>
            </a:ln>
            <a:effectLst/>
          </c:spPr>
          <c:marker>
            <c:symbol val="none"/>
          </c:marker>
          <c:cat>
            <c:numRef>
              <c:f>'GLP-1 Migration -mbrs1000'!$A$2:$A$25</c:f>
              <c:numCache>
                <c:formatCode>mmm\-yy</c:formatCode>
                <c:ptCount val="24"/>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numCache>
            </c:numRef>
          </c:cat>
          <c:val>
            <c:numRef>
              <c:f>'GLP-1 Migration -mbrs1000'!$F$2:$F$25</c:f>
              <c:numCache>
                <c:formatCode>0;\-0</c:formatCode>
                <c:ptCount val="24"/>
                <c:pt idx="0">
                  <c:v>4.9540684118419893</c:v>
                </c:pt>
                <c:pt idx="1">
                  <c:v>4.4689827595187248</c:v>
                </c:pt>
                <c:pt idx="2">
                  <c:v>4.5608371947727395</c:v>
                </c:pt>
                <c:pt idx="3">
                  <c:v>3.5190067888803536</c:v>
                </c:pt>
                <c:pt idx="4">
                  <c:v>3.4207525655644244</c:v>
                </c:pt>
                <c:pt idx="5">
                  <c:v>5.6318599398957119</c:v>
                </c:pt>
                <c:pt idx="6">
                  <c:v>4.7609909914582218</c:v>
                </c:pt>
                <c:pt idx="7">
                  <c:v>2.6718930828519869</c:v>
                </c:pt>
                <c:pt idx="8">
                  <c:v>1.7382846855049821</c:v>
                </c:pt>
                <c:pt idx="9">
                  <c:v>1.3948694634660439</c:v>
                </c:pt>
                <c:pt idx="10">
                  <c:v>2.1662102152284577</c:v>
                </c:pt>
                <c:pt idx="11">
                  <c:v>3.411796026291507</c:v>
                </c:pt>
                <c:pt idx="12">
                  <c:v>2.1058414209851675</c:v>
                </c:pt>
                <c:pt idx="13">
                  <c:v>0.51971741639300828</c:v>
                </c:pt>
                <c:pt idx="14">
                  <c:v>0.30511913630943149</c:v>
                </c:pt>
                <c:pt idx="15">
                  <c:v>1.2489116445780228</c:v>
                </c:pt>
                <c:pt idx="16">
                  <c:v>1.6160425252951309</c:v>
                </c:pt>
                <c:pt idx="17">
                  <c:v>1.1977549772093845</c:v>
                </c:pt>
                <c:pt idx="18">
                  <c:v>0.86040228928466256</c:v>
                </c:pt>
                <c:pt idx="19">
                  <c:v>0.7063430114268896</c:v>
                </c:pt>
                <c:pt idx="20">
                  <c:v>0.55310584294866871</c:v>
                </c:pt>
                <c:pt idx="21">
                  <c:v>0.61249176964184537</c:v>
                </c:pt>
                <c:pt idx="22">
                  <c:v>0.49038513111417037</c:v>
                </c:pt>
                <c:pt idx="23">
                  <c:v>0.49149860998049366</c:v>
                </c:pt>
              </c:numCache>
            </c:numRef>
          </c:val>
          <c:smooth val="0"/>
          <c:extLst>
            <c:ext xmlns:c16="http://schemas.microsoft.com/office/drawing/2014/chart" uri="{C3380CC4-5D6E-409C-BE32-E72D297353CC}">
              <c16:uniqueId val="{00000004-F25E-4BFB-BAD2-98918BDA700D}"/>
            </c:ext>
          </c:extLst>
        </c:ser>
        <c:ser>
          <c:idx val="5"/>
          <c:order val="5"/>
          <c:tx>
            <c:strRef>
              <c:f>'GLP-1 Migration -mbrs1000'!$G$1</c:f>
              <c:strCache>
                <c:ptCount val="1"/>
                <c:pt idx="0">
                  <c:v>Victoza</c:v>
                </c:pt>
              </c:strCache>
            </c:strRef>
          </c:tx>
          <c:spPr>
            <a:ln w="28575" cap="rnd">
              <a:solidFill>
                <a:schemeClr val="accent6"/>
              </a:solidFill>
              <a:round/>
            </a:ln>
            <a:effectLst/>
          </c:spPr>
          <c:marker>
            <c:symbol val="none"/>
          </c:marker>
          <c:cat>
            <c:numRef>
              <c:f>'GLP-1 Migration -mbrs1000'!$A$2:$A$25</c:f>
              <c:numCache>
                <c:formatCode>mmm\-yy</c:formatCode>
                <c:ptCount val="24"/>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numCache>
            </c:numRef>
          </c:cat>
          <c:val>
            <c:numRef>
              <c:f>'GLP-1 Migration -mbrs1000'!$G$2:$G$25</c:f>
              <c:numCache>
                <c:formatCode>0;\-0</c:formatCode>
                <c:ptCount val="24"/>
                <c:pt idx="0">
                  <c:v>3.4896582523666839</c:v>
                </c:pt>
                <c:pt idx="1">
                  <c:v>3.0314078858273872</c:v>
                </c:pt>
                <c:pt idx="2">
                  <c:v>3.2800541469255999</c:v>
                </c:pt>
                <c:pt idx="3">
                  <c:v>2.8027487699047069</c:v>
                </c:pt>
                <c:pt idx="4">
                  <c:v>2.7055043018554992</c:v>
                </c:pt>
                <c:pt idx="5">
                  <c:v>2.6759113526576308</c:v>
                </c:pt>
                <c:pt idx="6">
                  <c:v>2.7694653479724298</c:v>
                </c:pt>
                <c:pt idx="7">
                  <c:v>2.7340301312904054</c:v>
                </c:pt>
                <c:pt idx="8">
                  <c:v>2.3591006446139042</c:v>
                </c:pt>
                <c:pt idx="9">
                  <c:v>2.5417621334270133</c:v>
                </c:pt>
                <c:pt idx="10">
                  <c:v>2.320939516316205</c:v>
                </c:pt>
                <c:pt idx="11">
                  <c:v>2.7294368210332056</c:v>
                </c:pt>
                <c:pt idx="12">
                  <c:v>1.7701275712628943</c:v>
                </c:pt>
                <c:pt idx="13">
                  <c:v>1.4674374109920234</c:v>
                </c:pt>
                <c:pt idx="14">
                  <c:v>1.3120122861305554</c:v>
                </c:pt>
                <c:pt idx="15">
                  <c:v>1.4926017215688563</c:v>
                </c:pt>
                <c:pt idx="16">
                  <c:v>1.3111288412771818</c:v>
                </c:pt>
                <c:pt idx="17">
                  <c:v>0.64494498772813014</c:v>
                </c:pt>
                <c:pt idx="18">
                  <c:v>0.46092979783106924</c:v>
                </c:pt>
                <c:pt idx="19">
                  <c:v>0.49136905142740145</c:v>
                </c:pt>
                <c:pt idx="20">
                  <c:v>0.30728102386037148</c:v>
                </c:pt>
                <c:pt idx="21">
                  <c:v>0.48999341571347632</c:v>
                </c:pt>
                <c:pt idx="22">
                  <c:v>0.15324535347317822</c:v>
                </c:pt>
                <c:pt idx="23">
                  <c:v>0.30718663123780854</c:v>
                </c:pt>
              </c:numCache>
            </c:numRef>
          </c:val>
          <c:smooth val="0"/>
          <c:extLst>
            <c:ext xmlns:c16="http://schemas.microsoft.com/office/drawing/2014/chart" uri="{C3380CC4-5D6E-409C-BE32-E72D297353CC}">
              <c16:uniqueId val="{00000005-F25E-4BFB-BAD2-98918BDA700D}"/>
            </c:ext>
          </c:extLst>
        </c:ser>
        <c:ser>
          <c:idx val="6"/>
          <c:order val="6"/>
          <c:tx>
            <c:strRef>
              <c:f>'GLP-1 Migration -mbrs1000'!$H$1</c:f>
              <c:strCache>
                <c:ptCount val="1"/>
                <c:pt idx="0">
                  <c:v>Wegovy</c:v>
                </c:pt>
              </c:strCache>
            </c:strRef>
          </c:tx>
          <c:spPr>
            <a:ln w="28575" cap="rnd">
              <a:solidFill>
                <a:schemeClr val="accent1">
                  <a:lumMod val="60000"/>
                </a:schemeClr>
              </a:solidFill>
              <a:round/>
            </a:ln>
            <a:effectLst/>
          </c:spPr>
          <c:marker>
            <c:symbol val="none"/>
          </c:marker>
          <c:cat>
            <c:numRef>
              <c:f>'GLP-1 Migration -mbrs1000'!$A$2:$A$25</c:f>
              <c:numCache>
                <c:formatCode>mmm\-yy</c:formatCode>
                <c:ptCount val="24"/>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numCache>
            </c:numRef>
          </c:cat>
          <c:val>
            <c:numRef>
              <c:f>'GLP-1 Migration -mbrs1000'!$H$2:$H$25</c:f>
              <c:numCache>
                <c:formatCode>0;\-0</c:formatCode>
                <c:ptCount val="24"/>
                <c:pt idx="0">
                  <c:v>9.3784565532354627</c:v>
                </c:pt>
                <c:pt idx="1">
                  <c:v>15.09453617375905</c:v>
                </c:pt>
                <c:pt idx="2">
                  <c:v>21.30473264955485</c:v>
                </c:pt>
                <c:pt idx="3">
                  <c:v>27.684929516058713</c:v>
                </c:pt>
                <c:pt idx="4">
                  <c:v>31.1599460972323</c:v>
                </c:pt>
                <c:pt idx="5">
                  <c:v>27.599225230317661</c:v>
                </c:pt>
                <c:pt idx="6">
                  <c:v>26.823361010699266</c:v>
                </c:pt>
                <c:pt idx="7">
                  <c:v>28.334494087918745</c:v>
                </c:pt>
                <c:pt idx="8">
                  <c:v>27.067575817149006</c:v>
                </c:pt>
                <c:pt idx="9">
                  <c:v>26.688502400983641</c:v>
                </c:pt>
                <c:pt idx="10">
                  <c:v>27.418032152748768</c:v>
                </c:pt>
                <c:pt idx="11">
                  <c:v>23.851555856528805</c:v>
                </c:pt>
                <c:pt idx="12">
                  <c:v>23.927241652932917</c:v>
                </c:pt>
                <c:pt idx="13">
                  <c:v>25.496725015986403</c:v>
                </c:pt>
                <c:pt idx="14">
                  <c:v>28.284543935884301</c:v>
                </c:pt>
                <c:pt idx="15">
                  <c:v>33.933843220973593</c:v>
                </c:pt>
                <c:pt idx="16">
                  <c:v>40.888925026806994</c:v>
                </c:pt>
                <c:pt idx="17">
                  <c:v>41.798577537999286</c:v>
                </c:pt>
                <c:pt idx="18">
                  <c:v>42.743556585534485</c:v>
                </c:pt>
                <c:pt idx="19">
                  <c:v>45.420926691320425</c:v>
                </c:pt>
                <c:pt idx="20">
                  <c:v>43.357352466698416</c:v>
                </c:pt>
                <c:pt idx="21">
                  <c:v>44.068782825730779</c:v>
                </c:pt>
                <c:pt idx="22">
                  <c:v>42.724804548322098</c:v>
                </c:pt>
                <c:pt idx="23">
                  <c:v>41.2244459121139</c:v>
                </c:pt>
              </c:numCache>
            </c:numRef>
          </c:val>
          <c:smooth val="0"/>
          <c:extLst>
            <c:ext xmlns:c16="http://schemas.microsoft.com/office/drawing/2014/chart" uri="{C3380CC4-5D6E-409C-BE32-E72D297353CC}">
              <c16:uniqueId val="{00000006-F25E-4BFB-BAD2-98918BDA700D}"/>
            </c:ext>
          </c:extLst>
        </c:ser>
        <c:ser>
          <c:idx val="7"/>
          <c:order val="7"/>
          <c:tx>
            <c:strRef>
              <c:f>'GLP-1 Migration -mbrs1000'!$I$1</c:f>
              <c:strCache>
                <c:ptCount val="1"/>
                <c:pt idx="0">
                  <c:v>Zepbound</c:v>
                </c:pt>
              </c:strCache>
            </c:strRef>
          </c:tx>
          <c:spPr>
            <a:ln w="28575" cap="rnd">
              <a:solidFill>
                <a:schemeClr val="accent2">
                  <a:lumMod val="60000"/>
                </a:schemeClr>
              </a:solidFill>
              <a:round/>
            </a:ln>
            <a:effectLst/>
          </c:spPr>
          <c:marker>
            <c:symbol val="none"/>
          </c:marker>
          <c:cat>
            <c:numRef>
              <c:f>'GLP-1 Migration -mbrs1000'!$A$2:$A$25</c:f>
              <c:numCache>
                <c:formatCode>mmm\-yy</c:formatCode>
                <c:ptCount val="24"/>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numCache>
            </c:numRef>
          </c:cat>
          <c:val>
            <c:numRef>
              <c:f>'GLP-1 Migration -mbrs1000'!$I$2:$I$25</c:f>
              <c:numCache>
                <c:formatCode>General</c:formatCode>
                <c:ptCount val="24"/>
                <c:pt idx="0">
                  <c:v>0</c:v>
                </c:pt>
                <c:pt idx="1">
                  <c:v>0</c:v>
                </c:pt>
                <c:pt idx="2">
                  <c:v>0</c:v>
                </c:pt>
                <c:pt idx="3">
                  <c:v>0</c:v>
                </c:pt>
                <c:pt idx="4">
                  <c:v>0</c:v>
                </c:pt>
                <c:pt idx="5">
                  <c:v>0</c:v>
                </c:pt>
                <c:pt idx="6">
                  <c:v>0</c:v>
                </c:pt>
                <c:pt idx="7">
                  <c:v>0</c:v>
                </c:pt>
                <c:pt idx="8">
                  <c:v>0</c:v>
                </c:pt>
                <c:pt idx="9">
                  <c:v>0</c:v>
                </c:pt>
                <c:pt idx="10" formatCode="0;\-0">
                  <c:v>3.0945860217549397E-2</c:v>
                </c:pt>
                <c:pt idx="11" formatCode="0;\-0">
                  <c:v>1.8609796507044585</c:v>
                </c:pt>
                <c:pt idx="12" formatCode="0;\-0">
                  <c:v>4.5473966916926081</c:v>
                </c:pt>
                <c:pt idx="13" formatCode="0;\-0">
                  <c:v>8.4071935004751346</c:v>
                </c:pt>
                <c:pt idx="14" formatCode="0;\-0">
                  <c:v>8.8484549529735137</c:v>
                </c:pt>
                <c:pt idx="15" formatCode="0;\-0">
                  <c:v>10.570057089477412</c:v>
                </c:pt>
                <c:pt idx="16" formatCode="0;\-0">
                  <c:v>15.581089253317208</c:v>
                </c:pt>
                <c:pt idx="17" formatCode="0;\-0">
                  <c:v>20.576816275135577</c:v>
                </c:pt>
                <c:pt idx="18" formatCode="0;\-0">
                  <c:v>23.200133157497152</c:v>
                </c:pt>
                <c:pt idx="19" formatCode="0;\-0">
                  <c:v>28.990774034216688</c:v>
                </c:pt>
                <c:pt idx="20" formatCode="0;\-0">
                  <c:v>31.035383409897523</c:v>
                </c:pt>
                <c:pt idx="21" formatCode="0;\-0">
                  <c:v>36.749506178510728</c:v>
                </c:pt>
                <c:pt idx="22" formatCode="0;\-0">
                  <c:v>41.284298225674213</c:v>
                </c:pt>
                <c:pt idx="23" formatCode="0;\-0">
                  <c:v>44.019844256377965</c:v>
                </c:pt>
              </c:numCache>
            </c:numRef>
          </c:val>
          <c:smooth val="0"/>
          <c:extLst>
            <c:ext xmlns:c16="http://schemas.microsoft.com/office/drawing/2014/chart" uri="{C3380CC4-5D6E-409C-BE32-E72D297353CC}">
              <c16:uniqueId val="{00000007-F25E-4BFB-BAD2-98918BDA700D}"/>
            </c:ext>
          </c:extLst>
        </c:ser>
        <c:dLbls>
          <c:showLegendKey val="0"/>
          <c:showVal val="0"/>
          <c:showCatName val="0"/>
          <c:showSerName val="0"/>
          <c:showPercent val="0"/>
          <c:showBubbleSize val="0"/>
        </c:dLbls>
        <c:smooth val="0"/>
        <c:axId val="461897648"/>
        <c:axId val="461896208"/>
      </c:lineChart>
      <c:dateAx>
        <c:axId val="46189764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896208"/>
        <c:crosses val="autoZero"/>
        <c:auto val="1"/>
        <c:lblOffset val="100"/>
        <c:baseTimeUnit val="months"/>
      </c:dateAx>
      <c:valAx>
        <c:axId val="461896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Members</a:t>
                </a:r>
                <a:r>
                  <a:rPr lang="en-US" baseline="0" dirty="0"/>
                  <a:t> per 1,000</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897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Top 5 Drugs by 2024 PMPM </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'[All Things Pharmacy.xlsx]total cost pmpm by drug (2)'!$A$3</c:f>
              <c:strCache>
                <c:ptCount val="1"/>
                <c:pt idx="0">
                  <c:v>Mounjaro</c:v>
                </c:pt>
              </c:strCache>
            </c:strRef>
          </c:tx>
          <c:spPr>
            <a:ln w="28575" cap="rnd">
              <a:solidFill>
                <a:schemeClr val="accent1"/>
              </a:solidFill>
              <a:round/>
            </a:ln>
            <a:effectLst/>
          </c:spPr>
          <c:marker>
            <c:symbol val="none"/>
          </c:marker>
          <c:cat>
            <c:strRef>
              <c:f>'[All Things Pharmacy.xlsx]total cost pmpm by drug (2)'!$B$1:$E$1</c:f>
              <c:strCache>
                <c:ptCount val="4"/>
                <c:pt idx="0">
                  <c:v>2021</c:v>
                </c:pt>
                <c:pt idx="1">
                  <c:v>2022</c:v>
                </c:pt>
                <c:pt idx="2">
                  <c:v>2023</c:v>
                </c:pt>
                <c:pt idx="3">
                  <c:v>2024</c:v>
                </c:pt>
              </c:strCache>
            </c:strRef>
          </c:cat>
          <c:val>
            <c:numRef>
              <c:f>'[All Things Pharmacy.xlsx]total cost pmpm by drug (2)'!$B$3:$E$3</c:f>
              <c:numCache>
                <c:formatCode>\$##,##0.00;\(\$##,##0.00\);\$##,##0.00</c:formatCode>
                <c:ptCount val="4"/>
                <c:pt idx="0">
                  <c:v>0</c:v>
                </c:pt>
                <c:pt idx="1">
                  <c:v>0.4675673240929335</c:v>
                </c:pt>
                <c:pt idx="2">
                  <c:v>4.6538772670340025</c:v>
                </c:pt>
                <c:pt idx="3">
                  <c:v>9.046594993480408</c:v>
                </c:pt>
              </c:numCache>
            </c:numRef>
          </c:val>
          <c:smooth val="0"/>
          <c:extLst>
            <c:ext xmlns:c16="http://schemas.microsoft.com/office/drawing/2014/chart" uri="{C3380CC4-5D6E-409C-BE32-E72D297353CC}">
              <c16:uniqueId val="{00000000-0EEA-4A6C-9972-E4FD03A9197F}"/>
            </c:ext>
          </c:extLst>
        </c:ser>
        <c:ser>
          <c:idx val="1"/>
          <c:order val="1"/>
          <c:tx>
            <c:strRef>
              <c:f>'[All Things Pharmacy.xlsx]total cost pmpm by drug (2)'!$A$4</c:f>
              <c:strCache>
                <c:ptCount val="1"/>
                <c:pt idx="0">
                  <c:v>Humira (2 Pen)</c:v>
                </c:pt>
              </c:strCache>
            </c:strRef>
          </c:tx>
          <c:spPr>
            <a:ln w="28575" cap="rnd">
              <a:solidFill>
                <a:schemeClr val="accent2"/>
              </a:solidFill>
              <a:round/>
            </a:ln>
            <a:effectLst/>
          </c:spPr>
          <c:marker>
            <c:symbol val="none"/>
          </c:marker>
          <c:cat>
            <c:strRef>
              <c:f>'[All Things Pharmacy.xlsx]total cost pmpm by drug (2)'!$B$1:$E$1</c:f>
              <c:strCache>
                <c:ptCount val="4"/>
                <c:pt idx="0">
                  <c:v>2021</c:v>
                </c:pt>
                <c:pt idx="1">
                  <c:v>2022</c:v>
                </c:pt>
                <c:pt idx="2">
                  <c:v>2023</c:v>
                </c:pt>
                <c:pt idx="3">
                  <c:v>2024</c:v>
                </c:pt>
              </c:strCache>
            </c:strRef>
          </c:cat>
          <c:val>
            <c:numRef>
              <c:f>'[All Things Pharmacy.xlsx]total cost pmpm by drug (2)'!$B$4:$E$4</c:f>
              <c:numCache>
                <c:formatCode>\$##,##0.00;\(\$##,##0.00\);\$##,##0.00</c:formatCode>
                <c:ptCount val="4"/>
                <c:pt idx="0">
                  <c:v>9.2884164742734452</c:v>
                </c:pt>
                <c:pt idx="1">
                  <c:v>11.232238218254146</c:v>
                </c:pt>
                <c:pt idx="2">
                  <c:v>12.339424686843554</c:v>
                </c:pt>
                <c:pt idx="3">
                  <c:v>7.3173989573173523</c:v>
                </c:pt>
              </c:numCache>
            </c:numRef>
          </c:val>
          <c:smooth val="0"/>
          <c:extLst>
            <c:ext xmlns:c16="http://schemas.microsoft.com/office/drawing/2014/chart" uri="{C3380CC4-5D6E-409C-BE32-E72D297353CC}">
              <c16:uniqueId val="{00000001-0EEA-4A6C-9972-E4FD03A9197F}"/>
            </c:ext>
          </c:extLst>
        </c:ser>
        <c:ser>
          <c:idx val="2"/>
          <c:order val="2"/>
          <c:tx>
            <c:strRef>
              <c:f>'[All Things Pharmacy.xlsx]total cost pmpm by drug (2)'!$A$5</c:f>
              <c:strCache>
                <c:ptCount val="1"/>
                <c:pt idx="0">
                  <c:v>Stelara</c:v>
                </c:pt>
              </c:strCache>
            </c:strRef>
          </c:tx>
          <c:spPr>
            <a:ln w="28575" cap="rnd">
              <a:solidFill>
                <a:schemeClr val="accent3"/>
              </a:solidFill>
              <a:round/>
            </a:ln>
            <a:effectLst/>
          </c:spPr>
          <c:marker>
            <c:symbol val="none"/>
          </c:marker>
          <c:cat>
            <c:strRef>
              <c:f>'[All Things Pharmacy.xlsx]total cost pmpm by drug (2)'!$B$1:$E$1</c:f>
              <c:strCache>
                <c:ptCount val="4"/>
                <c:pt idx="0">
                  <c:v>2021</c:v>
                </c:pt>
                <c:pt idx="1">
                  <c:v>2022</c:v>
                </c:pt>
                <c:pt idx="2">
                  <c:v>2023</c:v>
                </c:pt>
                <c:pt idx="3">
                  <c:v>2024</c:v>
                </c:pt>
              </c:strCache>
            </c:strRef>
          </c:cat>
          <c:val>
            <c:numRef>
              <c:f>'[All Things Pharmacy.xlsx]total cost pmpm by drug (2)'!$B$5:$E$5</c:f>
              <c:numCache>
                <c:formatCode>\$##,##0.00;\(\$##,##0.00\);\$##,##0.00</c:formatCode>
                <c:ptCount val="4"/>
                <c:pt idx="0">
                  <c:v>3.9341579531394877</c:v>
                </c:pt>
                <c:pt idx="1">
                  <c:v>5.3242118194786512</c:v>
                </c:pt>
                <c:pt idx="2">
                  <c:v>5.9247517272694603</c:v>
                </c:pt>
                <c:pt idx="3">
                  <c:v>6.3635052352578629</c:v>
                </c:pt>
              </c:numCache>
            </c:numRef>
          </c:val>
          <c:smooth val="0"/>
          <c:extLst>
            <c:ext xmlns:c16="http://schemas.microsoft.com/office/drawing/2014/chart" uri="{C3380CC4-5D6E-409C-BE32-E72D297353CC}">
              <c16:uniqueId val="{00000002-0EEA-4A6C-9972-E4FD03A9197F}"/>
            </c:ext>
          </c:extLst>
        </c:ser>
        <c:ser>
          <c:idx val="3"/>
          <c:order val="3"/>
          <c:tx>
            <c:strRef>
              <c:f>'[All Things Pharmacy.xlsx]total cost pmpm by drug (2)'!$A$6</c:f>
              <c:strCache>
                <c:ptCount val="1"/>
                <c:pt idx="0">
                  <c:v>Wegovy</c:v>
                </c:pt>
              </c:strCache>
            </c:strRef>
          </c:tx>
          <c:spPr>
            <a:ln w="28575" cap="rnd">
              <a:solidFill>
                <a:schemeClr val="accent4"/>
              </a:solidFill>
              <a:round/>
            </a:ln>
            <a:effectLst/>
          </c:spPr>
          <c:marker>
            <c:symbol val="none"/>
          </c:marker>
          <c:cat>
            <c:strRef>
              <c:f>'[All Things Pharmacy.xlsx]total cost pmpm by drug (2)'!$B$1:$E$1</c:f>
              <c:strCache>
                <c:ptCount val="4"/>
                <c:pt idx="0">
                  <c:v>2021</c:v>
                </c:pt>
                <c:pt idx="1">
                  <c:v>2022</c:v>
                </c:pt>
                <c:pt idx="2">
                  <c:v>2023</c:v>
                </c:pt>
                <c:pt idx="3">
                  <c:v>2024</c:v>
                </c:pt>
              </c:strCache>
            </c:strRef>
          </c:cat>
          <c:val>
            <c:numRef>
              <c:f>'[All Things Pharmacy.xlsx]total cost pmpm by drug (2)'!$B$6:$E$6</c:f>
              <c:numCache>
                <c:formatCode>\$##,##0.00;\(\$##,##0.00\);\$##,##0.00</c:formatCode>
                <c:ptCount val="4"/>
                <c:pt idx="0">
                  <c:v>9.7800778420668491E-2</c:v>
                </c:pt>
                <c:pt idx="1">
                  <c:v>0.61364270455561742</c:v>
                </c:pt>
                <c:pt idx="2">
                  <c:v>3.2623197713184142</c:v>
                </c:pt>
                <c:pt idx="3">
                  <c:v>5.2688402344598346</c:v>
                </c:pt>
              </c:numCache>
            </c:numRef>
          </c:val>
          <c:smooth val="0"/>
          <c:extLst>
            <c:ext xmlns:c16="http://schemas.microsoft.com/office/drawing/2014/chart" uri="{C3380CC4-5D6E-409C-BE32-E72D297353CC}">
              <c16:uniqueId val="{00000003-0EEA-4A6C-9972-E4FD03A9197F}"/>
            </c:ext>
          </c:extLst>
        </c:ser>
        <c:ser>
          <c:idx val="4"/>
          <c:order val="4"/>
          <c:tx>
            <c:strRef>
              <c:f>'[All Things Pharmacy.xlsx]total cost pmpm by drug (2)'!$A$7</c:f>
              <c:strCache>
                <c:ptCount val="1"/>
                <c:pt idx="0">
                  <c:v>Dupixent</c:v>
                </c:pt>
              </c:strCache>
            </c:strRef>
          </c:tx>
          <c:spPr>
            <a:ln w="28575" cap="rnd">
              <a:solidFill>
                <a:schemeClr val="accent5"/>
              </a:solidFill>
              <a:round/>
            </a:ln>
            <a:effectLst/>
          </c:spPr>
          <c:marker>
            <c:symbol val="none"/>
          </c:marker>
          <c:cat>
            <c:strRef>
              <c:f>'[All Things Pharmacy.xlsx]total cost pmpm by drug (2)'!$B$1:$E$1</c:f>
              <c:strCache>
                <c:ptCount val="4"/>
                <c:pt idx="0">
                  <c:v>2021</c:v>
                </c:pt>
                <c:pt idx="1">
                  <c:v>2022</c:v>
                </c:pt>
                <c:pt idx="2">
                  <c:v>2023</c:v>
                </c:pt>
                <c:pt idx="3">
                  <c:v>2024</c:v>
                </c:pt>
              </c:strCache>
            </c:strRef>
          </c:cat>
          <c:val>
            <c:numRef>
              <c:f>'[All Things Pharmacy.xlsx]total cost pmpm by drug (2)'!$B$7:$E$7</c:f>
              <c:numCache>
                <c:formatCode>\$##,##0.00;\(\$##,##0.00\);\$##,##0.00</c:formatCode>
                <c:ptCount val="4"/>
                <c:pt idx="0">
                  <c:v>1.6339640346182223</c:v>
                </c:pt>
                <c:pt idx="1">
                  <c:v>2.677685464468456</c:v>
                </c:pt>
                <c:pt idx="2">
                  <c:v>3.6411617249900559</c:v>
                </c:pt>
                <c:pt idx="3">
                  <c:v>5.0037355084468063</c:v>
                </c:pt>
              </c:numCache>
            </c:numRef>
          </c:val>
          <c:smooth val="0"/>
          <c:extLst>
            <c:ext xmlns:c16="http://schemas.microsoft.com/office/drawing/2014/chart" uri="{C3380CC4-5D6E-409C-BE32-E72D297353CC}">
              <c16:uniqueId val="{00000004-0EEA-4A6C-9972-E4FD03A9197F}"/>
            </c:ext>
          </c:extLst>
        </c:ser>
        <c:dLbls>
          <c:showLegendKey val="0"/>
          <c:showVal val="0"/>
          <c:showCatName val="0"/>
          <c:showSerName val="0"/>
          <c:showPercent val="0"/>
          <c:showBubbleSize val="0"/>
        </c:dLbls>
        <c:smooth val="0"/>
        <c:axId val="736511264"/>
        <c:axId val="736529984"/>
      </c:lineChart>
      <c:catAx>
        <c:axId val="73651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6529984"/>
        <c:crosses val="autoZero"/>
        <c:auto val="1"/>
        <c:lblAlgn val="ctr"/>
        <c:lblOffset val="100"/>
        <c:noMultiLvlLbl val="0"/>
      </c:catAx>
      <c:valAx>
        <c:axId val="736529984"/>
        <c:scaling>
          <c:orientation val="minMax"/>
        </c:scaling>
        <c:delete val="0"/>
        <c:axPos val="l"/>
        <c:majorGridlines>
          <c:spPr>
            <a:ln w="9525" cap="flat" cmpd="sng" algn="ctr">
              <a:solidFill>
                <a:schemeClr val="tx1">
                  <a:lumMod val="15000"/>
                  <a:lumOff val="85000"/>
                </a:schemeClr>
              </a:solidFill>
              <a:round/>
            </a:ln>
            <a:effectLst/>
          </c:spPr>
        </c:majorGridlines>
        <c:numFmt formatCode="\$##,##0.00;\(\$##,##0.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6511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Spend by Drug Type</a:t>
            </a:r>
          </a:p>
        </c:rich>
      </c:tx>
      <c:layout>
        <c:manualLayout>
          <c:xMode val="edge"/>
          <c:yMode val="edge"/>
          <c:x val="0.24235958206732339"/>
          <c:y val="2.200462732478021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'[All Things Pharmacy.xlsx]spend by drug type'!$B$10</c:f>
              <c:strCache>
                <c:ptCount val="1"/>
                <c:pt idx="0">
                  <c:v>Brand</c:v>
                </c:pt>
              </c:strCache>
            </c:strRef>
          </c:tx>
          <c:spPr>
            <a:solidFill>
              <a:schemeClr val="accent1"/>
            </a:solidFill>
            <a:ln>
              <a:noFill/>
            </a:ln>
            <a:effectLst/>
          </c:spPr>
          <c:invertIfNegative val="0"/>
          <c:cat>
            <c:strRef>
              <c:f>'[All Things Pharmacy.xlsx]spend by drug type'!$A$11</c:f>
              <c:strCache>
                <c:ptCount val="1"/>
                <c:pt idx="0">
                  <c:v>Benchmark</c:v>
                </c:pt>
              </c:strCache>
            </c:strRef>
          </c:cat>
          <c:val>
            <c:numRef>
              <c:f>'[All Things Pharmacy.xlsx]spend by drug type'!$B$11</c:f>
              <c:numCache>
                <c:formatCode>0%;\-0%;0%</c:formatCode>
                <c:ptCount val="1"/>
                <c:pt idx="0">
                  <c:v>0.51745015692744378</c:v>
                </c:pt>
              </c:numCache>
            </c:numRef>
          </c:val>
          <c:extLst>
            <c:ext xmlns:c16="http://schemas.microsoft.com/office/drawing/2014/chart" uri="{C3380CC4-5D6E-409C-BE32-E72D297353CC}">
              <c16:uniqueId val="{00000000-16A8-410D-852C-60C51074A368}"/>
            </c:ext>
          </c:extLst>
        </c:ser>
        <c:ser>
          <c:idx val="1"/>
          <c:order val="1"/>
          <c:tx>
            <c:strRef>
              <c:f>'[All Things Pharmacy.xlsx]spend by drug type'!$C$10</c:f>
              <c:strCache>
                <c:ptCount val="1"/>
                <c:pt idx="0">
                  <c:v>Specialty</c:v>
                </c:pt>
              </c:strCache>
            </c:strRef>
          </c:tx>
          <c:spPr>
            <a:solidFill>
              <a:schemeClr val="accent2"/>
            </a:solidFill>
            <a:ln>
              <a:noFill/>
            </a:ln>
            <a:effectLst/>
          </c:spPr>
          <c:invertIfNegative val="0"/>
          <c:cat>
            <c:strRef>
              <c:f>'[All Things Pharmacy.xlsx]spend by drug type'!$A$11</c:f>
              <c:strCache>
                <c:ptCount val="1"/>
                <c:pt idx="0">
                  <c:v>Benchmark</c:v>
                </c:pt>
              </c:strCache>
            </c:strRef>
          </c:cat>
          <c:val>
            <c:numRef>
              <c:f>'[All Things Pharmacy.xlsx]spend by drug type'!$C$11</c:f>
              <c:numCache>
                <c:formatCode>0%;\-0%;0%</c:formatCode>
                <c:ptCount val="1"/>
                <c:pt idx="0">
                  <c:v>0.37213070784421864</c:v>
                </c:pt>
              </c:numCache>
            </c:numRef>
          </c:val>
          <c:extLst>
            <c:ext xmlns:c16="http://schemas.microsoft.com/office/drawing/2014/chart" uri="{C3380CC4-5D6E-409C-BE32-E72D297353CC}">
              <c16:uniqueId val="{00000001-16A8-410D-852C-60C51074A368}"/>
            </c:ext>
          </c:extLst>
        </c:ser>
        <c:ser>
          <c:idx val="2"/>
          <c:order val="2"/>
          <c:tx>
            <c:strRef>
              <c:f>'[All Things Pharmacy.xlsx]spend by drug type'!$D$10</c:f>
              <c:strCache>
                <c:ptCount val="1"/>
                <c:pt idx="0">
                  <c:v>Generic</c:v>
                </c:pt>
              </c:strCache>
            </c:strRef>
          </c:tx>
          <c:spPr>
            <a:solidFill>
              <a:schemeClr val="accent3"/>
            </a:solidFill>
            <a:ln>
              <a:noFill/>
            </a:ln>
            <a:effectLst/>
          </c:spPr>
          <c:invertIfNegative val="0"/>
          <c:cat>
            <c:strRef>
              <c:f>'[All Things Pharmacy.xlsx]spend by drug type'!$A$11</c:f>
              <c:strCache>
                <c:ptCount val="1"/>
                <c:pt idx="0">
                  <c:v>Benchmark</c:v>
                </c:pt>
              </c:strCache>
            </c:strRef>
          </c:cat>
          <c:val>
            <c:numRef>
              <c:f>'[All Things Pharmacy.xlsx]spend by drug type'!$D$11</c:f>
              <c:numCache>
                <c:formatCode>0%;\-0%;0%</c:formatCode>
                <c:ptCount val="1"/>
                <c:pt idx="0">
                  <c:v>0.10428509794887765</c:v>
                </c:pt>
              </c:numCache>
            </c:numRef>
          </c:val>
          <c:extLst>
            <c:ext xmlns:c16="http://schemas.microsoft.com/office/drawing/2014/chart" uri="{C3380CC4-5D6E-409C-BE32-E72D297353CC}">
              <c16:uniqueId val="{00000002-16A8-410D-852C-60C51074A368}"/>
            </c:ext>
          </c:extLst>
        </c:ser>
        <c:dLbls>
          <c:showLegendKey val="0"/>
          <c:showVal val="0"/>
          <c:showCatName val="0"/>
          <c:showSerName val="0"/>
          <c:showPercent val="0"/>
          <c:showBubbleSize val="0"/>
        </c:dLbls>
        <c:gapWidth val="150"/>
        <c:overlap val="100"/>
        <c:axId val="1396206991"/>
        <c:axId val="1396198831"/>
      </c:barChart>
      <c:catAx>
        <c:axId val="1396206991"/>
        <c:scaling>
          <c:orientation val="minMax"/>
        </c:scaling>
        <c:delete val="1"/>
        <c:axPos val="b"/>
        <c:numFmt formatCode="General" sourceLinked="1"/>
        <c:majorTickMark val="none"/>
        <c:minorTickMark val="none"/>
        <c:tickLblPos val="nextTo"/>
        <c:crossAx val="1396198831"/>
        <c:crosses val="autoZero"/>
        <c:auto val="1"/>
        <c:lblAlgn val="ctr"/>
        <c:lblOffset val="100"/>
        <c:noMultiLvlLbl val="0"/>
      </c:catAx>
      <c:valAx>
        <c:axId val="13961988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620699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Top</a:t>
            </a:r>
            <a:r>
              <a:rPr lang="en-US" baseline="0" dirty="0"/>
              <a:t> 5 Drug Categories by 2024 PMPM Spend</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'[All Things Pharmacy.xlsx]jcode by major category'!$C$1</c:f>
              <c:strCache>
                <c:ptCount val="1"/>
                <c:pt idx="0">
                  <c:v>2021</c:v>
                </c:pt>
              </c:strCache>
            </c:strRef>
          </c:tx>
          <c:spPr>
            <a:solidFill>
              <a:schemeClr val="accent2"/>
            </a:solidFill>
            <a:ln>
              <a:noFill/>
            </a:ln>
            <a:effectLst/>
          </c:spPr>
          <c:invertIfNegative val="0"/>
          <c:cat>
            <c:strRef>
              <c:f>'[All Things Pharmacy.xlsx]jcode by major category'!$A$3:$A$7</c:f>
              <c:strCache>
                <c:ptCount val="5"/>
                <c:pt idx="0">
                  <c:v>Malignancies</c:v>
                </c:pt>
                <c:pt idx="1">
                  <c:v>Inflammatory</c:v>
                </c:pt>
                <c:pt idx="2">
                  <c:v>Neurologic</c:v>
                </c:pt>
                <c:pt idx="3">
                  <c:v>Allergy/Immunology</c:v>
                </c:pt>
                <c:pt idx="4">
                  <c:v>Hematologic</c:v>
                </c:pt>
              </c:strCache>
            </c:strRef>
          </c:cat>
          <c:val>
            <c:numRef>
              <c:f>'[All Things Pharmacy.xlsx]jcode by major category'!$C$3:$C$7</c:f>
              <c:numCache>
                <c:formatCode>"$"#,##0.00</c:formatCode>
                <c:ptCount val="5"/>
                <c:pt idx="0">
                  <c:v>17.94576706919095</c:v>
                </c:pt>
                <c:pt idx="1">
                  <c:v>5.5856497251940072</c:v>
                </c:pt>
                <c:pt idx="2">
                  <c:v>2.9365225491279778</c:v>
                </c:pt>
                <c:pt idx="3">
                  <c:v>2.4985070227642328</c:v>
                </c:pt>
                <c:pt idx="4">
                  <c:v>2.9173278392053907</c:v>
                </c:pt>
              </c:numCache>
            </c:numRef>
          </c:val>
          <c:extLst>
            <c:ext xmlns:c16="http://schemas.microsoft.com/office/drawing/2014/chart" uri="{C3380CC4-5D6E-409C-BE32-E72D297353CC}">
              <c16:uniqueId val="{00000000-6D66-4F29-92D1-D9FC1CC3913C}"/>
            </c:ext>
          </c:extLst>
        </c:ser>
        <c:ser>
          <c:idx val="2"/>
          <c:order val="2"/>
          <c:tx>
            <c:strRef>
              <c:f>'[All Things Pharmacy.xlsx]jcode by major category'!$D$1</c:f>
              <c:strCache>
                <c:ptCount val="1"/>
                <c:pt idx="0">
                  <c:v>2022</c:v>
                </c:pt>
              </c:strCache>
            </c:strRef>
          </c:tx>
          <c:spPr>
            <a:solidFill>
              <a:schemeClr val="accent3"/>
            </a:solidFill>
            <a:ln>
              <a:noFill/>
            </a:ln>
            <a:effectLst/>
          </c:spPr>
          <c:invertIfNegative val="0"/>
          <c:cat>
            <c:strRef>
              <c:f>'[All Things Pharmacy.xlsx]jcode by major category'!$A$3:$A$7</c:f>
              <c:strCache>
                <c:ptCount val="5"/>
                <c:pt idx="0">
                  <c:v>Malignancies</c:v>
                </c:pt>
                <c:pt idx="1">
                  <c:v>Inflammatory</c:v>
                </c:pt>
                <c:pt idx="2">
                  <c:v>Neurologic</c:v>
                </c:pt>
                <c:pt idx="3">
                  <c:v>Allergy/Immunology</c:v>
                </c:pt>
                <c:pt idx="4">
                  <c:v>Hematologic</c:v>
                </c:pt>
              </c:strCache>
            </c:strRef>
          </c:cat>
          <c:val>
            <c:numRef>
              <c:f>'[All Things Pharmacy.xlsx]jcode by major category'!$D$3:$D$7</c:f>
              <c:numCache>
                <c:formatCode>"$"#,##0.00</c:formatCode>
                <c:ptCount val="5"/>
                <c:pt idx="0">
                  <c:v>20.340259858267977</c:v>
                </c:pt>
                <c:pt idx="1">
                  <c:v>6.0872049604153426</c:v>
                </c:pt>
                <c:pt idx="2">
                  <c:v>3.6594263235342557</c:v>
                </c:pt>
                <c:pt idx="3">
                  <c:v>2.931007733542407</c:v>
                </c:pt>
                <c:pt idx="4">
                  <c:v>2.5706483140085012</c:v>
                </c:pt>
              </c:numCache>
            </c:numRef>
          </c:val>
          <c:extLst>
            <c:ext xmlns:c16="http://schemas.microsoft.com/office/drawing/2014/chart" uri="{C3380CC4-5D6E-409C-BE32-E72D297353CC}">
              <c16:uniqueId val="{00000001-6D66-4F29-92D1-D9FC1CC3913C}"/>
            </c:ext>
          </c:extLst>
        </c:ser>
        <c:ser>
          <c:idx val="3"/>
          <c:order val="3"/>
          <c:tx>
            <c:strRef>
              <c:f>'[All Things Pharmacy.xlsx]jcode by major category'!$E$1</c:f>
              <c:strCache>
                <c:ptCount val="1"/>
                <c:pt idx="0">
                  <c:v>2023</c:v>
                </c:pt>
              </c:strCache>
            </c:strRef>
          </c:tx>
          <c:spPr>
            <a:solidFill>
              <a:schemeClr val="accent4"/>
            </a:solidFill>
            <a:ln>
              <a:noFill/>
            </a:ln>
            <a:effectLst/>
          </c:spPr>
          <c:invertIfNegative val="0"/>
          <c:cat>
            <c:strRef>
              <c:f>'[All Things Pharmacy.xlsx]jcode by major category'!$A$3:$A$7</c:f>
              <c:strCache>
                <c:ptCount val="5"/>
                <c:pt idx="0">
                  <c:v>Malignancies</c:v>
                </c:pt>
                <c:pt idx="1">
                  <c:v>Inflammatory</c:v>
                </c:pt>
                <c:pt idx="2">
                  <c:v>Neurologic</c:v>
                </c:pt>
                <c:pt idx="3">
                  <c:v>Allergy/Immunology</c:v>
                </c:pt>
                <c:pt idx="4">
                  <c:v>Hematologic</c:v>
                </c:pt>
              </c:strCache>
            </c:strRef>
          </c:cat>
          <c:val>
            <c:numRef>
              <c:f>'[All Things Pharmacy.xlsx]jcode by major category'!$E$3:$E$7</c:f>
              <c:numCache>
                <c:formatCode>"$"#,##0.00</c:formatCode>
                <c:ptCount val="5"/>
                <c:pt idx="0">
                  <c:v>21.038977992886778</c:v>
                </c:pt>
                <c:pt idx="1">
                  <c:v>6.0124883971570462</c:v>
                </c:pt>
                <c:pt idx="2">
                  <c:v>4.022956517768522</c:v>
                </c:pt>
                <c:pt idx="3">
                  <c:v>2.9158631394344607</c:v>
                </c:pt>
                <c:pt idx="4">
                  <c:v>2.1961904659948184</c:v>
                </c:pt>
              </c:numCache>
            </c:numRef>
          </c:val>
          <c:extLst>
            <c:ext xmlns:c16="http://schemas.microsoft.com/office/drawing/2014/chart" uri="{C3380CC4-5D6E-409C-BE32-E72D297353CC}">
              <c16:uniqueId val="{00000002-6D66-4F29-92D1-D9FC1CC3913C}"/>
            </c:ext>
          </c:extLst>
        </c:ser>
        <c:ser>
          <c:idx val="4"/>
          <c:order val="4"/>
          <c:tx>
            <c:strRef>
              <c:f>'[All Things Pharmacy.xlsx]jcode by major category'!$F$1</c:f>
              <c:strCache>
                <c:ptCount val="1"/>
                <c:pt idx="0">
                  <c:v>2024</c:v>
                </c:pt>
              </c:strCache>
            </c:strRef>
          </c:tx>
          <c:spPr>
            <a:solidFill>
              <a:schemeClr val="accent5"/>
            </a:solidFill>
            <a:ln>
              <a:noFill/>
            </a:ln>
            <a:effectLst/>
          </c:spPr>
          <c:invertIfNegative val="0"/>
          <c:cat>
            <c:strRef>
              <c:f>'[All Things Pharmacy.xlsx]jcode by major category'!$A$3:$A$7</c:f>
              <c:strCache>
                <c:ptCount val="5"/>
                <c:pt idx="0">
                  <c:v>Malignancies</c:v>
                </c:pt>
                <c:pt idx="1">
                  <c:v>Inflammatory</c:v>
                </c:pt>
                <c:pt idx="2">
                  <c:v>Neurologic</c:v>
                </c:pt>
                <c:pt idx="3">
                  <c:v>Allergy/Immunology</c:v>
                </c:pt>
                <c:pt idx="4">
                  <c:v>Hematologic</c:v>
                </c:pt>
              </c:strCache>
            </c:strRef>
          </c:cat>
          <c:val>
            <c:numRef>
              <c:f>'[All Things Pharmacy.xlsx]jcode by major category'!$F$3:$F$7</c:f>
              <c:numCache>
                <c:formatCode>"$"#,##0.00</c:formatCode>
                <c:ptCount val="5"/>
                <c:pt idx="0">
                  <c:v>23.108365132111032</c:v>
                </c:pt>
                <c:pt idx="1">
                  <c:v>6.0874809844055129</c:v>
                </c:pt>
                <c:pt idx="2">
                  <c:v>4.3451762083076622</c:v>
                </c:pt>
                <c:pt idx="3">
                  <c:v>3.1733075733692186</c:v>
                </c:pt>
                <c:pt idx="4">
                  <c:v>2.8412910921834729</c:v>
                </c:pt>
              </c:numCache>
            </c:numRef>
          </c:val>
          <c:extLst>
            <c:ext xmlns:c16="http://schemas.microsoft.com/office/drawing/2014/chart" uri="{C3380CC4-5D6E-409C-BE32-E72D297353CC}">
              <c16:uniqueId val="{00000003-6D66-4F29-92D1-D9FC1CC3913C}"/>
            </c:ext>
          </c:extLst>
        </c:ser>
        <c:dLbls>
          <c:showLegendKey val="0"/>
          <c:showVal val="0"/>
          <c:showCatName val="0"/>
          <c:showSerName val="0"/>
          <c:showPercent val="0"/>
          <c:showBubbleSize val="0"/>
        </c:dLbls>
        <c:gapWidth val="219"/>
        <c:overlap val="-27"/>
        <c:axId val="911273599"/>
        <c:axId val="911285119"/>
        <c:extLst>
          <c:ext xmlns:c15="http://schemas.microsoft.com/office/drawing/2012/chart" uri="{02D57815-91ED-43cb-92C2-25804820EDAC}">
            <c15:filteredBarSeries>
              <c15:ser>
                <c:idx val="0"/>
                <c:order val="0"/>
                <c:tx>
                  <c:strRef>
                    <c:extLst>
                      <c:ext uri="{02D57815-91ED-43cb-92C2-25804820EDAC}">
                        <c15:formulaRef>
                          <c15:sqref>'[All Things Pharmacy.xlsx]jcode by major category'!$B$1</c15:sqref>
                        </c15:formulaRef>
                      </c:ext>
                    </c:extLst>
                    <c:strCache>
                      <c:ptCount val="1"/>
                      <c:pt idx="0">
                        <c:v>Total</c:v>
                      </c:pt>
                    </c:strCache>
                  </c:strRef>
                </c:tx>
                <c:spPr>
                  <a:solidFill>
                    <a:schemeClr val="accent1"/>
                  </a:solidFill>
                  <a:ln>
                    <a:noFill/>
                  </a:ln>
                  <a:effectLst/>
                </c:spPr>
                <c:invertIfNegative val="0"/>
                <c:cat>
                  <c:strRef>
                    <c:extLst>
                      <c:ext uri="{02D57815-91ED-43cb-92C2-25804820EDAC}">
                        <c15:formulaRef>
                          <c15:sqref>'[All Things Pharmacy.xlsx]jcode by major category'!$A$3:$A$7</c15:sqref>
                        </c15:formulaRef>
                      </c:ext>
                    </c:extLst>
                    <c:strCache>
                      <c:ptCount val="5"/>
                      <c:pt idx="0">
                        <c:v>Malignancies</c:v>
                      </c:pt>
                      <c:pt idx="1">
                        <c:v>Inflammatory</c:v>
                      </c:pt>
                      <c:pt idx="2">
                        <c:v>Neurologic</c:v>
                      </c:pt>
                      <c:pt idx="3">
                        <c:v>Allergy/Immunology</c:v>
                      </c:pt>
                      <c:pt idx="4">
                        <c:v>Hematologic</c:v>
                      </c:pt>
                    </c:strCache>
                  </c:strRef>
                </c:cat>
                <c:val>
                  <c:numRef>
                    <c:extLst>
                      <c:ext uri="{02D57815-91ED-43cb-92C2-25804820EDAC}">
                        <c15:formulaRef>
                          <c15:sqref>'[All Things Pharmacy.xlsx]jcode by major category'!$B$3:$B$7</c15:sqref>
                        </c15:formulaRef>
                      </c:ext>
                    </c:extLst>
                    <c:numCache>
                      <c:formatCode>"$"#,##0.00</c:formatCode>
                      <c:ptCount val="5"/>
                      <c:pt idx="0">
                        <c:v>20.851650981872751</c:v>
                      </c:pt>
                      <c:pt idx="1">
                        <c:v>5.9472553003492212</c:v>
                      </c:pt>
                      <c:pt idx="2">
                        <c:v>3.8032105789663078</c:v>
                      </c:pt>
                      <c:pt idx="3">
                        <c:v>2.9027576391121581</c:v>
                      </c:pt>
                      <c:pt idx="4">
                        <c:v>2.6191888839006063</c:v>
                      </c:pt>
                    </c:numCache>
                  </c:numRef>
                </c:val>
                <c:extLst>
                  <c:ext xmlns:c16="http://schemas.microsoft.com/office/drawing/2014/chart" uri="{C3380CC4-5D6E-409C-BE32-E72D297353CC}">
                    <c16:uniqueId val="{00000004-6D66-4F29-92D1-D9FC1CC3913C}"/>
                  </c:ext>
                </c:extLst>
              </c15:ser>
            </c15:filteredBarSeries>
          </c:ext>
        </c:extLst>
      </c:barChart>
      <c:catAx>
        <c:axId val="911273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1285119"/>
        <c:crosses val="autoZero"/>
        <c:auto val="1"/>
        <c:lblAlgn val="ctr"/>
        <c:lblOffset val="100"/>
        <c:noMultiLvlLbl val="0"/>
      </c:catAx>
      <c:valAx>
        <c:axId val="91128511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1273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 Spen</a:t>
            </a:r>
            <a:r>
              <a:rPr lang="en-US" baseline="0"/>
              <a:t>d by Place of Service</a:t>
            </a:r>
            <a:endParaRPr lang="en-US"/>
          </a:p>
        </c:rich>
      </c:tx>
      <c:layout>
        <c:manualLayout>
          <c:xMode val="edge"/>
          <c:yMode val="edge"/>
          <c:x val="0.18124646327287086"/>
          <c:y val="6.5199674001629989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'[All Things Pharmacy.xlsx]jcode by pos'!$C$21</c:f>
              <c:strCache>
                <c:ptCount val="1"/>
                <c:pt idx="0">
                  <c:v>Outpatient</c:v>
                </c:pt>
              </c:strCache>
            </c:strRef>
          </c:tx>
          <c:spPr>
            <a:solidFill>
              <a:schemeClr val="accent1"/>
            </a:solidFill>
            <a:ln>
              <a:noFill/>
            </a:ln>
            <a:effectLst/>
          </c:spPr>
          <c:invertIfNegative val="0"/>
          <c:val>
            <c:numRef>
              <c:f>'[All Things Pharmacy.xlsx]jcode by pos'!$C$22</c:f>
              <c:numCache>
                <c:formatCode>#,##0.00;\-#,##0.00</c:formatCode>
                <c:ptCount val="1"/>
                <c:pt idx="0">
                  <c:v>26.254293996578909</c:v>
                </c:pt>
              </c:numCache>
            </c:numRef>
          </c:val>
          <c:extLst>
            <c:ext xmlns:c16="http://schemas.microsoft.com/office/drawing/2014/chart" uri="{C3380CC4-5D6E-409C-BE32-E72D297353CC}">
              <c16:uniqueId val="{00000000-351E-498B-B632-AC93910177CB}"/>
            </c:ext>
          </c:extLst>
        </c:ser>
        <c:ser>
          <c:idx val="1"/>
          <c:order val="1"/>
          <c:tx>
            <c:strRef>
              <c:f>'[All Things Pharmacy.xlsx]jcode by pos'!$D$21</c:f>
              <c:strCache>
                <c:ptCount val="1"/>
                <c:pt idx="0">
                  <c:v>Office</c:v>
                </c:pt>
              </c:strCache>
            </c:strRef>
          </c:tx>
          <c:spPr>
            <a:solidFill>
              <a:schemeClr val="accent2"/>
            </a:solidFill>
            <a:ln>
              <a:noFill/>
            </a:ln>
            <a:effectLst/>
          </c:spPr>
          <c:invertIfNegative val="0"/>
          <c:val>
            <c:numRef>
              <c:f>'[All Things Pharmacy.xlsx]jcode by pos'!$D$22</c:f>
              <c:numCache>
                <c:formatCode>#,##0.00;\-#,##0.00</c:formatCode>
                <c:ptCount val="1"/>
                <c:pt idx="0">
                  <c:v>15.153350730594875</c:v>
                </c:pt>
              </c:numCache>
            </c:numRef>
          </c:val>
          <c:extLst>
            <c:ext xmlns:c16="http://schemas.microsoft.com/office/drawing/2014/chart" uri="{C3380CC4-5D6E-409C-BE32-E72D297353CC}">
              <c16:uniqueId val="{00000001-351E-498B-B632-AC93910177CB}"/>
            </c:ext>
          </c:extLst>
        </c:ser>
        <c:ser>
          <c:idx val="2"/>
          <c:order val="2"/>
          <c:tx>
            <c:strRef>
              <c:f>'[All Things Pharmacy.xlsx]jcode by pos'!$E$21</c:f>
              <c:strCache>
                <c:ptCount val="1"/>
                <c:pt idx="0">
                  <c:v>Other</c:v>
                </c:pt>
              </c:strCache>
            </c:strRef>
          </c:tx>
          <c:spPr>
            <a:solidFill>
              <a:schemeClr val="accent3"/>
            </a:solidFill>
            <a:ln>
              <a:noFill/>
            </a:ln>
            <a:effectLst/>
          </c:spPr>
          <c:invertIfNegative val="0"/>
          <c:val>
            <c:numRef>
              <c:f>'[All Things Pharmacy.xlsx]jcode by pos'!$E$22</c:f>
              <c:numCache>
                <c:formatCode>#,##0.00;\-#,##0.00</c:formatCode>
                <c:ptCount val="1"/>
                <c:pt idx="0">
                  <c:v>5.6080824257187123</c:v>
                </c:pt>
              </c:numCache>
            </c:numRef>
          </c:val>
          <c:extLst>
            <c:ext xmlns:c16="http://schemas.microsoft.com/office/drawing/2014/chart" uri="{C3380CC4-5D6E-409C-BE32-E72D297353CC}">
              <c16:uniqueId val="{00000002-351E-498B-B632-AC93910177CB}"/>
            </c:ext>
          </c:extLst>
        </c:ser>
        <c:ser>
          <c:idx val="3"/>
          <c:order val="3"/>
          <c:tx>
            <c:strRef>
              <c:f>'[All Things Pharmacy.xlsx]jcode by pos'!$F$21</c:f>
              <c:strCache>
                <c:ptCount val="1"/>
                <c:pt idx="0">
                  <c:v>Inpatient</c:v>
                </c:pt>
              </c:strCache>
            </c:strRef>
          </c:tx>
          <c:spPr>
            <a:solidFill>
              <a:schemeClr val="accent4"/>
            </a:solidFill>
            <a:ln>
              <a:noFill/>
            </a:ln>
            <a:effectLst/>
          </c:spPr>
          <c:invertIfNegative val="0"/>
          <c:val>
            <c:numRef>
              <c:f>'[All Things Pharmacy.xlsx]jcode by pos'!$F$22</c:f>
              <c:numCache>
                <c:formatCode>#,##0.00;\-#,##0.00</c:formatCode>
                <c:ptCount val="1"/>
                <c:pt idx="0">
                  <c:v>2.2748337856348821</c:v>
                </c:pt>
              </c:numCache>
            </c:numRef>
          </c:val>
          <c:extLst>
            <c:ext xmlns:c16="http://schemas.microsoft.com/office/drawing/2014/chart" uri="{C3380CC4-5D6E-409C-BE32-E72D297353CC}">
              <c16:uniqueId val="{00000003-351E-498B-B632-AC93910177CB}"/>
            </c:ext>
          </c:extLst>
        </c:ser>
        <c:ser>
          <c:idx val="4"/>
          <c:order val="4"/>
          <c:tx>
            <c:strRef>
              <c:f>'[All Things Pharmacy.xlsx]jcode by pos'!$G$21</c:f>
              <c:strCache>
                <c:ptCount val="1"/>
                <c:pt idx="0">
                  <c:v>Emergency Room</c:v>
                </c:pt>
              </c:strCache>
            </c:strRef>
          </c:tx>
          <c:spPr>
            <a:solidFill>
              <a:schemeClr val="accent5"/>
            </a:solidFill>
            <a:ln>
              <a:noFill/>
            </a:ln>
            <a:effectLst/>
          </c:spPr>
          <c:invertIfNegative val="0"/>
          <c:val>
            <c:numRef>
              <c:f>'[All Things Pharmacy.xlsx]jcode by pos'!$G$22</c:f>
              <c:numCache>
                <c:formatCode>#,##0.00;\-#,##0.00</c:formatCode>
                <c:ptCount val="1"/>
                <c:pt idx="0">
                  <c:v>0.4862213023703259</c:v>
                </c:pt>
              </c:numCache>
            </c:numRef>
          </c:val>
          <c:extLst>
            <c:ext xmlns:c16="http://schemas.microsoft.com/office/drawing/2014/chart" uri="{C3380CC4-5D6E-409C-BE32-E72D297353CC}">
              <c16:uniqueId val="{00000004-351E-498B-B632-AC93910177CB}"/>
            </c:ext>
          </c:extLst>
        </c:ser>
        <c:dLbls>
          <c:showLegendKey val="0"/>
          <c:showVal val="0"/>
          <c:showCatName val="0"/>
          <c:showSerName val="0"/>
          <c:showPercent val="0"/>
          <c:showBubbleSize val="0"/>
        </c:dLbls>
        <c:gapWidth val="219"/>
        <c:overlap val="100"/>
        <c:axId val="1817337136"/>
        <c:axId val="1817338576"/>
      </c:barChart>
      <c:catAx>
        <c:axId val="1817337136"/>
        <c:scaling>
          <c:orientation val="minMax"/>
        </c:scaling>
        <c:delete val="1"/>
        <c:axPos val="b"/>
        <c:numFmt formatCode="General" sourceLinked="1"/>
        <c:majorTickMark val="none"/>
        <c:minorTickMark val="none"/>
        <c:tickLblPos val="nextTo"/>
        <c:crossAx val="1817338576"/>
        <c:crosses val="autoZero"/>
        <c:auto val="1"/>
        <c:lblAlgn val="ctr"/>
        <c:lblOffset val="100"/>
        <c:noMultiLvlLbl val="0"/>
      </c:catAx>
      <c:valAx>
        <c:axId val="1817338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733713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Sheet1!$A$2:$A$4</cx:f>
        <cx:lvl ptCount="3">
          <cx:pt idx="0">Claims
Cost</cx:pt>
          <cx:pt idx="1">Admin
Fees</cx:pt>
          <cx:pt idx="2">Rebates</cx:pt>
        </cx:lvl>
      </cx:strDim>
      <cx:numDim type="val">
        <cx:f>Sheet1!$B$2:$B$4</cx:f>
        <cx:lvl ptCount="3" formatCode="General">
          <cx:pt idx="0">200</cx:pt>
          <cx:pt idx="1">105</cx:pt>
          <cx:pt idx="2">-70</cx:pt>
        </cx:lvl>
      </cx:numDim>
    </cx:data>
  </cx:chartData>
  <cx:chart>
    <cx:title pos="t" align="ctr" overlay="0">
      <cx:txPr>
        <a:bodyPr spcFirstLastPara="1" vertOverflow="ellipsis" horzOverflow="overflow" wrap="square" lIns="0" tIns="0" rIns="0" bIns="0" anchor="ctr" anchorCtr="1"/>
        <a:lstStyle/>
        <a:p>
          <a:pPr algn="ctr" rtl="0">
            <a:defRPr/>
          </a:pPr>
          <a:endParaRPr lang="en-US" sz="1862" b="0" i="0" u="none" strike="noStrike" baseline="0" dirty="0">
            <a:solidFill>
              <a:srgbClr val="030406">
                <a:lumMod val="65000"/>
                <a:lumOff val="35000"/>
              </a:srgbClr>
            </a:solidFill>
            <a:latin typeface="Montserrat"/>
          </a:endParaRPr>
        </a:p>
      </cx:txPr>
    </cx:title>
    <cx:plotArea>
      <cx:plotAreaRegion>
        <cx:series layoutId="waterfall" uniqueId="{E709D3FC-AE94-4ACB-A2B3-CA15F11C9F28}">
          <cx:tx>
            <cx:txData>
              <cx:f>Sheet1!$B$1</cx:f>
              <cx:v>Series1</cx:v>
            </cx:txData>
          </cx:tx>
          <cx:spPr>
            <a:ln w="44450">
              <a:solidFill>
                <a:schemeClr val="tx1"/>
              </a:solidFill>
            </a:ln>
          </cx:spPr>
          <cx:dataPt idx="0">
            <cx:spPr>
              <a:ln>
                <a:noFill/>
              </a:ln>
            </cx:spPr>
          </cx:dataPt>
          <cx:dataPt idx="1">
            <cx:spPr>
              <a:ln>
                <a:noFill/>
              </a:ln>
            </cx:spPr>
          </cx:dataPt>
          <cx:dataPt idx="2">
            <cx:spPr>
              <a:ln>
                <a:noFill/>
              </a:ln>
            </cx:spPr>
          </cx:dataPt>
          <cx:dataId val="0"/>
          <cx:layoutPr>
            <cx:subtotals/>
          </cx:layoutPr>
        </cx:series>
      </cx:plotAreaRegion>
      <cx:axis id="0">
        <cx:catScaling gapWidth="0.5"/>
        <cx:tickLabels/>
      </cx:axis>
      <cx:axis id="1" hidden="1">
        <cx:valScaling/>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omments/modernComment_7FF64A8F_77C541F3.xml><?xml version="1.0" encoding="utf-8"?>
<p188:cmLst xmlns:a="http://schemas.openxmlformats.org/drawingml/2006/main" xmlns:r="http://schemas.openxmlformats.org/officeDocument/2006/relationships" xmlns:p188="http://schemas.microsoft.com/office/powerpoint/2018/8/main">
  <p188:cm id="{5741AD38-2BB8-4975-BA9C-9B7AF051DC81}" authorId="{06E209DB-DE27-E1FB-1AF8-EF4F5F9E1B71}" created="2025-05-09T08:40:42.781">
    <ac:deMkLst xmlns:ac="http://schemas.microsoft.com/office/drawing/2013/main/command">
      <pc:docMk xmlns:pc="http://schemas.microsoft.com/office/powerpoint/2013/main/command"/>
      <pc:sldMk xmlns:pc="http://schemas.microsoft.com/office/powerpoint/2013/main/command" cId="2009416179" sldId="2146847375"/>
      <ac:spMk id="3" creationId="{774FDC49-E5FA-4710-57F1-B9986FB2A77C}"/>
    </ac:deMkLst>
    <p188:txBody>
      <a:bodyPr/>
      <a:lstStyle/>
      <a:p>
        <a:r>
          <a:rPr lang="en-US"/>
          <a:t>[@Mary Delaney] fill in with information from this case.</a:t>
        </a:r>
      </a:p>
    </p188:txBody>
  </p188:cm>
</p188:cmLst>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2.svg"/><Relationship Id="rId5" Type="http://schemas.openxmlformats.org/officeDocument/2006/relationships/image" Target="../media/image8.png"/><Relationship Id="rId10" Type="http://schemas.openxmlformats.org/officeDocument/2006/relationships/image" Target="../media/image26.svg"/><Relationship Id="rId4" Type="http://schemas.openxmlformats.org/officeDocument/2006/relationships/image" Target="../media/image21.svg"/><Relationship Id="rId9" Type="http://schemas.openxmlformats.org/officeDocument/2006/relationships/image" Target="../media/image2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2.svg"/><Relationship Id="rId5" Type="http://schemas.openxmlformats.org/officeDocument/2006/relationships/image" Target="../media/image8.png"/><Relationship Id="rId10" Type="http://schemas.openxmlformats.org/officeDocument/2006/relationships/image" Target="../media/image26.svg"/><Relationship Id="rId4" Type="http://schemas.openxmlformats.org/officeDocument/2006/relationships/image" Target="../media/image21.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8FB133-BD6C-4BBF-BF8F-E60764CC235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B0057615-C6D2-425C-861E-0F7839135627}">
      <dgm:prSet phldrT="[Text]" custT="1"/>
      <dgm:spPr/>
      <dgm:t>
        <a:bodyPr/>
        <a:lstStyle/>
        <a:p>
          <a:r>
            <a:rPr lang="en-GB" sz="900" dirty="0"/>
            <a:t>Brand/ Generic Fill Rates</a:t>
          </a:r>
          <a:endParaRPr lang="en-US" sz="900" dirty="0"/>
        </a:p>
      </dgm:t>
    </dgm:pt>
    <dgm:pt modelId="{49FA69BF-E8A0-46D2-8181-B9F195605FCC}" type="parTrans" cxnId="{B1437FFF-DAE6-4D2B-9A28-7B737CB8A1FD}">
      <dgm:prSet/>
      <dgm:spPr/>
      <dgm:t>
        <a:bodyPr/>
        <a:lstStyle/>
        <a:p>
          <a:endParaRPr lang="en-US"/>
        </a:p>
      </dgm:t>
    </dgm:pt>
    <dgm:pt modelId="{A917F235-F484-427E-B5B4-8ABC32D96798}" type="sibTrans" cxnId="{B1437FFF-DAE6-4D2B-9A28-7B737CB8A1FD}">
      <dgm:prSet/>
      <dgm:spPr/>
      <dgm:t>
        <a:bodyPr/>
        <a:lstStyle/>
        <a:p>
          <a:endParaRPr lang="en-US"/>
        </a:p>
      </dgm:t>
    </dgm:pt>
    <dgm:pt modelId="{EEFBA117-C720-48B5-9AE0-336ADCFD1558}">
      <dgm:prSet phldrT="[Text]" phldr="1"/>
      <dgm:spPr/>
      <dgm:t>
        <a:bodyPr/>
        <a:lstStyle/>
        <a:p>
          <a:endParaRPr lang="en-US"/>
        </a:p>
      </dgm:t>
    </dgm:pt>
    <dgm:pt modelId="{C149F097-BB98-412C-8E81-029D35C82C77}" type="parTrans" cxnId="{FE679844-2589-4FFF-A55B-6ABDD2D62225}">
      <dgm:prSet/>
      <dgm:spPr/>
      <dgm:t>
        <a:bodyPr/>
        <a:lstStyle/>
        <a:p>
          <a:endParaRPr lang="en-US"/>
        </a:p>
      </dgm:t>
    </dgm:pt>
    <dgm:pt modelId="{4DDE65B0-6D4F-440B-B0E1-8C21C8EE8500}" type="sibTrans" cxnId="{FE679844-2589-4FFF-A55B-6ABDD2D62225}">
      <dgm:prSet/>
      <dgm:spPr/>
      <dgm:t>
        <a:bodyPr/>
        <a:lstStyle/>
        <a:p>
          <a:endParaRPr lang="en-US"/>
        </a:p>
      </dgm:t>
    </dgm:pt>
    <dgm:pt modelId="{B4A8467F-2527-4C3E-ACAD-E62DDCE2BC18}">
      <dgm:prSet phldrT="[Text]" phldr="1"/>
      <dgm:spPr/>
      <dgm:t>
        <a:bodyPr/>
        <a:lstStyle/>
        <a:p>
          <a:endParaRPr lang="en-US"/>
        </a:p>
      </dgm:t>
    </dgm:pt>
    <dgm:pt modelId="{DC9AB05C-7369-4408-8B14-C0A5A73E68C7}" type="parTrans" cxnId="{86797781-E4E5-4793-AFDD-1DCB2E9FA238}">
      <dgm:prSet/>
      <dgm:spPr/>
      <dgm:t>
        <a:bodyPr/>
        <a:lstStyle/>
        <a:p>
          <a:endParaRPr lang="en-US"/>
        </a:p>
      </dgm:t>
    </dgm:pt>
    <dgm:pt modelId="{AD64D5B3-2BE5-46F3-A53E-D5ABC467BD05}" type="sibTrans" cxnId="{86797781-E4E5-4793-AFDD-1DCB2E9FA238}">
      <dgm:prSet/>
      <dgm:spPr/>
      <dgm:t>
        <a:bodyPr/>
        <a:lstStyle/>
        <a:p>
          <a:endParaRPr lang="en-US"/>
        </a:p>
      </dgm:t>
    </dgm:pt>
    <dgm:pt modelId="{47A6CA85-C3DC-4EC4-B410-458F5F2A7241}">
      <dgm:prSet phldrT="[Text]" phldr="1"/>
      <dgm:spPr/>
      <dgm:t>
        <a:bodyPr/>
        <a:lstStyle/>
        <a:p>
          <a:endParaRPr lang="en-US" dirty="0"/>
        </a:p>
      </dgm:t>
    </dgm:pt>
    <dgm:pt modelId="{4B9A69F3-3CE1-4AA8-8C93-FF1D21DD11DD}" type="parTrans" cxnId="{12B7CD9F-1CDE-4CC9-A403-9DE61D6E5A10}">
      <dgm:prSet/>
      <dgm:spPr/>
      <dgm:t>
        <a:bodyPr/>
        <a:lstStyle/>
        <a:p>
          <a:endParaRPr lang="en-US"/>
        </a:p>
      </dgm:t>
    </dgm:pt>
    <dgm:pt modelId="{CC9BA348-0CA0-4A54-B795-97AA13210845}" type="sibTrans" cxnId="{12B7CD9F-1CDE-4CC9-A403-9DE61D6E5A10}">
      <dgm:prSet/>
      <dgm:spPr/>
      <dgm:t>
        <a:bodyPr/>
        <a:lstStyle/>
        <a:p>
          <a:endParaRPr lang="en-US"/>
        </a:p>
      </dgm:t>
    </dgm:pt>
    <dgm:pt modelId="{FBF42615-8C19-46DD-BF7B-5F4022FC7185}">
      <dgm:prSet phldrT="[Text]" custT="1"/>
      <dgm:spPr/>
      <dgm:t>
        <a:bodyPr/>
        <a:lstStyle/>
        <a:p>
          <a:r>
            <a:rPr lang="en-GB" sz="900" dirty="0"/>
            <a:t>Preferred Formularies</a:t>
          </a:r>
          <a:endParaRPr lang="en-US" sz="900" dirty="0"/>
        </a:p>
      </dgm:t>
    </dgm:pt>
    <dgm:pt modelId="{BF8E4B17-0975-4525-B923-0F59230F6DF8}" type="parTrans" cxnId="{F9DFB601-1AA7-41C3-99A6-FBA568C72F8B}">
      <dgm:prSet/>
      <dgm:spPr/>
      <dgm:t>
        <a:bodyPr/>
        <a:lstStyle/>
        <a:p>
          <a:endParaRPr lang="en-US"/>
        </a:p>
      </dgm:t>
    </dgm:pt>
    <dgm:pt modelId="{831A4144-3E86-4529-8DC0-2314C88F28D2}" type="sibTrans" cxnId="{F9DFB601-1AA7-41C3-99A6-FBA568C72F8B}">
      <dgm:prSet/>
      <dgm:spPr/>
      <dgm:t>
        <a:bodyPr/>
        <a:lstStyle/>
        <a:p>
          <a:endParaRPr lang="en-US"/>
        </a:p>
      </dgm:t>
    </dgm:pt>
    <dgm:pt modelId="{C001A1F5-B307-4BD6-90CF-A27C71DDC197}">
      <dgm:prSet phldrT="[Text]"/>
      <dgm:spPr/>
      <dgm:t>
        <a:bodyPr/>
        <a:lstStyle/>
        <a:p>
          <a:r>
            <a:rPr lang="en-GB" dirty="0"/>
            <a:t>Biosimilar First strategy</a:t>
          </a:r>
          <a:endParaRPr lang="en-US" dirty="0"/>
        </a:p>
      </dgm:t>
    </dgm:pt>
    <dgm:pt modelId="{EF737B9C-53CC-4B8A-89A8-0C3F1B7ED5F8}" type="parTrans" cxnId="{4EDEE6F4-9C33-4C89-842C-2875BD81ABF7}">
      <dgm:prSet/>
      <dgm:spPr/>
      <dgm:t>
        <a:bodyPr/>
        <a:lstStyle/>
        <a:p>
          <a:endParaRPr lang="en-US"/>
        </a:p>
      </dgm:t>
    </dgm:pt>
    <dgm:pt modelId="{2AD77A33-EF9D-4D33-AF29-2855651B80ED}" type="sibTrans" cxnId="{4EDEE6F4-9C33-4C89-842C-2875BD81ABF7}">
      <dgm:prSet/>
      <dgm:spPr/>
      <dgm:t>
        <a:bodyPr/>
        <a:lstStyle/>
        <a:p>
          <a:endParaRPr lang="en-US"/>
        </a:p>
      </dgm:t>
    </dgm:pt>
    <dgm:pt modelId="{40A7E972-212D-4A45-9DE6-657AFCCBEB97}">
      <dgm:prSet phldrT="[Text]"/>
      <dgm:spPr/>
      <dgm:t>
        <a:bodyPr/>
        <a:lstStyle/>
        <a:p>
          <a:r>
            <a:rPr lang="en-GB" dirty="0"/>
            <a:t>Lowest Net Cost</a:t>
          </a:r>
          <a:endParaRPr lang="en-US" dirty="0"/>
        </a:p>
      </dgm:t>
    </dgm:pt>
    <dgm:pt modelId="{2B468B31-7A5F-451D-8CBE-2EABCC89EB12}" type="parTrans" cxnId="{FA4B1695-4993-496E-BED1-EB5E6F0C24FB}">
      <dgm:prSet/>
      <dgm:spPr/>
      <dgm:t>
        <a:bodyPr/>
        <a:lstStyle/>
        <a:p>
          <a:endParaRPr lang="en-US"/>
        </a:p>
      </dgm:t>
    </dgm:pt>
    <dgm:pt modelId="{F1BBABF0-4C3A-4168-8795-9AA1CAF3CE63}" type="sibTrans" cxnId="{FA4B1695-4993-496E-BED1-EB5E6F0C24FB}">
      <dgm:prSet/>
      <dgm:spPr/>
      <dgm:t>
        <a:bodyPr/>
        <a:lstStyle/>
        <a:p>
          <a:endParaRPr lang="en-US"/>
        </a:p>
      </dgm:t>
    </dgm:pt>
    <dgm:pt modelId="{6E612C99-536A-4D7E-9A73-418B47EF5A10}" type="pres">
      <dgm:prSet presAssocID="{B58FB133-BD6C-4BBF-BF8F-E60764CC2355}" presName="Name0" presStyleCnt="0">
        <dgm:presLayoutVars>
          <dgm:chMax val="4"/>
          <dgm:resizeHandles val="exact"/>
        </dgm:presLayoutVars>
      </dgm:prSet>
      <dgm:spPr/>
    </dgm:pt>
    <dgm:pt modelId="{04DF83F1-8AB1-4796-99B6-231A9654BE18}" type="pres">
      <dgm:prSet presAssocID="{B58FB133-BD6C-4BBF-BF8F-E60764CC2355}" presName="ellipse" presStyleLbl="trBgShp" presStyleIdx="0" presStyleCnt="1"/>
      <dgm:spPr/>
    </dgm:pt>
    <dgm:pt modelId="{B822206C-6C37-489B-AA77-DF3E5E53F919}" type="pres">
      <dgm:prSet presAssocID="{B58FB133-BD6C-4BBF-BF8F-E60764CC2355}" presName="arrow1" presStyleLbl="fgShp" presStyleIdx="0" presStyleCnt="1"/>
      <dgm:spPr/>
    </dgm:pt>
    <dgm:pt modelId="{246D4CCD-8FF9-45E5-A96C-B0564915D8C0}" type="pres">
      <dgm:prSet presAssocID="{B58FB133-BD6C-4BBF-BF8F-E60764CC2355}" presName="rectangle" presStyleLbl="revTx" presStyleIdx="0" presStyleCnt="1">
        <dgm:presLayoutVars>
          <dgm:bulletEnabled val="1"/>
        </dgm:presLayoutVars>
      </dgm:prSet>
      <dgm:spPr/>
    </dgm:pt>
    <dgm:pt modelId="{B69B7894-4E6E-4B81-A248-2421F558FEA6}" type="pres">
      <dgm:prSet presAssocID="{FBF42615-8C19-46DD-BF7B-5F4022FC7185}" presName="item1" presStyleLbl="node1" presStyleIdx="0" presStyleCnt="3">
        <dgm:presLayoutVars>
          <dgm:bulletEnabled val="1"/>
        </dgm:presLayoutVars>
      </dgm:prSet>
      <dgm:spPr/>
    </dgm:pt>
    <dgm:pt modelId="{3EE7A841-5F04-4117-A808-E2831ABAE00B}" type="pres">
      <dgm:prSet presAssocID="{C001A1F5-B307-4BD6-90CF-A27C71DDC197}" presName="item2" presStyleLbl="node1" presStyleIdx="1" presStyleCnt="3">
        <dgm:presLayoutVars>
          <dgm:bulletEnabled val="1"/>
        </dgm:presLayoutVars>
      </dgm:prSet>
      <dgm:spPr/>
    </dgm:pt>
    <dgm:pt modelId="{0E292F20-454F-4583-85F4-81F97FCBCC4A}" type="pres">
      <dgm:prSet presAssocID="{40A7E972-212D-4A45-9DE6-657AFCCBEB97}" presName="item3" presStyleLbl="node1" presStyleIdx="2" presStyleCnt="3">
        <dgm:presLayoutVars>
          <dgm:bulletEnabled val="1"/>
        </dgm:presLayoutVars>
      </dgm:prSet>
      <dgm:spPr/>
    </dgm:pt>
    <dgm:pt modelId="{BF93D6E5-D1FA-4FDB-9201-906D0221234D}" type="pres">
      <dgm:prSet presAssocID="{B58FB133-BD6C-4BBF-BF8F-E60764CC2355}" presName="funnel" presStyleLbl="trAlignAcc1" presStyleIdx="0" presStyleCnt="1"/>
      <dgm:spPr/>
    </dgm:pt>
  </dgm:ptLst>
  <dgm:cxnLst>
    <dgm:cxn modelId="{F9DFB601-1AA7-41C3-99A6-FBA568C72F8B}" srcId="{B58FB133-BD6C-4BBF-BF8F-E60764CC2355}" destId="{FBF42615-8C19-46DD-BF7B-5F4022FC7185}" srcOrd="1" destOrd="0" parTransId="{BF8E4B17-0975-4525-B923-0F59230F6DF8}" sibTransId="{831A4144-3E86-4529-8DC0-2314C88F28D2}"/>
    <dgm:cxn modelId="{56A15D14-CC12-42C8-A70A-16E365BA2871}" type="presOf" srcId="{40A7E972-212D-4A45-9DE6-657AFCCBEB97}" destId="{246D4CCD-8FF9-45E5-A96C-B0564915D8C0}" srcOrd="0" destOrd="0" presId="urn:microsoft.com/office/officeart/2005/8/layout/funnel1"/>
    <dgm:cxn modelId="{8715D342-B95C-4954-BE60-18B316B74D39}" type="presOf" srcId="{C001A1F5-B307-4BD6-90CF-A27C71DDC197}" destId="{B69B7894-4E6E-4B81-A248-2421F558FEA6}" srcOrd="0" destOrd="0" presId="urn:microsoft.com/office/officeart/2005/8/layout/funnel1"/>
    <dgm:cxn modelId="{FE679844-2589-4FFF-A55B-6ABDD2D62225}" srcId="{B58FB133-BD6C-4BBF-BF8F-E60764CC2355}" destId="{EEFBA117-C720-48B5-9AE0-336ADCFD1558}" srcOrd="4" destOrd="0" parTransId="{C149F097-BB98-412C-8E81-029D35C82C77}" sibTransId="{4DDE65B0-6D4F-440B-B0E1-8C21C8EE8500}"/>
    <dgm:cxn modelId="{86797781-E4E5-4793-AFDD-1DCB2E9FA238}" srcId="{B58FB133-BD6C-4BBF-BF8F-E60764CC2355}" destId="{B4A8467F-2527-4C3E-ACAD-E62DDCE2BC18}" srcOrd="5" destOrd="0" parTransId="{DC9AB05C-7369-4408-8B14-C0A5A73E68C7}" sibTransId="{AD64D5B3-2BE5-46F3-A53E-D5ABC467BD05}"/>
    <dgm:cxn modelId="{3BBB2583-4EDD-4807-9A85-255062C0453F}" type="presOf" srcId="{B0057615-C6D2-425C-861E-0F7839135627}" destId="{0E292F20-454F-4583-85F4-81F97FCBCC4A}" srcOrd="0" destOrd="0" presId="urn:microsoft.com/office/officeart/2005/8/layout/funnel1"/>
    <dgm:cxn modelId="{FA4B1695-4993-496E-BED1-EB5E6F0C24FB}" srcId="{B58FB133-BD6C-4BBF-BF8F-E60764CC2355}" destId="{40A7E972-212D-4A45-9DE6-657AFCCBEB97}" srcOrd="3" destOrd="0" parTransId="{2B468B31-7A5F-451D-8CBE-2EABCC89EB12}" sibTransId="{F1BBABF0-4C3A-4168-8795-9AA1CAF3CE63}"/>
    <dgm:cxn modelId="{2F4DEE9B-3F57-4B22-90AA-177F668210A5}" type="presOf" srcId="{B58FB133-BD6C-4BBF-BF8F-E60764CC2355}" destId="{6E612C99-536A-4D7E-9A73-418B47EF5A10}" srcOrd="0" destOrd="0" presId="urn:microsoft.com/office/officeart/2005/8/layout/funnel1"/>
    <dgm:cxn modelId="{12B7CD9F-1CDE-4CC9-A403-9DE61D6E5A10}" srcId="{B58FB133-BD6C-4BBF-BF8F-E60764CC2355}" destId="{47A6CA85-C3DC-4EC4-B410-458F5F2A7241}" srcOrd="6" destOrd="0" parTransId="{4B9A69F3-3CE1-4AA8-8C93-FF1D21DD11DD}" sibTransId="{CC9BA348-0CA0-4A54-B795-97AA13210845}"/>
    <dgm:cxn modelId="{B728B3CF-6658-4991-8500-8BE76AABC925}" type="presOf" srcId="{FBF42615-8C19-46DD-BF7B-5F4022FC7185}" destId="{3EE7A841-5F04-4117-A808-E2831ABAE00B}" srcOrd="0" destOrd="0" presId="urn:microsoft.com/office/officeart/2005/8/layout/funnel1"/>
    <dgm:cxn modelId="{4EDEE6F4-9C33-4C89-842C-2875BD81ABF7}" srcId="{B58FB133-BD6C-4BBF-BF8F-E60764CC2355}" destId="{C001A1F5-B307-4BD6-90CF-A27C71DDC197}" srcOrd="2" destOrd="0" parTransId="{EF737B9C-53CC-4B8A-89A8-0C3F1B7ED5F8}" sibTransId="{2AD77A33-EF9D-4D33-AF29-2855651B80ED}"/>
    <dgm:cxn modelId="{B1437FFF-DAE6-4D2B-9A28-7B737CB8A1FD}" srcId="{B58FB133-BD6C-4BBF-BF8F-E60764CC2355}" destId="{B0057615-C6D2-425C-861E-0F7839135627}" srcOrd="0" destOrd="0" parTransId="{49FA69BF-E8A0-46D2-8181-B9F195605FCC}" sibTransId="{A917F235-F484-427E-B5B4-8ABC32D96798}"/>
    <dgm:cxn modelId="{72AC9585-B00D-4D23-8F26-351808D7436D}" type="presParOf" srcId="{6E612C99-536A-4D7E-9A73-418B47EF5A10}" destId="{04DF83F1-8AB1-4796-99B6-231A9654BE18}" srcOrd="0" destOrd="0" presId="urn:microsoft.com/office/officeart/2005/8/layout/funnel1"/>
    <dgm:cxn modelId="{1EFF9664-EB42-4145-8519-FB46EB80A1C8}" type="presParOf" srcId="{6E612C99-536A-4D7E-9A73-418B47EF5A10}" destId="{B822206C-6C37-489B-AA77-DF3E5E53F919}" srcOrd="1" destOrd="0" presId="urn:microsoft.com/office/officeart/2005/8/layout/funnel1"/>
    <dgm:cxn modelId="{BF05FBB8-C03B-4F20-8F5E-27C8334D6683}" type="presParOf" srcId="{6E612C99-536A-4D7E-9A73-418B47EF5A10}" destId="{246D4CCD-8FF9-45E5-A96C-B0564915D8C0}" srcOrd="2" destOrd="0" presId="urn:microsoft.com/office/officeart/2005/8/layout/funnel1"/>
    <dgm:cxn modelId="{83A7DA78-2762-495F-9B62-09B0F956078C}" type="presParOf" srcId="{6E612C99-536A-4D7E-9A73-418B47EF5A10}" destId="{B69B7894-4E6E-4B81-A248-2421F558FEA6}" srcOrd="3" destOrd="0" presId="urn:microsoft.com/office/officeart/2005/8/layout/funnel1"/>
    <dgm:cxn modelId="{BCA73969-8E81-43ED-BCD7-27F9B3060A36}" type="presParOf" srcId="{6E612C99-536A-4D7E-9A73-418B47EF5A10}" destId="{3EE7A841-5F04-4117-A808-E2831ABAE00B}" srcOrd="4" destOrd="0" presId="urn:microsoft.com/office/officeart/2005/8/layout/funnel1"/>
    <dgm:cxn modelId="{482FCE72-291A-4F47-8714-14A7777777D5}" type="presParOf" srcId="{6E612C99-536A-4D7E-9A73-418B47EF5A10}" destId="{0E292F20-454F-4583-85F4-81F97FCBCC4A}" srcOrd="5" destOrd="0" presId="urn:microsoft.com/office/officeart/2005/8/layout/funnel1"/>
    <dgm:cxn modelId="{6106BD11-D84E-4B95-B539-B718BFBF63F5}" type="presParOf" srcId="{6E612C99-536A-4D7E-9A73-418B47EF5A10}" destId="{BF93D6E5-D1FA-4FDB-9201-906D0221234D}" srcOrd="6" destOrd="0" presId="urn:microsoft.com/office/officeart/2005/8/layout/funne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B5B743-9873-4D1F-A109-A4634AD32C3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E6452D7-2EA5-408B-A317-FB10ED0ED587}">
      <dgm:prSet/>
      <dgm:spPr/>
      <dgm:t>
        <a:bodyPr/>
        <a:lstStyle/>
        <a:p>
          <a:pPr>
            <a:lnSpc>
              <a:spcPct val="100000"/>
            </a:lnSpc>
          </a:pPr>
          <a:r>
            <a:rPr lang="en-GB" dirty="0"/>
            <a:t>Integration of fixed costs/admin fees/ interface fees – lowest net cost</a:t>
          </a:r>
          <a:endParaRPr lang="en-US" dirty="0"/>
        </a:p>
      </dgm:t>
    </dgm:pt>
    <dgm:pt modelId="{8E9A1274-6AB3-46CF-B13A-7E865BD89DB0}" type="parTrans" cxnId="{99C79655-7948-4133-97A7-29774A34439C}">
      <dgm:prSet/>
      <dgm:spPr/>
      <dgm:t>
        <a:bodyPr/>
        <a:lstStyle/>
        <a:p>
          <a:endParaRPr lang="en-US"/>
        </a:p>
      </dgm:t>
    </dgm:pt>
    <dgm:pt modelId="{17F38D71-A9F8-4BF9-B360-B2977F60A8A2}" type="sibTrans" cxnId="{99C79655-7948-4133-97A7-29774A34439C}">
      <dgm:prSet/>
      <dgm:spPr/>
      <dgm:t>
        <a:bodyPr/>
        <a:lstStyle/>
        <a:p>
          <a:endParaRPr lang="en-US"/>
        </a:p>
      </dgm:t>
    </dgm:pt>
    <dgm:pt modelId="{75BFC23C-8E28-4F56-8644-56D5E6565EF8}">
      <dgm:prSet/>
      <dgm:spPr/>
      <dgm:t>
        <a:bodyPr/>
        <a:lstStyle/>
        <a:p>
          <a:pPr>
            <a:lnSpc>
              <a:spcPct val="100000"/>
            </a:lnSpc>
          </a:pPr>
          <a:r>
            <a:rPr lang="en-US" dirty="0"/>
            <a:t>Integration of AWP price for better pricing comparisons (vs NADAC)</a:t>
          </a:r>
        </a:p>
      </dgm:t>
    </dgm:pt>
    <dgm:pt modelId="{16352C20-196B-4061-B9ED-67D37801FB53}" type="parTrans" cxnId="{195283E3-686B-414A-80F7-E615A7505590}">
      <dgm:prSet/>
      <dgm:spPr/>
      <dgm:t>
        <a:bodyPr/>
        <a:lstStyle/>
        <a:p>
          <a:endParaRPr lang="en-US"/>
        </a:p>
      </dgm:t>
    </dgm:pt>
    <dgm:pt modelId="{38A1D5CE-B3E3-4F95-BD90-CF7AEEC89877}" type="sibTrans" cxnId="{195283E3-686B-414A-80F7-E615A7505590}">
      <dgm:prSet/>
      <dgm:spPr/>
      <dgm:t>
        <a:bodyPr/>
        <a:lstStyle/>
        <a:p>
          <a:endParaRPr lang="en-US"/>
        </a:p>
      </dgm:t>
    </dgm:pt>
    <dgm:pt modelId="{DC8FA363-A02C-4E28-84E2-8571BC488D82}">
      <dgm:prSet/>
      <dgm:spPr/>
      <dgm:t>
        <a:bodyPr/>
        <a:lstStyle/>
        <a:p>
          <a:pPr>
            <a:lnSpc>
              <a:spcPct val="100000"/>
            </a:lnSpc>
          </a:pPr>
          <a:r>
            <a:rPr lang="en-US" dirty="0"/>
            <a:t>Enhanced GLP-1 Reporting- staying current with changing landscape of drugs with high plan impact</a:t>
          </a:r>
        </a:p>
      </dgm:t>
    </dgm:pt>
    <dgm:pt modelId="{EADFD531-3531-4151-96D5-455B78873F28}" type="parTrans" cxnId="{BD37C824-F19A-45C8-A57F-C76C2F41D46E}">
      <dgm:prSet/>
      <dgm:spPr/>
      <dgm:t>
        <a:bodyPr/>
        <a:lstStyle/>
        <a:p>
          <a:endParaRPr lang="en-US"/>
        </a:p>
      </dgm:t>
    </dgm:pt>
    <dgm:pt modelId="{9B45E2A3-6482-436E-B0AA-C5628225EBCF}" type="sibTrans" cxnId="{BD37C824-F19A-45C8-A57F-C76C2F41D46E}">
      <dgm:prSet/>
      <dgm:spPr/>
      <dgm:t>
        <a:bodyPr/>
        <a:lstStyle/>
        <a:p>
          <a:endParaRPr lang="en-US"/>
        </a:p>
      </dgm:t>
    </dgm:pt>
    <dgm:pt modelId="{B8B4C12B-1029-481E-AAF1-20AB3555B6FA}">
      <dgm:prSet/>
      <dgm:spPr/>
      <dgm:t>
        <a:bodyPr/>
        <a:lstStyle/>
        <a:p>
          <a:pPr>
            <a:lnSpc>
              <a:spcPct val="100000"/>
            </a:lnSpc>
          </a:pPr>
          <a:r>
            <a:rPr lang="en-GB" dirty="0"/>
            <a:t>Global cost driver reporting combining Med and Rx data to highlight global trends</a:t>
          </a:r>
          <a:endParaRPr lang="en-US" dirty="0"/>
        </a:p>
      </dgm:t>
    </dgm:pt>
    <dgm:pt modelId="{393854D3-1EFD-4AC2-B880-765B7E70F816}" type="parTrans" cxnId="{BB5D4FFA-8CAE-4EF3-BE58-C3D5BBEE2EFB}">
      <dgm:prSet/>
      <dgm:spPr/>
      <dgm:t>
        <a:bodyPr/>
        <a:lstStyle/>
        <a:p>
          <a:endParaRPr lang="en-US"/>
        </a:p>
      </dgm:t>
    </dgm:pt>
    <dgm:pt modelId="{A2EF650B-7305-4E4E-9433-DE239631A1A6}" type="sibTrans" cxnId="{BB5D4FFA-8CAE-4EF3-BE58-C3D5BBEE2EFB}">
      <dgm:prSet/>
      <dgm:spPr/>
      <dgm:t>
        <a:bodyPr/>
        <a:lstStyle/>
        <a:p>
          <a:endParaRPr lang="en-US"/>
        </a:p>
      </dgm:t>
    </dgm:pt>
    <dgm:pt modelId="{989A5198-DCF0-42FD-B8A6-D453B07C8383}">
      <dgm:prSet/>
      <dgm:spPr/>
      <dgm:t>
        <a:bodyPr/>
        <a:lstStyle/>
        <a:p>
          <a:pPr>
            <a:lnSpc>
              <a:spcPct val="100000"/>
            </a:lnSpc>
          </a:pPr>
          <a:r>
            <a:rPr lang="en-GB" dirty="0"/>
            <a:t>Clearer PBM comparison research- apples to apples comparisons.</a:t>
          </a:r>
          <a:endParaRPr lang="en-US" dirty="0"/>
        </a:p>
      </dgm:t>
    </dgm:pt>
    <dgm:pt modelId="{0069CC80-ABA6-4551-BA59-84E3B36A39D1}" type="parTrans" cxnId="{D67ECD12-11F5-4F6C-8467-61FB7BE9E237}">
      <dgm:prSet/>
      <dgm:spPr/>
      <dgm:t>
        <a:bodyPr/>
        <a:lstStyle/>
        <a:p>
          <a:endParaRPr lang="en-US"/>
        </a:p>
      </dgm:t>
    </dgm:pt>
    <dgm:pt modelId="{105FA72A-E666-417A-AC1A-545B60CF9D80}" type="sibTrans" cxnId="{D67ECD12-11F5-4F6C-8467-61FB7BE9E237}">
      <dgm:prSet/>
      <dgm:spPr/>
      <dgm:t>
        <a:bodyPr/>
        <a:lstStyle/>
        <a:p>
          <a:endParaRPr lang="en-US"/>
        </a:p>
      </dgm:t>
    </dgm:pt>
    <dgm:pt modelId="{17805B01-C15A-4462-932E-8AE55A217B0C}" type="pres">
      <dgm:prSet presAssocID="{ADB5B743-9873-4D1F-A109-A4634AD32C3E}" presName="root" presStyleCnt="0">
        <dgm:presLayoutVars>
          <dgm:dir/>
          <dgm:resizeHandles val="exact"/>
        </dgm:presLayoutVars>
      </dgm:prSet>
      <dgm:spPr/>
    </dgm:pt>
    <dgm:pt modelId="{DDD23C16-1632-4A93-AC08-467EDDACF78A}" type="pres">
      <dgm:prSet presAssocID="{1E6452D7-2EA5-408B-A317-FB10ED0ED587}" presName="compNode" presStyleCnt="0"/>
      <dgm:spPr/>
    </dgm:pt>
    <dgm:pt modelId="{F0DCBF6A-FD7B-4B67-86AF-C899BEB731C4}" type="pres">
      <dgm:prSet presAssocID="{1E6452D7-2EA5-408B-A317-FB10ED0ED587}" presName="bgRect" presStyleLbl="bgShp" presStyleIdx="0" presStyleCnt="5"/>
      <dgm:spPr/>
    </dgm:pt>
    <dgm:pt modelId="{5F919B2F-33C7-4988-A907-1599FBB1CA8B}" type="pres">
      <dgm:prSet presAssocID="{1E6452D7-2EA5-408B-A317-FB10ED0ED58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43A59742-28F5-4265-9850-1400BD218E87}" type="pres">
      <dgm:prSet presAssocID="{1E6452D7-2EA5-408B-A317-FB10ED0ED587}" presName="spaceRect" presStyleCnt="0"/>
      <dgm:spPr/>
    </dgm:pt>
    <dgm:pt modelId="{13692A24-5377-4DB2-AF76-569186DCC2B5}" type="pres">
      <dgm:prSet presAssocID="{1E6452D7-2EA5-408B-A317-FB10ED0ED587}" presName="parTx" presStyleLbl="revTx" presStyleIdx="0" presStyleCnt="5">
        <dgm:presLayoutVars>
          <dgm:chMax val="0"/>
          <dgm:chPref val="0"/>
        </dgm:presLayoutVars>
      </dgm:prSet>
      <dgm:spPr/>
    </dgm:pt>
    <dgm:pt modelId="{FFD92A01-A1A9-4BD9-AC15-9E8D2A235606}" type="pres">
      <dgm:prSet presAssocID="{17F38D71-A9F8-4BF9-B360-B2977F60A8A2}" presName="sibTrans" presStyleCnt="0"/>
      <dgm:spPr/>
    </dgm:pt>
    <dgm:pt modelId="{7AE7B4F7-9E13-42F7-AD0B-64D4D82F1269}" type="pres">
      <dgm:prSet presAssocID="{75BFC23C-8E28-4F56-8644-56D5E6565EF8}" presName="compNode" presStyleCnt="0"/>
      <dgm:spPr/>
    </dgm:pt>
    <dgm:pt modelId="{EDEE156D-59B9-4833-9E71-BBBF7EA54650}" type="pres">
      <dgm:prSet presAssocID="{75BFC23C-8E28-4F56-8644-56D5E6565EF8}" presName="bgRect" presStyleLbl="bgShp" presStyleIdx="1" presStyleCnt="5"/>
      <dgm:spPr/>
    </dgm:pt>
    <dgm:pt modelId="{E93E0DD3-D2EA-475F-803F-476F1D6431AC}" type="pres">
      <dgm:prSet presAssocID="{75BFC23C-8E28-4F56-8644-56D5E6565EF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enn Diagram"/>
        </a:ext>
      </dgm:extLst>
    </dgm:pt>
    <dgm:pt modelId="{33FC3B99-669A-4644-B9C5-55ADCBD457ED}" type="pres">
      <dgm:prSet presAssocID="{75BFC23C-8E28-4F56-8644-56D5E6565EF8}" presName="spaceRect" presStyleCnt="0"/>
      <dgm:spPr/>
    </dgm:pt>
    <dgm:pt modelId="{F6F081CF-27D2-47B6-9975-36B45839A47A}" type="pres">
      <dgm:prSet presAssocID="{75BFC23C-8E28-4F56-8644-56D5E6565EF8}" presName="parTx" presStyleLbl="revTx" presStyleIdx="1" presStyleCnt="5">
        <dgm:presLayoutVars>
          <dgm:chMax val="0"/>
          <dgm:chPref val="0"/>
        </dgm:presLayoutVars>
      </dgm:prSet>
      <dgm:spPr/>
    </dgm:pt>
    <dgm:pt modelId="{C682A3A1-523E-4B3A-AEBF-F555494DDCC8}" type="pres">
      <dgm:prSet presAssocID="{38A1D5CE-B3E3-4F95-BD90-CF7AEEC89877}" presName="sibTrans" presStyleCnt="0"/>
      <dgm:spPr/>
    </dgm:pt>
    <dgm:pt modelId="{1BB5E931-CF40-45DE-99DD-CFB1C95C306D}" type="pres">
      <dgm:prSet presAssocID="{DC8FA363-A02C-4E28-84E2-8571BC488D82}" presName="compNode" presStyleCnt="0"/>
      <dgm:spPr/>
    </dgm:pt>
    <dgm:pt modelId="{67EE76A7-A883-4901-B3B4-73380F46479E}" type="pres">
      <dgm:prSet presAssocID="{DC8FA363-A02C-4E28-84E2-8571BC488D82}" presName="bgRect" presStyleLbl="bgShp" presStyleIdx="2" presStyleCnt="5"/>
      <dgm:spPr/>
    </dgm:pt>
    <dgm:pt modelId="{3AA310F1-654F-4C13-8CFA-A5E200977963}" type="pres">
      <dgm:prSet presAssocID="{DC8FA363-A02C-4E28-84E2-8571BC488D8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ine"/>
        </a:ext>
      </dgm:extLst>
    </dgm:pt>
    <dgm:pt modelId="{0FD6757E-AECB-4591-B77B-81E9F7C07AE1}" type="pres">
      <dgm:prSet presAssocID="{DC8FA363-A02C-4E28-84E2-8571BC488D82}" presName="spaceRect" presStyleCnt="0"/>
      <dgm:spPr/>
    </dgm:pt>
    <dgm:pt modelId="{5A302C7A-8A08-4695-A22B-314D10D17A70}" type="pres">
      <dgm:prSet presAssocID="{DC8FA363-A02C-4E28-84E2-8571BC488D82}" presName="parTx" presStyleLbl="revTx" presStyleIdx="2" presStyleCnt="5">
        <dgm:presLayoutVars>
          <dgm:chMax val="0"/>
          <dgm:chPref val="0"/>
        </dgm:presLayoutVars>
      </dgm:prSet>
      <dgm:spPr/>
    </dgm:pt>
    <dgm:pt modelId="{22EE6681-DEE9-4ED1-B73D-D7D9E70B8855}" type="pres">
      <dgm:prSet presAssocID="{9B45E2A3-6482-436E-B0AA-C5628225EBCF}" presName="sibTrans" presStyleCnt="0"/>
      <dgm:spPr/>
    </dgm:pt>
    <dgm:pt modelId="{81A7F58B-2127-4165-AFEB-75103E65C5A0}" type="pres">
      <dgm:prSet presAssocID="{B8B4C12B-1029-481E-AAF1-20AB3555B6FA}" presName="compNode" presStyleCnt="0"/>
      <dgm:spPr/>
    </dgm:pt>
    <dgm:pt modelId="{F8169BCF-0CBE-4943-9A54-98A68520451B}" type="pres">
      <dgm:prSet presAssocID="{B8B4C12B-1029-481E-AAF1-20AB3555B6FA}" presName="bgRect" presStyleLbl="bgShp" presStyleIdx="3" presStyleCnt="5"/>
      <dgm:spPr/>
    </dgm:pt>
    <dgm:pt modelId="{6D400BBF-EC5B-4368-91D1-5BB822FDD21F}" type="pres">
      <dgm:prSet presAssocID="{B8B4C12B-1029-481E-AAF1-20AB3555B6FA}"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World outline"/>
        </a:ext>
      </dgm:extLst>
    </dgm:pt>
    <dgm:pt modelId="{4E23A653-4578-411F-A282-8AD66CD9F6E8}" type="pres">
      <dgm:prSet presAssocID="{B8B4C12B-1029-481E-AAF1-20AB3555B6FA}" presName="spaceRect" presStyleCnt="0"/>
      <dgm:spPr/>
    </dgm:pt>
    <dgm:pt modelId="{F917DD10-7B93-489B-97EE-1182002B0E07}" type="pres">
      <dgm:prSet presAssocID="{B8B4C12B-1029-481E-AAF1-20AB3555B6FA}" presName="parTx" presStyleLbl="revTx" presStyleIdx="3" presStyleCnt="5">
        <dgm:presLayoutVars>
          <dgm:chMax val="0"/>
          <dgm:chPref val="0"/>
        </dgm:presLayoutVars>
      </dgm:prSet>
      <dgm:spPr/>
    </dgm:pt>
    <dgm:pt modelId="{3FA72CE7-9026-4A3F-B499-948D91F0FE47}" type="pres">
      <dgm:prSet presAssocID="{A2EF650B-7305-4E4E-9433-DE239631A1A6}" presName="sibTrans" presStyleCnt="0"/>
      <dgm:spPr/>
    </dgm:pt>
    <dgm:pt modelId="{1DDFD03E-C33F-4860-B5E5-A50FFBACA3CE}" type="pres">
      <dgm:prSet presAssocID="{989A5198-DCF0-42FD-B8A6-D453B07C8383}" presName="compNode" presStyleCnt="0"/>
      <dgm:spPr/>
    </dgm:pt>
    <dgm:pt modelId="{15BF5870-4596-47F6-8A77-D280977DCA68}" type="pres">
      <dgm:prSet presAssocID="{989A5198-DCF0-42FD-B8A6-D453B07C8383}" presName="bgRect" presStyleLbl="bgShp" presStyleIdx="4" presStyleCnt="5"/>
      <dgm:spPr/>
    </dgm:pt>
    <dgm:pt modelId="{BE801285-67A3-4FF5-B881-B5F05793B109}" type="pres">
      <dgm:prSet presAssocID="{989A5198-DCF0-42FD-B8A6-D453B07C8383}"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Apple outline"/>
        </a:ext>
      </dgm:extLst>
    </dgm:pt>
    <dgm:pt modelId="{D4549984-9473-485F-96EF-01FFC3494100}" type="pres">
      <dgm:prSet presAssocID="{989A5198-DCF0-42FD-B8A6-D453B07C8383}" presName="spaceRect" presStyleCnt="0"/>
      <dgm:spPr/>
    </dgm:pt>
    <dgm:pt modelId="{BA807F3C-3831-4A14-99A9-B645C1418982}" type="pres">
      <dgm:prSet presAssocID="{989A5198-DCF0-42FD-B8A6-D453B07C8383}" presName="parTx" presStyleLbl="revTx" presStyleIdx="4" presStyleCnt="5">
        <dgm:presLayoutVars>
          <dgm:chMax val="0"/>
          <dgm:chPref val="0"/>
        </dgm:presLayoutVars>
      </dgm:prSet>
      <dgm:spPr/>
    </dgm:pt>
  </dgm:ptLst>
  <dgm:cxnLst>
    <dgm:cxn modelId="{D67ECD12-11F5-4F6C-8467-61FB7BE9E237}" srcId="{ADB5B743-9873-4D1F-A109-A4634AD32C3E}" destId="{989A5198-DCF0-42FD-B8A6-D453B07C8383}" srcOrd="4" destOrd="0" parTransId="{0069CC80-ABA6-4551-BA59-84E3B36A39D1}" sibTransId="{105FA72A-E666-417A-AC1A-545B60CF9D80}"/>
    <dgm:cxn modelId="{BD37C824-F19A-45C8-A57F-C76C2F41D46E}" srcId="{ADB5B743-9873-4D1F-A109-A4634AD32C3E}" destId="{DC8FA363-A02C-4E28-84E2-8571BC488D82}" srcOrd="2" destOrd="0" parTransId="{EADFD531-3531-4151-96D5-455B78873F28}" sibTransId="{9B45E2A3-6482-436E-B0AA-C5628225EBCF}"/>
    <dgm:cxn modelId="{437FCD49-1E96-487E-98F3-85CFA82BFA1D}" type="presOf" srcId="{DC8FA363-A02C-4E28-84E2-8571BC488D82}" destId="{5A302C7A-8A08-4695-A22B-314D10D17A70}" srcOrd="0" destOrd="0" presId="urn:microsoft.com/office/officeart/2018/2/layout/IconVerticalSolidList"/>
    <dgm:cxn modelId="{99C79655-7948-4133-97A7-29774A34439C}" srcId="{ADB5B743-9873-4D1F-A109-A4634AD32C3E}" destId="{1E6452D7-2EA5-408B-A317-FB10ED0ED587}" srcOrd="0" destOrd="0" parTransId="{8E9A1274-6AB3-46CF-B13A-7E865BD89DB0}" sibTransId="{17F38D71-A9F8-4BF9-B360-B2977F60A8A2}"/>
    <dgm:cxn modelId="{22A89AB2-7394-42D2-AF86-74BC9AE8B6BE}" type="presOf" srcId="{989A5198-DCF0-42FD-B8A6-D453B07C8383}" destId="{BA807F3C-3831-4A14-99A9-B645C1418982}" srcOrd="0" destOrd="0" presId="urn:microsoft.com/office/officeart/2018/2/layout/IconVerticalSolidList"/>
    <dgm:cxn modelId="{044ECCB5-8BB4-4B18-89DF-EF361541C252}" type="presOf" srcId="{B8B4C12B-1029-481E-AAF1-20AB3555B6FA}" destId="{F917DD10-7B93-489B-97EE-1182002B0E07}" srcOrd="0" destOrd="0" presId="urn:microsoft.com/office/officeart/2018/2/layout/IconVerticalSolidList"/>
    <dgm:cxn modelId="{4B72D2B8-8A6D-4996-9171-638E5DDA0EFB}" type="presOf" srcId="{ADB5B743-9873-4D1F-A109-A4634AD32C3E}" destId="{17805B01-C15A-4462-932E-8AE55A217B0C}" srcOrd="0" destOrd="0" presId="urn:microsoft.com/office/officeart/2018/2/layout/IconVerticalSolidList"/>
    <dgm:cxn modelId="{314754D6-C42F-4041-B2B1-23B689F8220E}" type="presOf" srcId="{75BFC23C-8E28-4F56-8644-56D5E6565EF8}" destId="{F6F081CF-27D2-47B6-9975-36B45839A47A}" srcOrd="0" destOrd="0" presId="urn:microsoft.com/office/officeart/2018/2/layout/IconVerticalSolidList"/>
    <dgm:cxn modelId="{195283E3-686B-414A-80F7-E615A7505590}" srcId="{ADB5B743-9873-4D1F-A109-A4634AD32C3E}" destId="{75BFC23C-8E28-4F56-8644-56D5E6565EF8}" srcOrd="1" destOrd="0" parTransId="{16352C20-196B-4061-B9ED-67D37801FB53}" sibTransId="{38A1D5CE-B3E3-4F95-BD90-CF7AEEC89877}"/>
    <dgm:cxn modelId="{05D223F5-4F24-4CAC-8D44-4A40FB2711D9}" type="presOf" srcId="{1E6452D7-2EA5-408B-A317-FB10ED0ED587}" destId="{13692A24-5377-4DB2-AF76-569186DCC2B5}" srcOrd="0" destOrd="0" presId="urn:microsoft.com/office/officeart/2018/2/layout/IconVerticalSolidList"/>
    <dgm:cxn modelId="{BB5D4FFA-8CAE-4EF3-BE58-C3D5BBEE2EFB}" srcId="{ADB5B743-9873-4D1F-A109-A4634AD32C3E}" destId="{B8B4C12B-1029-481E-AAF1-20AB3555B6FA}" srcOrd="3" destOrd="0" parTransId="{393854D3-1EFD-4AC2-B880-765B7E70F816}" sibTransId="{A2EF650B-7305-4E4E-9433-DE239631A1A6}"/>
    <dgm:cxn modelId="{653C26E7-3C07-401E-84CD-55CE2A226C54}" type="presParOf" srcId="{17805B01-C15A-4462-932E-8AE55A217B0C}" destId="{DDD23C16-1632-4A93-AC08-467EDDACF78A}" srcOrd="0" destOrd="0" presId="urn:microsoft.com/office/officeart/2018/2/layout/IconVerticalSolidList"/>
    <dgm:cxn modelId="{90220E53-3876-4FCC-925D-8268A650FF1E}" type="presParOf" srcId="{DDD23C16-1632-4A93-AC08-467EDDACF78A}" destId="{F0DCBF6A-FD7B-4B67-86AF-C899BEB731C4}" srcOrd="0" destOrd="0" presId="urn:microsoft.com/office/officeart/2018/2/layout/IconVerticalSolidList"/>
    <dgm:cxn modelId="{26F302E8-50C9-4EFE-967F-BCD46ED5E1A5}" type="presParOf" srcId="{DDD23C16-1632-4A93-AC08-467EDDACF78A}" destId="{5F919B2F-33C7-4988-A907-1599FBB1CA8B}" srcOrd="1" destOrd="0" presId="urn:microsoft.com/office/officeart/2018/2/layout/IconVerticalSolidList"/>
    <dgm:cxn modelId="{26FFED78-D11F-4E6C-8949-C815D96BA320}" type="presParOf" srcId="{DDD23C16-1632-4A93-AC08-467EDDACF78A}" destId="{43A59742-28F5-4265-9850-1400BD218E87}" srcOrd="2" destOrd="0" presId="urn:microsoft.com/office/officeart/2018/2/layout/IconVerticalSolidList"/>
    <dgm:cxn modelId="{D099E610-F3D4-4206-947C-439949DFD0D4}" type="presParOf" srcId="{DDD23C16-1632-4A93-AC08-467EDDACF78A}" destId="{13692A24-5377-4DB2-AF76-569186DCC2B5}" srcOrd="3" destOrd="0" presId="urn:microsoft.com/office/officeart/2018/2/layout/IconVerticalSolidList"/>
    <dgm:cxn modelId="{D6E36A2E-CF10-4199-A1EA-033C74D39EFB}" type="presParOf" srcId="{17805B01-C15A-4462-932E-8AE55A217B0C}" destId="{FFD92A01-A1A9-4BD9-AC15-9E8D2A235606}" srcOrd="1" destOrd="0" presId="urn:microsoft.com/office/officeart/2018/2/layout/IconVerticalSolidList"/>
    <dgm:cxn modelId="{521BF8DB-764A-4901-800C-C1565273726C}" type="presParOf" srcId="{17805B01-C15A-4462-932E-8AE55A217B0C}" destId="{7AE7B4F7-9E13-42F7-AD0B-64D4D82F1269}" srcOrd="2" destOrd="0" presId="urn:microsoft.com/office/officeart/2018/2/layout/IconVerticalSolidList"/>
    <dgm:cxn modelId="{8C268AFD-EAB6-4A01-B65A-BD57581B50D2}" type="presParOf" srcId="{7AE7B4F7-9E13-42F7-AD0B-64D4D82F1269}" destId="{EDEE156D-59B9-4833-9E71-BBBF7EA54650}" srcOrd="0" destOrd="0" presId="urn:microsoft.com/office/officeart/2018/2/layout/IconVerticalSolidList"/>
    <dgm:cxn modelId="{A264C5DD-34ED-4131-8ACC-1FD6836907B7}" type="presParOf" srcId="{7AE7B4F7-9E13-42F7-AD0B-64D4D82F1269}" destId="{E93E0DD3-D2EA-475F-803F-476F1D6431AC}" srcOrd="1" destOrd="0" presId="urn:microsoft.com/office/officeart/2018/2/layout/IconVerticalSolidList"/>
    <dgm:cxn modelId="{EB0C3F53-0A76-4644-BE42-8774A4369AC4}" type="presParOf" srcId="{7AE7B4F7-9E13-42F7-AD0B-64D4D82F1269}" destId="{33FC3B99-669A-4644-B9C5-55ADCBD457ED}" srcOrd="2" destOrd="0" presId="urn:microsoft.com/office/officeart/2018/2/layout/IconVerticalSolidList"/>
    <dgm:cxn modelId="{5345311E-6542-4154-9DF9-64013386C501}" type="presParOf" srcId="{7AE7B4F7-9E13-42F7-AD0B-64D4D82F1269}" destId="{F6F081CF-27D2-47B6-9975-36B45839A47A}" srcOrd="3" destOrd="0" presId="urn:microsoft.com/office/officeart/2018/2/layout/IconVerticalSolidList"/>
    <dgm:cxn modelId="{91DF31F0-B628-4AD2-95A2-E49C70D463CB}" type="presParOf" srcId="{17805B01-C15A-4462-932E-8AE55A217B0C}" destId="{C682A3A1-523E-4B3A-AEBF-F555494DDCC8}" srcOrd="3" destOrd="0" presId="urn:microsoft.com/office/officeart/2018/2/layout/IconVerticalSolidList"/>
    <dgm:cxn modelId="{EE612078-7198-418F-A936-B34C8F4533E8}" type="presParOf" srcId="{17805B01-C15A-4462-932E-8AE55A217B0C}" destId="{1BB5E931-CF40-45DE-99DD-CFB1C95C306D}" srcOrd="4" destOrd="0" presId="urn:microsoft.com/office/officeart/2018/2/layout/IconVerticalSolidList"/>
    <dgm:cxn modelId="{5659886F-A05D-45DA-9B95-2E9E1620B6A8}" type="presParOf" srcId="{1BB5E931-CF40-45DE-99DD-CFB1C95C306D}" destId="{67EE76A7-A883-4901-B3B4-73380F46479E}" srcOrd="0" destOrd="0" presId="urn:microsoft.com/office/officeart/2018/2/layout/IconVerticalSolidList"/>
    <dgm:cxn modelId="{0272ED26-C7BD-4E19-BB42-7E41C570449E}" type="presParOf" srcId="{1BB5E931-CF40-45DE-99DD-CFB1C95C306D}" destId="{3AA310F1-654F-4C13-8CFA-A5E200977963}" srcOrd="1" destOrd="0" presId="urn:microsoft.com/office/officeart/2018/2/layout/IconVerticalSolidList"/>
    <dgm:cxn modelId="{18E4DDCA-5F77-491B-AE2A-36009018C0C3}" type="presParOf" srcId="{1BB5E931-CF40-45DE-99DD-CFB1C95C306D}" destId="{0FD6757E-AECB-4591-B77B-81E9F7C07AE1}" srcOrd="2" destOrd="0" presId="urn:microsoft.com/office/officeart/2018/2/layout/IconVerticalSolidList"/>
    <dgm:cxn modelId="{1FA69BF5-5D10-402D-B2CC-481E27AB4B7D}" type="presParOf" srcId="{1BB5E931-CF40-45DE-99DD-CFB1C95C306D}" destId="{5A302C7A-8A08-4695-A22B-314D10D17A70}" srcOrd="3" destOrd="0" presId="urn:microsoft.com/office/officeart/2018/2/layout/IconVerticalSolidList"/>
    <dgm:cxn modelId="{64FD6BDD-FB47-4B5B-AC68-C6A3626582D6}" type="presParOf" srcId="{17805B01-C15A-4462-932E-8AE55A217B0C}" destId="{22EE6681-DEE9-4ED1-B73D-D7D9E70B8855}" srcOrd="5" destOrd="0" presId="urn:microsoft.com/office/officeart/2018/2/layout/IconVerticalSolidList"/>
    <dgm:cxn modelId="{FA78570D-9A51-44D6-8DAE-9FB7BF79B96B}" type="presParOf" srcId="{17805B01-C15A-4462-932E-8AE55A217B0C}" destId="{81A7F58B-2127-4165-AFEB-75103E65C5A0}" srcOrd="6" destOrd="0" presId="urn:microsoft.com/office/officeart/2018/2/layout/IconVerticalSolidList"/>
    <dgm:cxn modelId="{C5EBEF35-5621-4FE4-BB3E-93669B587439}" type="presParOf" srcId="{81A7F58B-2127-4165-AFEB-75103E65C5A0}" destId="{F8169BCF-0CBE-4943-9A54-98A68520451B}" srcOrd="0" destOrd="0" presId="urn:microsoft.com/office/officeart/2018/2/layout/IconVerticalSolidList"/>
    <dgm:cxn modelId="{D4EEAADC-7A0F-4915-8938-929D3E943707}" type="presParOf" srcId="{81A7F58B-2127-4165-AFEB-75103E65C5A0}" destId="{6D400BBF-EC5B-4368-91D1-5BB822FDD21F}" srcOrd="1" destOrd="0" presId="urn:microsoft.com/office/officeart/2018/2/layout/IconVerticalSolidList"/>
    <dgm:cxn modelId="{918FB352-690B-4D56-B8C5-3CC1B0F5ED0E}" type="presParOf" srcId="{81A7F58B-2127-4165-AFEB-75103E65C5A0}" destId="{4E23A653-4578-411F-A282-8AD66CD9F6E8}" srcOrd="2" destOrd="0" presId="urn:microsoft.com/office/officeart/2018/2/layout/IconVerticalSolidList"/>
    <dgm:cxn modelId="{60C4066C-365F-447B-B0A2-9F255962CA08}" type="presParOf" srcId="{81A7F58B-2127-4165-AFEB-75103E65C5A0}" destId="{F917DD10-7B93-489B-97EE-1182002B0E07}" srcOrd="3" destOrd="0" presId="urn:microsoft.com/office/officeart/2018/2/layout/IconVerticalSolidList"/>
    <dgm:cxn modelId="{544ED27B-BC08-47A5-BD68-8B1EC57823C9}" type="presParOf" srcId="{17805B01-C15A-4462-932E-8AE55A217B0C}" destId="{3FA72CE7-9026-4A3F-B499-948D91F0FE47}" srcOrd="7" destOrd="0" presId="urn:microsoft.com/office/officeart/2018/2/layout/IconVerticalSolidList"/>
    <dgm:cxn modelId="{49C608BA-C9BC-4FAE-8C68-C52F56AB86A9}" type="presParOf" srcId="{17805B01-C15A-4462-932E-8AE55A217B0C}" destId="{1DDFD03E-C33F-4860-B5E5-A50FFBACA3CE}" srcOrd="8" destOrd="0" presId="urn:microsoft.com/office/officeart/2018/2/layout/IconVerticalSolidList"/>
    <dgm:cxn modelId="{8F19B57C-E4A1-4281-95AA-06A44B9BB72D}" type="presParOf" srcId="{1DDFD03E-C33F-4860-B5E5-A50FFBACA3CE}" destId="{15BF5870-4596-47F6-8A77-D280977DCA68}" srcOrd="0" destOrd="0" presId="urn:microsoft.com/office/officeart/2018/2/layout/IconVerticalSolidList"/>
    <dgm:cxn modelId="{6C6B6FB4-F251-4A00-AC6E-BA103FE0E7C0}" type="presParOf" srcId="{1DDFD03E-C33F-4860-B5E5-A50FFBACA3CE}" destId="{BE801285-67A3-4FF5-B881-B5F05793B109}" srcOrd="1" destOrd="0" presId="urn:microsoft.com/office/officeart/2018/2/layout/IconVerticalSolidList"/>
    <dgm:cxn modelId="{04F475AE-C15B-4608-AEB3-080304743B9C}" type="presParOf" srcId="{1DDFD03E-C33F-4860-B5E5-A50FFBACA3CE}" destId="{D4549984-9473-485F-96EF-01FFC3494100}" srcOrd="2" destOrd="0" presId="urn:microsoft.com/office/officeart/2018/2/layout/IconVerticalSolidList"/>
    <dgm:cxn modelId="{815BF278-7538-478E-8E70-1F5C87A7AB8B}" type="presParOf" srcId="{1DDFD03E-C33F-4860-B5E5-A50FFBACA3CE}" destId="{BA807F3C-3831-4A14-99A9-B645C1418982}"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F83F1-8AB1-4796-99B6-231A9654BE18}">
      <dsp:nvSpPr>
        <dsp:cNvPr id="0" name=""/>
        <dsp:cNvSpPr/>
      </dsp:nvSpPr>
      <dsp:spPr>
        <a:xfrm>
          <a:off x="2077444" y="168264"/>
          <a:ext cx="3339402" cy="115973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22206C-6C37-489B-AA77-DF3E5E53F919}">
      <dsp:nvSpPr>
        <dsp:cNvPr id="0" name=""/>
        <dsp:cNvSpPr/>
      </dsp:nvSpPr>
      <dsp:spPr>
        <a:xfrm>
          <a:off x="3428737" y="3008050"/>
          <a:ext cx="647170" cy="414189"/>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6D4CCD-8FF9-45E5-A96C-B0564915D8C0}">
      <dsp:nvSpPr>
        <dsp:cNvPr id="0" name=""/>
        <dsp:cNvSpPr/>
      </dsp:nvSpPr>
      <dsp:spPr>
        <a:xfrm>
          <a:off x="2199112" y="3339402"/>
          <a:ext cx="3106420" cy="776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GB" sz="2600" kern="1200" dirty="0"/>
            <a:t>Lowest Net Cost</a:t>
          </a:r>
          <a:endParaRPr lang="en-US" sz="2600" kern="1200" dirty="0"/>
        </a:p>
      </dsp:txBody>
      <dsp:txXfrm>
        <a:off x="2199112" y="3339402"/>
        <a:ext cx="3106420" cy="776605"/>
      </dsp:txXfrm>
    </dsp:sp>
    <dsp:sp modelId="{B69B7894-4E6E-4B81-A248-2421F558FEA6}">
      <dsp:nvSpPr>
        <dsp:cNvPr id="0" name=""/>
        <dsp:cNvSpPr/>
      </dsp:nvSpPr>
      <dsp:spPr>
        <a:xfrm>
          <a:off x="3291536" y="1417563"/>
          <a:ext cx="1164907" cy="11649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Biosimilar First strategy</a:t>
          </a:r>
          <a:endParaRPr lang="en-US" sz="1200" kern="1200" dirty="0"/>
        </a:p>
      </dsp:txBody>
      <dsp:txXfrm>
        <a:off x="3462133" y="1588160"/>
        <a:ext cx="823713" cy="823713"/>
      </dsp:txXfrm>
    </dsp:sp>
    <dsp:sp modelId="{3EE7A841-5F04-4117-A808-E2831ABAE00B}">
      <dsp:nvSpPr>
        <dsp:cNvPr id="0" name=""/>
        <dsp:cNvSpPr/>
      </dsp:nvSpPr>
      <dsp:spPr>
        <a:xfrm>
          <a:off x="2457980" y="543623"/>
          <a:ext cx="1164907" cy="11649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Preferred Formularies</a:t>
          </a:r>
          <a:endParaRPr lang="en-US" sz="900" kern="1200" dirty="0"/>
        </a:p>
      </dsp:txBody>
      <dsp:txXfrm>
        <a:off x="2628577" y="714220"/>
        <a:ext cx="823713" cy="823713"/>
      </dsp:txXfrm>
    </dsp:sp>
    <dsp:sp modelId="{0E292F20-454F-4583-85F4-81F97FCBCC4A}">
      <dsp:nvSpPr>
        <dsp:cNvPr id="0" name=""/>
        <dsp:cNvSpPr/>
      </dsp:nvSpPr>
      <dsp:spPr>
        <a:xfrm>
          <a:off x="3648775" y="261974"/>
          <a:ext cx="1164907" cy="11649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Brand/ Generic Fill Rates</a:t>
          </a:r>
          <a:endParaRPr lang="en-US" sz="900" kern="1200" dirty="0"/>
        </a:p>
      </dsp:txBody>
      <dsp:txXfrm>
        <a:off x="3819372" y="432571"/>
        <a:ext cx="823713" cy="823713"/>
      </dsp:txXfrm>
    </dsp:sp>
    <dsp:sp modelId="{BF93D6E5-D1FA-4FDB-9201-906D0221234D}">
      <dsp:nvSpPr>
        <dsp:cNvPr id="0" name=""/>
        <dsp:cNvSpPr/>
      </dsp:nvSpPr>
      <dsp:spPr>
        <a:xfrm>
          <a:off x="1940243" y="25886"/>
          <a:ext cx="3624157" cy="2899325"/>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CBF6A-FD7B-4B67-86AF-C899BEB731C4}">
      <dsp:nvSpPr>
        <dsp:cNvPr id="0" name=""/>
        <dsp:cNvSpPr/>
      </dsp:nvSpPr>
      <dsp:spPr>
        <a:xfrm>
          <a:off x="0" y="4571"/>
          <a:ext cx="7060276" cy="9738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919B2F-33C7-4988-A907-1599FBB1CA8B}">
      <dsp:nvSpPr>
        <dsp:cNvPr id="0" name=""/>
        <dsp:cNvSpPr/>
      </dsp:nvSpPr>
      <dsp:spPr>
        <a:xfrm>
          <a:off x="294585" y="223685"/>
          <a:ext cx="535609" cy="5356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692A24-5377-4DB2-AF76-569186DCC2B5}">
      <dsp:nvSpPr>
        <dsp:cNvPr id="0" name=""/>
        <dsp:cNvSpPr/>
      </dsp:nvSpPr>
      <dsp:spPr>
        <a:xfrm>
          <a:off x="1124780" y="4571"/>
          <a:ext cx="5935495" cy="973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64" tIns="103064" rIns="103064" bIns="103064" numCol="1" spcCol="1270" anchor="ctr" anchorCtr="0">
          <a:noAutofit/>
        </a:bodyPr>
        <a:lstStyle/>
        <a:p>
          <a:pPr marL="0" lvl="0" indent="0" algn="l" defTabSz="755650">
            <a:lnSpc>
              <a:spcPct val="100000"/>
            </a:lnSpc>
            <a:spcBef>
              <a:spcPct val="0"/>
            </a:spcBef>
            <a:spcAft>
              <a:spcPct val="35000"/>
            </a:spcAft>
            <a:buNone/>
          </a:pPr>
          <a:r>
            <a:rPr lang="en-GB" sz="1700" kern="1200" dirty="0"/>
            <a:t>Integration of fixed costs/admin fees/ interface fees – lowest net cost</a:t>
          </a:r>
          <a:endParaRPr lang="en-US" sz="1700" kern="1200" dirty="0"/>
        </a:p>
      </dsp:txBody>
      <dsp:txXfrm>
        <a:off x="1124780" y="4571"/>
        <a:ext cx="5935495" cy="973836"/>
      </dsp:txXfrm>
    </dsp:sp>
    <dsp:sp modelId="{EDEE156D-59B9-4833-9E71-BBBF7EA54650}">
      <dsp:nvSpPr>
        <dsp:cNvPr id="0" name=""/>
        <dsp:cNvSpPr/>
      </dsp:nvSpPr>
      <dsp:spPr>
        <a:xfrm>
          <a:off x="0" y="1221866"/>
          <a:ext cx="7060276" cy="9738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3E0DD3-D2EA-475F-803F-476F1D6431AC}">
      <dsp:nvSpPr>
        <dsp:cNvPr id="0" name=""/>
        <dsp:cNvSpPr/>
      </dsp:nvSpPr>
      <dsp:spPr>
        <a:xfrm>
          <a:off x="294585" y="1440980"/>
          <a:ext cx="535609" cy="5356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F081CF-27D2-47B6-9975-36B45839A47A}">
      <dsp:nvSpPr>
        <dsp:cNvPr id="0" name=""/>
        <dsp:cNvSpPr/>
      </dsp:nvSpPr>
      <dsp:spPr>
        <a:xfrm>
          <a:off x="1124780" y="1221866"/>
          <a:ext cx="5935495" cy="973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64" tIns="103064" rIns="103064" bIns="103064" numCol="1" spcCol="1270" anchor="ctr" anchorCtr="0">
          <a:noAutofit/>
        </a:bodyPr>
        <a:lstStyle/>
        <a:p>
          <a:pPr marL="0" lvl="0" indent="0" algn="l" defTabSz="755650">
            <a:lnSpc>
              <a:spcPct val="100000"/>
            </a:lnSpc>
            <a:spcBef>
              <a:spcPct val="0"/>
            </a:spcBef>
            <a:spcAft>
              <a:spcPct val="35000"/>
            </a:spcAft>
            <a:buNone/>
          </a:pPr>
          <a:r>
            <a:rPr lang="en-US" sz="1700" kern="1200" dirty="0"/>
            <a:t>Integration of AWP price for better pricing comparisons (vs NADAC)</a:t>
          </a:r>
        </a:p>
      </dsp:txBody>
      <dsp:txXfrm>
        <a:off x="1124780" y="1221866"/>
        <a:ext cx="5935495" cy="973836"/>
      </dsp:txXfrm>
    </dsp:sp>
    <dsp:sp modelId="{67EE76A7-A883-4901-B3B4-73380F46479E}">
      <dsp:nvSpPr>
        <dsp:cNvPr id="0" name=""/>
        <dsp:cNvSpPr/>
      </dsp:nvSpPr>
      <dsp:spPr>
        <a:xfrm>
          <a:off x="0" y="2439161"/>
          <a:ext cx="7060276" cy="9738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A310F1-654F-4C13-8CFA-A5E200977963}">
      <dsp:nvSpPr>
        <dsp:cNvPr id="0" name=""/>
        <dsp:cNvSpPr/>
      </dsp:nvSpPr>
      <dsp:spPr>
        <a:xfrm>
          <a:off x="294585" y="2658275"/>
          <a:ext cx="535609" cy="5356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302C7A-8A08-4695-A22B-314D10D17A70}">
      <dsp:nvSpPr>
        <dsp:cNvPr id="0" name=""/>
        <dsp:cNvSpPr/>
      </dsp:nvSpPr>
      <dsp:spPr>
        <a:xfrm>
          <a:off x="1124780" y="2439161"/>
          <a:ext cx="5935495" cy="973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64" tIns="103064" rIns="103064" bIns="103064" numCol="1" spcCol="1270" anchor="ctr" anchorCtr="0">
          <a:noAutofit/>
        </a:bodyPr>
        <a:lstStyle/>
        <a:p>
          <a:pPr marL="0" lvl="0" indent="0" algn="l" defTabSz="755650">
            <a:lnSpc>
              <a:spcPct val="100000"/>
            </a:lnSpc>
            <a:spcBef>
              <a:spcPct val="0"/>
            </a:spcBef>
            <a:spcAft>
              <a:spcPct val="35000"/>
            </a:spcAft>
            <a:buNone/>
          </a:pPr>
          <a:r>
            <a:rPr lang="en-US" sz="1700" kern="1200" dirty="0"/>
            <a:t>Enhanced GLP-1 Reporting- staying current with changing landscape of drugs with high plan impact</a:t>
          </a:r>
        </a:p>
      </dsp:txBody>
      <dsp:txXfrm>
        <a:off x="1124780" y="2439161"/>
        <a:ext cx="5935495" cy="973836"/>
      </dsp:txXfrm>
    </dsp:sp>
    <dsp:sp modelId="{F8169BCF-0CBE-4943-9A54-98A68520451B}">
      <dsp:nvSpPr>
        <dsp:cNvPr id="0" name=""/>
        <dsp:cNvSpPr/>
      </dsp:nvSpPr>
      <dsp:spPr>
        <a:xfrm>
          <a:off x="0" y="3656457"/>
          <a:ext cx="7060276" cy="9738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400BBF-EC5B-4368-91D1-5BB822FDD21F}">
      <dsp:nvSpPr>
        <dsp:cNvPr id="0" name=""/>
        <dsp:cNvSpPr/>
      </dsp:nvSpPr>
      <dsp:spPr>
        <a:xfrm>
          <a:off x="294585" y="3875570"/>
          <a:ext cx="535609" cy="53560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17DD10-7B93-489B-97EE-1182002B0E07}">
      <dsp:nvSpPr>
        <dsp:cNvPr id="0" name=""/>
        <dsp:cNvSpPr/>
      </dsp:nvSpPr>
      <dsp:spPr>
        <a:xfrm>
          <a:off x="1124780" y="3656457"/>
          <a:ext cx="5935495" cy="973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64" tIns="103064" rIns="103064" bIns="103064" numCol="1" spcCol="1270" anchor="ctr" anchorCtr="0">
          <a:noAutofit/>
        </a:bodyPr>
        <a:lstStyle/>
        <a:p>
          <a:pPr marL="0" lvl="0" indent="0" algn="l" defTabSz="755650">
            <a:lnSpc>
              <a:spcPct val="100000"/>
            </a:lnSpc>
            <a:spcBef>
              <a:spcPct val="0"/>
            </a:spcBef>
            <a:spcAft>
              <a:spcPct val="35000"/>
            </a:spcAft>
            <a:buNone/>
          </a:pPr>
          <a:r>
            <a:rPr lang="en-GB" sz="1700" kern="1200" dirty="0"/>
            <a:t>Global cost driver reporting combining Med and Rx data to highlight global trends</a:t>
          </a:r>
          <a:endParaRPr lang="en-US" sz="1700" kern="1200" dirty="0"/>
        </a:p>
      </dsp:txBody>
      <dsp:txXfrm>
        <a:off x="1124780" y="3656457"/>
        <a:ext cx="5935495" cy="973836"/>
      </dsp:txXfrm>
    </dsp:sp>
    <dsp:sp modelId="{15BF5870-4596-47F6-8A77-D280977DCA68}">
      <dsp:nvSpPr>
        <dsp:cNvPr id="0" name=""/>
        <dsp:cNvSpPr/>
      </dsp:nvSpPr>
      <dsp:spPr>
        <a:xfrm>
          <a:off x="0" y="4873752"/>
          <a:ext cx="7060276" cy="9738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801285-67A3-4FF5-B881-B5F05793B109}">
      <dsp:nvSpPr>
        <dsp:cNvPr id="0" name=""/>
        <dsp:cNvSpPr/>
      </dsp:nvSpPr>
      <dsp:spPr>
        <a:xfrm>
          <a:off x="294585" y="5092865"/>
          <a:ext cx="535609" cy="535609"/>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807F3C-3831-4A14-99A9-B645C1418982}">
      <dsp:nvSpPr>
        <dsp:cNvPr id="0" name=""/>
        <dsp:cNvSpPr/>
      </dsp:nvSpPr>
      <dsp:spPr>
        <a:xfrm>
          <a:off x="1124780" y="4873752"/>
          <a:ext cx="5935495" cy="973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64" tIns="103064" rIns="103064" bIns="103064" numCol="1" spcCol="1270" anchor="ctr" anchorCtr="0">
          <a:noAutofit/>
        </a:bodyPr>
        <a:lstStyle/>
        <a:p>
          <a:pPr marL="0" lvl="0" indent="0" algn="l" defTabSz="755650">
            <a:lnSpc>
              <a:spcPct val="100000"/>
            </a:lnSpc>
            <a:spcBef>
              <a:spcPct val="0"/>
            </a:spcBef>
            <a:spcAft>
              <a:spcPct val="35000"/>
            </a:spcAft>
            <a:buNone/>
          </a:pPr>
          <a:r>
            <a:rPr lang="en-GB" sz="1700" kern="1200" dirty="0"/>
            <a:t>Clearer PBM comparison research- apples to apples comparisons.</a:t>
          </a:r>
          <a:endParaRPr lang="en-US" sz="1700" kern="1200" dirty="0"/>
        </a:p>
      </dsp:txBody>
      <dsp:txXfrm>
        <a:off x="1124780" y="4873752"/>
        <a:ext cx="5935495" cy="973836"/>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397AC1-155B-4898-B12A-587D3B929091}" type="datetimeFigureOut">
              <a:rPr lang="en-US" smtClean="0"/>
              <a:t>5/19/2025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861FDA-6860-4A74-989C-7E3271EFF419}" type="slidenum">
              <a:rPr lang="en-US" smtClean="0"/>
              <a:t>‹#›</a:t>
            </a:fld>
            <a:endParaRPr lang="en-US"/>
          </a:p>
        </p:txBody>
      </p:sp>
    </p:spTree>
    <p:extLst>
      <p:ext uri="{BB962C8B-B14F-4D97-AF65-F5344CB8AC3E}">
        <p14:creationId xmlns:p14="http://schemas.microsoft.com/office/powerpoint/2010/main" val="464917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30E8DF-F1DE-4336-8D36-6CC5C73F5E3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22442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seeing brand disc going backwards as an adjustment due to the American rescue plan act which is $35 insulin.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C3790-D6FA-4D52-8CD2-CDFF79809D5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66056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C59D-1518-488C-88BC-52B56A08A4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5916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Talk Track:</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Biosimilars are near-copies of complex biologic drugs, and they’re held to strict FDA standards. They offer significant potential savings but vary in effectiveness, price, and market acceptance.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Talk Track:</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When choosing biosimilars, not all options are financially or clinically equal. Employers must look at more than just drug cost—understanding where and how the drug is delivered, as well as PBM incentives, is key.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C59D-1518-488C-88BC-52B56A08A4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05322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Talk Track:</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Adoption is growing, but slower than expected. Resistance often comes from rebate-driven formulary strategies. Employers must push for net-cost transparency.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ptos" panose="020B0004020202020204" pitchFamily="34" charset="0"/>
                <a:ea typeface="Aptos" panose="020B0004020202020204" pitchFamily="34" charset="0"/>
                <a:cs typeface="Times New Roman" panose="02020603050405020304" pitchFamily="18" charset="0"/>
              </a:rPr>
              <a:t>Talk Track:</a:t>
            </a:r>
            <a:r>
              <a:rPr lang="en-US" sz="1200" dirty="0">
                <a:effectLst/>
                <a:latin typeface="Aptos" panose="020B0004020202020204" pitchFamily="34" charset="0"/>
                <a:ea typeface="Aptos" panose="020B0004020202020204" pitchFamily="34" charset="0"/>
                <a:cs typeface="Times New Roman" panose="02020603050405020304" pitchFamily="18" charset="0"/>
              </a:rPr>
              <a:t> Adoption is growing, but slower than expected. Resistance often comes from rebate-driven formulary strategies. Employers must push for net-cost transparency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C59D-1518-488C-88BC-52B56A08A4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66179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Talk Track:</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Biosimilars challenge the traditional rebate model. PBMs make more from high-list-price, high-rebate drugs, so even when biosimilars are cheaper, they’re not always preferred on formularies. This misalignment can cost employers.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C59D-1518-488C-88BC-52B56A08A4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53480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00" dirty="0">
                <a:effectLst/>
                <a:latin typeface="Aptos" panose="020B0004020202020204" pitchFamily="34" charset="0"/>
                <a:ea typeface="Aptos" panose="020B0004020202020204" pitchFamily="34" charset="0"/>
                <a:cs typeface="Times New Roman" panose="02020603050405020304" pitchFamily="18" charset="0"/>
              </a:rPr>
              <a:t>Talk Track:</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PBMs are adapting. Expect new, less-transparent fees and continued use of formulary manipulation. This is why employers must look beyond guarantees and understand where revenue flows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AAC59D-1518-488C-88BC-52B56A08A4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72094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dirty="0"/>
              <a:t>This year, our core focus is to remove the noise and zero in on true outcomes—specifically, identifying the </a:t>
            </a:r>
            <a:r>
              <a:rPr lang="en-GB" b="1" dirty="0"/>
              <a:t>lowest net cost</a:t>
            </a:r>
            <a:r>
              <a:rPr lang="en-GB" dirty="0"/>
              <a:t> when evaluating pharmacy benefit managers.</a:t>
            </a:r>
          </a:p>
          <a:p>
            <a:pPr>
              <a:buNone/>
            </a:pPr>
            <a:endParaRPr lang="en-GB" dirty="0"/>
          </a:p>
          <a:p>
            <a:pPr>
              <a:buNone/>
            </a:pPr>
            <a:r>
              <a:rPr lang="en-GB" dirty="0"/>
              <a:t>When we say 'lowest net cost,' we mean the total picture: </a:t>
            </a:r>
            <a:r>
              <a:rPr lang="en-GB" b="1" dirty="0"/>
              <a:t>claims costs + admin fees – rebates</a:t>
            </a:r>
            <a:r>
              <a:rPr lang="en-GB" dirty="0"/>
              <a:t>.  The actual cost to the employer and employees</a:t>
            </a:r>
          </a:p>
          <a:p>
            <a:pPr>
              <a:buNone/>
            </a:pPr>
            <a:endParaRPr lang="en-GB" dirty="0"/>
          </a:p>
          <a:p>
            <a:pPr>
              <a:buNone/>
            </a:pPr>
            <a:r>
              <a:rPr lang="en-GB" dirty="0"/>
              <a:t>It’s easy to get distracted by individual strategies—like brand/generic substitution rates, biosimilar fill rates, or how aggressively a PBM applies prior auth or uses preferred formularies. These are all legitimate tools, but no single one tells the whole story.</a:t>
            </a:r>
          </a:p>
          <a:p>
            <a:pPr>
              <a:buNone/>
            </a:pPr>
            <a:endParaRPr lang="en-GB" dirty="0"/>
          </a:p>
          <a:p>
            <a:pPr>
              <a:buNone/>
            </a:pPr>
            <a:r>
              <a:rPr lang="en-GB" dirty="0"/>
              <a:t>Right now, we’re seeing that focusing too narrowly on those individual tactics can feel a bit like a shell game. </a:t>
            </a:r>
          </a:p>
          <a:p>
            <a:pPr>
              <a:buNone/>
            </a:pPr>
            <a:r>
              <a:rPr lang="en-GB" dirty="0"/>
              <a:t>- For example, a PBM might report high biosimilar use, but in reality, they’ve moved from a Humira biosimilar to an equally expensive alternative like Stelara. The fill rate looks good—but the outcome doesn’t change.</a:t>
            </a:r>
          </a:p>
          <a:p>
            <a:pPr>
              <a:buNone/>
            </a:pPr>
            <a:endParaRPr lang="en-GB" dirty="0"/>
          </a:p>
          <a:p>
            <a:pPr>
              <a:buNone/>
            </a:pPr>
            <a:r>
              <a:rPr lang="en-GB" dirty="0"/>
              <a:t>What we’re doing is working backward from the outcome we care about—</a:t>
            </a:r>
            <a:r>
              <a:rPr lang="en-GB" b="1" dirty="0"/>
              <a:t>lowest net cost</a:t>
            </a:r>
            <a:r>
              <a:rPr lang="en-GB" dirty="0"/>
              <a:t>—and then determining which strategies actually help us get there. That’s the shift we’re making in 2025.</a:t>
            </a:r>
          </a:p>
          <a:p>
            <a:pPr>
              <a:buNone/>
            </a:pPr>
            <a:r>
              <a:rPr lang="en-GB" dirty="0"/>
              <a:t>- You’ll see that represented visually here: individual tactics are inputs—but what really matters is how they contribute to driving total net cost down.</a:t>
            </a:r>
          </a:p>
          <a:p>
            <a:pPr>
              <a:buNone/>
            </a:pPr>
            <a:r>
              <a:rPr lang="en-GB" dirty="0"/>
              <a:t>- As we continue this work, our next major step is </a:t>
            </a:r>
            <a:r>
              <a:rPr lang="en-GB" b="1" dirty="0"/>
              <a:t>integrating admin fees into our reporting</a:t>
            </a:r>
            <a:r>
              <a:rPr lang="en-GB" dirty="0"/>
              <a:t> so we can capture the full picture. Right now, we’re able to show claims and rebates, but without admin fees, we’re still missing a key piece.</a:t>
            </a:r>
          </a:p>
          <a:p>
            <a:endParaRPr lang="en-GB" dirty="0"/>
          </a:p>
          <a:p>
            <a:r>
              <a:rPr lang="en-GB" dirty="0"/>
              <a:t>So this year’s effort is about aligning all our evaluation tools, internal and external, around </a:t>
            </a:r>
            <a:r>
              <a:rPr lang="en-GB" b="1" dirty="0"/>
              <a:t>outcomes, not tactics.</a:t>
            </a:r>
            <a:r>
              <a:rPr lang="en-GB" dirty="0"/>
              <a:t>”</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F6657-7BDD-4235-BF57-957F700CDE6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19078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dirty="0"/>
              <a:t>**“Now that we’ve established </a:t>
            </a:r>
            <a:r>
              <a:rPr lang="en-GB" i="1" dirty="0"/>
              <a:t>lowest net cost</a:t>
            </a:r>
            <a:r>
              <a:rPr lang="en-GB" dirty="0"/>
              <a:t> as the north star, this slide helps break down how we actually calculate it.**</a:t>
            </a:r>
          </a:p>
          <a:p>
            <a:pPr>
              <a:buNone/>
            </a:pPr>
            <a:endParaRPr lang="en-GB" dirty="0"/>
          </a:p>
          <a:p>
            <a:pPr>
              <a:buNone/>
            </a:pPr>
            <a:r>
              <a:rPr lang="en-GB" dirty="0"/>
              <a:t>We define net cost as:</a:t>
            </a:r>
          </a:p>
          <a:p>
            <a:pPr>
              <a:buFont typeface="Arial" panose="020B0604020202020204" pitchFamily="34" charset="0"/>
              <a:buChar char="•"/>
            </a:pPr>
            <a:r>
              <a:rPr lang="en-GB" b="1" dirty="0"/>
              <a:t>Claims Cost</a:t>
            </a:r>
            <a:r>
              <a:rPr lang="en-GB" dirty="0"/>
              <a:t>, which includes both what the plan pays and what the member pays, plus any coordination of benefits.</a:t>
            </a:r>
          </a:p>
          <a:p>
            <a:pPr>
              <a:buFont typeface="Arial" panose="020B0604020202020204" pitchFamily="34" charset="0"/>
              <a:buChar char="•"/>
            </a:pPr>
            <a:r>
              <a:rPr lang="en-GB" b="1" dirty="0"/>
              <a:t>Admin Fees</a:t>
            </a:r>
            <a:r>
              <a:rPr lang="en-GB" dirty="0"/>
              <a:t>, which are recurring fees paid to the PBM—these are often overlooked or excluded in PBM comparisons.</a:t>
            </a:r>
          </a:p>
          <a:p>
            <a:pPr>
              <a:buFont typeface="Arial" panose="020B0604020202020204" pitchFamily="34" charset="0"/>
              <a:buChar char="•"/>
            </a:pPr>
            <a:r>
              <a:rPr lang="en-GB" dirty="0"/>
              <a:t>Then we subtract </a:t>
            </a:r>
            <a:r>
              <a:rPr lang="en-GB" b="1" dirty="0"/>
              <a:t>Rebates</a:t>
            </a:r>
            <a:r>
              <a:rPr lang="en-GB" dirty="0"/>
              <a:t>, which are typically the most advertised feature.</a:t>
            </a:r>
          </a:p>
          <a:p>
            <a:pPr>
              <a:buFont typeface="Arial" panose="020B0604020202020204" pitchFamily="34" charset="0"/>
              <a:buChar char="•"/>
            </a:pPr>
            <a:endParaRPr lang="en-GB" dirty="0"/>
          </a:p>
          <a:p>
            <a:pPr>
              <a:buFont typeface="Arial" panose="020B0604020202020204" pitchFamily="34" charset="0"/>
              <a:buNone/>
            </a:pPr>
            <a:endParaRPr lang="en-GB" dirty="0"/>
          </a:p>
          <a:p>
            <a:pPr>
              <a:buNone/>
            </a:pPr>
            <a:r>
              <a:rPr lang="en-GB" dirty="0"/>
              <a:t>Even if a PBM offers substantial rebates, if their claims costs are high and admin fees are quietly padded in, they may not be the best value.</a:t>
            </a:r>
          </a:p>
          <a:p>
            <a:pPr>
              <a:buNone/>
            </a:pPr>
            <a:r>
              <a:rPr lang="en-GB" dirty="0"/>
              <a:t>We’ve seen some innovative PBMs who didn’t lead with rebates, but still delivered a better total cost outcome because their underlying claims costs were lower.</a:t>
            </a:r>
          </a:p>
          <a:p>
            <a:r>
              <a:rPr lang="en-GB" dirty="0"/>
              <a:t>This is how we plan to help employers and advisors compare PBMs and evaluate year to year trends in a fair, accurate way moving forward.”</a:t>
            </a:r>
          </a:p>
          <a:p>
            <a:pPr marL="171450"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F6657-7BDD-4235-BF57-957F700CDE6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7772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dirty="0"/>
              <a:t>**“So far, we’ve made strong progress in building the foundation to evaluate pharmacy plans more effectively.**</a:t>
            </a:r>
          </a:p>
          <a:p>
            <a:pPr>
              <a:buNone/>
            </a:pPr>
            <a:endParaRPr lang="en-GB" dirty="0"/>
          </a:p>
          <a:p>
            <a:pPr>
              <a:buNone/>
            </a:pPr>
            <a:r>
              <a:rPr lang="en-GB" dirty="0"/>
              <a:t>The most recent major advancement is the development of our </a:t>
            </a:r>
            <a:r>
              <a:rPr lang="en-GB" b="1" dirty="0"/>
              <a:t>risk- and case mix-adjusted efficiency scores</a:t>
            </a:r>
            <a:r>
              <a:rPr lang="en-GB" dirty="0"/>
              <a:t>. These look at </a:t>
            </a:r>
            <a:r>
              <a:rPr lang="en-GB" b="1" dirty="0"/>
              <a:t>cost per day of treatment</a:t>
            </a:r>
            <a:r>
              <a:rPr lang="en-GB" dirty="0"/>
              <a:t> and </a:t>
            </a:r>
            <a:r>
              <a:rPr lang="en-GB" b="1" dirty="0"/>
              <a:t>utilization</a:t>
            </a:r>
            <a:r>
              <a:rPr lang="en-GB" dirty="0"/>
              <a:t>, giving us a fast, visual way to spot outliers or potential opportunities for AEC-Rx collaboration</a:t>
            </a:r>
          </a:p>
          <a:p>
            <a:pPr lvl="1">
              <a:buFont typeface="Arial" panose="020B0604020202020204" pitchFamily="34" charset="0"/>
              <a:buChar char="•"/>
            </a:pPr>
            <a:r>
              <a:rPr lang="en-GB" dirty="0"/>
              <a:t>The pros here are big: we control for differences in case mix, and the results are intuitive and easy to share.</a:t>
            </a:r>
          </a:p>
          <a:p>
            <a:pPr lvl="1">
              <a:buFont typeface="Arial" panose="020B0604020202020204" pitchFamily="34" charset="0"/>
              <a:buChar char="•"/>
            </a:pPr>
            <a:r>
              <a:rPr lang="en-GB" dirty="0"/>
              <a:t>The limitation is that these benchmarks are based on </a:t>
            </a:r>
            <a:r>
              <a:rPr lang="en-GB" b="1" dirty="0"/>
              <a:t>gross cost</a:t>
            </a:r>
            <a:r>
              <a:rPr lang="en-GB" dirty="0"/>
              <a:t>, not net cost—so rebates aren’t yet accounted for in these comparisons.</a:t>
            </a:r>
          </a:p>
          <a:p>
            <a:pPr>
              <a:buNone/>
            </a:pPr>
            <a:endParaRPr lang="en-GB" dirty="0"/>
          </a:p>
          <a:p>
            <a:pPr>
              <a:buNone/>
            </a:pPr>
            <a:r>
              <a:rPr lang="en-GB" dirty="0"/>
              <a:t>The second area is </a:t>
            </a:r>
            <a:r>
              <a:rPr lang="en-GB" b="1" dirty="0"/>
              <a:t>rebate integration</a:t>
            </a:r>
            <a:r>
              <a:rPr lang="en-GB" dirty="0"/>
              <a:t>.</a:t>
            </a:r>
          </a:p>
          <a:p>
            <a:pPr lvl="1">
              <a:buFont typeface="Arial" panose="020B0604020202020204" pitchFamily="34" charset="0"/>
              <a:buChar char="•"/>
            </a:pPr>
            <a:r>
              <a:rPr lang="en-GB" dirty="0"/>
              <a:t>For 4 PBMs, we’ve been able to tie rebates directly to the drug or claim line—which gives us transparency into how rebates affect cost at a granular level.</a:t>
            </a:r>
          </a:p>
          <a:p>
            <a:pPr lvl="1">
              <a:buFont typeface="Arial" panose="020B0604020202020204" pitchFamily="34" charset="0"/>
              <a:buChar char="•"/>
            </a:pPr>
            <a:r>
              <a:rPr lang="en-GB" dirty="0"/>
              <a:t>For the rest, we’ve started incorporating rebates in aggregate, netting them out of the total PMPM spend so we still get directional insight.</a:t>
            </a:r>
          </a:p>
          <a:p>
            <a:endParaRPr lang="en-GB" dirty="0"/>
          </a:p>
          <a:p>
            <a:r>
              <a:rPr lang="en-GB" dirty="0"/>
              <a:t>Altogether, these efforts let us spot innovation opportunities—especially when we compare employer results to the rest of our book of business. And as we move into 2025–2026, we’re building on this foundation to connect everything into one complete, lowest net cost view.”**</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F6657-7BDD-4235-BF57-957F700CDE6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12626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dirty="0"/>
              <a:t>**“Looking ahead, our 2025–2026 focus is all about continuing to build the infrastructure that allows us to report on and evaluate pharmacy plans in a way that is both complete and actionable.</a:t>
            </a:r>
          </a:p>
          <a:p>
            <a:pPr>
              <a:buNone/>
            </a:pPr>
            <a:endParaRPr lang="en-GB" dirty="0"/>
          </a:p>
          <a:p>
            <a:pPr>
              <a:buNone/>
            </a:pPr>
            <a:r>
              <a:rPr lang="en-GB" dirty="0"/>
              <a:t>The first priority is the full integration of </a:t>
            </a:r>
            <a:r>
              <a:rPr lang="en-GB" b="1" dirty="0"/>
              <a:t>admin fees and fixed pharmacy costs</a:t>
            </a:r>
            <a:r>
              <a:rPr lang="en-GB" dirty="0"/>
              <a:t> into our reporting. These often aren’t captured in claims data but significantly impact net cost. We’re expanding our tools to support ongoing entry and maintenance of this information—from per-script fees to interface charges—so we can reflect the full financial picture.</a:t>
            </a:r>
          </a:p>
          <a:p>
            <a:pPr>
              <a:buNone/>
            </a:pPr>
            <a:endParaRPr lang="en-GB" dirty="0"/>
          </a:p>
          <a:p>
            <a:pPr>
              <a:buNone/>
            </a:pPr>
            <a:r>
              <a:rPr lang="en-GB" dirty="0"/>
              <a:t>Next, we’re incorporating </a:t>
            </a:r>
            <a:r>
              <a:rPr lang="en-GB" b="1" dirty="0"/>
              <a:t>AWP pricing</a:t>
            </a:r>
            <a:r>
              <a:rPr lang="en-GB" dirty="0"/>
              <a:t> into our cost comparisons. We’ve heard from brokers and advisors that aligning our reports with what they’re used to seeing from their PBMs helps close the communication gap and make our insights easier to act on.</a:t>
            </a:r>
          </a:p>
          <a:p>
            <a:pPr>
              <a:buNone/>
            </a:pPr>
            <a:endParaRPr lang="en-GB" dirty="0"/>
          </a:p>
          <a:p>
            <a:pPr>
              <a:buNone/>
            </a:pPr>
            <a:r>
              <a:rPr lang="en-GB" dirty="0"/>
              <a:t>We’re also enhancing our </a:t>
            </a:r>
            <a:r>
              <a:rPr lang="en-GB" b="1" dirty="0"/>
              <a:t>GLP-1 reporting</a:t>
            </a:r>
            <a:r>
              <a:rPr lang="en-GB" dirty="0"/>
              <a:t>, not just because of the financial impact, but also because of the evolving strategies employers are putting in place to manage their use. We’re seeing a wide range of approaches—from programs that act as </a:t>
            </a:r>
            <a:r>
              <a:rPr lang="en-GB" b="1" dirty="0"/>
              <a:t>gateways to access</a:t>
            </a:r>
            <a:r>
              <a:rPr lang="en-GB" dirty="0"/>
              <a:t> (like requiring participation in nutrition or lifestyle programs before approving GLP-1s), to those that are more </a:t>
            </a:r>
            <a:r>
              <a:rPr lang="en-GB" b="1" dirty="0"/>
              <a:t>supportive in nature</a:t>
            </a:r>
            <a:r>
              <a:rPr lang="en-GB" dirty="0"/>
              <a:t>, offering wellness resources alongside the medication. We’re developing reporting that helps evaluate and compare these strategies so employers can understand what combination of factors help create the most effective GLP-1 strategy</a:t>
            </a:r>
          </a:p>
          <a:p>
            <a:pPr>
              <a:buNone/>
            </a:pPr>
            <a:endParaRPr lang="en-GB" dirty="0"/>
          </a:p>
          <a:p>
            <a:pPr>
              <a:buNone/>
            </a:pPr>
            <a:r>
              <a:rPr lang="en-GB" dirty="0"/>
              <a:t>Zooming out, we’re building </a:t>
            </a:r>
            <a:r>
              <a:rPr lang="en-GB" b="1" dirty="0"/>
              <a:t>global cost driver reporting</a:t>
            </a:r>
            <a:r>
              <a:rPr lang="en-GB" dirty="0"/>
              <a:t> that blends medical and pharmacy data to tell a more complete story—so we can show what’s driving total spend, and how medical and pharmacy trends intersect. This helps tease out emerging issues and makes it easier to translate population-level trends into strategy.</a:t>
            </a:r>
          </a:p>
          <a:p>
            <a:pPr>
              <a:buNone/>
            </a:pPr>
            <a:endParaRPr lang="en-GB" dirty="0"/>
          </a:p>
          <a:p>
            <a:pPr>
              <a:buNone/>
            </a:pPr>
            <a:r>
              <a:rPr lang="en-GB" dirty="0"/>
              <a:t>And finally, we’re investing in clearer, </a:t>
            </a:r>
            <a:r>
              <a:rPr lang="en-GB" b="1" dirty="0"/>
              <a:t>apples-to-apples PBM comparisons</a:t>
            </a:r>
            <a:r>
              <a:rPr lang="en-GB" dirty="0"/>
              <a:t>. That means not just showing who’s offering the most rebates, but which PBMs are achieving the lowest net cost after everything is factored in.</a:t>
            </a:r>
          </a:p>
          <a:p>
            <a:r>
              <a:rPr lang="en-GB" dirty="0"/>
              <a:t>Altogether, this work brings us closer to our goal: giving employers and advisors the tools they need to make smarter, data-backed decisions about pharmacy strategy—without getting lost in the noise.”**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EF6657-7BDD-4235-BF57-957F700CDE6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78504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D69BF-1B49-75C0-86E5-20ED61368F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726FE5-7094-1688-E12D-399A62A0BE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9CF71B-4CA9-CB9A-8FD6-2161E581D6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D1804A-59A4-1F03-580A-EA1F0D2308A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30E8DF-F1DE-4336-8D36-6CC5C73F5E3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82572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B8D0A-7C09-76CB-9EF2-6B84558811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8E4040-6562-7918-4701-B1C959AC64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B19F79-70B7-5F14-44F8-D0E85ED832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F13A96-93AA-0BEC-2350-DDF054677B3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30E8DF-F1DE-4336-8D36-6CC5C73F5E3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34737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Mounjaro</a:t>
            </a:r>
            <a:r>
              <a:rPr lang="en-US" dirty="0"/>
              <a:t> and </a:t>
            </a:r>
            <a:r>
              <a:rPr lang="en-US" dirty="0" err="1"/>
              <a:t>Wegovy</a:t>
            </a:r>
            <a:r>
              <a:rPr lang="en-US" dirty="0"/>
              <a:t> were $0 in 2021 and quick jumped to the top 5</a:t>
            </a:r>
          </a:p>
          <a:p>
            <a:r>
              <a:rPr lang="en-US" dirty="0" err="1"/>
              <a:t>Mounjaro</a:t>
            </a:r>
            <a:r>
              <a:rPr lang="en-US" dirty="0"/>
              <a:t>- nearly $1,100 per month</a:t>
            </a:r>
          </a:p>
          <a:p>
            <a:r>
              <a:rPr lang="en-US" dirty="0" err="1"/>
              <a:t>Wegovy</a:t>
            </a:r>
            <a:r>
              <a:rPr lang="en-US" dirty="0"/>
              <a:t>- nearly $1,400 per month</a:t>
            </a:r>
          </a:p>
          <a:p>
            <a:r>
              <a:rPr lang="en-US" dirty="0"/>
              <a:t>Humira saw a drop in 2024 when biosimilar use began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DBD36-528A-4E17-A1E8-13B48D75959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35880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for a PBM that has a biosimilar strategy and also provides rebates on a claim line level which allows us to have a net cost comparison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DBD36-528A-4E17-A1E8-13B48D75959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62001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 self funded employer that has a PBM with integrated rebates</a:t>
            </a:r>
          </a:p>
          <a:p>
            <a:r>
              <a:rPr lang="en-US" dirty="0"/>
              <a:t>Discuss even for fully insured groups we can show the rebates they could expect to receive given their drug mix if they were to move self funded</a:t>
            </a:r>
          </a:p>
          <a:p>
            <a:r>
              <a:rPr lang="en-US" dirty="0"/>
              <a:t>In the rebate comparison have removed generics and are only considering the brand and specialty medications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DBD36-528A-4E17-A1E8-13B48D75959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17233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94BBE-1776-34FD-79C8-BA9C2C213B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3DF18C-FD8E-3141-6E9E-8465DD2E96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BAD651-CB5A-A3D8-12F3-70302B03B898}"/>
              </a:ext>
            </a:extLst>
          </p:cNvPr>
          <p:cNvSpPr>
            <a:spLocks noGrp="1"/>
          </p:cNvSpPr>
          <p:nvPr>
            <p:ph type="body" idx="1"/>
          </p:nvPr>
        </p:nvSpPr>
        <p:spPr/>
        <p:txBody>
          <a:bodyPr/>
          <a:lstStyle/>
          <a:p>
            <a:r>
              <a:rPr lang="en-US" dirty="0"/>
              <a:t>See the mark up in generics but accounts for a small portion of spend</a:t>
            </a:r>
          </a:p>
          <a:p>
            <a:r>
              <a:rPr lang="en-US" dirty="0"/>
              <a:t>When we see mark up of 250% or more on generics we look into a strategy like the Cost Plus program</a:t>
            </a:r>
          </a:p>
          <a:p>
            <a:endParaRPr lang="en-US" dirty="0"/>
          </a:p>
        </p:txBody>
      </p:sp>
      <p:sp>
        <p:nvSpPr>
          <p:cNvPr id="4" name="Slide Number Placeholder 3">
            <a:extLst>
              <a:ext uri="{FF2B5EF4-FFF2-40B4-BE49-F238E27FC236}">
                <a16:creationId xmlns:a16="http://schemas.microsoft.com/office/drawing/2014/main" id="{2FE77289-10D5-FBA6-2BE5-9070D3F0827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DBD36-528A-4E17-A1E8-13B48D75959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54579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FE142-97D2-A4C7-2265-4578A3D8BE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8EA268-615A-E956-A234-9EDE0EC5FB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A5B390-C5B6-5CE5-A55F-EA9DDD3EF7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960F58-F43B-C75F-9F94-F11415F5565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DBD36-528A-4E17-A1E8-13B48D75959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03208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EB41B-505A-DF07-EE5C-BD48A63B96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7D35F4-18D2-7D65-8E83-F8DE1A5958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10F2D-BD0D-3504-5BE4-6206A4787820}"/>
              </a:ext>
            </a:extLst>
          </p:cNvPr>
          <p:cNvSpPr>
            <a:spLocks noGrp="1"/>
          </p:cNvSpPr>
          <p:nvPr>
            <p:ph type="body" idx="1"/>
          </p:nvPr>
        </p:nvSpPr>
        <p:spPr/>
        <p:txBody>
          <a:bodyPr/>
          <a:lstStyle/>
          <a:p>
            <a:r>
              <a:rPr lang="en-US" dirty="0"/>
              <a:t>Medications running through the medical plan accounts for 8% of spend and has remained consistent since 2021</a:t>
            </a:r>
          </a:p>
          <a:p>
            <a:r>
              <a:rPr lang="en-US" dirty="0"/>
              <a:t>In the last 4 years spend has increased from $17.95 to $23.11 for cancer medications; this does not include the administration/facility charges</a:t>
            </a:r>
          </a:p>
          <a:p>
            <a:endParaRPr lang="en-US" dirty="0"/>
          </a:p>
        </p:txBody>
      </p:sp>
      <p:sp>
        <p:nvSpPr>
          <p:cNvPr id="4" name="Slide Number Placeholder 3">
            <a:extLst>
              <a:ext uri="{FF2B5EF4-FFF2-40B4-BE49-F238E27FC236}">
                <a16:creationId xmlns:a16="http://schemas.microsoft.com/office/drawing/2014/main" id="{65CB6A3E-5DC5-9727-B5E1-4F79F123872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DBD36-528A-4E17-A1E8-13B48D75959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31926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AA6A6-F0CB-497A-8EC9-FCF7C5F754B2}"/>
              </a:ext>
            </a:extLst>
          </p:cNvPr>
          <p:cNvSpPr/>
          <p:nvPr userDrawn="1"/>
        </p:nvSpPr>
        <p:spPr bwMode="gray">
          <a:xfrm>
            <a:off x="1524" y="1097280"/>
            <a:ext cx="12188952" cy="365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C4411D-C2A2-48CE-8D28-29A12F0A36AC}"/>
              </a:ext>
            </a:extLst>
          </p:cNvPr>
          <p:cNvSpPr/>
          <p:nvPr userDrawn="1"/>
        </p:nvSpPr>
        <p:spPr bwMode="gray">
          <a:xfrm>
            <a:off x="0" y="1097280"/>
            <a:ext cx="12188952" cy="3657600"/>
          </a:xfrm>
          <a:prstGeom prst="rect">
            <a:avLst/>
          </a:prstGeom>
          <a:gradFill>
            <a:gsLst>
              <a:gs pos="20000">
                <a:schemeClr val="accent1">
                  <a:alpha val="0"/>
                </a:schemeClr>
              </a:gs>
              <a:gs pos="84000">
                <a:schemeClr val="tx1">
                  <a:alpha val="6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0FAA1CD-2D04-45C2-B83A-0DA8A426DA30}"/>
              </a:ext>
            </a:extLst>
          </p:cNvPr>
          <p:cNvSpPr/>
          <p:nvPr userDrawn="1"/>
        </p:nvSpPr>
        <p:spPr bwMode="gray">
          <a:xfrm>
            <a:off x="3048" y="1097280"/>
            <a:ext cx="12188952" cy="3657600"/>
          </a:xfrm>
          <a:prstGeom prst="rect">
            <a:avLst/>
          </a:prstGeom>
          <a:gradFill flip="none" rotWithShape="1">
            <a:gsLst>
              <a:gs pos="0">
                <a:schemeClr val="accent1"/>
              </a:gs>
              <a:gs pos="100000">
                <a:schemeClr val="accent3"/>
              </a:gs>
              <a:gs pos="50000">
                <a:schemeClr val="accent2"/>
              </a:gs>
            </a:gsLst>
            <a:lin ang="2700000" scaled="1"/>
            <a:tileRect/>
          </a:gradFill>
          <a:ln>
            <a:gradFill flip="none" rotWithShape="1">
              <a:gsLst>
                <a:gs pos="0">
                  <a:schemeClr val="accent1"/>
                </a:gs>
                <a:gs pos="50000">
                  <a:schemeClr val="accent2"/>
                </a:gs>
                <a:gs pos="100000">
                  <a:schemeClr val="accent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1B41D8-19F8-49BC-9785-43C2B02B131A}"/>
              </a:ext>
            </a:extLst>
          </p:cNvPr>
          <p:cNvSpPr>
            <a:spLocks noGrp="1"/>
          </p:cNvSpPr>
          <p:nvPr>
            <p:ph type="ctrTitle"/>
          </p:nvPr>
        </p:nvSpPr>
        <p:spPr bwMode="gray">
          <a:xfrm>
            <a:off x="914400" y="2468880"/>
            <a:ext cx="10058400" cy="2194560"/>
          </a:xfrm>
        </p:spPr>
        <p:txBody>
          <a:bodyPr tIns="0" bIns="0" anchor="b">
            <a:normAutofit/>
          </a:bodyPr>
          <a:lstStyle>
            <a:lvl1pPr algn="l">
              <a:defRPr sz="4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0AC12944-CC51-41C9-AE61-B6B4E78EAA8C}"/>
              </a:ext>
            </a:extLst>
          </p:cNvPr>
          <p:cNvSpPr>
            <a:spLocks noGrp="1"/>
          </p:cNvSpPr>
          <p:nvPr>
            <p:ph type="subTitle" idx="1"/>
          </p:nvPr>
        </p:nvSpPr>
        <p:spPr bwMode="gray">
          <a:xfrm>
            <a:off x="914400" y="4846320"/>
            <a:ext cx="10058400" cy="914400"/>
          </a:xfrm>
        </p:spPr>
        <p:txBody>
          <a:bodyPr/>
          <a:lstStyle>
            <a:lvl1pPr marL="0" indent="0" algn="l">
              <a:spcBef>
                <a:spcPts val="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DD6182D0-46C2-4931-A870-93245E358F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65760" y="365760"/>
            <a:ext cx="2743200" cy="308859"/>
          </a:xfrm>
          <a:prstGeom prst="rect">
            <a:avLst/>
          </a:prstGeom>
        </p:spPr>
      </p:pic>
    </p:spTree>
    <p:extLst>
      <p:ext uri="{BB962C8B-B14F-4D97-AF65-F5344CB8AC3E}">
        <p14:creationId xmlns:p14="http://schemas.microsoft.com/office/powerpoint/2010/main" val="1311189633"/>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vigation Sub-title w/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7E419-EFE5-49E0-9A84-0EC6DD5908D2}"/>
              </a:ext>
            </a:extLst>
          </p:cNvPr>
          <p:cNvSpPr>
            <a:spLocks noGrp="1"/>
          </p:cNvSpPr>
          <p:nvPr>
            <p:ph type="title" hasCustomPrompt="1"/>
          </p:nvPr>
        </p:nvSpPr>
        <p:spPr bwMode="gray">
          <a:xfrm>
            <a:off x="548640" y="500932"/>
            <a:ext cx="10972800" cy="824947"/>
          </a:xfrm>
        </p:spPr>
        <p:txBody>
          <a:bodyPr/>
          <a:lstStyle/>
          <a:p>
            <a:r>
              <a:rPr lang="en-US"/>
              <a:t>Click to edit master title style</a:t>
            </a:r>
          </a:p>
        </p:txBody>
      </p:sp>
      <p:sp>
        <p:nvSpPr>
          <p:cNvPr id="4" name="Text Placeholder 3">
            <a:extLst>
              <a:ext uri="{FF2B5EF4-FFF2-40B4-BE49-F238E27FC236}">
                <a16:creationId xmlns:a16="http://schemas.microsoft.com/office/drawing/2014/main" id="{686AD0FF-A216-436F-B051-B1BE8ADE1764}"/>
              </a:ext>
            </a:extLst>
          </p:cNvPr>
          <p:cNvSpPr>
            <a:spLocks noGrp="1"/>
          </p:cNvSpPr>
          <p:nvPr>
            <p:ph type="body" sz="quarter" idx="10" hasCustomPrompt="1"/>
          </p:nvPr>
        </p:nvSpPr>
        <p:spPr bwMode="gray">
          <a:xfrm>
            <a:off x="548640" y="2057400"/>
            <a:ext cx="10972799" cy="1737270"/>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4DE053B-7AB7-4879-9C1E-CC724EEF94D0}"/>
              </a:ext>
            </a:extLst>
          </p:cNvPr>
          <p:cNvSpPr>
            <a:spLocks noGrp="1"/>
          </p:cNvSpPr>
          <p:nvPr>
            <p:ph type="body" sz="quarter" idx="11" hasCustomPrompt="1"/>
          </p:nvPr>
        </p:nvSpPr>
        <p:spPr bwMode="gray">
          <a:xfrm>
            <a:off x="548639" y="1417320"/>
            <a:ext cx="10972799" cy="548640"/>
          </a:xfrm>
        </p:spPr>
        <p:txBody>
          <a:bodyPr/>
          <a:lstStyle>
            <a:lvl1pPr marL="0" indent="0">
              <a:spcBef>
                <a:spcPts val="0"/>
              </a:spcBef>
              <a:spcAft>
                <a:spcPts val="0"/>
              </a:spcAft>
              <a:buNone/>
              <a:defRPr b="0">
                <a:solidFill>
                  <a:schemeClr val="accent1"/>
                </a:solidFill>
              </a:defRPr>
            </a:lvl1pPr>
            <a:lvl2pPr marL="230188"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D684BF77-45AD-491E-AE63-A8F054890055}"/>
              </a:ext>
            </a:extLst>
          </p:cNvPr>
          <p:cNvSpPr>
            <a:spLocks noGrp="1"/>
          </p:cNvSpPr>
          <p:nvPr>
            <p:ph type="body" sz="quarter" idx="12" hasCustomPrompt="1"/>
          </p:nvPr>
        </p:nvSpPr>
        <p:spPr bwMode="gray">
          <a:xfrm>
            <a:off x="548639" y="182880"/>
            <a:ext cx="5486400" cy="274320"/>
          </a:xfrm>
        </p:spPr>
        <p:txBody>
          <a:bodyPr anchor="ctr"/>
          <a:lstStyle>
            <a:lvl1pPr marL="0" indent="0">
              <a:lnSpc>
                <a:spcPct val="100000"/>
              </a:lnSpc>
              <a:spcBef>
                <a:spcPts val="0"/>
              </a:spcBef>
              <a:spcAft>
                <a:spcPts val="0"/>
              </a:spcAft>
              <a:buNone/>
              <a:defRPr sz="1000" b="1" cap="small" baseline="0">
                <a:solidFill>
                  <a:schemeClr val="tx2"/>
                </a:solidFill>
              </a:defRPr>
            </a:lvl1pPr>
            <a:lvl2pPr marL="230188" indent="0">
              <a:buNone/>
              <a:defRPr/>
            </a:lvl2pPr>
          </a:lstStyle>
          <a:p>
            <a:pPr lvl="0"/>
            <a:r>
              <a:rPr lang="en-US"/>
              <a:t>CLICK TO EDIT MASTER TEXT STYLES</a:t>
            </a:r>
          </a:p>
        </p:txBody>
      </p:sp>
    </p:spTree>
    <p:extLst>
      <p:ext uri="{BB962C8B-B14F-4D97-AF65-F5344CB8AC3E}">
        <p14:creationId xmlns:p14="http://schemas.microsoft.com/office/powerpoint/2010/main" val="3834682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avigation Case Study w/Sideba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E88D6E-7B11-45B8-A194-654C73036A8C}"/>
              </a:ext>
            </a:extLst>
          </p:cNvPr>
          <p:cNvSpPr/>
          <p:nvPr userDrawn="1"/>
        </p:nvSpPr>
        <p:spPr bwMode="gray">
          <a:xfrm>
            <a:off x="8488680" y="0"/>
            <a:ext cx="3703320" cy="68580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73C874-B3F9-48CA-AFAC-4A9DF9583137}"/>
              </a:ext>
            </a:extLst>
          </p:cNvPr>
          <p:cNvSpPr>
            <a:spLocks noGrp="1"/>
          </p:cNvSpPr>
          <p:nvPr>
            <p:ph type="title" hasCustomPrompt="1"/>
          </p:nvPr>
        </p:nvSpPr>
        <p:spPr bwMode="gray">
          <a:xfrm>
            <a:off x="548640" y="502920"/>
            <a:ext cx="7772400" cy="822960"/>
          </a:xfrm>
        </p:spPr>
        <p:txBody>
          <a:bodyPr/>
          <a:lstStyle/>
          <a:p>
            <a:r>
              <a:rPr lang="en-US"/>
              <a:t>Click to edit master title style</a:t>
            </a:r>
          </a:p>
        </p:txBody>
      </p:sp>
      <p:sp>
        <p:nvSpPr>
          <p:cNvPr id="4" name="Text Placeholder 3">
            <a:extLst>
              <a:ext uri="{FF2B5EF4-FFF2-40B4-BE49-F238E27FC236}">
                <a16:creationId xmlns:a16="http://schemas.microsoft.com/office/drawing/2014/main" id="{EB7DAC86-8D10-440C-A9DD-09F343CE260F}"/>
              </a:ext>
            </a:extLst>
          </p:cNvPr>
          <p:cNvSpPr>
            <a:spLocks noGrp="1"/>
          </p:cNvSpPr>
          <p:nvPr>
            <p:ph type="body" sz="quarter" idx="10"/>
          </p:nvPr>
        </p:nvSpPr>
        <p:spPr bwMode="gray">
          <a:xfrm>
            <a:off x="548640" y="182880"/>
            <a:ext cx="5486400" cy="274320"/>
          </a:xfrm>
        </p:spPr>
        <p:txBody>
          <a:bodyPr anchor="ctr"/>
          <a:lstStyle>
            <a:lvl1pPr marL="0" indent="0">
              <a:lnSpc>
                <a:spcPct val="100000"/>
              </a:lnSpc>
              <a:spcBef>
                <a:spcPts val="0"/>
              </a:spcBef>
              <a:spcAft>
                <a:spcPts val="0"/>
              </a:spcAft>
              <a:buNone/>
              <a:defRPr sz="1000" b="1" i="0" cap="all" baseline="0">
                <a:solidFill>
                  <a:schemeClr val="tx2"/>
                </a:solidFill>
              </a:defRPr>
            </a:lvl1pPr>
            <a:lvl2pPr marL="230188" indent="0">
              <a:buNone/>
              <a:defRPr/>
            </a:lvl2pPr>
          </a:lstStyle>
          <a:p>
            <a:pPr lvl="0"/>
            <a:r>
              <a:rPr lang="en-US"/>
              <a:t>Click to edit Master text styles</a:t>
            </a:r>
          </a:p>
        </p:txBody>
      </p:sp>
      <p:sp>
        <p:nvSpPr>
          <p:cNvPr id="6" name="Text Placeholder 5">
            <a:extLst>
              <a:ext uri="{FF2B5EF4-FFF2-40B4-BE49-F238E27FC236}">
                <a16:creationId xmlns:a16="http://schemas.microsoft.com/office/drawing/2014/main" id="{24CED11C-7442-4305-845D-65226388258F}"/>
              </a:ext>
            </a:extLst>
          </p:cNvPr>
          <p:cNvSpPr>
            <a:spLocks noGrp="1"/>
          </p:cNvSpPr>
          <p:nvPr>
            <p:ph type="body" sz="quarter" idx="11" hasCustomPrompt="1"/>
          </p:nvPr>
        </p:nvSpPr>
        <p:spPr bwMode="gray">
          <a:xfrm>
            <a:off x="548640" y="1417320"/>
            <a:ext cx="7772400" cy="1737270"/>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85992B9C-CDF1-4F94-A687-0C9FC67258DB}"/>
              </a:ext>
            </a:extLst>
          </p:cNvPr>
          <p:cNvSpPr>
            <a:spLocks noGrp="1"/>
          </p:cNvSpPr>
          <p:nvPr>
            <p:ph type="body" sz="quarter" idx="12" hasCustomPrompt="1"/>
          </p:nvPr>
        </p:nvSpPr>
        <p:spPr bwMode="gray">
          <a:xfrm>
            <a:off x="8717280" y="777240"/>
            <a:ext cx="3291840" cy="548640"/>
          </a:xfrm>
        </p:spPr>
        <p:txBody>
          <a:bodyPr anchor="b"/>
          <a:lstStyle>
            <a:lvl1pPr marL="0" indent="0">
              <a:buNone/>
              <a:defRPr sz="1600" b="1">
                <a:solidFill>
                  <a:schemeClr val="accent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29A2EB62-007D-4BC4-B728-5B4F01EBA88E}"/>
              </a:ext>
            </a:extLst>
          </p:cNvPr>
          <p:cNvSpPr>
            <a:spLocks noGrp="1"/>
          </p:cNvSpPr>
          <p:nvPr>
            <p:ph type="body" sz="quarter" idx="13" hasCustomPrompt="1"/>
          </p:nvPr>
        </p:nvSpPr>
        <p:spPr bwMode="gray">
          <a:xfrm>
            <a:off x="8717281" y="1417320"/>
            <a:ext cx="3291839" cy="1737270"/>
          </a:xfrm>
        </p:spPr>
        <p:txBody>
          <a:bodyPr>
            <a:spAutoFit/>
          </a:bodyPr>
          <a:lstStyle>
            <a:lvl1pPr>
              <a:defRPr>
                <a:solidFill>
                  <a:schemeClr val="tx1"/>
                </a:solidFill>
              </a:defRPr>
            </a:lvl1pPr>
            <a:lvl2pPr>
              <a:buClrTx/>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8AC9FE11-2ACD-4DB9-9774-2412EE78853C}"/>
              </a:ext>
            </a:extLst>
          </p:cNvPr>
          <p:cNvSpPr txBox="1"/>
          <p:nvPr userDrawn="1"/>
        </p:nvSpPr>
        <p:spPr bwMode="gray">
          <a:xfrm>
            <a:off x="11551920" y="6537960"/>
            <a:ext cx="365760" cy="228600"/>
          </a:xfrm>
          <a:prstGeom prst="rect">
            <a:avLst/>
          </a:prstGeom>
          <a:noFill/>
        </p:spPr>
        <p:txBody>
          <a:bodyPr wrap="none" lIns="91440" tIns="0" rIns="0" bIns="0" rtlCol="0" anchor="ctr">
            <a:noAutofit/>
          </a:bodyPr>
          <a:lstStyle/>
          <a:p>
            <a:pPr algn="r"/>
            <a:fld id="{67BB12AA-7393-4011-84FB-B3A64C0C3AF3}" type="slidenum">
              <a:rPr lang="en-US" sz="800" smtClean="0">
                <a:solidFill>
                  <a:schemeClr val="bg2">
                    <a:lumMod val="75000"/>
                  </a:schemeClr>
                </a:solidFill>
              </a:rPr>
              <a:pPr algn="r"/>
              <a:t>‹#›</a:t>
            </a:fld>
            <a:endParaRPr lang="en-US" sz="800">
              <a:solidFill>
                <a:schemeClr val="bg2">
                  <a:lumMod val="75000"/>
                </a:schemeClr>
              </a:solidFill>
            </a:endParaRPr>
          </a:p>
        </p:txBody>
      </p:sp>
      <p:cxnSp>
        <p:nvCxnSpPr>
          <p:cNvPr id="13" name="Straight Connector 12">
            <a:extLst>
              <a:ext uri="{FF2B5EF4-FFF2-40B4-BE49-F238E27FC236}">
                <a16:creationId xmlns:a16="http://schemas.microsoft.com/office/drawing/2014/main" id="{3FCE1313-EC6D-4C13-9E35-FAB5139E933E}"/>
              </a:ext>
            </a:extLst>
          </p:cNvPr>
          <p:cNvCxnSpPr>
            <a:cxnSpLocks/>
          </p:cNvCxnSpPr>
          <p:nvPr userDrawn="1"/>
        </p:nvCxnSpPr>
        <p:spPr bwMode="gray">
          <a:xfrm>
            <a:off x="11536680" y="6537960"/>
            <a:ext cx="0" cy="2286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3998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E5844-8726-46AE-B94F-EE24EFB57DDE}"/>
              </a:ext>
            </a:extLst>
          </p:cNvPr>
          <p:cNvSpPr>
            <a:spLocks noGrp="1"/>
          </p:cNvSpPr>
          <p:nvPr>
            <p:ph type="title" hasCustomPrompt="1"/>
          </p:nvPr>
        </p:nvSpPr>
        <p:spPr bwMode="gray">
          <a:xfrm>
            <a:off x="548640" y="228600"/>
            <a:ext cx="10972800" cy="10972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66CF9C4-813B-4FC4-9AD1-8B1B6855C52B}"/>
              </a:ext>
            </a:extLst>
          </p:cNvPr>
          <p:cNvSpPr>
            <a:spLocks noGrp="1"/>
          </p:cNvSpPr>
          <p:nvPr>
            <p:ph sz="half" idx="1" hasCustomPrompt="1"/>
          </p:nvPr>
        </p:nvSpPr>
        <p:spPr bwMode="gray">
          <a:xfrm>
            <a:off x="548640" y="1417320"/>
            <a:ext cx="5394960" cy="1737270"/>
          </a:xfrm>
        </p:spPr>
        <p:txBody>
          <a:bodyPr rIns="9144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43F9F6-7A97-4E7C-A59F-3B955F124D78}"/>
              </a:ext>
            </a:extLst>
          </p:cNvPr>
          <p:cNvSpPr>
            <a:spLocks noGrp="1"/>
          </p:cNvSpPr>
          <p:nvPr>
            <p:ph sz="half" idx="2" hasCustomPrompt="1"/>
          </p:nvPr>
        </p:nvSpPr>
        <p:spPr bwMode="gray">
          <a:xfrm>
            <a:off x="6126480" y="1417320"/>
            <a:ext cx="5394960" cy="1737270"/>
          </a:xfrm>
        </p:spPr>
        <p:txBody>
          <a:bodyPr rIns="9144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844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64D7-A925-43C5-83BD-DA42D0BA9F9C}"/>
              </a:ext>
            </a:extLst>
          </p:cNvPr>
          <p:cNvSpPr>
            <a:spLocks noGrp="1"/>
          </p:cNvSpPr>
          <p:nvPr>
            <p:ph type="title" hasCustomPrompt="1"/>
          </p:nvPr>
        </p:nvSpPr>
        <p:spPr bwMode="gray">
          <a:xfrm>
            <a:off x="548640" y="228600"/>
            <a:ext cx="10972800" cy="109728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68EE22-1750-4CF8-A82E-B5D5CCF81527}"/>
              </a:ext>
            </a:extLst>
          </p:cNvPr>
          <p:cNvSpPr>
            <a:spLocks noGrp="1"/>
          </p:cNvSpPr>
          <p:nvPr>
            <p:ph type="body" idx="1" hasCustomPrompt="1"/>
          </p:nvPr>
        </p:nvSpPr>
        <p:spPr bwMode="gray">
          <a:xfrm>
            <a:off x="548640" y="1417320"/>
            <a:ext cx="5394960" cy="548640"/>
          </a:xfrm>
        </p:spPr>
        <p:txBody>
          <a:bodyPr anchor="b"/>
          <a:lstStyle>
            <a:lvl1pPr marL="0" indent="0">
              <a:buNone/>
              <a:defRPr sz="1600" b="1" i="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3F404B-E29E-4EF7-940D-9A12B6692105}"/>
              </a:ext>
            </a:extLst>
          </p:cNvPr>
          <p:cNvSpPr>
            <a:spLocks noGrp="1"/>
          </p:cNvSpPr>
          <p:nvPr>
            <p:ph sz="half" idx="2" hasCustomPrompt="1"/>
          </p:nvPr>
        </p:nvSpPr>
        <p:spPr bwMode="gray">
          <a:xfrm>
            <a:off x="548640" y="2011680"/>
            <a:ext cx="539496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A5E6D0-B790-4474-A70B-5D4BC2579C28}"/>
              </a:ext>
            </a:extLst>
          </p:cNvPr>
          <p:cNvSpPr>
            <a:spLocks noGrp="1"/>
          </p:cNvSpPr>
          <p:nvPr>
            <p:ph type="body" sz="quarter" idx="3" hasCustomPrompt="1"/>
          </p:nvPr>
        </p:nvSpPr>
        <p:spPr bwMode="gray">
          <a:xfrm>
            <a:off x="6126480" y="1417320"/>
            <a:ext cx="5394960" cy="548640"/>
          </a:xfrm>
        </p:spPr>
        <p:txBody>
          <a:bodyPr anchor="b"/>
          <a:lstStyle>
            <a:lvl1pPr marL="0" indent="0">
              <a:buNone/>
              <a:defRPr sz="1600" b="1" i="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86359D-C70A-41C2-A8DB-91A130AFFB51}"/>
              </a:ext>
            </a:extLst>
          </p:cNvPr>
          <p:cNvSpPr>
            <a:spLocks noGrp="1"/>
          </p:cNvSpPr>
          <p:nvPr>
            <p:ph sz="quarter" idx="4" hasCustomPrompt="1"/>
          </p:nvPr>
        </p:nvSpPr>
        <p:spPr bwMode="gray">
          <a:xfrm>
            <a:off x="6126480" y="2011680"/>
            <a:ext cx="539496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8730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50/50 Spli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9F9E-709E-4D36-A982-0CB675FAA809}"/>
              </a:ext>
            </a:extLst>
          </p:cNvPr>
          <p:cNvSpPr>
            <a:spLocks noGrp="1"/>
          </p:cNvSpPr>
          <p:nvPr>
            <p:ph type="title" hasCustomPrompt="1"/>
          </p:nvPr>
        </p:nvSpPr>
        <p:spPr bwMode="gray"/>
        <p:txBody>
          <a:bodyPr/>
          <a:lstStyle/>
          <a:p>
            <a:r>
              <a:rPr lang="en-US"/>
              <a:t>Click to edit master title style</a:t>
            </a:r>
          </a:p>
        </p:txBody>
      </p:sp>
    </p:spTree>
    <p:extLst>
      <p:ext uri="{BB962C8B-B14F-4D97-AF65-F5344CB8AC3E}">
        <p14:creationId xmlns:p14="http://schemas.microsoft.com/office/powerpoint/2010/main" val="6597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262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 1/3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4D032-04FA-4151-B54E-78A80CBA692A}"/>
              </a:ext>
            </a:extLst>
          </p:cNvPr>
          <p:cNvSpPr>
            <a:spLocks noGrp="1"/>
          </p:cNvSpPr>
          <p:nvPr>
            <p:ph type="title" hasCustomPrompt="1"/>
          </p:nvPr>
        </p:nvSpPr>
        <p:spPr bwMode="gray">
          <a:xfrm>
            <a:off x="4206240" y="228600"/>
            <a:ext cx="7315200" cy="1097280"/>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3AA4CF24-8E97-47C3-94FE-A2C4E786389E}"/>
              </a:ext>
            </a:extLst>
          </p:cNvPr>
          <p:cNvSpPr>
            <a:spLocks noGrp="1"/>
          </p:cNvSpPr>
          <p:nvPr>
            <p:ph idx="1" hasCustomPrompt="1"/>
          </p:nvPr>
        </p:nvSpPr>
        <p:spPr bwMode="gray">
          <a:xfrm>
            <a:off x="4206240" y="1417320"/>
            <a:ext cx="7315193" cy="4873625"/>
          </a:xfrm>
        </p:spPr>
        <p:txBody>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20A6E5E4-D4D6-4737-9338-C6161818F6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26607" y="6474352"/>
            <a:ext cx="1828800" cy="205906"/>
          </a:xfrm>
          <a:prstGeom prst="rect">
            <a:avLst/>
          </a:prstGeom>
        </p:spPr>
      </p:pic>
      <p:sp>
        <p:nvSpPr>
          <p:cNvPr id="8" name="Rectangle 7">
            <a:extLst>
              <a:ext uri="{FF2B5EF4-FFF2-40B4-BE49-F238E27FC236}">
                <a16:creationId xmlns:a16="http://schemas.microsoft.com/office/drawing/2014/main" id="{26FCB1BB-1145-4993-A17B-25DC984F6787}"/>
              </a:ext>
            </a:extLst>
          </p:cNvPr>
          <p:cNvSpPr/>
          <p:nvPr userDrawn="1"/>
        </p:nvSpPr>
        <p:spPr bwMode="ltGray">
          <a:xfrm>
            <a:off x="0" y="0"/>
            <a:ext cx="4023360" cy="6858000"/>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11CC676-E27A-4CE7-AA31-80F414EC6260}"/>
              </a:ext>
            </a:extLst>
          </p:cNvPr>
          <p:cNvSpPr>
            <a:spLocks noGrp="1"/>
          </p:cNvSpPr>
          <p:nvPr>
            <p:ph type="body" sz="half" idx="2" hasCustomPrompt="1"/>
          </p:nvPr>
        </p:nvSpPr>
        <p:spPr bwMode="gray">
          <a:xfrm>
            <a:off x="0" y="0"/>
            <a:ext cx="4023360" cy="6290945"/>
          </a:xfrm>
        </p:spPr>
        <p:txBody>
          <a:bodyPr lIns="91440" rIns="91440" anchor="ctr"/>
          <a:lstStyle>
            <a:lvl1pPr marL="0" indent="0" algn="ctr">
              <a:spcBef>
                <a:spcPts val="0"/>
              </a:spcBef>
              <a:spcAft>
                <a:spcPts val="1200"/>
              </a:spcAft>
              <a:buNone/>
              <a:defRPr sz="2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1" name="Picture 10">
            <a:extLst>
              <a:ext uri="{FF2B5EF4-FFF2-40B4-BE49-F238E27FC236}">
                <a16:creationId xmlns:a16="http://schemas.microsoft.com/office/drawing/2014/main" id="{894A952D-F7E9-43C1-8699-7431369FDC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26607" y="6474352"/>
            <a:ext cx="1828800" cy="205906"/>
          </a:xfrm>
          <a:prstGeom prst="rect">
            <a:avLst/>
          </a:prstGeom>
        </p:spPr>
      </p:pic>
    </p:spTree>
    <p:extLst>
      <p:ext uri="{BB962C8B-B14F-4D97-AF65-F5344CB8AC3E}">
        <p14:creationId xmlns:p14="http://schemas.microsoft.com/office/powerpoint/2010/main" val="3118840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 2/3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DE920-2126-47A3-ADC5-1ADCCCB7C0EE}"/>
              </a:ext>
            </a:extLst>
          </p:cNvPr>
          <p:cNvSpPr>
            <a:spLocks noGrp="1"/>
          </p:cNvSpPr>
          <p:nvPr>
            <p:ph type="title" hasCustomPrompt="1"/>
          </p:nvPr>
        </p:nvSpPr>
        <p:spPr bwMode="gray">
          <a:xfrm>
            <a:off x="8252694" y="228600"/>
            <a:ext cx="3390665" cy="1097280"/>
          </a:xfrm>
        </p:spPr>
        <p:txBody>
          <a:bodyPr>
            <a:noAutofit/>
          </a:bodyPr>
          <a:lstStyle>
            <a:lvl1pPr>
              <a:defRPr>
                <a:solidFill>
                  <a:schemeClr val="tx1"/>
                </a:solidFill>
              </a:defRPr>
            </a:lvl1pPr>
          </a:lstStyle>
          <a:p>
            <a:r>
              <a:rPr lang="en-US"/>
              <a:t>Click to edit master title style</a:t>
            </a:r>
          </a:p>
        </p:txBody>
      </p:sp>
      <p:pic>
        <p:nvPicPr>
          <p:cNvPr id="4" name="Picture 3">
            <a:extLst>
              <a:ext uri="{FF2B5EF4-FFF2-40B4-BE49-F238E27FC236}">
                <a16:creationId xmlns:a16="http://schemas.microsoft.com/office/drawing/2014/main" id="{2A6DF547-40DB-49AE-8AC3-96AB6388B8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26607" y="6474352"/>
            <a:ext cx="1828800" cy="205906"/>
          </a:xfrm>
          <a:prstGeom prst="rect">
            <a:avLst/>
          </a:prstGeom>
        </p:spPr>
      </p:pic>
      <p:sp>
        <p:nvSpPr>
          <p:cNvPr id="9" name="Text Placeholder 8">
            <a:extLst>
              <a:ext uri="{FF2B5EF4-FFF2-40B4-BE49-F238E27FC236}">
                <a16:creationId xmlns:a16="http://schemas.microsoft.com/office/drawing/2014/main" id="{BE9AECD6-4623-4512-9EF5-8032BB801B36}"/>
              </a:ext>
            </a:extLst>
          </p:cNvPr>
          <p:cNvSpPr>
            <a:spLocks noGrp="1"/>
          </p:cNvSpPr>
          <p:nvPr>
            <p:ph type="body" sz="quarter" idx="11" hasCustomPrompt="1"/>
          </p:nvPr>
        </p:nvSpPr>
        <p:spPr bwMode="gray">
          <a:xfrm>
            <a:off x="8252694" y="1417320"/>
            <a:ext cx="3390665"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3517C140-D8A5-4568-93F7-B91A49DFEDD9}"/>
              </a:ext>
            </a:extLst>
          </p:cNvPr>
          <p:cNvSpPr/>
          <p:nvPr userDrawn="1"/>
        </p:nvSpPr>
        <p:spPr bwMode="ltGray">
          <a:xfrm>
            <a:off x="0" y="0"/>
            <a:ext cx="8046720" cy="6858000"/>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526554B-ECE3-4970-B504-22DBAB4598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26607" y="6474352"/>
            <a:ext cx="1828800" cy="205906"/>
          </a:xfrm>
          <a:prstGeom prst="rect">
            <a:avLst/>
          </a:prstGeom>
        </p:spPr>
      </p:pic>
      <p:sp>
        <p:nvSpPr>
          <p:cNvPr id="7" name="Content Placeholder 6">
            <a:extLst>
              <a:ext uri="{FF2B5EF4-FFF2-40B4-BE49-F238E27FC236}">
                <a16:creationId xmlns:a16="http://schemas.microsoft.com/office/drawing/2014/main" id="{69D48BE8-EA6C-45EC-A925-170EDAB99974}"/>
              </a:ext>
            </a:extLst>
          </p:cNvPr>
          <p:cNvSpPr>
            <a:spLocks noGrp="1"/>
          </p:cNvSpPr>
          <p:nvPr>
            <p:ph sz="quarter" idx="10" hasCustomPrompt="1"/>
          </p:nvPr>
        </p:nvSpPr>
        <p:spPr bwMode="gray">
          <a:xfrm>
            <a:off x="548640" y="228600"/>
            <a:ext cx="7275442" cy="6126480"/>
          </a:xfrm>
        </p:spPr>
        <p:txBody>
          <a:bodyPr>
            <a:noAutofit/>
          </a:bodyPr>
          <a:lstStyle>
            <a:lvl1pP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D7E15832-AE7D-4BDA-9F1B-29A564F369D9}"/>
              </a:ext>
            </a:extLst>
          </p:cNvPr>
          <p:cNvSpPr txBox="1"/>
          <p:nvPr userDrawn="1"/>
        </p:nvSpPr>
        <p:spPr bwMode="gray">
          <a:xfrm>
            <a:off x="4873711" y="6504402"/>
            <a:ext cx="2444579" cy="123111"/>
          </a:xfrm>
          <a:prstGeom prst="rect">
            <a:avLst/>
          </a:prstGeom>
          <a:noFill/>
        </p:spPr>
        <p:txBody>
          <a:bodyPr wrap="none" lIns="0" tIns="0" rIns="0" bIns="0" rtlCol="0" anchor="ctr">
            <a:spAutoFit/>
          </a:bodyPr>
          <a:lstStyle/>
          <a:p>
            <a:pPr algn="ctr"/>
            <a:r>
              <a:rPr lang="en-US" sz="800">
                <a:solidFill>
                  <a:schemeClr val="tx2">
                    <a:lumMod val="60000"/>
                    <a:lumOff val="40000"/>
                  </a:schemeClr>
                </a:solidFill>
              </a:rPr>
              <a:t>Proprietary and confidential. All rights reserved.</a:t>
            </a:r>
          </a:p>
        </p:txBody>
      </p:sp>
    </p:spTree>
    <p:extLst>
      <p:ext uri="{BB962C8B-B14F-4D97-AF65-F5344CB8AC3E}">
        <p14:creationId xmlns:p14="http://schemas.microsoft.com/office/powerpoint/2010/main" val="2149087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0/50 Split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E6877D-B0E1-41CC-90AD-DC84E1739705}"/>
              </a:ext>
            </a:extLst>
          </p:cNvPr>
          <p:cNvSpPr/>
          <p:nvPr userDrawn="1"/>
        </p:nvSpPr>
        <p:spPr bwMode="ltGray">
          <a:xfrm>
            <a:off x="6111240" y="0"/>
            <a:ext cx="6080760" cy="6858000"/>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059778-229D-4DAC-A927-F65DC6617778}"/>
              </a:ext>
            </a:extLst>
          </p:cNvPr>
          <p:cNvSpPr>
            <a:spLocks noGrp="1"/>
          </p:cNvSpPr>
          <p:nvPr>
            <p:ph type="title" hasCustomPrompt="1"/>
          </p:nvPr>
        </p:nvSpPr>
        <p:spPr bwMode="gray">
          <a:xfrm>
            <a:off x="548640" y="228600"/>
            <a:ext cx="5486400" cy="1097280"/>
          </a:xfrm>
        </p:spPr>
        <p:txBody>
          <a:bodyPr>
            <a:noAutofit/>
          </a:bodyPr>
          <a:lstStyle/>
          <a:p>
            <a:r>
              <a:rPr lang="en-US"/>
              <a:t>Click to edit master title style</a:t>
            </a:r>
          </a:p>
        </p:txBody>
      </p:sp>
      <p:sp>
        <p:nvSpPr>
          <p:cNvPr id="5" name="Content Placeholder 4">
            <a:extLst>
              <a:ext uri="{FF2B5EF4-FFF2-40B4-BE49-F238E27FC236}">
                <a16:creationId xmlns:a16="http://schemas.microsoft.com/office/drawing/2014/main" id="{9881C532-3EC7-40FF-BE62-836D7A1E7915}"/>
              </a:ext>
            </a:extLst>
          </p:cNvPr>
          <p:cNvSpPr>
            <a:spLocks noGrp="1"/>
          </p:cNvSpPr>
          <p:nvPr>
            <p:ph sz="quarter" idx="10" hasCustomPrompt="1"/>
          </p:nvPr>
        </p:nvSpPr>
        <p:spPr bwMode="gray">
          <a:xfrm>
            <a:off x="548640" y="1417320"/>
            <a:ext cx="548640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D1C5AA40-B5E6-43C7-A010-D4FFCD9BF1ED}"/>
              </a:ext>
            </a:extLst>
          </p:cNvPr>
          <p:cNvSpPr txBox="1"/>
          <p:nvPr userDrawn="1"/>
        </p:nvSpPr>
        <p:spPr bwMode="gray">
          <a:xfrm>
            <a:off x="11551920" y="6537960"/>
            <a:ext cx="365760" cy="228600"/>
          </a:xfrm>
          <a:prstGeom prst="rect">
            <a:avLst/>
          </a:prstGeom>
          <a:noFill/>
        </p:spPr>
        <p:txBody>
          <a:bodyPr wrap="none" lIns="91440" tIns="0" rIns="0" bIns="0" rtlCol="0" anchor="ctr">
            <a:noAutofit/>
          </a:bodyPr>
          <a:lstStyle/>
          <a:p>
            <a:pPr algn="r"/>
            <a:fld id="{67BB12AA-7393-4011-84FB-B3A64C0C3AF3}" type="slidenum">
              <a:rPr lang="en-US" sz="800" smtClean="0">
                <a:solidFill>
                  <a:schemeClr val="bg1"/>
                </a:solidFill>
              </a:rPr>
              <a:pPr algn="r"/>
              <a:t>‹#›</a:t>
            </a:fld>
            <a:endParaRPr lang="en-US" sz="800">
              <a:solidFill>
                <a:schemeClr val="bg1"/>
              </a:solidFill>
            </a:endParaRPr>
          </a:p>
        </p:txBody>
      </p:sp>
      <p:cxnSp>
        <p:nvCxnSpPr>
          <p:cNvPr id="7" name="Straight Connector 6">
            <a:extLst>
              <a:ext uri="{FF2B5EF4-FFF2-40B4-BE49-F238E27FC236}">
                <a16:creationId xmlns:a16="http://schemas.microsoft.com/office/drawing/2014/main" id="{1F5D7311-155D-4D0B-B3BF-F4C0EF98CCF4}"/>
              </a:ext>
            </a:extLst>
          </p:cNvPr>
          <p:cNvCxnSpPr>
            <a:cxnSpLocks/>
          </p:cNvCxnSpPr>
          <p:nvPr userDrawn="1"/>
        </p:nvCxnSpPr>
        <p:spPr bwMode="gray">
          <a:xfrm>
            <a:off x="11536680" y="6537960"/>
            <a:ext cx="0" cy="228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0F8A3B8A-0B33-4487-B69B-F0CDCCF6A5F1}"/>
              </a:ext>
            </a:extLst>
          </p:cNvPr>
          <p:cNvSpPr>
            <a:spLocks noGrp="1"/>
          </p:cNvSpPr>
          <p:nvPr>
            <p:ph sz="quarter" idx="11" hasCustomPrompt="1"/>
          </p:nvPr>
        </p:nvSpPr>
        <p:spPr bwMode="gray">
          <a:xfrm>
            <a:off x="6431280" y="1417320"/>
            <a:ext cx="5486400" cy="1737270"/>
          </a:xfrm>
        </p:spPr>
        <p:txBody>
          <a:bodyPr>
            <a:noAutofit/>
          </a:bodyPr>
          <a:lstStyle>
            <a:lvl1pP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A903CE24-481A-442F-86A7-2F1F81597254}"/>
              </a:ext>
            </a:extLst>
          </p:cNvPr>
          <p:cNvSpPr>
            <a:spLocks noGrp="1"/>
          </p:cNvSpPr>
          <p:nvPr>
            <p:ph type="body" sz="quarter" idx="12" hasCustomPrompt="1"/>
          </p:nvPr>
        </p:nvSpPr>
        <p:spPr bwMode="gray">
          <a:xfrm>
            <a:off x="6431280" y="228600"/>
            <a:ext cx="5486400" cy="1097280"/>
          </a:xfrm>
        </p:spPr>
        <p:txBody>
          <a:bodyPr anchor="b" anchorCtr="0"/>
          <a:lstStyle>
            <a:lvl1pPr marL="0" indent="0">
              <a:buNone/>
              <a:defRPr sz="3600">
                <a:solidFill>
                  <a:schemeClr val="bg1"/>
                </a:solidFill>
                <a:latin typeface="+mj-lt"/>
              </a:defRPr>
            </a:lvl1pPr>
            <a:lvl2pPr marL="230188" indent="0">
              <a:buNone/>
              <a:defRPr sz="1100">
                <a:latin typeface="+mj-lt"/>
              </a:defRPr>
            </a:lvl2pPr>
            <a:lvl3pPr marL="461963" indent="0">
              <a:buNone/>
              <a:defRPr sz="1100">
                <a:latin typeface="+mj-lt"/>
              </a:defRPr>
            </a:lvl3pPr>
            <a:lvl4pPr marL="684212" indent="0">
              <a:buNone/>
              <a:defRPr sz="1100">
                <a:latin typeface="+mj-lt"/>
              </a:defRPr>
            </a:lvl4pPr>
            <a:lvl5pPr marL="914400" indent="0">
              <a:buNone/>
              <a:defRPr sz="1100">
                <a:latin typeface="+mj-lt"/>
              </a:defRPr>
            </a:lvl5pPr>
          </a:lstStyle>
          <a:p>
            <a:pPr lvl="0"/>
            <a:r>
              <a:rPr lang="en-US"/>
              <a:t>Click to edit master text styles</a:t>
            </a:r>
          </a:p>
        </p:txBody>
      </p:sp>
      <p:sp>
        <p:nvSpPr>
          <p:cNvPr id="15" name="TextBox 14">
            <a:extLst>
              <a:ext uri="{FF2B5EF4-FFF2-40B4-BE49-F238E27FC236}">
                <a16:creationId xmlns:a16="http://schemas.microsoft.com/office/drawing/2014/main" id="{F938BB34-97D8-420E-8BDB-7D59C3BC8B9F}"/>
              </a:ext>
            </a:extLst>
          </p:cNvPr>
          <p:cNvSpPr txBox="1"/>
          <p:nvPr userDrawn="1"/>
        </p:nvSpPr>
        <p:spPr bwMode="gray">
          <a:xfrm>
            <a:off x="4873711" y="6504402"/>
            <a:ext cx="2444579" cy="123111"/>
          </a:xfrm>
          <a:prstGeom prst="rect">
            <a:avLst/>
          </a:prstGeom>
          <a:noFill/>
        </p:spPr>
        <p:txBody>
          <a:bodyPr wrap="none" lIns="0" tIns="0" rIns="0" bIns="0" rtlCol="0" anchor="ctr">
            <a:spAutoFit/>
          </a:bodyPr>
          <a:lstStyle/>
          <a:p>
            <a:pPr algn="ctr"/>
            <a:r>
              <a:rPr lang="en-US" sz="800">
                <a:solidFill>
                  <a:schemeClr val="tx2">
                    <a:lumMod val="60000"/>
                    <a:lumOff val="40000"/>
                  </a:schemeClr>
                </a:solidFill>
              </a:rPr>
              <a:t>Proprietary and confidential. All rights reserved.</a:t>
            </a:r>
          </a:p>
        </p:txBody>
      </p:sp>
    </p:spTree>
    <p:extLst>
      <p:ext uri="{BB962C8B-B14F-4D97-AF65-F5344CB8AC3E}">
        <p14:creationId xmlns:p14="http://schemas.microsoft.com/office/powerpoint/2010/main" val="319493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Bullet Lis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D10B7B8-37AA-40E1-AB4E-AFB649DB9764}"/>
              </a:ext>
            </a:extLst>
          </p:cNvPr>
          <p:cNvSpPr/>
          <p:nvPr userDrawn="1"/>
        </p:nvSpPr>
        <p:spPr bwMode="gray">
          <a:xfrm>
            <a:off x="1524" y="1371600"/>
            <a:ext cx="12188952" cy="4937760"/>
          </a:xfrm>
          <a:prstGeom prst="rect">
            <a:avLst/>
          </a:prstGeom>
          <a:solidFill>
            <a:schemeClr val="tx2">
              <a:lumMod val="20000"/>
              <a:lumOff val="8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10F9EC-0EAB-4727-9799-29ED998A3516}"/>
              </a:ext>
            </a:extLst>
          </p:cNvPr>
          <p:cNvSpPr>
            <a:spLocks noGrp="1"/>
          </p:cNvSpPr>
          <p:nvPr>
            <p:ph type="title" hasCustomPrompt="1"/>
          </p:nvPr>
        </p:nvSpPr>
        <p:spPr bwMode="gray">
          <a:xfrm>
            <a:off x="548640" y="228600"/>
            <a:ext cx="10972800" cy="1097280"/>
          </a:xfrm>
        </p:spPr>
        <p:txBody>
          <a:bodyPr anchor="b">
            <a:noAutofit/>
          </a:bodyPr>
          <a:lstStyle>
            <a:lvl1pPr>
              <a:defRPr sz="3600"/>
            </a:lvl1pPr>
          </a:lstStyle>
          <a:p>
            <a:r>
              <a:rPr lang="en-US"/>
              <a:t>Click to edit master title style</a:t>
            </a:r>
          </a:p>
        </p:txBody>
      </p:sp>
      <p:sp>
        <p:nvSpPr>
          <p:cNvPr id="9" name="Text Placeholder 8">
            <a:extLst>
              <a:ext uri="{FF2B5EF4-FFF2-40B4-BE49-F238E27FC236}">
                <a16:creationId xmlns:a16="http://schemas.microsoft.com/office/drawing/2014/main" id="{099AEA91-0E64-414D-AB9C-BFADC08C13D6}"/>
              </a:ext>
            </a:extLst>
          </p:cNvPr>
          <p:cNvSpPr>
            <a:spLocks noGrp="1"/>
          </p:cNvSpPr>
          <p:nvPr>
            <p:ph type="body" sz="quarter" idx="10" hasCustomPrompt="1"/>
          </p:nvPr>
        </p:nvSpPr>
        <p:spPr bwMode="gray">
          <a:xfrm>
            <a:off x="548640" y="1417320"/>
            <a:ext cx="329184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4B3F9836-81FE-412A-B3B8-FB616DCF9ED3}"/>
              </a:ext>
            </a:extLst>
          </p:cNvPr>
          <p:cNvSpPr>
            <a:spLocks noGrp="1"/>
          </p:cNvSpPr>
          <p:nvPr>
            <p:ph type="body" sz="quarter" idx="11" hasCustomPrompt="1"/>
          </p:nvPr>
        </p:nvSpPr>
        <p:spPr bwMode="gray">
          <a:xfrm>
            <a:off x="4389120" y="1463040"/>
            <a:ext cx="7132320" cy="365760"/>
          </a:xfrm>
          <a:solidFill>
            <a:schemeClr val="bg1"/>
          </a:solidFill>
        </p:spPr>
        <p:txBody>
          <a:bodyPr lIns="91440" rIns="91440" anchor="ctr"/>
          <a:lstStyle>
            <a:lvl1pPr marL="0" indent="0">
              <a:lnSpc>
                <a:spcPct val="100000"/>
              </a:lnSpc>
              <a:spcBef>
                <a:spcPts val="0"/>
              </a:spcBef>
              <a:spcAft>
                <a:spcPts val="0"/>
              </a:spcAft>
              <a:buNone/>
              <a:defRPr sz="1200" b="1" i="0" cap="all" baseline="0">
                <a:solidFill>
                  <a:schemeClr val="accent1"/>
                </a:solidFill>
              </a:defRPr>
            </a:lvl1pPr>
            <a:lvl2pPr marL="230188" indent="0">
              <a:buNone/>
              <a:defRPr/>
            </a:lvl2pPr>
          </a:lstStyle>
          <a:p>
            <a:pPr lvl="0"/>
            <a:r>
              <a:rPr lang="en-US"/>
              <a:t>Click to edit master text styles</a:t>
            </a:r>
          </a:p>
        </p:txBody>
      </p:sp>
      <p:sp>
        <p:nvSpPr>
          <p:cNvPr id="13" name="Content Placeholder 12">
            <a:extLst>
              <a:ext uri="{FF2B5EF4-FFF2-40B4-BE49-F238E27FC236}">
                <a16:creationId xmlns:a16="http://schemas.microsoft.com/office/drawing/2014/main" id="{4E48653B-8945-46CA-A1C3-B4E4C060CE3E}"/>
              </a:ext>
            </a:extLst>
          </p:cNvPr>
          <p:cNvSpPr>
            <a:spLocks noGrp="1" noChangeAspect="1"/>
          </p:cNvSpPr>
          <p:nvPr>
            <p:ph sz="quarter" idx="12"/>
          </p:nvPr>
        </p:nvSpPr>
        <p:spPr bwMode="gray">
          <a:xfrm>
            <a:off x="4389120" y="1874520"/>
            <a:ext cx="7132320" cy="4297680"/>
          </a:xfrm>
          <a:solidFill>
            <a:schemeClr val="bg1"/>
          </a:solidFill>
        </p:spPr>
        <p:txBody>
          <a:bodyPr wrap="none" lIns="0" tIns="0" rIns="0" bIns="0" anchor="ctr"/>
          <a:lstStyle>
            <a:lvl1pPr marL="0" indent="0" algn="ctr">
              <a:buNone/>
              <a:defRPr/>
            </a:lvl1pPr>
          </a:lstStyle>
          <a:p>
            <a:pPr lvl="0"/>
            <a:r>
              <a:rPr lang="en-US"/>
              <a:t>Click to edit Master text styles</a:t>
            </a:r>
          </a:p>
        </p:txBody>
      </p:sp>
    </p:spTree>
    <p:extLst>
      <p:ext uri="{BB962C8B-B14F-4D97-AF65-F5344CB8AC3E}">
        <p14:creationId xmlns:p14="http://schemas.microsoft.com/office/powerpoint/2010/main" val="333381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B0FA-047F-4407-821B-C22BF03B1C7F}"/>
              </a:ext>
            </a:extLst>
          </p:cNvPr>
          <p:cNvSpPr>
            <a:spLocks noGrp="1"/>
          </p:cNvSpPr>
          <p:nvPr>
            <p:ph type="title" hasCustomPrompt="1"/>
          </p:nvPr>
        </p:nvSpPr>
        <p:spPr bwMode="gray">
          <a:xfrm>
            <a:off x="548640" y="228600"/>
            <a:ext cx="10972800" cy="1097280"/>
          </a:xfrm>
        </p:spPr>
        <p:txBody>
          <a:bodyPr/>
          <a:lstStyle/>
          <a:p>
            <a:r>
              <a:rPr lang="en-US"/>
              <a:t>Click to edit master title style</a:t>
            </a:r>
          </a:p>
        </p:txBody>
      </p:sp>
      <p:sp>
        <p:nvSpPr>
          <p:cNvPr id="10" name="Text Placeholder 9">
            <a:extLst>
              <a:ext uri="{FF2B5EF4-FFF2-40B4-BE49-F238E27FC236}">
                <a16:creationId xmlns:a16="http://schemas.microsoft.com/office/drawing/2014/main" id="{C434DD49-2F27-4A07-83C6-CA25A04EC865}"/>
              </a:ext>
            </a:extLst>
          </p:cNvPr>
          <p:cNvSpPr>
            <a:spLocks noGrp="1"/>
          </p:cNvSpPr>
          <p:nvPr>
            <p:ph type="body" sz="quarter" idx="10" hasCustomPrompt="1"/>
          </p:nvPr>
        </p:nvSpPr>
        <p:spPr bwMode="gray">
          <a:xfrm>
            <a:off x="548640" y="1417320"/>
            <a:ext cx="1097280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63045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Table, Video or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E158-87A9-49B9-8665-06169502C22F}"/>
              </a:ext>
            </a:extLst>
          </p:cNvPr>
          <p:cNvSpPr>
            <a:spLocks noGrp="1"/>
          </p:cNvSpPr>
          <p:nvPr>
            <p:ph type="title" hasCustomPrompt="1"/>
          </p:nvPr>
        </p:nvSpPr>
        <p:spPr bwMode="gray"/>
        <p:txBody>
          <a:bodyPr>
            <a:noAutofit/>
          </a:bodyPr>
          <a:lstStyle/>
          <a:p>
            <a:r>
              <a:rPr lang="en-US"/>
              <a:t>Click to edit master title style</a:t>
            </a:r>
          </a:p>
        </p:txBody>
      </p:sp>
      <p:sp>
        <p:nvSpPr>
          <p:cNvPr id="4" name="Text Placeholder 3">
            <a:extLst>
              <a:ext uri="{FF2B5EF4-FFF2-40B4-BE49-F238E27FC236}">
                <a16:creationId xmlns:a16="http://schemas.microsoft.com/office/drawing/2014/main" id="{05C83D87-15DF-4870-9314-FB061E93EBC0}"/>
              </a:ext>
            </a:extLst>
          </p:cNvPr>
          <p:cNvSpPr>
            <a:spLocks noGrp="1"/>
          </p:cNvSpPr>
          <p:nvPr>
            <p:ph type="body" sz="quarter" idx="10"/>
          </p:nvPr>
        </p:nvSpPr>
        <p:spPr bwMode="gray">
          <a:xfrm>
            <a:off x="548640" y="1371600"/>
            <a:ext cx="10972800" cy="365760"/>
          </a:xfrm>
        </p:spPr>
        <p:txBody>
          <a:bodyPr anchor="ctr"/>
          <a:lstStyle>
            <a:lvl1pPr marL="0" indent="0">
              <a:buNone/>
              <a:defRPr sz="1200" b="1" i="0" cap="all" baseline="0">
                <a:solidFill>
                  <a:schemeClr val="accent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1F1E72A9-6195-42CA-9CFB-21A9BC70B486}"/>
              </a:ext>
            </a:extLst>
          </p:cNvPr>
          <p:cNvSpPr>
            <a:spLocks noGrp="1"/>
          </p:cNvSpPr>
          <p:nvPr>
            <p:ph sz="quarter" idx="11"/>
          </p:nvPr>
        </p:nvSpPr>
        <p:spPr bwMode="gray">
          <a:xfrm>
            <a:off x="548640" y="1783080"/>
            <a:ext cx="10972800" cy="4480560"/>
          </a:xfrm>
        </p:spPr>
        <p:txBody>
          <a:bodyPr anchor="ctr"/>
          <a:lstStyle>
            <a:lvl1pPr marL="0" indent="0" algn="ctr">
              <a:buNone/>
              <a:defRPr/>
            </a:lvl1pPr>
          </a:lstStyle>
          <a:p>
            <a:pPr lvl="0"/>
            <a:r>
              <a:rPr lang="en-US"/>
              <a:t>Click to edit Master text styles</a:t>
            </a:r>
          </a:p>
        </p:txBody>
      </p:sp>
    </p:spTree>
    <p:extLst>
      <p:ext uri="{BB962C8B-B14F-4D97-AF65-F5344CB8AC3E}">
        <p14:creationId xmlns:p14="http://schemas.microsoft.com/office/powerpoint/2010/main" val="2701253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ograph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6DB8C-1020-4056-B923-F94F287281F7}"/>
              </a:ext>
            </a:extLst>
          </p:cNvPr>
          <p:cNvSpPr>
            <a:spLocks noGrp="1"/>
          </p:cNvSpPr>
          <p:nvPr>
            <p:ph type="title" hasCustomPrompt="1"/>
          </p:nvPr>
        </p:nvSpPr>
        <p:spPr bwMode="gray"/>
        <p:txBody>
          <a:bodyPr>
            <a:noAutofit/>
          </a:bodyPr>
          <a:lstStyle/>
          <a:p>
            <a:r>
              <a:rPr lang="en-US"/>
              <a:t>Click to edit master title style</a:t>
            </a:r>
          </a:p>
        </p:txBody>
      </p:sp>
      <p:sp>
        <p:nvSpPr>
          <p:cNvPr id="4" name="Picture Placeholder 3">
            <a:extLst>
              <a:ext uri="{FF2B5EF4-FFF2-40B4-BE49-F238E27FC236}">
                <a16:creationId xmlns:a16="http://schemas.microsoft.com/office/drawing/2014/main" id="{1998054E-4F18-4B5D-8169-EB6F5B85092F}"/>
              </a:ext>
            </a:extLst>
          </p:cNvPr>
          <p:cNvSpPr>
            <a:spLocks noGrp="1" noChangeAspect="1"/>
          </p:cNvSpPr>
          <p:nvPr>
            <p:ph type="pic" sz="quarter" idx="10"/>
          </p:nvPr>
        </p:nvSpPr>
        <p:spPr bwMode="gray">
          <a:xfrm>
            <a:off x="548640" y="1463564"/>
            <a:ext cx="1188720" cy="1188720"/>
          </a:xfrm>
          <a:solidFill>
            <a:schemeClr val="tx2">
              <a:lumMod val="20000"/>
              <a:lumOff val="80000"/>
            </a:schemeClr>
          </a:solidFill>
        </p:spPr>
        <p:txBody>
          <a:bodyPr tIns="0" bIns="0" anchor="ctr"/>
          <a:lstStyle>
            <a:lvl1pPr marL="0" indent="0" algn="ctr">
              <a:buNone/>
              <a:defRPr>
                <a:solidFill>
                  <a:schemeClr val="tx2"/>
                </a:solidFill>
              </a:defRPr>
            </a:lvl1pPr>
          </a:lstStyle>
          <a:p>
            <a:r>
              <a:rPr lang="en-US"/>
              <a:t>Click icon to add picture</a:t>
            </a:r>
          </a:p>
        </p:txBody>
      </p:sp>
      <p:sp>
        <p:nvSpPr>
          <p:cNvPr id="6" name="Text Placeholder 5">
            <a:extLst>
              <a:ext uri="{FF2B5EF4-FFF2-40B4-BE49-F238E27FC236}">
                <a16:creationId xmlns:a16="http://schemas.microsoft.com/office/drawing/2014/main" id="{50EADCA0-1709-4CF8-82EA-67DEA0A2DAE9}"/>
              </a:ext>
            </a:extLst>
          </p:cNvPr>
          <p:cNvSpPr>
            <a:spLocks noGrp="1"/>
          </p:cNvSpPr>
          <p:nvPr>
            <p:ph type="body" sz="quarter" idx="11" hasCustomPrompt="1"/>
          </p:nvPr>
        </p:nvSpPr>
        <p:spPr bwMode="gray">
          <a:xfrm>
            <a:off x="1971675" y="1463674"/>
            <a:ext cx="9601200" cy="3887553"/>
          </a:xfrm>
        </p:spPr>
        <p:txBody>
          <a:bodyPr>
            <a:noAutofit/>
          </a:bodyPr>
          <a:lstStyle>
            <a:lvl1pPr marL="0" indent="0">
              <a:buFontTx/>
              <a:buNone/>
              <a:defRPr sz="1400">
                <a:solidFill>
                  <a:schemeClr val="tx1"/>
                </a:solidFill>
              </a:defRPr>
            </a:lvl1pPr>
            <a:lvl2pPr marL="231775" indent="-231775">
              <a:buFont typeface="Arial" panose="020B0604020202020204" pitchFamily="34" charset="0"/>
              <a:buChar char="•"/>
              <a:defRPr sz="1400"/>
            </a:lvl2pPr>
            <a:lvl3pPr marL="461963" indent="-231775">
              <a:buFont typeface="Montserrat" pitchFamily="2" charset="0"/>
              <a:buChar char="–"/>
              <a:defRPr sz="1400"/>
            </a:lvl3pPr>
            <a:lvl4pPr marL="684213" indent="-222250">
              <a:buFont typeface="Arial" panose="020B0604020202020204" pitchFamily="34" charset="0"/>
              <a:buChar char="•"/>
              <a:defRPr sz="1400"/>
            </a:lvl4pPr>
            <a:lvl5pPr marL="914400" indent="-230188">
              <a:buFont typeface="Montserrat" pitchFamily="2"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CC89915E-15C2-40D3-A464-3F45356D9620}"/>
              </a:ext>
            </a:extLst>
          </p:cNvPr>
          <p:cNvSpPr>
            <a:spLocks noGrp="1"/>
          </p:cNvSpPr>
          <p:nvPr>
            <p:ph type="body" sz="quarter" idx="12" hasCustomPrompt="1"/>
          </p:nvPr>
        </p:nvSpPr>
        <p:spPr bwMode="gray">
          <a:xfrm>
            <a:off x="1971675" y="5493964"/>
            <a:ext cx="3657600" cy="914400"/>
          </a:xfrm>
        </p:spPr>
        <p:txBody>
          <a:bodyPr/>
          <a:lstStyle>
            <a:lvl1pPr marL="0" indent="0">
              <a:spcBef>
                <a:spcPts val="0"/>
              </a:spcBef>
              <a:spcAft>
                <a:spcPts val="0"/>
              </a:spcAft>
              <a:buNone/>
              <a:defRPr sz="1200"/>
            </a:lvl1pPr>
            <a:lvl2pPr marL="230188" indent="0">
              <a:buNone/>
              <a:defRPr/>
            </a:lvl2pPr>
          </a:lstStyle>
          <a:p>
            <a:pPr lvl="0"/>
            <a:r>
              <a:rPr lang="en-US"/>
              <a:t>Click to edit master text styles</a:t>
            </a:r>
          </a:p>
        </p:txBody>
      </p:sp>
    </p:spTree>
    <p:extLst>
      <p:ext uri="{BB962C8B-B14F-4D97-AF65-F5344CB8AC3E}">
        <p14:creationId xmlns:p14="http://schemas.microsoft.com/office/powerpoint/2010/main" val="2370111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or Conta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BFCA46-3FC8-4333-B32A-2787D1B2405E}"/>
              </a:ext>
            </a:extLst>
          </p:cNvPr>
          <p:cNvSpPr/>
          <p:nvPr userDrawn="1"/>
        </p:nvSpPr>
        <p:spPr bwMode="gray">
          <a:xfrm>
            <a:off x="3048" y="1467853"/>
            <a:ext cx="12188952" cy="4802318"/>
          </a:xfrm>
          <a:prstGeom prst="rect">
            <a:avLst/>
          </a:prstGeom>
          <a:solidFill>
            <a:schemeClr val="tx2">
              <a:lumMod val="20000"/>
              <a:lumOff val="80000"/>
            </a:schemeClr>
          </a:solidFill>
          <a:ln w="317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5AFCE8-5382-4D35-ACF3-41C4DD47D71C}"/>
              </a:ext>
            </a:extLst>
          </p:cNvPr>
          <p:cNvSpPr>
            <a:spLocks noGrp="1"/>
          </p:cNvSpPr>
          <p:nvPr>
            <p:ph type="title"/>
          </p:nvPr>
        </p:nvSpPr>
        <p:spPr bwMode="gray"/>
        <p:txBody>
          <a:bodyPr/>
          <a:lstStyle>
            <a:lvl1pPr>
              <a:defRPr>
                <a:solidFill>
                  <a:schemeClr val="tx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3FFA2B5B-9938-4C3D-9CEB-1CAA9A3B0613}"/>
              </a:ext>
            </a:extLst>
          </p:cNvPr>
          <p:cNvSpPr>
            <a:spLocks noGrp="1"/>
          </p:cNvSpPr>
          <p:nvPr>
            <p:ph sz="quarter" idx="10"/>
          </p:nvPr>
        </p:nvSpPr>
        <p:spPr bwMode="gray">
          <a:xfrm>
            <a:off x="548638" y="1828800"/>
            <a:ext cx="5303520" cy="1737270"/>
          </a:xfrm>
        </p:spPr>
        <p:txBody>
          <a:bodyPr anchor="t">
            <a:noAutofit/>
          </a:bodyPr>
          <a:lstStyle>
            <a:lvl1pPr marL="0" indent="0">
              <a:buNone/>
              <a:defRPr b="0">
                <a:solidFill>
                  <a:schemeClr val="tx1"/>
                </a:solidFill>
              </a:defRPr>
            </a:lvl1pPr>
            <a:lvl2pPr>
              <a:defRPr b="0">
                <a:solidFill>
                  <a:schemeClr val="bg2"/>
                </a:solidFill>
              </a:defRPr>
            </a:lvl2pPr>
            <a:lvl3pPr>
              <a:defRPr b="0">
                <a:solidFill>
                  <a:schemeClr val="bg2"/>
                </a:solidFill>
              </a:defRPr>
            </a:lvl3pPr>
            <a:lvl4pPr>
              <a:defRPr b="0">
                <a:solidFill>
                  <a:schemeClr val="bg2"/>
                </a:solidFill>
              </a:defRPr>
            </a:lvl4pPr>
            <a:lvl5pPr>
              <a:defRPr b="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5852CF6E-AAD1-4716-AFBC-CF518D0E7A36}"/>
              </a:ext>
            </a:extLst>
          </p:cNvPr>
          <p:cNvSpPr>
            <a:spLocks noGrp="1"/>
          </p:cNvSpPr>
          <p:nvPr>
            <p:ph sz="quarter" idx="11"/>
          </p:nvPr>
        </p:nvSpPr>
        <p:spPr bwMode="gray">
          <a:xfrm>
            <a:off x="6156960" y="1828800"/>
            <a:ext cx="5303520" cy="1737270"/>
          </a:xfrm>
        </p:spPr>
        <p:txBody>
          <a:bodyPr anchor="t">
            <a:noAutofit/>
          </a:bodyPr>
          <a:lstStyle>
            <a:lvl1pPr marL="0" indent="0">
              <a:buNone/>
              <a:defRPr b="0">
                <a:solidFill>
                  <a:schemeClr val="tx1"/>
                </a:solidFill>
              </a:defRPr>
            </a:lvl1pPr>
            <a:lvl2pPr>
              <a:defRPr b="0">
                <a:solidFill>
                  <a:schemeClr val="bg2"/>
                </a:solidFill>
              </a:defRPr>
            </a:lvl2pPr>
            <a:lvl3pPr>
              <a:defRPr b="0">
                <a:solidFill>
                  <a:schemeClr val="bg2"/>
                </a:solidFill>
              </a:defRPr>
            </a:lvl3pPr>
            <a:lvl4pPr>
              <a:defRPr b="0">
                <a:solidFill>
                  <a:schemeClr val="bg2"/>
                </a:solidFill>
              </a:defRPr>
            </a:lvl4pPr>
            <a:lvl5pPr>
              <a:defRPr b="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8966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nd Slide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03C5AC-1382-43C6-AAFE-6377BA615A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578347" y="3145536"/>
            <a:ext cx="5035306" cy="566929"/>
          </a:xfrm>
          <a:prstGeom prst="rect">
            <a:avLst/>
          </a:prstGeom>
        </p:spPr>
      </p:pic>
    </p:spTree>
    <p:extLst>
      <p:ext uri="{BB962C8B-B14F-4D97-AF65-F5344CB8AC3E}">
        <p14:creationId xmlns:p14="http://schemas.microsoft.com/office/powerpoint/2010/main" val="3397775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3C63E8-A757-437B-89B5-A92323037D70}"/>
              </a:ext>
            </a:extLst>
          </p:cNvPr>
          <p:cNvSpPr/>
          <p:nvPr userDrawn="1"/>
        </p:nvSpPr>
        <p:spPr bwMode="ltGray">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43832C7-714B-439A-A941-A961367F79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578347" y="3145536"/>
            <a:ext cx="5035306" cy="566929"/>
          </a:xfrm>
          <a:prstGeom prst="rect">
            <a:avLst/>
          </a:prstGeom>
        </p:spPr>
      </p:pic>
    </p:spTree>
    <p:extLst>
      <p:ext uri="{BB962C8B-B14F-4D97-AF65-F5344CB8AC3E}">
        <p14:creationId xmlns:p14="http://schemas.microsoft.com/office/powerpoint/2010/main" val="115595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Lead Line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5A9B4-4F78-4BD3-A9E7-10DBB9BD5AAB}"/>
              </a:ext>
            </a:extLst>
          </p:cNvPr>
          <p:cNvSpPr>
            <a:spLocks noGrp="1"/>
          </p:cNvSpPr>
          <p:nvPr>
            <p:ph type="title" hasCustomPrompt="1"/>
          </p:nvPr>
        </p:nvSpPr>
        <p:spPr bwMode="gray">
          <a:xfrm>
            <a:off x="548640" y="228600"/>
            <a:ext cx="10972800" cy="1097280"/>
          </a:xfrm>
        </p:spPr>
        <p:txBody>
          <a:bodyPr/>
          <a:lstStyle/>
          <a:p>
            <a:r>
              <a:rPr lang="en-US"/>
              <a:t>Click to edit master title style</a:t>
            </a:r>
          </a:p>
        </p:txBody>
      </p:sp>
      <p:sp>
        <p:nvSpPr>
          <p:cNvPr id="4" name="Text Placeholder 3">
            <a:extLst>
              <a:ext uri="{FF2B5EF4-FFF2-40B4-BE49-F238E27FC236}">
                <a16:creationId xmlns:a16="http://schemas.microsoft.com/office/drawing/2014/main" id="{FFD43FB4-CFD8-4577-8558-30475385B2E2}"/>
              </a:ext>
            </a:extLst>
          </p:cNvPr>
          <p:cNvSpPr>
            <a:spLocks noGrp="1"/>
          </p:cNvSpPr>
          <p:nvPr>
            <p:ph type="body" sz="quarter" idx="10" hasCustomPrompt="1"/>
          </p:nvPr>
        </p:nvSpPr>
        <p:spPr bwMode="gray">
          <a:xfrm>
            <a:off x="548640" y="1417320"/>
            <a:ext cx="10972800" cy="1737270"/>
          </a:xfrm>
        </p:spPr>
        <p:txBody>
          <a:bodyPr>
            <a:noAutofit/>
          </a:bodyPr>
          <a:lstStyle>
            <a:lvl1pPr marL="0" indent="0">
              <a:buNone/>
              <a:defRPr>
                <a:solidFill>
                  <a:schemeClr val="tx1"/>
                </a:solidFill>
              </a:defRPr>
            </a:lvl1pPr>
            <a:lvl2pPr marL="231775" indent="-231775">
              <a:buFont typeface="Arial" panose="020B0604020202020204" pitchFamily="34" charset="0"/>
              <a:buChar char="•"/>
              <a:defRPr/>
            </a:lvl2pPr>
            <a:lvl3pPr marL="396875" indent="-166688">
              <a:buFont typeface="Montserrat" pitchFamily="2" charset="0"/>
              <a:buChar char="–"/>
              <a:defRPr/>
            </a:lvl3pPr>
            <a:lvl4pPr marL="628650" indent="-231775">
              <a:buFont typeface="Arial" panose="020B0604020202020204" pitchFamily="34" charset="0"/>
              <a:buChar char="•"/>
              <a:defRPr/>
            </a:lvl4pPr>
            <a:lvl5pPr marL="858838" indent="-230188">
              <a:buFont typeface="Montserrat" pitchFamily="2"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93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Sub-Title and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736B527-13DB-4F7F-9BAA-D0273ABCDE71}"/>
              </a:ext>
            </a:extLst>
          </p:cNvPr>
          <p:cNvSpPr>
            <a:spLocks noGrp="1"/>
          </p:cNvSpPr>
          <p:nvPr>
            <p:ph type="body" sz="quarter" idx="12" hasCustomPrompt="1"/>
          </p:nvPr>
        </p:nvSpPr>
        <p:spPr bwMode="gray">
          <a:xfrm>
            <a:off x="548639" y="1417320"/>
            <a:ext cx="10972799" cy="548640"/>
          </a:xfrm>
        </p:spPr>
        <p:txBody>
          <a:bodyPr/>
          <a:lstStyle>
            <a:lvl1pPr marL="0" indent="0">
              <a:spcBef>
                <a:spcPts val="0"/>
              </a:spcBef>
              <a:spcAft>
                <a:spcPts val="0"/>
              </a:spcAft>
              <a:buNone/>
              <a:defRPr>
                <a:solidFill>
                  <a:schemeClr val="accent1"/>
                </a:solidFill>
              </a:defRPr>
            </a:lvl1pPr>
          </a:lstStyle>
          <a:p>
            <a:pPr lvl="0"/>
            <a:r>
              <a:rPr lang="en-US"/>
              <a:t>Click to edit master text styles</a:t>
            </a:r>
          </a:p>
        </p:txBody>
      </p:sp>
      <p:sp>
        <p:nvSpPr>
          <p:cNvPr id="2" name="Title 1">
            <a:extLst>
              <a:ext uri="{FF2B5EF4-FFF2-40B4-BE49-F238E27FC236}">
                <a16:creationId xmlns:a16="http://schemas.microsoft.com/office/drawing/2014/main" id="{F82A01CB-410B-4355-8EA1-EA29928F8958}"/>
              </a:ext>
            </a:extLst>
          </p:cNvPr>
          <p:cNvSpPr>
            <a:spLocks noGrp="1"/>
          </p:cNvSpPr>
          <p:nvPr>
            <p:ph type="title" hasCustomPrompt="1"/>
          </p:nvPr>
        </p:nvSpPr>
        <p:spPr bwMode="gray">
          <a:xfrm>
            <a:off x="548640" y="228600"/>
            <a:ext cx="10972800" cy="1097280"/>
          </a:xfrm>
        </p:spPr>
        <p:txBody>
          <a:bodyPr/>
          <a:lstStyle>
            <a:lvl1pPr>
              <a:defRPr/>
            </a:lvl1pPr>
          </a:lstStyle>
          <a:p>
            <a:r>
              <a:rPr lang="en-US"/>
              <a:t>Click to edit master title style</a:t>
            </a:r>
          </a:p>
        </p:txBody>
      </p:sp>
      <p:sp>
        <p:nvSpPr>
          <p:cNvPr id="6" name="Text Placeholder 5">
            <a:extLst>
              <a:ext uri="{FF2B5EF4-FFF2-40B4-BE49-F238E27FC236}">
                <a16:creationId xmlns:a16="http://schemas.microsoft.com/office/drawing/2014/main" id="{EE97B3F3-65AE-439D-8BBB-87E57AAA03C2}"/>
              </a:ext>
            </a:extLst>
          </p:cNvPr>
          <p:cNvSpPr>
            <a:spLocks noGrp="1"/>
          </p:cNvSpPr>
          <p:nvPr>
            <p:ph type="body" sz="quarter" idx="11" hasCustomPrompt="1"/>
          </p:nvPr>
        </p:nvSpPr>
        <p:spPr bwMode="gray">
          <a:xfrm>
            <a:off x="548640" y="2057400"/>
            <a:ext cx="1097280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9349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87A65-77F6-41F7-AB0D-566B5868BFFE}"/>
              </a:ext>
            </a:extLst>
          </p:cNvPr>
          <p:cNvSpPr>
            <a:spLocks noGrp="1"/>
          </p:cNvSpPr>
          <p:nvPr>
            <p:ph type="title" hasCustomPrompt="1"/>
          </p:nvPr>
        </p:nvSpPr>
        <p:spPr bwMode="gray">
          <a:xfrm>
            <a:off x="831850" y="2286000"/>
            <a:ext cx="10515600" cy="2011680"/>
          </a:xfrm>
        </p:spPr>
        <p:txBody>
          <a:bodyPr anchor="b">
            <a:normAutofit/>
          </a:bodyPr>
          <a:lstStyle>
            <a:lvl1pPr>
              <a:lnSpc>
                <a:spcPct val="110000"/>
              </a:lnSpc>
              <a:spcAft>
                <a:spcPts val="600"/>
              </a:spcAft>
              <a:defRPr sz="4800"/>
            </a:lvl1pPr>
          </a:lstStyle>
          <a:p>
            <a:r>
              <a:rPr lang="en-US"/>
              <a:t>Click to edit master title style</a:t>
            </a:r>
          </a:p>
        </p:txBody>
      </p:sp>
      <p:sp>
        <p:nvSpPr>
          <p:cNvPr id="3" name="Text Placeholder 2">
            <a:extLst>
              <a:ext uri="{FF2B5EF4-FFF2-40B4-BE49-F238E27FC236}">
                <a16:creationId xmlns:a16="http://schemas.microsoft.com/office/drawing/2014/main" id="{C8900C92-AFC9-45F0-B352-270FC7948B6A}"/>
              </a:ext>
            </a:extLst>
          </p:cNvPr>
          <p:cNvSpPr>
            <a:spLocks noGrp="1"/>
          </p:cNvSpPr>
          <p:nvPr>
            <p:ph type="body" idx="1"/>
          </p:nvPr>
        </p:nvSpPr>
        <p:spPr bwMode="gray">
          <a:xfrm>
            <a:off x="831850" y="4389120"/>
            <a:ext cx="10515600" cy="1500187"/>
          </a:xfrm>
        </p:spPr>
        <p:txBody>
          <a:bodyPr/>
          <a:lstStyle>
            <a:lvl1pPr marL="0" indent="0">
              <a:spcBef>
                <a:spcPts val="0"/>
              </a:spcBef>
              <a:spcAft>
                <a:spcPts val="1000"/>
              </a:spcAft>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10C3664B-10D6-4C70-9CB9-4CA6D539A11A}"/>
              </a:ext>
            </a:extLst>
          </p:cNvPr>
          <p:cNvSpPr/>
          <p:nvPr userDrawn="1"/>
        </p:nvSpPr>
        <p:spPr bwMode="gray">
          <a:xfrm>
            <a:off x="0" y="4297680"/>
            <a:ext cx="12188952" cy="54864"/>
          </a:xfrm>
          <a:prstGeom prst="rect">
            <a:avLst/>
          </a:prstGeom>
          <a:gradFill flip="none" rotWithShape="1">
            <a:gsLst>
              <a:gs pos="0">
                <a:schemeClr val="accent1"/>
              </a:gs>
              <a:gs pos="100000">
                <a:schemeClr val="accent3"/>
              </a:gs>
              <a:gs pos="5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8968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top Slide Deep Ocea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0602CC-3715-4F07-962F-D13E2696B143}"/>
              </a:ext>
            </a:extLst>
          </p:cNvPr>
          <p:cNvSpPr/>
          <p:nvPr userDrawn="1"/>
        </p:nvSpPr>
        <p:spPr bwMode="gray">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3427B9-142B-468C-B6DD-20C69CDE72CA}"/>
              </a:ext>
            </a:extLst>
          </p:cNvPr>
          <p:cNvSpPr>
            <a:spLocks noGrp="1"/>
          </p:cNvSpPr>
          <p:nvPr>
            <p:ph type="title" hasCustomPrompt="1"/>
          </p:nvPr>
        </p:nvSpPr>
        <p:spPr bwMode="gray">
          <a:xfrm>
            <a:off x="746760" y="685800"/>
            <a:ext cx="10698480" cy="5486400"/>
          </a:xfrm>
        </p:spPr>
        <p:txBody>
          <a:bodyPr anchor="ctr">
            <a:noAutofit/>
          </a:bodyPr>
          <a:lstStyle>
            <a:lvl1pPr algn="ctr">
              <a:lnSpc>
                <a:spcPct val="110000"/>
              </a:lnSpc>
              <a:spcAft>
                <a:spcPts val="1200"/>
              </a:spcAft>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702814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op Slide Peac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9FEEFF-5395-4182-A27D-EA7A0C19B01F}"/>
              </a:ext>
            </a:extLst>
          </p:cNvPr>
          <p:cNvSpPr/>
          <p:nvPr userDrawn="1"/>
        </p:nvSpPr>
        <p:spPr>
          <a:xfrm>
            <a:off x="1524"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2163D8-1888-498C-9759-1609791AEA5E}"/>
              </a:ext>
            </a:extLst>
          </p:cNvPr>
          <p:cNvSpPr>
            <a:spLocks noGrp="1"/>
          </p:cNvSpPr>
          <p:nvPr>
            <p:ph type="title" hasCustomPrompt="1"/>
          </p:nvPr>
        </p:nvSpPr>
        <p:spPr bwMode="gray">
          <a:xfrm>
            <a:off x="746760" y="685800"/>
            <a:ext cx="10698480" cy="5486400"/>
          </a:xfrm>
        </p:spPr>
        <p:txBody>
          <a:bodyPr tIns="0" bIns="0" anchor="ctr">
            <a:noAutofit/>
          </a:bodyPr>
          <a:lstStyle>
            <a:lvl1pPr algn="ctr">
              <a:lnSpc>
                <a:spcPct val="110000"/>
              </a:lnSpc>
              <a:spcAft>
                <a:spcPts val="1200"/>
              </a:spcAft>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519026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p Slide Pe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362F91-0D38-40ED-9CBA-20E89052A14C}"/>
              </a:ext>
            </a:extLst>
          </p:cNvPr>
          <p:cNvSpPr/>
          <p:nvPr userDrawn="1"/>
        </p:nvSpPr>
        <p:spPr bwMode="ltGray">
          <a:xfrm>
            <a:off x="1524" y="0"/>
            <a:ext cx="1218895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7FA879-92E8-4ECD-BCC6-D677C1B4D0C2}"/>
              </a:ext>
            </a:extLst>
          </p:cNvPr>
          <p:cNvSpPr>
            <a:spLocks noGrp="1"/>
          </p:cNvSpPr>
          <p:nvPr>
            <p:ph type="title" hasCustomPrompt="1"/>
          </p:nvPr>
        </p:nvSpPr>
        <p:spPr bwMode="gray">
          <a:xfrm>
            <a:off x="746760" y="685800"/>
            <a:ext cx="10698480" cy="5486400"/>
          </a:xfrm>
        </p:spPr>
        <p:txBody>
          <a:bodyPr tIns="0" bIns="0" anchor="ctr" anchorCtr="0">
            <a:normAutofit/>
          </a:bodyPr>
          <a:lstStyle>
            <a:lvl1pPr algn="ctr">
              <a:lnSpc>
                <a:spcPct val="110000"/>
              </a:lnSpc>
              <a:spcAft>
                <a:spcPts val="1200"/>
              </a:spcAft>
              <a:defRPr sz="6000">
                <a:solidFill>
                  <a:schemeClr val="tx1"/>
                </a:solidFill>
              </a:defRPr>
            </a:lvl1pPr>
          </a:lstStyle>
          <a:p>
            <a:r>
              <a:rPr lang="en-US"/>
              <a:t>Click to edit master title style</a:t>
            </a:r>
          </a:p>
        </p:txBody>
      </p:sp>
    </p:spTree>
    <p:extLst>
      <p:ext uri="{BB962C8B-B14F-4D97-AF65-F5344CB8AC3E}">
        <p14:creationId xmlns:p14="http://schemas.microsoft.com/office/powerpoint/2010/main" val="1392773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vigation w/Title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06D8B-1C87-44F7-B24D-3B8C1400F843}"/>
              </a:ext>
            </a:extLst>
          </p:cNvPr>
          <p:cNvSpPr>
            <a:spLocks noGrp="1"/>
          </p:cNvSpPr>
          <p:nvPr>
            <p:ph type="title" hasCustomPrompt="1"/>
          </p:nvPr>
        </p:nvSpPr>
        <p:spPr bwMode="gray">
          <a:xfrm>
            <a:off x="548640" y="502920"/>
            <a:ext cx="10972800" cy="822960"/>
          </a:xfrm>
        </p:spPr>
        <p:txBody>
          <a:bodyPr/>
          <a:lstStyle/>
          <a:p>
            <a:r>
              <a:rPr lang="en-US"/>
              <a:t>Click to edit master title style</a:t>
            </a:r>
          </a:p>
        </p:txBody>
      </p:sp>
      <p:sp>
        <p:nvSpPr>
          <p:cNvPr id="4" name="Text Placeholder 3">
            <a:extLst>
              <a:ext uri="{FF2B5EF4-FFF2-40B4-BE49-F238E27FC236}">
                <a16:creationId xmlns:a16="http://schemas.microsoft.com/office/drawing/2014/main" id="{D22CFC67-10F0-4413-A377-C2F301E647CE}"/>
              </a:ext>
            </a:extLst>
          </p:cNvPr>
          <p:cNvSpPr>
            <a:spLocks noGrp="1"/>
          </p:cNvSpPr>
          <p:nvPr>
            <p:ph type="body" sz="quarter" idx="10" hasCustomPrompt="1"/>
          </p:nvPr>
        </p:nvSpPr>
        <p:spPr bwMode="gray">
          <a:xfrm>
            <a:off x="548639" y="1417320"/>
            <a:ext cx="10972799" cy="1737270"/>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11935B8D-30D2-4F78-BADD-2CB2839AE355}"/>
              </a:ext>
            </a:extLst>
          </p:cNvPr>
          <p:cNvSpPr>
            <a:spLocks noGrp="1"/>
          </p:cNvSpPr>
          <p:nvPr>
            <p:ph type="body" sz="quarter" idx="11" hasCustomPrompt="1"/>
          </p:nvPr>
        </p:nvSpPr>
        <p:spPr bwMode="gray">
          <a:xfrm>
            <a:off x="548639" y="182880"/>
            <a:ext cx="5486400" cy="274320"/>
          </a:xfrm>
        </p:spPr>
        <p:txBody>
          <a:bodyPr anchor="ctr">
            <a:noAutofit/>
          </a:bodyPr>
          <a:lstStyle>
            <a:lvl1pPr marL="0" indent="0">
              <a:lnSpc>
                <a:spcPct val="100000"/>
              </a:lnSpc>
              <a:spcBef>
                <a:spcPts val="0"/>
              </a:spcBef>
              <a:spcAft>
                <a:spcPts val="0"/>
              </a:spcAft>
              <a:buNone/>
              <a:defRPr sz="1000" b="1" i="0" cap="none"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242012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8E9CD1-0C23-4D8A-A67A-EF582B85B8C6}"/>
              </a:ext>
            </a:extLst>
          </p:cNvPr>
          <p:cNvSpPr>
            <a:spLocks noGrp="1"/>
          </p:cNvSpPr>
          <p:nvPr>
            <p:ph type="title"/>
          </p:nvPr>
        </p:nvSpPr>
        <p:spPr bwMode="gray">
          <a:xfrm>
            <a:off x="548640" y="228600"/>
            <a:ext cx="10972800" cy="1097280"/>
          </a:xfrm>
          <a:prstGeom prst="rect">
            <a:avLst/>
          </a:prstGeom>
        </p:spPr>
        <p:txBody>
          <a:bodyPr vert="horz" lIns="0" tIns="45720" rIns="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46F9F48D-7D14-401E-AD12-F7EAD627EB61}"/>
              </a:ext>
            </a:extLst>
          </p:cNvPr>
          <p:cNvSpPr>
            <a:spLocks noGrp="1"/>
          </p:cNvSpPr>
          <p:nvPr>
            <p:ph type="body" idx="1"/>
          </p:nvPr>
        </p:nvSpPr>
        <p:spPr bwMode="gray">
          <a:xfrm>
            <a:off x="548640" y="1417320"/>
            <a:ext cx="10972800" cy="1737270"/>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EC0AABAD-E9C8-48C5-898C-64C83B0DC5D5}"/>
              </a:ext>
            </a:extLst>
          </p:cNvPr>
          <p:cNvSpPr txBox="1"/>
          <p:nvPr userDrawn="1"/>
        </p:nvSpPr>
        <p:spPr bwMode="gray">
          <a:xfrm>
            <a:off x="11551920" y="6474352"/>
            <a:ext cx="365760" cy="228600"/>
          </a:xfrm>
          <a:prstGeom prst="rect">
            <a:avLst/>
          </a:prstGeom>
          <a:noFill/>
        </p:spPr>
        <p:txBody>
          <a:bodyPr wrap="none" lIns="91440" tIns="0" rIns="0" bIns="0" rtlCol="0" anchor="ctr">
            <a:noAutofit/>
          </a:bodyPr>
          <a:lstStyle/>
          <a:p>
            <a:pPr algn="r"/>
            <a:fld id="{67BB12AA-7393-4011-84FB-B3A64C0C3AF3}" type="slidenum">
              <a:rPr lang="en-US" sz="800" smtClean="0">
                <a:solidFill>
                  <a:schemeClr val="bg2">
                    <a:lumMod val="75000"/>
                  </a:schemeClr>
                </a:solidFill>
              </a:rPr>
              <a:pPr algn="r"/>
              <a:t>‹#›</a:t>
            </a:fld>
            <a:endParaRPr lang="en-US" sz="800">
              <a:solidFill>
                <a:schemeClr val="bg2">
                  <a:lumMod val="75000"/>
                </a:schemeClr>
              </a:solidFill>
            </a:endParaRPr>
          </a:p>
        </p:txBody>
      </p:sp>
      <p:cxnSp>
        <p:nvCxnSpPr>
          <p:cNvPr id="9" name="Straight Connector 8">
            <a:extLst>
              <a:ext uri="{FF2B5EF4-FFF2-40B4-BE49-F238E27FC236}">
                <a16:creationId xmlns:a16="http://schemas.microsoft.com/office/drawing/2014/main" id="{63AF5ACD-F2E3-44B7-814C-035E334979F9}"/>
              </a:ext>
            </a:extLst>
          </p:cNvPr>
          <p:cNvCxnSpPr>
            <a:cxnSpLocks/>
          </p:cNvCxnSpPr>
          <p:nvPr userDrawn="1"/>
        </p:nvCxnSpPr>
        <p:spPr bwMode="gray">
          <a:xfrm>
            <a:off x="11536680" y="6474352"/>
            <a:ext cx="0" cy="2286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7AC367D-A308-490D-9AD0-848C97E965FD}"/>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bwMode="gray">
          <a:xfrm>
            <a:off x="226607" y="6463005"/>
            <a:ext cx="1828800" cy="205906"/>
          </a:xfrm>
          <a:prstGeom prst="rect">
            <a:avLst/>
          </a:prstGeom>
        </p:spPr>
      </p:pic>
      <p:sp>
        <p:nvSpPr>
          <p:cNvPr id="14" name="TextBox 13">
            <a:extLst>
              <a:ext uri="{FF2B5EF4-FFF2-40B4-BE49-F238E27FC236}">
                <a16:creationId xmlns:a16="http://schemas.microsoft.com/office/drawing/2014/main" id="{1202D1C8-CDD0-41BF-9A62-0B15720EAE89}"/>
              </a:ext>
            </a:extLst>
          </p:cNvPr>
          <p:cNvSpPr txBox="1"/>
          <p:nvPr userDrawn="1"/>
        </p:nvSpPr>
        <p:spPr bwMode="gray">
          <a:xfrm>
            <a:off x="4873711" y="6504402"/>
            <a:ext cx="2444579" cy="123111"/>
          </a:xfrm>
          <a:prstGeom prst="rect">
            <a:avLst/>
          </a:prstGeom>
          <a:noFill/>
        </p:spPr>
        <p:txBody>
          <a:bodyPr wrap="none" lIns="0" tIns="0" rIns="0" bIns="0" rtlCol="0" anchor="ctr">
            <a:spAutoFit/>
          </a:bodyPr>
          <a:lstStyle/>
          <a:p>
            <a:pPr algn="ctr"/>
            <a:r>
              <a:rPr lang="en-US" sz="800">
                <a:solidFill>
                  <a:schemeClr val="bg2">
                    <a:lumMod val="60000"/>
                    <a:lumOff val="40000"/>
                  </a:schemeClr>
                </a:solidFill>
              </a:rPr>
              <a:t>Proprietary and confidential. All rights reserved.</a:t>
            </a:r>
          </a:p>
        </p:txBody>
      </p:sp>
    </p:spTree>
    <p:extLst>
      <p:ext uri="{BB962C8B-B14F-4D97-AF65-F5344CB8AC3E}">
        <p14:creationId xmlns:p14="http://schemas.microsoft.com/office/powerpoint/2010/main" val="826069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xStyles>
    <p:title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a:solidFill>
            <a:schemeClr val="bg2"/>
          </a:solidFill>
          <a:latin typeface="+mn-lt"/>
          <a:ea typeface="+mn-ea"/>
          <a:cs typeface="+mn-cs"/>
        </a:defRPr>
      </a:lvl1pPr>
      <a:lvl2pPr marL="461963" indent="-231775" algn="l" defTabSz="914400" rtl="0" eaLnBrk="1" latinLnBrk="0" hangingPunct="1">
        <a:lnSpc>
          <a:spcPct val="110000"/>
        </a:lnSpc>
        <a:spcBef>
          <a:spcPts val="0"/>
        </a:spcBef>
        <a:spcAft>
          <a:spcPts val="600"/>
        </a:spcAft>
        <a:buClrTx/>
        <a:buFont typeface="Montserrat" pitchFamily="2" charset="0"/>
        <a:buChar char="–"/>
        <a:defRPr sz="1600" kern="1200">
          <a:solidFill>
            <a:schemeClr val="bg2"/>
          </a:solidFill>
          <a:latin typeface="+mn-lt"/>
          <a:ea typeface="+mn-ea"/>
          <a:cs typeface="+mn-cs"/>
        </a:defRPr>
      </a:lvl2pPr>
      <a:lvl3pPr marL="684213" indent="-22225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bg2"/>
          </a:solidFill>
          <a:latin typeface="+mn-lt"/>
          <a:ea typeface="+mn-ea"/>
          <a:cs typeface="+mn-cs"/>
        </a:defRPr>
      </a:lvl3pPr>
      <a:lvl4pPr marL="914400" indent="-230188" algn="l" defTabSz="914400" rtl="0" eaLnBrk="1" latinLnBrk="0" hangingPunct="1">
        <a:lnSpc>
          <a:spcPct val="110000"/>
        </a:lnSpc>
        <a:spcBef>
          <a:spcPts val="0"/>
        </a:spcBef>
        <a:spcAft>
          <a:spcPts val="600"/>
        </a:spcAft>
        <a:buFont typeface="Montserrat" pitchFamily="2" charset="0"/>
        <a:buChar char="–"/>
        <a:defRPr sz="1600" kern="1200">
          <a:solidFill>
            <a:schemeClr val="bg2"/>
          </a:solidFill>
          <a:latin typeface="+mn-lt"/>
          <a:ea typeface="+mn-ea"/>
          <a:cs typeface="+mn-cs"/>
        </a:defRPr>
      </a:lvl4pPr>
      <a:lvl5pPr marL="1144588" indent="-230188"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chart" Target="../charts/chart8.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50.png"/><Relationship Id="rId5" Type="http://schemas.microsoft.com/office/2014/relationships/chartEx" Target="../charts/chartEx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2.xml"/><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7FF64A8F_77C541F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4.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8976-31DA-4B60-9151-A0EED4C23EE7}"/>
              </a:ext>
            </a:extLst>
          </p:cNvPr>
          <p:cNvSpPr>
            <a:spLocks noGrp="1"/>
          </p:cNvSpPr>
          <p:nvPr>
            <p:ph type="ctrTitle"/>
          </p:nvPr>
        </p:nvSpPr>
        <p:spPr>
          <a:xfrm>
            <a:off x="914400" y="2497974"/>
            <a:ext cx="11120284" cy="2194560"/>
          </a:xfrm>
        </p:spPr>
        <p:txBody>
          <a:bodyPr/>
          <a:lstStyle/>
          <a:p>
            <a:r>
              <a:rPr lang="en-GB" dirty="0"/>
              <a:t>A</a:t>
            </a:r>
            <a:r>
              <a:rPr lang="en-US" dirty="0" err="1"/>
              <a:t>ll</a:t>
            </a:r>
            <a:r>
              <a:rPr lang="en-US" dirty="0"/>
              <a:t> Things Pharmacy</a:t>
            </a:r>
            <a:br>
              <a:rPr lang="en-US" dirty="0"/>
            </a:br>
            <a:r>
              <a:rPr lang="en-US" sz="3600" dirty="0"/>
              <a:t>Year End Trends, Need to Know Items, Future Strategies  </a:t>
            </a:r>
            <a:endParaRPr lang="en-US" dirty="0"/>
          </a:p>
        </p:txBody>
      </p:sp>
      <p:sp>
        <p:nvSpPr>
          <p:cNvPr id="3" name="Subtitle 2">
            <a:extLst>
              <a:ext uri="{FF2B5EF4-FFF2-40B4-BE49-F238E27FC236}">
                <a16:creationId xmlns:a16="http://schemas.microsoft.com/office/drawing/2014/main" id="{9C076783-AB19-4F04-8E72-69E6595E39E5}"/>
              </a:ext>
            </a:extLst>
          </p:cNvPr>
          <p:cNvSpPr>
            <a:spLocks noGrp="1"/>
          </p:cNvSpPr>
          <p:nvPr>
            <p:ph type="subTitle" idx="1"/>
          </p:nvPr>
        </p:nvSpPr>
        <p:spPr/>
        <p:txBody>
          <a:bodyPr/>
          <a:lstStyle/>
          <a:p>
            <a:r>
              <a:rPr lang="en-US" dirty="0"/>
              <a:t>Kaycee DeGabriele, Bob Eisendrath, Amanda Manley, Mary Delaney</a:t>
            </a:r>
          </a:p>
        </p:txBody>
      </p:sp>
      <p:sp>
        <p:nvSpPr>
          <p:cNvPr id="4" name="Rectangle 3">
            <a:extLst>
              <a:ext uri="{FF2B5EF4-FFF2-40B4-BE49-F238E27FC236}">
                <a16:creationId xmlns:a16="http://schemas.microsoft.com/office/drawing/2014/main" id="{EA4B37A1-31B7-BE7C-C656-7CFE407433C8}"/>
              </a:ext>
            </a:extLst>
          </p:cNvPr>
          <p:cNvSpPr/>
          <p:nvPr/>
        </p:nvSpPr>
        <p:spPr>
          <a:xfrm>
            <a:off x="215845" y="39245"/>
            <a:ext cx="3049309" cy="8830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6" name="Picture 5" descr="A logo with colorful circles&#10;&#10;Description automatically generated">
            <a:extLst>
              <a:ext uri="{FF2B5EF4-FFF2-40B4-BE49-F238E27FC236}">
                <a16:creationId xmlns:a16="http://schemas.microsoft.com/office/drawing/2014/main" id="{E08C5D37-1386-E6E2-CBFE-E05D5E56F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845" y="130685"/>
            <a:ext cx="1806517" cy="883004"/>
          </a:xfrm>
          <a:prstGeom prst="rect">
            <a:avLst/>
          </a:prstGeom>
        </p:spPr>
      </p:pic>
      <p:pic>
        <p:nvPicPr>
          <p:cNvPr id="7" name="Picture 6" descr="A blue and green cube with letters on it&#10;&#10;Description automatically generated">
            <a:extLst>
              <a:ext uri="{FF2B5EF4-FFF2-40B4-BE49-F238E27FC236}">
                <a16:creationId xmlns:a16="http://schemas.microsoft.com/office/drawing/2014/main" id="{9C50F9E7-5841-B593-D5B9-0B918AC373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7562" y="-151252"/>
            <a:ext cx="1736944" cy="1446878"/>
          </a:xfrm>
          <a:prstGeom prst="rect">
            <a:avLst/>
          </a:prstGeom>
        </p:spPr>
      </p:pic>
    </p:spTree>
    <p:extLst>
      <p:ext uri="{BB962C8B-B14F-4D97-AF65-F5344CB8AC3E}">
        <p14:creationId xmlns:p14="http://schemas.microsoft.com/office/powerpoint/2010/main" val="2100578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860FE-8103-3033-7650-1E2E4E96FA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865CC0-BF7B-EA8B-25CB-625CAA0C7756}"/>
              </a:ext>
            </a:extLst>
          </p:cNvPr>
          <p:cNvSpPr>
            <a:spLocks noGrp="1"/>
          </p:cNvSpPr>
          <p:nvPr>
            <p:ph type="title"/>
          </p:nvPr>
        </p:nvSpPr>
        <p:spPr/>
        <p:txBody>
          <a:bodyPr/>
          <a:lstStyle/>
          <a:p>
            <a:r>
              <a:rPr lang="en-GB"/>
              <a:t>Humira Biosimilars</a:t>
            </a:r>
            <a:endParaRPr lang="en-US"/>
          </a:p>
        </p:txBody>
      </p:sp>
      <p:pic>
        <p:nvPicPr>
          <p:cNvPr id="5" name="Picture 4" descr="A blue and green cube with letters on it&#10;&#10;Description automatically generated">
            <a:extLst>
              <a:ext uri="{FF2B5EF4-FFF2-40B4-BE49-F238E27FC236}">
                <a16:creationId xmlns:a16="http://schemas.microsoft.com/office/drawing/2014/main" id="{0B92BC49-BBE8-762E-D923-B3A8B5FEF0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2387" y="5949486"/>
            <a:ext cx="1239053" cy="1032134"/>
          </a:xfrm>
          <a:prstGeom prst="rect">
            <a:avLst/>
          </a:prstGeom>
        </p:spPr>
      </p:pic>
      <p:pic>
        <p:nvPicPr>
          <p:cNvPr id="3" name="Picture 2">
            <a:extLst>
              <a:ext uri="{FF2B5EF4-FFF2-40B4-BE49-F238E27FC236}">
                <a16:creationId xmlns:a16="http://schemas.microsoft.com/office/drawing/2014/main" id="{F14EBE47-ED41-BD2F-3D26-5793E50D8C0A}"/>
              </a:ext>
            </a:extLst>
          </p:cNvPr>
          <p:cNvPicPr>
            <a:picLocks noChangeAspect="1"/>
          </p:cNvPicPr>
          <p:nvPr/>
        </p:nvPicPr>
        <p:blipFill>
          <a:blip r:embed="rId4"/>
          <a:stretch>
            <a:fillRect/>
          </a:stretch>
        </p:blipFill>
        <p:spPr>
          <a:xfrm>
            <a:off x="141281" y="182720"/>
            <a:ext cx="8449854" cy="2286319"/>
          </a:xfrm>
          <a:prstGeom prst="rect">
            <a:avLst/>
          </a:prstGeom>
        </p:spPr>
      </p:pic>
      <p:pic>
        <p:nvPicPr>
          <p:cNvPr id="10" name="Picture 9">
            <a:extLst>
              <a:ext uri="{FF2B5EF4-FFF2-40B4-BE49-F238E27FC236}">
                <a16:creationId xmlns:a16="http://schemas.microsoft.com/office/drawing/2014/main" id="{FB2AFB18-7B33-8AD0-3BEF-AA80725B7FBE}"/>
              </a:ext>
            </a:extLst>
          </p:cNvPr>
          <p:cNvPicPr>
            <a:picLocks noChangeAspect="1"/>
          </p:cNvPicPr>
          <p:nvPr/>
        </p:nvPicPr>
        <p:blipFill>
          <a:blip r:embed="rId5"/>
          <a:stretch>
            <a:fillRect/>
          </a:stretch>
        </p:blipFill>
        <p:spPr>
          <a:xfrm>
            <a:off x="219361" y="2474170"/>
            <a:ext cx="10145541" cy="3829584"/>
          </a:xfrm>
          <a:prstGeom prst="rect">
            <a:avLst/>
          </a:prstGeom>
        </p:spPr>
      </p:pic>
      <p:sp>
        <p:nvSpPr>
          <p:cNvPr id="4" name="Rectangle 3">
            <a:extLst>
              <a:ext uri="{FF2B5EF4-FFF2-40B4-BE49-F238E27FC236}">
                <a16:creationId xmlns:a16="http://schemas.microsoft.com/office/drawing/2014/main" id="{17F1740B-39F4-BA64-A5AB-8CB83C274BEA}"/>
              </a:ext>
            </a:extLst>
          </p:cNvPr>
          <p:cNvSpPr/>
          <p:nvPr/>
        </p:nvSpPr>
        <p:spPr>
          <a:xfrm>
            <a:off x="95596" y="6334298"/>
            <a:ext cx="2040775" cy="3823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6" name="Picture 5" descr="A blue and white logo&#10;&#10;Description automatically generated">
            <a:extLst>
              <a:ext uri="{FF2B5EF4-FFF2-40B4-BE49-F238E27FC236}">
                <a16:creationId xmlns:a16="http://schemas.microsoft.com/office/drawing/2014/main" id="{3A86664D-AF54-0676-34EB-2A5B4B8F8C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281" y="6333861"/>
            <a:ext cx="1775895" cy="432135"/>
          </a:xfrm>
          <a:prstGeom prst="rect">
            <a:avLst/>
          </a:prstGeom>
        </p:spPr>
      </p:pic>
    </p:spTree>
    <p:extLst>
      <p:ext uri="{BB962C8B-B14F-4D97-AF65-F5344CB8AC3E}">
        <p14:creationId xmlns:p14="http://schemas.microsoft.com/office/powerpoint/2010/main" val="1185401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FAC2F-C81D-255F-08E3-2DC82FE681CF}"/>
            </a:ext>
          </a:extLst>
        </p:cNvPr>
        <p:cNvGrpSpPr/>
        <p:nvPr/>
      </p:nvGrpSpPr>
      <p:grpSpPr>
        <a:xfrm>
          <a:off x="0" y="0"/>
          <a:ext cx="0" cy="0"/>
          <a:chOff x="0" y="0"/>
          <a:chExt cx="0" cy="0"/>
        </a:xfrm>
      </p:grpSpPr>
      <p:pic>
        <p:nvPicPr>
          <p:cNvPr id="5" name="Picture 4" descr="A blue and green cube with letters on it&#10;&#10;Description automatically generated">
            <a:extLst>
              <a:ext uri="{FF2B5EF4-FFF2-40B4-BE49-F238E27FC236}">
                <a16:creationId xmlns:a16="http://schemas.microsoft.com/office/drawing/2014/main" id="{87DE6B16-1E75-E6E9-EA6D-BEAEF81BFC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2387" y="5949486"/>
            <a:ext cx="1239053" cy="1032134"/>
          </a:xfrm>
          <a:prstGeom prst="rect">
            <a:avLst/>
          </a:prstGeom>
        </p:spPr>
      </p:pic>
      <p:sp>
        <p:nvSpPr>
          <p:cNvPr id="7" name="Title 12">
            <a:extLst>
              <a:ext uri="{FF2B5EF4-FFF2-40B4-BE49-F238E27FC236}">
                <a16:creationId xmlns:a16="http://schemas.microsoft.com/office/drawing/2014/main" id="{E1B5EF8B-ACBA-0245-D63B-D044D22A649C}"/>
              </a:ext>
            </a:extLst>
          </p:cNvPr>
          <p:cNvSpPr txBox="1">
            <a:spLocks/>
          </p:cNvSpPr>
          <p:nvPr/>
        </p:nvSpPr>
        <p:spPr bwMode="gray">
          <a:xfrm>
            <a:off x="548640" y="228600"/>
            <a:ext cx="10972800" cy="1097280"/>
          </a:xfrm>
          <a:prstGeom prst="rect">
            <a:avLst/>
          </a:prstGeom>
        </p:spPr>
        <p:txBody>
          <a:bodyPr vert="horz" lIns="0" tIns="45720" rIns="0" bIns="45720" rtlCol="0" anchor="b">
            <a:normAutofit/>
          </a:bodyPr>
          <a:lst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a:ln>
                  <a:noFill/>
                </a:ln>
                <a:solidFill>
                  <a:srgbClr val="030406"/>
                </a:solidFill>
                <a:effectLst/>
                <a:uLnTx/>
                <a:uFillTx/>
                <a:latin typeface="Cormorant Garamond"/>
                <a:ea typeface="+mj-ea"/>
                <a:cs typeface="+mj-cs"/>
              </a:rPr>
              <a:t>NADAC</a:t>
            </a:r>
            <a:endParaRPr kumimoji="0" lang="en-US" sz="3600" b="0" i="0" u="none" strike="noStrike" kern="1200" cap="none" spc="0" normalizeH="0" baseline="0" noProof="0" dirty="0">
              <a:ln>
                <a:noFill/>
              </a:ln>
              <a:solidFill>
                <a:srgbClr val="030406"/>
              </a:solidFill>
              <a:effectLst/>
              <a:uLnTx/>
              <a:uFillTx/>
              <a:latin typeface="Cormorant Garamond"/>
              <a:ea typeface="+mj-ea"/>
              <a:cs typeface="+mj-cs"/>
            </a:endParaRPr>
          </a:p>
        </p:txBody>
      </p:sp>
      <p:graphicFrame>
        <p:nvGraphicFramePr>
          <p:cNvPr id="8" name="Chart 7">
            <a:extLst>
              <a:ext uri="{FF2B5EF4-FFF2-40B4-BE49-F238E27FC236}">
                <a16:creationId xmlns:a16="http://schemas.microsoft.com/office/drawing/2014/main" id="{CF89852D-E41B-D5FC-D6D5-2BED40C2182E}"/>
              </a:ext>
            </a:extLst>
          </p:cNvPr>
          <p:cNvGraphicFramePr>
            <a:graphicFrameLocks/>
          </p:cNvGraphicFramePr>
          <p:nvPr/>
        </p:nvGraphicFramePr>
        <p:xfrm>
          <a:off x="596365" y="1697546"/>
          <a:ext cx="5438675" cy="34629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Table 8">
            <a:extLst>
              <a:ext uri="{FF2B5EF4-FFF2-40B4-BE49-F238E27FC236}">
                <a16:creationId xmlns:a16="http://schemas.microsoft.com/office/drawing/2014/main" id="{CD24CD5C-527C-1E52-5A12-083E96F5FE8E}"/>
              </a:ext>
            </a:extLst>
          </p:cNvPr>
          <p:cNvGraphicFramePr>
            <a:graphicFrameLocks noGrp="1"/>
          </p:cNvGraphicFramePr>
          <p:nvPr/>
        </p:nvGraphicFramePr>
        <p:xfrm>
          <a:off x="7244861" y="2687320"/>
          <a:ext cx="4109776" cy="1483360"/>
        </p:xfrm>
        <a:graphic>
          <a:graphicData uri="http://schemas.openxmlformats.org/drawingml/2006/table">
            <a:tbl>
              <a:tblPr firstRow="1" bandRow="1">
                <a:tableStyleId>{5C22544A-7EE6-4342-B048-85BDC9FD1C3A}</a:tableStyleId>
              </a:tblPr>
              <a:tblGrid>
                <a:gridCol w="2054888">
                  <a:extLst>
                    <a:ext uri="{9D8B030D-6E8A-4147-A177-3AD203B41FA5}">
                      <a16:colId xmlns:a16="http://schemas.microsoft.com/office/drawing/2014/main" val="3058889375"/>
                    </a:ext>
                  </a:extLst>
                </a:gridCol>
                <a:gridCol w="2054888">
                  <a:extLst>
                    <a:ext uri="{9D8B030D-6E8A-4147-A177-3AD203B41FA5}">
                      <a16:colId xmlns:a16="http://schemas.microsoft.com/office/drawing/2014/main" val="2932309615"/>
                    </a:ext>
                  </a:extLst>
                </a:gridCol>
              </a:tblGrid>
              <a:tr h="370840">
                <a:tc>
                  <a:txBody>
                    <a:bodyPr/>
                    <a:lstStyle/>
                    <a:p>
                      <a:endParaRPr lang="en-US"/>
                    </a:p>
                  </a:txBody>
                  <a:tcPr anchor="ctr"/>
                </a:tc>
                <a:tc>
                  <a:txBody>
                    <a:bodyPr/>
                    <a:lstStyle/>
                    <a:p>
                      <a:pPr algn="ctr"/>
                      <a:r>
                        <a:rPr lang="en-US" dirty="0"/>
                        <a:t>% NADAC</a:t>
                      </a:r>
                    </a:p>
                  </a:txBody>
                  <a:tcPr anchor="ctr"/>
                </a:tc>
                <a:extLst>
                  <a:ext uri="{0D108BD9-81ED-4DB2-BD59-A6C34878D82A}">
                    <a16:rowId xmlns:a16="http://schemas.microsoft.com/office/drawing/2014/main" val="1265598506"/>
                  </a:ext>
                </a:extLst>
              </a:tr>
              <a:tr h="370840">
                <a:tc>
                  <a:txBody>
                    <a:bodyPr/>
                    <a:lstStyle/>
                    <a:p>
                      <a:r>
                        <a:rPr lang="en-US" dirty="0"/>
                        <a:t>Brand</a:t>
                      </a:r>
                    </a:p>
                  </a:txBody>
                  <a:tcPr anchor="ctr"/>
                </a:tc>
                <a:tc>
                  <a:txBody>
                    <a:bodyPr/>
                    <a:lstStyle/>
                    <a:p>
                      <a:pPr algn="ctr"/>
                      <a:r>
                        <a:rPr lang="en-US" dirty="0"/>
                        <a:t>97%</a:t>
                      </a:r>
                    </a:p>
                  </a:txBody>
                  <a:tcPr anchor="ctr"/>
                </a:tc>
                <a:extLst>
                  <a:ext uri="{0D108BD9-81ED-4DB2-BD59-A6C34878D82A}">
                    <a16:rowId xmlns:a16="http://schemas.microsoft.com/office/drawing/2014/main" val="3867012854"/>
                  </a:ext>
                </a:extLst>
              </a:tr>
              <a:tr h="370840">
                <a:tc>
                  <a:txBody>
                    <a:bodyPr/>
                    <a:lstStyle/>
                    <a:p>
                      <a:r>
                        <a:rPr lang="en-US" dirty="0"/>
                        <a:t>Specialty</a:t>
                      </a:r>
                    </a:p>
                  </a:txBody>
                  <a:tcPr anchor="ctr"/>
                </a:tc>
                <a:tc>
                  <a:txBody>
                    <a:bodyPr/>
                    <a:lstStyle/>
                    <a:p>
                      <a:pPr algn="ctr"/>
                      <a:r>
                        <a:rPr lang="en-US" dirty="0"/>
                        <a:t>97%</a:t>
                      </a:r>
                    </a:p>
                  </a:txBody>
                  <a:tcPr anchor="ctr"/>
                </a:tc>
                <a:extLst>
                  <a:ext uri="{0D108BD9-81ED-4DB2-BD59-A6C34878D82A}">
                    <a16:rowId xmlns:a16="http://schemas.microsoft.com/office/drawing/2014/main" val="3324302936"/>
                  </a:ext>
                </a:extLst>
              </a:tr>
              <a:tr h="370840">
                <a:tc>
                  <a:txBody>
                    <a:bodyPr/>
                    <a:lstStyle/>
                    <a:p>
                      <a:r>
                        <a:rPr lang="en-US" dirty="0"/>
                        <a:t>Generic</a:t>
                      </a:r>
                    </a:p>
                  </a:txBody>
                  <a:tcPr anchor="ctr"/>
                </a:tc>
                <a:tc>
                  <a:txBody>
                    <a:bodyPr/>
                    <a:lstStyle/>
                    <a:p>
                      <a:pPr algn="ctr"/>
                      <a:r>
                        <a:rPr lang="en-US" dirty="0"/>
                        <a:t>219%</a:t>
                      </a:r>
                    </a:p>
                  </a:txBody>
                  <a:tcPr anchor="ctr"/>
                </a:tc>
                <a:extLst>
                  <a:ext uri="{0D108BD9-81ED-4DB2-BD59-A6C34878D82A}">
                    <a16:rowId xmlns:a16="http://schemas.microsoft.com/office/drawing/2014/main" val="1164849741"/>
                  </a:ext>
                </a:extLst>
              </a:tr>
            </a:tbl>
          </a:graphicData>
        </a:graphic>
      </p:graphicFrame>
      <p:sp>
        <p:nvSpPr>
          <p:cNvPr id="2" name="Rectangle 1">
            <a:extLst>
              <a:ext uri="{FF2B5EF4-FFF2-40B4-BE49-F238E27FC236}">
                <a16:creationId xmlns:a16="http://schemas.microsoft.com/office/drawing/2014/main" id="{A5DD76EE-0FD5-392C-1D2D-246A1F23974D}"/>
              </a:ext>
            </a:extLst>
          </p:cNvPr>
          <p:cNvSpPr/>
          <p:nvPr/>
        </p:nvSpPr>
        <p:spPr>
          <a:xfrm>
            <a:off x="95596" y="6334298"/>
            <a:ext cx="2040775" cy="3823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3" name="Picture 2" descr="A blue and white logo&#10;&#10;Description automatically generated">
            <a:extLst>
              <a:ext uri="{FF2B5EF4-FFF2-40B4-BE49-F238E27FC236}">
                <a16:creationId xmlns:a16="http://schemas.microsoft.com/office/drawing/2014/main" id="{3159B758-9E52-4B8A-7222-FD48722E1B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281" y="6333861"/>
            <a:ext cx="1775895" cy="432135"/>
          </a:xfrm>
          <a:prstGeom prst="rect">
            <a:avLst/>
          </a:prstGeom>
        </p:spPr>
      </p:pic>
    </p:spTree>
    <p:extLst>
      <p:ext uri="{BB962C8B-B14F-4D97-AF65-F5344CB8AC3E}">
        <p14:creationId xmlns:p14="http://schemas.microsoft.com/office/powerpoint/2010/main" val="1456846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C1D5C-867C-A7AB-2868-602FD3926823}"/>
            </a:ext>
          </a:extLst>
        </p:cNvPr>
        <p:cNvGrpSpPr/>
        <p:nvPr/>
      </p:nvGrpSpPr>
      <p:grpSpPr>
        <a:xfrm>
          <a:off x="0" y="0"/>
          <a:ext cx="0" cy="0"/>
          <a:chOff x="0" y="0"/>
          <a:chExt cx="0" cy="0"/>
        </a:xfrm>
      </p:grpSpPr>
      <p:pic>
        <p:nvPicPr>
          <p:cNvPr id="5" name="Picture 4" descr="A blue and green cube with letters on it&#10;&#10;Description automatically generated">
            <a:extLst>
              <a:ext uri="{FF2B5EF4-FFF2-40B4-BE49-F238E27FC236}">
                <a16:creationId xmlns:a16="http://schemas.microsoft.com/office/drawing/2014/main" id="{87C64406-658D-0491-C66D-89CB97213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2387" y="5949486"/>
            <a:ext cx="1239053" cy="1032134"/>
          </a:xfrm>
          <a:prstGeom prst="rect">
            <a:avLst/>
          </a:prstGeom>
        </p:spPr>
      </p:pic>
      <p:pic>
        <p:nvPicPr>
          <p:cNvPr id="2" name="Picture 1">
            <a:extLst>
              <a:ext uri="{FF2B5EF4-FFF2-40B4-BE49-F238E27FC236}">
                <a16:creationId xmlns:a16="http://schemas.microsoft.com/office/drawing/2014/main" id="{601A3BAF-546E-2031-310D-53038B16B310}"/>
              </a:ext>
            </a:extLst>
          </p:cNvPr>
          <p:cNvPicPr>
            <a:picLocks noChangeAspect="1"/>
          </p:cNvPicPr>
          <p:nvPr/>
        </p:nvPicPr>
        <p:blipFill>
          <a:blip r:embed="rId4"/>
          <a:stretch>
            <a:fillRect/>
          </a:stretch>
        </p:blipFill>
        <p:spPr>
          <a:xfrm>
            <a:off x="5844800" y="675751"/>
            <a:ext cx="4684346" cy="5506497"/>
          </a:xfrm>
          <a:prstGeom prst="rect">
            <a:avLst/>
          </a:prstGeom>
        </p:spPr>
      </p:pic>
      <p:pic>
        <p:nvPicPr>
          <p:cNvPr id="3" name="Picture 2">
            <a:extLst>
              <a:ext uri="{FF2B5EF4-FFF2-40B4-BE49-F238E27FC236}">
                <a16:creationId xmlns:a16="http://schemas.microsoft.com/office/drawing/2014/main" id="{7C359516-707C-D391-EDCC-49CF4E62D982}"/>
              </a:ext>
            </a:extLst>
          </p:cNvPr>
          <p:cNvPicPr>
            <a:picLocks noChangeAspect="1"/>
          </p:cNvPicPr>
          <p:nvPr/>
        </p:nvPicPr>
        <p:blipFill>
          <a:blip r:embed="rId5"/>
          <a:stretch>
            <a:fillRect/>
          </a:stretch>
        </p:blipFill>
        <p:spPr>
          <a:xfrm>
            <a:off x="1532226" y="1395194"/>
            <a:ext cx="3600953" cy="3886742"/>
          </a:xfrm>
          <a:prstGeom prst="rect">
            <a:avLst/>
          </a:prstGeom>
        </p:spPr>
      </p:pic>
      <p:sp>
        <p:nvSpPr>
          <p:cNvPr id="4" name="Title 13">
            <a:extLst>
              <a:ext uri="{FF2B5EF4-FFF2-40B4-BE49-F238E27FC236}">
                <a16:creationId xmlns:a16="http://schemas.microsoft.com/office/drawing/2014/main" id="{8821D24B-9776-7B34-B0DE-13964EB4E7FB}"/>
              </a:ext>
            </a:extLst>
          </p:cNvPr>
          <p:cNvSpPr>
            <a:spLocks noGrp="1"/>
          </p:cNvSpPr>
          <p:nvPr>
            <p:ph type="title"/>
          </p:nvPr>
        </p:nvSpPr>
        <p:spPr>
          <a:xfrm>
            <a:off x="548640" y="127111"/>
            <a:ext cx="10972800" cy="1097280"/>
          </a:xfrm>
        </p:spPr>
        <p:txBody>
          <a:bodyPr/>
          <a:lstStyle/>
          <a:p>
            <a:r>
              <a:rPr lang="en-US" dirty="0"/>
              <a:t>Cost Plus</a:t>
            </a:r>
          </a:p>
        </p:txBody>
      </p:sp>
      <p:sp>
        <p:nvSpPr>
          <p:cNvPr id="6" name="Rectangle 5">
            <a:extLst>
              <a:ext uri="{FF2B5EF4-FFF2-40B4-BE49-F238E27FC236}">
                <a16:creationId xmlns:a16="http://schemas.microsoft.com/office/drawing/2014/main" id="{3E16D0F3-9FDB-F52B-7349-712EF1604F68}"/>
              </a:ext>
            </a:extLst>
          </p:cNvPr>
          <p:cNvSpPr/>
          <p:nvPr/>
        </p:nvSpPr>
        <p:spPr>
          <a:xfrm>
            <a:off x="95596" y="6334298"/>
            <a:ext cx="2040775" cy="3823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7" name="Picture 6" descr="A blue and white logo&#10;&#10;Description automatically generated">
            <a:extLst>
              <a:ext uri="{FF2B5EF4-FFF2-40B4-BE49-F238E27FC236}">
                <a16:creationId xmlns:a16="http://schemas.microsoft.com/office/drawing/2014/main" id="{408935A7-1F80-0D6F-ACE5-9CE802B634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281" y="6333861"/>
            <a:ext cx="1775895" cy="432135"/>
          </a:xfrm>
          <a:prstGeom prst="rect">
            <a:avLst/>
          </a:prstGeom>
        </p:spPr>
      </p:pic>
    </p:spTree>
    <p:extLst>
      <p:ext uri="{BB962C8B-B14F-4D97-AF65-F5344CB8AC3E}">
        <p14:creationId xmlns:p14="http://schemas.microsoft.com/office/powerpoint/2010/main" val="1101524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95AC1-7E9F-17DE-9B5F-948C643B52AE}"/>
            </a:ext>
          </a:extLst>
        </p:cNvPr>
        <p:cNvGrpSpPr/>
        <p:nvPr/>
      </p:nvGrpSpPr>
      <p:grpSpPr>
        <a:xfrm>
          <a:off x="0" y="0"/>
          <a:ext cx="0" cy="0"/>
          <a:chOff x="0" y="0"/>
          <a:chExt cx="0" cy="0"/>
        </a:xfrm>
      </p:grpSpPr>
      <p:pic>
        <p:nvPicPr>
          <p:cNvPr id="5" name="Picture 4" descr="A blue and green cube with letters on it&#10;&#10;Description automatically generated">
            <a:extLst>
              <a:ext uri="{FF2B5EF4-FFF2-40B4-BE49-F238E27FC236}">
                <a16:creationId xmlns:a16="http://schemas.microsoft.com/office/drawing/2014/main" id="{284C7D0A-B558-3D47-8A3F-CE053E88A9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2387" y="5949486"/>
            <a:ext cx="1239053" cy="1032134"/>
          </a:xfrm>
          <a:prstGeom prst="rect">
            <a:avLst/>
          </a:prstGeom>
        </p:spPr>
      </p:pic>
      <p:sp>
        <p:nvSpPr>
          <p:cNvPr id="10" name="Title 1">
            <a:extLst>
              <a:ext uri="{FF2B5EF4-FFF2-40B4-BE49-F238E27FC236}">
                <a16:creationId xmlns:a16="http://schemas.microsoft.com/office/drawing/2014/main" id="{7AA1E19A-A05C-08D3-D6EC-37BF6C256966}"/>
              </a:ext>
            </a:extLst>
          </p:cNvPr>
          <p:cNvSpPr txBox="1">
            <a:spLocks/>
          </p:cNvSpPr>
          <p:nvPr/>
        </p:nvSpPr>
        <p:spPr bwMode="gray">
          <a:xfrm>
            <a:off x="548640" y="228600"/>
            <a:ext cx="10972800" cy="1097280"/>
          </a:xfrm>
          <a:prstGeom prst="rect">
            <a:avLst/>
          </a:prstGeom>
        </p:spPr>
        <p:txBody>
          <a:bodyPr vert="horz" lIns="0" tIns="45720" rIns="0" bIns="45720" rtlCol="0" anchor="b">
            <a:normAutofit/>
          </a:bodyPr>
          <a:lst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a:ln>
                  <a:noFill/>
                </a:ln>
                <a:solidFill>
                  <a:srgbClr val="030406"/>
                </a:solidFill>
                <a:effectLst/>
                <a:uLnTx/>
                <a:uFillTx/>
                <a:latin typeface="Cormorant Garamond"/>
                <a:ea typeface="+mj-ea"/>
                <a:cs typeface="+mj-cs"/>
              </a:rPr>
              <a:t>Jcode</a:t>
            </a:r>
            <a:endParaRPr kumimoji="0" lang="en-US" sz="3600" b="0" i="0" u="none" strike="noStrike" kern="1200" cap="none" spc="0" normalizeH="0" baseline="0" noProof="0" dirty="0">
              <a:ln>
                <a:noFill/>
              </a:ln>
              <a:solidFill>
                <a:srgbClr val="030406"/>
              </a:solidFill>
              <a:effectLst/>
              <a:uLnTx/>
              <a:uFillTx/>
              <a:latin typeface="Cormorant Garamond"/>
              <a:ea typeface="+mj-ea"/>
              <a:cs typeface="+mj-cs"/>
            </a:endParaRPr>
          </a:p>
        </p:txBody>
      </p:sp>
      <p:graphicFrame>
        <p:nvGraphicFramePr>
          <p:cNvPr id="11" name="Chart 10">
            <a:extLst>
              <a:ext uri="{FF2B5EF4-FFF2-40B4-BE49-F238E27FC236}">
                <a16:creationId xmlns:a16="http://schemas.microsoft.com/office/drawing/2014/main" id="{744E7DFD-5EC0-216D-B35F-B377BA470DC1}"/>
              </a:ext>
            </a:extLst>
          </p:cNvPr>
          <p:cNvGraphicFramePr>
            <a:graphicFrameLocks/>
          </p:cNvGraphicFramePr>
          <p:nvPr/>
        </p:nvGraphicFramePr>
        <p:xfrm>
          <a:off x="254374" y="1836337"/>
          <a:ext cx="6859859" cy="3108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F3D7C518-F3AB-E848-1B57-84CBD04B9C4D}"/>
              </a:ext>
            </a:extLst>
          </p:cNvPr>
          <p:cNvGraphicFramePr>
            <a:graphicFrameLocks/>
          </p:cNvGraphicFramePr>
          <p:nvPr/>
        </p:nvGraphicFramePr>
        <p:xfrm>
          <a:off x="7526398" y="1306777"/>
          <a:ext cx="4559300" cy="3895725"/>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a:extLst>
              <a:ext uri="{FF2B5EF4-FFF2-40B4-BE49-F238E27FC236}">
                <a16:creationId xmlns:a16="http://schemas.microsoft.com/office/drawing/2014/main" id="{786B1A69-28B4-CFED-F23D-FC85C7673E63}"/>
              </a:ext>
            </a:extLst>
          </p:cNvPr>
          <p:cNvSpPr/>
          <p:nvPr/>
        </p:nvSpPr>
        <p:spPr>
          <a:xfrm>
            <a:off x="95596" y="6334298"/>
            <a:ext cx="2040775" cy="3823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3" name="Picture 2" descr="A blue and white logo&#10;&#10;Description automatically generated">
            <a:extLst>
              <a:ext uri="{FF2B5EF4-FFF2-40B4-BE49-F238E27FC236}">
                <a16:creationId xmlns:a16="http://schemas.microsoft.com/office/drawing/2014/main" id="{575D39A1-501D-1D02-176B-31183C50C3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281" y="6333861"/>
            <a:ext cx="1775895" cy="432135"/>
          </a:xfrm>
          <a:prstGeom prst="rect">
            <a:avLst/>
          </a:prstGeom>
        </p:spPr>
      </p:pic>
    </p:spTree>
    <p:extLst>
      <p:ext uri="{BB962C8B-B14F-4D97-AF65-F5344CB8AC3E}">
        <p14:creationId xmlns:p14="http://schemas.microsoft.com/office/powerpoint/2010/main" val="672835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14E83-66DE-CE77-7610-C71FEEF011E8}"/>
              </a:ext>
            </a:extLst>
          </p:cNvPr>
          <p:cNvSpPr>
            <a:spLocks noGrp="1"/>
          </p:cNvSpPr>
          <p:nvPr>
            <p:ph type="title"/>
          </p:nvPr>
        </p:nvSpPr>
        <p:spPr/>
        <p:txBody>
          <a:bodyPr>
            <a:normAutofit fontScale="90000"/>
          </a:bodyPr>
          <a:lstStyle/>
          <a:p>
            <a:r>
              <a:rPr lang="en-GB" dirty="0"/>
              <a:t>Medications Paid Higher Than Expected</a:t>
            </a:r>
            <a:endParaRPr lang="en-US" dirty="0"/>
          </a:p>
        </p:txBody>
      </p:sp>
      <p:sp>
        <p:nvSpPr>
          <p:cNvPr id="5" name="Text Placeholder 4">
            <a:extLst>
              <a:ext uri="{FF2B5EF4-FFF2-40B4-BE49-F238E27FC236}">
                <a16:creationId xmlns:a16="http://schemas.microsoft.com/office/drawing/2014/main" id="{B1AB7361-0778-ACCB-C0C7-838D54D09931}"/>
              </a:ext>
            </a:extLst>
          </p:cNvPr>
          <p:cNvSpPr>
            <a:spLocks noGrp="1"/>
          </p:cNvSpPr>
          <p:nvPr>
            <p:ph type="body" sz="half" idx="2"/>
          </p:nvPr>
        </p:nvSpPr>
        <p:spPr/>
        <p:txBody>
          <a:bodyPr/>
          <a:lstStyle/>
          <a:p>
            <a:r>
              <a:rPr lang="en-GB" dirty="0"/>
              <a:t>Advancement in Alerts </a:t>
            </a:r>
            <a:endParaRPr lang="en-US" dirty="0"/>
          </a:p>
        </p:txBody>
      </p:sp>
      <p:sp>
        <p:nvSpPr>
          <p:cNvPr id="6" name="TextBox 5">
            <a:extLst>
              <a:ext uri="{FF2B5EF4-FFF2-40B4-BE49-F238E27FC236}">
                <a16:creationId xmlns:a16="http://schemas.microsoft.com/office/drawing/2014/main" id="{657745BA-ABDA-CBC6-6ED8-EBE7E10DDC57}"/>
              </a:ext>
            </a:extLst>
          </p:cNvPr>
          <p:cNvSpPr txBox="1"/>
          <p:nvPr/>
        </p:nvSpPr>
        <p:spPr>
          <a:xfrm>
            <a:off x="4552334" y="5447071"/>
            <a:ext cx="7039897"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30406"/>
                </a:solidFill>
                <a:effectLst/>
                <a:uLnTx/>
                <a:uFillTx/>
                <a:latin typeface="Montserrat"/>
                <a:ea typeface="+mn-ea"/>
                <a:cs typeface="+mn-cs"/>
              </a:rPr>
              <a:t>VI has pulled together a BOB average paid amount. We will flag items paid at 1.5x that amount.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30406"/>
                </a:solidFill>
                <a:effectLst/>
                <a:uLnTx/>
                <a:uFillTx/>
                <a:latin typeface="Montserrat"/>
                <a:ea typeface="+mn-ea"/>
                <a:cs typeface="+mn-cs"/>
              </a:rPr>
              <a:t>In this case the largest outlier is from the same facility.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30406"/>
              </a:solidFill>
              <a:effectLst/>
              <a:uLnTx/>
              <a:uFillTx/>
              <a:latin typeface="Montserrat"/>
              <a:ea typeface="+mn-ea"/>
              <a:cs typeface="+mn-cs"/>
            </a:endParaRPr>
          </a:p>
        </p:txBody>
      </p:sp>
      <p:pic>
        <p:nvPicPr>
          <p:cNvPr id="4" name="Content Placeholder 3">
            <a:extLst>
              <a:ext uri="{FF2B5EF4-FFF2-40B4-BE49-F238E27FC236}">
                <a16:creationId xmlns:a16="http://schemas.microsoft.com/office/drawing/2014/main" id="{10AB656B-F737-956B-6C01-DCE8125031E5}"/>
              </a:ext>
            </a:extLst>
          </p:cNvPr>
          <p:cNvPicPr>
            <a:picLocks noGrp="1" noChangeAspect="1"/>
          </p:cNvPicPr>
          <p:nvPr>
            <p:ph idx="1"/>
          </p:nvPr>
        </p:nvPicPr>
        <p:blipFill>
          <a:blip r:embed="rId2"/>
          <a:stretch>
            <a:fillRect/>
          </a:stretch>
        </p:blipFill>
        <p:spPr>
          <a:xfrm>
            <a:off x="4277031" y="1491800"/>
            <a:ext cx="7315200" cy="3724212"/>
          </a:xfrm>
          <a:prstGeom prst="rect">
            <a:avLst/>
          </a:prstGeom>
        </p:spPr>
      </p:pic>
      <p:sp>
        <p:nvSpPr>
          <p:cNvPr id="7" name="Oval 6">
            <a:extLst>
              <a:ext uri="{FF2B5EF4-FFF2-40B4-BE49-F238E27FC236}">
                <a16:creationId xmlns:a16="http://schemas.microsoft.com/office/drawing/2014/main" id="{414A33D8-3884-7100-30E1-7FCC2BB36108}"/>
              </a:ext>
            </a:extLst>
          </p:cNvPr>
          <p:cNvSpPr/>
          <p:nvPr/>
        </p:nvSpPr>
        <p:spPr>
          <a:xfrm>
            <a:off x="7303399" y="1491800"/>
            <a:ext cx="4542503" cy="678425"/>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8" name="TextBox 7">
            <a:extLst>
              <a:ext uri="{FF2B5EF4-FFF2-40B4-BE49-F238E27FC236}">
                <a16:creationId xmlns:a16="http://schemas.microsoft.com/office/drawing/2014/main" id="{8E286E1E-5BE0-99DD-B06E-130DDA49B4EB}"/>
              </a:ext>
            </a:extLst>
          </p:cNvPr>
          <p:cNvSpPr txBox="1"/>
          <p:nvPr/>
        </p:nvSpPr>
        <p:spPr>
          <a:xfrm>
            <a:off x="5569974" y="1191605"/>
            <a:ext cx="14453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30406"/>
                </a:solidFill>
                <a:effectLst/>
                <a:uLnTx/>
                <a:uFillTx/>
                <a:latin typeface="Montserrat"/>
                <a:ea typeface="+mn-ea"/>
                <a:cs typeface="+mn-cs"/>
              </a:rPr>
              <a:t>Keytruda</a:t>
            </a:r>
            <a:endParaRPr kumimoji="0" lang="en-US" sz="1800" b="0" i="0" u="none" strike="noStrike" kern="1200" cap="none" spc="0" normalizeH="0" baseline="0" noProof="0">
              <a:ln>
                <a:noFill/>
              </a:ln>
              <a:solidFill>
                <a:srgbClr val="030406"/>
              </a:solidFill>
              <a:effectLst/>
              <a:uLnTx/>
              <a:uFillTx/>
              <a:latin typeface="Montserrat"/>
              <a:ea typeface="+mn-ea"/>
              <a:cs typeface="+mn-cs"/>
            </a:endParaRPr>
          </a:p>
        </p:txBody>
      </p:sp>
      <p:sp>
        <p:nvSpPr>
          <p:cNvPr id="3" name="Rectangle 2">
            <a:extLst>
              <a:ext uri="{FF2B5EF4-FFF2-40B4-BE49-F238E27FC236}">
                <a16:creationId xmlns:a16="http://schemas.microsoft.com/office/drawing/2014/main" id="{CDD30146-31F5-F0E7-CC7E-0865AE0527A0}"/>
              </a:ext>
            </a:extLst>
          </p:cNvPr>
          <p:cNvSpPr/>
          <p:nvPr/>
        </p:nvSpPr>
        <p:spPr>
          <a:xfrm>
            <a:off x="0" y="6391275"/>
            <a:ext cx="2247900" cy="390525"/>
          </a:xfrm>
          <a:prstGeom prst="rect">
            <a:avLst/>
          </a:prstGeom>
          <a:ln>
            <a:solidFill>
              <a:srgbClr val="1F62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9" name="Picture 8" descr="A black and white logo&#10;&#10;AI-generated content may be incorrect.">
            <a:extLst>
              <a:ext uri="{FF2B5EF4-FFF2-40B4-BE49-F238E27FC236}">
                <a16:creationId xmlns:a16="http://schemas.microsoft.com/office/drawing/2014/main" id="{83D6A834-DE55-7019-D9C6-B998ACBEBB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16" y="6268423"/>
            <a:ext cx="1745297" cy="424689"/>
          </a:xfrm>
          <a:prstGeom prst="rect">
            <a:avLst/>
          </a:prstGeom>
        </p:spPr>
      </p:pic>
    </p:spTree>
    <p:extLst>
      <p:ext uri="{BB962C8B-B14F-4D97-AF65-F5344CB8AC3E}">
        <p14:creationId xmlns:p14="http://schemas.microsoft.com/office/powerpoint/2010/main" val="103809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614605-C74A-0627-7CDE-B821130C07C2}"/>
              </a:ext>
            </a:extLst>
          </p:cNvPr>
          <p:cNvSpPr>
            <a:spLocks noGrp="1"/>
          </p:cNvSpPr>
          <p:nvPr>
            <p:ph type="title"/>
          </p:nvPr>
        </p:nvSpPr>
        <p:spPr/>
        <p:txBody>
          <a:bodyPr/>
          <a:lstStyle/>
          <a:p>
            <a:r>
              <a:rPr lang="en-GB" dirty="0"/>
              <a:t>Pharmacy Market Overview</a:t>
            </a:r>
            <a:endParaRPr lang="en-US" dirty="0"/>
          </a:p>
        </p:txBody>
      </p:sp>
    </p:spTree>
    <p:extLst>
      <p:ext uri="{BB962C8B-B14F-4D97-AF65-F5344CB8AC3E}">
        <p14:creationId xmlns:p14="http://schemas.microsoft.com/office/powerpoint/2010/main" val="3113415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6247C-6CDC-B063-7BA0-4D1C77F8B9EA}"/>
              </a:ext>
            </a:extLst>
          </p:cNvPr>
          <p:cNvSpPr>
            <a:spLocks noGrp="1"/>
          </p:cNvSpPr>
          <p:nvPr>
            <p:ph type="title"/>
          </p:nvPr>
        </p:nvSpPr>
        <p:spPr/>
        <p:txBody>
          <a:bodyPr/>
          <a:lstStyle/>
          <a:p>
            <a:r>
              <a:rPr lang="en-US" sz="2800" b="1" i="1" kern="0" dirty="0">
                <a:effectLst/>
                <a:latin typeface="Aptos" panose="020B0004020202020204" pitchFamily="34" charset="0"/>
                <a:ea typeface="Times New Roman" panose="02020603050405020304" pitchFamily="18" charset="0"/>
                <a:cs typeface="Times New Roman" panose="02020603050405020304" pitchFamily="18" charset="0"/>
              </a:rPr>
              <a:t>Bob Eisendrath, Managing Partner, Alera Pharmacy Solutions</a:t>
            </a:r>
            <a:br>
              <a:rPr lang="en-US" sz="2800" b="1" i="1" kern="0" dirty="0">
                <a:effectLst/>
                <a:latin typeface="Aptos" panose="020B0004020202020204" pitchFamily="34" charset="0"/>
                <a:ea typeface="Times New Roman" panose="02020603050405020304" pitchFamily="18" charset="0"/>
                <a:cs typeface="Times New Roman" panose="02020603050405020304" pitchFamily="18" charset="0"/>
              </a:rPr>
            </a:br>
            <a:br>
              <a:rPr lang="en-US" sz="2800" b="1" i="1" kern="0" dirty="0">
                <a:effectLst/>
                <a:latin typeface="Aptos" panose="020B0004020202020204" pitchFamily="34" charset="0"/>
                <a:ea typeface="Times New Roman" panose="02020603050405020304" pitchFamily="18" charset="0"/>
                <a:cs typeface="Times New Roman" panose="02020603050405020304" pitchFamily="18" charset="0"/>
              </a:rPr>
            </a:br>
            <a:r>
              <a:rPr lang="en-US" sz="2000" b="1" i="1" kern="0" dirty="0">
                <a:effectLst/>
                <a:latin typeface="Aptos" panose="020B0004020202020204" pitchFamily="34" charset="0"/>
                <a:ea typeface="Times New Roman" panose="02020603050405020304" pitchFamily="18" charset="0"/>
                <a:cs typeface="Times New Roman" panose="02020603050405020304" pitchFamily="18" charset="0"/>
              </a:rPr>
              <a:t>Bob leads our National Pharmacy practice and has over 30 years of healthcare experience with the last 25 years focused on pharmacy benefit management, reducing risk, controlling costs and contract analysis.  Bob held several leadership positions at CVS/Caremark with responsibility for large employer and labor coalitions and high-profile large national clients. </a:t>
            </a:r>
            <a:br>
              <a:rPr lang="en-US" sz="2000" b="1" i="1" kern="0" dirty="0">
                <a:effectLst/>
                <a:latin typeface="Aptos" panose="020B0004020202020204" pitchFamily="34" charset="0"/>
                <a:ea typeface="Times New Roman" panose="02020603050405020304" pitchFamily="18" charset="0"/>
                <a:cs typeface="Times New Roman" panose="02020603050405020304" pitchFamily="18" charset="0"/>
              </a:rPr>
            </a:br>
            <a:r>
              <a:rPr lang="en-US" sz="2000" b="1" i="1" kern="0" dirty="0">
                <a:effectLst/>
                <a:latin typeface="Aptos" panose="020B0004020202020204" pitchFamily="34" charset="0"/>
                <a:ea typeface="Times New Roman" panose="02020603050405020304" pitchFamily="18" charset="0"/>
                <a:cs typeface="Times New Roman" panose="02020603050405020304" pitchFamily="18" charset="0"/>
              </a:rPr>
              <a:t>Bob has a BA from the University of Wisconsin, Madison </a:t>
            </a:r>
            <a:br>
              <a:rPr lang="en-US" sz="2000" b="1" i="1" kern="0" dirty="0">
                <a:effectLst/>
                <a:latin typeface="Aptos" panose="020B0004020202020204" pitchFamily="34" charset="0"/>
                <a:ea typeface="Times New Roman" panose="02020603050405020304" pitchFamily="18" charset="0"/>
                <a:cs typeface="Times New Roman" panose="02020603050405020304" pitchFamily="18" charset="0"/>
              </a:rPr>
            </a:br>
            <a:br>
              <a:rPr lang="en-US" sz="2000" b="1" i="1" kern="0" dirty="0">
                <a:effectLst/>
                <a:latin typeface="Aptos" panose="020B0004020202020204" pitchFamily="34" charset="0"/>
                <a:ea typeface="Times New Roman" panose="02020603050405020304" pitchFamily="18" charset="0"/>
                <a:cs typeface="Times New Roman" panose="02020603050405020304" pitchFamily="18" charset="0"/>
              </a:rPr>
            </a:br>
            <a:br>
              <a:rPr lang="en-US" sz="2000" b="1" i="1" kern="0" dirty="0">
                <a:effectLst/>
                <a:latin typeface="Aptos" panose="020B0004020202020204" pitchFamily="34" charset="0"/>
                <a:ea typeface="Times New Roman" panose="02020603050405020304" pitchFamily="18" charset="0"/>
                <a:cs typeface="Times New Roman" panose="02020603050405020304" pitchFamily="18" charset="0"/>
              </a:rPr>
            </a:br>
            <a:br>
              <a:rPr lang="en-US" sz="2000" b="1" i="1" kern="0" dirty="0">
                <a:effectLst/>
                <a:latin typeface="Aptos" panose="020B0004020202020204" pitchFamily="34" charset="0"/>
                <a:ea typeface="Times New Roman" panose="02020603050405020304" pitchFamily="18" charset="0"/>
                <a:cs typeface="Times New Roman" panose="02020603050405020304" pitchFamily="18" charset="0"/>
              </a:rPr>
            </a:br>
            <a:endParaRPr lang="en-US" dirty="0"/>
          </a:p>
        </p:txBody>
      </p:sp>
      <p:pic>
        <p:nvPicPr>
          <p:cNvPr id="5" name="Picture 4">
            <a:extLst>
              <a:ext uri="{FF2B5EF4-FFF2-40B4-BE49-F238E27FC236}">
                <a16:creationId xmlns:a16="http://schemas.microsoft.com/office/drawing/2014/main" id="{A92B879F-BAF3-44E1-D28E-15AA734263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48300" y="4507684"/>
            <a:ext cx="1295400" cy="1304290"/>
          </a:xfrm>
          <a:prstGeom prst="rect">
            <a:avLst/>
          </a:prstGeom>
          <a:noFill/>
          <a:ln>
            <a:noFill/>
          </a:ln>
        </p:spPr>
      </p:pic>
    </p:spTree>
    <p:extLst>
      <p:ext uri="{BB962C8B-B14F-4D97-AF65-F5344CB8AC3E}">
        <p14:creationId xmlns:p14="http://schemas.microsoft.com/office/powerpoint/2010/main" val="3203327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E04A8-0F06-BD3E-3211-EE11B7990384}"/>
              </a:ext>
            </a:extLst>
          </p:cNvPr>
          <p:cNvSpPr>
            <a:spLocks noGrp="1"/>
          </p:cNvSpPr>
          <p:nvPr>
            <p:ph type="title"/>
          </p:nvPr>
        </p:nvSpPr>
        <p:spPr/>
        <p:txBody>
          <a:bodyPr/>
          <a:lstStyle/>
          <a:p>
            <a:r>
              <a:rPr lang="en-US" dirty="0"/>
              <a:t>State of the Pharmacy Market</a:t>
            </a:r>
          </a:p>
        </p:txBody>
      </p:sp>
      <p:sp>
        <p:nvSpPr>
          <p:cNvPr id="3" name="Content Placeholder 2">
            <a:extLst>
              <a:ext uri="{FF2B5EF4-FFF2-40B4-BE49-F238E27FC236}">
                <a16:creationId xmlns:a16="http://schemas.microsoft.com/office/drawing/2014/main" id="{98EEE182-0252-5E47-672A-95716C9690E6}"/>
              </a:ext>
            </a:extLst>
          </p:cNvPr>
          <p:cNvSpPr>
            <a:spLocks noGrp="1"/>
          </p:cNvSpPr>
          <p:nvPr>
            <p:ph sz="quarter" idx="10"/>
          </p:nvPr>
        </p:nvSpPr>
        <p:spPr>
          <a:xfrm>
            <a:off x="548638" y="1828800"/>
            <a:ext cx="10595612" cy="4119418"/>
          </a:xfrm>
        </p:spPr>
        <p:txBody>
          <a:bodyPr/>
          <a:lstStyle/>
          <a:p>
            <a:r>
              <a:rPr lang="en-US" sz="1800" dirty="0"/>
              <a:t>Unstable and chaotic…is it broken?</a:t>
            </a:r>
          </a:p>
          <a:p>
            <a:pPr marL="747713" lvl="1" indent="-285750">
              <a:buFont typeface="Arial" panose="020B0604020202020204" pitchFamily="34" charset="0"/>
              <a:buChar char="•"/>
            </a:pPr>
            <a:r>
              <a:rPr lang="en-US" sz="1800" dirty="0"/>
              <a:t>2023 new drug prices rose 35% in US compared to previous year</a:t>
            </a:r>
          </a:p>
          <a:p>
            <a:pPr marL="747713" lvl="1" indent="-285750">
              <a:buFont typeface="Arial" panose="020B0604020202020204" pitchFamily="34" charset="0"/>
              <a:buChar char="•"/>
            </a:pPr>
            <a:r>
              <a:rPr lang="en-US" sz="1800" dirty="0"/>
              <a:t>Over last 5 years, RX spend increased $258B</a:t>
            </a:r>
          </a:p>
          <a:p>
            <a:pPr marL="747713" lvl="1" indent="-285750">
              <a:buFont typeface="Arial" panose="020B0604020202020204" pitchFamily="34" charset="0"/>
              <a:buChar char="•"/>
            </a:pPr>
            <a:r>
              <a:rPr lang="en-US" sz="1800" dirty="0"/>
              <a:t>Double digit trend…GLP-1’S, specialty drugs, acceptance of biosimilars</a:t>
            </a:r>
          </a:p>
          <a:p>
            <a:pPr marL="747713" lvl="1" indent="-285750">
              <a:buFont typeface="Arial" panose="020B0604020202020204" pitchFamily="34" charset="0"/>
              <a:buChar char="•"/>
            </a:pPr>
            <a:r>
              <a:rPr lang="en-US" sz="1800" dirty="0"/>
              <a:t>Over 80% of consumers find the cost of drugs too high and 25% are deterred by the cost</a:t>
            </a:r>
          </a:p>
          <a:p>
            <a:pPr marL="747713" lvl="1" indent="-285750">
              <a:buFont typeface="Arial" panose="020B0604020202020204" pitchFamily="34" charset="0"/>
              <a:buChar char="•"/>
            </a:pPr>
            <a:r>
              <a:rPr lang="en-US" sz="1800" dirty="0"/>
              <a:t>Legislation and more legislation – transparency, rebates and spread pricing</a:t>
            </a:r>
          </a:p>
          <a:p>
            <a:pPr marL="747713" lvl="1" indent="-285750">
              <a:buFont typeface="Arial" panose="020B0604020202020204" pitchFamily="34" charset="0"/>
              <a:buChar char="•"/>
            </a:pPr>
            <a:r>
              <a:rPr lang="en-US" sz="1800" dirty="0"/>
              <a:t>New pricing models introduced by Big Three – More Transparency!</a:t>
            </a:r>
          </a:p>
          <a:p>
            <a:pPr marL="747713" lvl="1" indent="-285750">
              <a:buFont typeface="Arial" panose="020B0604020202020204" pitchFamily="34" charset="0"/>
              <a:buChar char="•"/>
            </a:pPr>
            <a:r>
              <a:rPr lang="en-US" sz="1800" dirty="0"/>
              <a:t>Digital Pharmacy in Mainstream – Amazon &amp; Mark Cuban Cost Plus Program</a:t>
            </a:r>
          </a:p>
          <a:p>
            <a:pPr marL="747713" lvl="1" indent="-285750">
              <a:buFont typeface="Arial" panose="020B0604020202020204" pitchFamily="34" charset="0"/>
              <a:buChar char="•"/>
            </a:pPr>
            <a:r>
              <a:rPr lang="en-US" sz="1800" dirty="0"/>
              <a:t>J&amp;J/ Wells Fargo/JP Morgan lawsuit impacts</a:t>
            </a:r>
          </a:p>
          <a:p>
            <a:pPr marL="747713" lvl="1" indent="-285750">
              <a:buFont typeface="Arial" panose="020B0604020202020204" pitchFamily="34" charset="0"/>
              <a:buChar char="•"/>
            </a:pPr>
            <a:r>
              <a:rPr lang="en-US" sz="1800" dirty="0"/>
              <a:t>Tariffs…what we know today…</a:t>
            </a:r>
          </a:p>
          <a:p>
            <a:pPr marL="747713" lvl="1" indent="-285750">
              <a:buFont typeface="Arial" panose="020B0604020202020204" pitchFamily="34" charset="0"/>
              <a:buChar char="•"/>
            </a:pPr>
            <a:endParaRPr lang="en-US" sz="1800" dirty="0"/>
          </a:p>
          <a:p>
            <a:endParaRPr lang="en-US" dirty="0"/>
          </a:p>
          <a:p>
            <a:pPr marL="747713" lvl="1" indent="-285750">
              <a:buFont typeface="Arial" panose="020B0604020202020204" pitchFamily="34" charset="0"/>
              <a:buChar char="•"/>
            </a:pPr>
            <a:endParaRPr lang="en-US" dirty="0"/>
          </a:p>
        </p:txBody>
      </p:sp>
      <p:sp>
        <p:nvSpPr>
          <p:cNvPr id="4" name="Rectangle 3">
            <a:extLst>
              <a:ext uri="{FF2B5EF4-FFF2-40B4-BE49-F238E27FC236}">
                <a16:creationId xmlns:a16="http://schemas.microsoft.com/office/drawing/2014/main" id="{908E9AC1-228B-96D6-18DB-01BF8C169B2C}"/>
              </a:ext>
            </a:extLst>
          </p:cNvPr>
          <p:cNvSpPr/>
          <p:nvPr/>
        </p:nvSpPr>
        <p:spPr>
          <a:xfrm>
            <a:off x="95596" y="6334298"/>
            <a:ext cx="2040775" cy="3823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5" name="Picture 4" descr="A blue and white logo&#10;&#10;Description automatically generated">
            <a:extLst>
              <a:ext uri="{FF2B5EF4-FFF2-40B4-BE49-F238E27FC236}">
                <a16:creationId xmlns:a16="http://schemas.microsoft.com/office/drawing/2014/main" id="{FF5AFEA4-2B2C-C996-7D42-2A5ABBC4C3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81" y="6333861"/>
            <a:ext cx="1775895" cy="432135"/>
          </a:xfrm>
          <a:prstGeom prst="rect">
            <a:avLst/>
          </a:prstGeom>
        </p:spPr>
      </p:pic>
      <p:pic>
        <p:nvPicPr>
          <p:cNvPr id="6" name="Picture 5" descr="A blue and green cube with letters on it&#10;&#10;Description automatically generated">
            <a:extLst>
              <a:ext uri="{FF2B5EF4-FFF2-40B4-BE49-F238E27FC236}">
                <a16:creationId xmlns:a16="http://schemas.microsoft.com/office/drawing/2014/main" id="{5AB2C090-DBB6-93CE-41E5-A7EEFB2CD0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3670" y="6138609"/>
            <a:ext cx="1028675" cy="856889"/>
          </a:xfrm>
          <a:prstGeom prst="rect">
            <a:avLst/>
          </a:prstGeom>
        </p:spPr>
      </p:pic>
    </p:spTree>
    <p:extLst>
      <p:ext uri="{BB962C8B-B14F-4D97-AF65-F5344CB8AC3E}">
        <p14:creationId xmlns:p14="http://schemas.microsoft.com/office/powerpoint/2010/main" val="1547765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7ADB2-4E35-92BF-E5A5-5B283E90C71E}"/>
              </a:ext>
            </a:extLst>
          </p:cNvPr>
          <p:cNvSpPr>
            <a:spLocks noGrp="1"/>
          </p:cNvSpPr>
          <p:nvPr>
            <p:ph type="title"/>
          </p:nvPr>
        </p:nvSpPr>
        <p:spPr/>
        <p:txBody>
          <a:bodyPr>
            <a:normAutofit/>
          </a:bodyPr>
          <a:lstStyle/>
          <a:p>
            <a:r>
              <a:rPr lang="en-US" dirty="0"/>
              <a:t>Looking Ahead – Strategic Implications</a:t>
            </a:r>
          </a:p>
        </p:txBody>
      </p:sp>
      <p:sp>
        <p:nvSpPr>
          <p:cNvPr id="3" name="Content Placeholder 2">
            <a:extLst>
              <a:ext uri="{FF2B5EF4-FFF2-40B4-BE49-F238E27FC236}">
                <a16:creationId xmlns:a16="http://schemas.microsoft.com/office/drawing/2014/main" id="{3F1F0F89-F763-935E-99A5-D9790DA7A61F}"/>
              </a:ext>
            </a:extLst>
          </p:cNvPr>
          <p:cNvSpPr>
            <a:spLocks noGrp="1"/>
          </p:cNvSpPr>
          <p:nvPr>
            <p:ph idx="1"/>
          </p:nvPr>
        </p:nvSpPr>
        <p:spPr/>
        <p:txBody>
          <a:bodyPr/>
          <a:lstStyle/>
          <a:p>
            <a:endParaRPr lang="en-US" dirty="0"/>
          </a:p>
          <a:p>
            <a:r>
              <a:rPr lang="en-US" b="1" dirty="0"/>
              <a:t>GLP-1 drugs</a:t>
            </a:r>
            <a:r>
              <a:rPr lang="en-US" dirty="0"/>
              <a:t>: Rising demand necessitates cost-containment strategies</a:t>
            </a:r>
            <a:endParaRPr lang="en-US" b="1" dirty="0"/>
          </a:p>
          <a:p>
            <a:pPr>
              <a:buFont typeface="Arial" panose="020B0604020202020204" pitchFamily="34" charset="0"/>
              <a:buChar char="•"/>
            </a:pPr>
            <a:r>
              <a:rPr lang="en-US" b="1" dirty="0"/>
              <a:t>Biosimilars</a:t>
            </a:r>
            <a:r>
              <a:rPr lang="en-US" dirty="0"/>
              <a:t>: Cost-saving potential but limited access in some cases</a:t>
            </a:r>
          </a:p>
          <a:p>
            <a:pPr>
              <a:buFont typeface="Arial" panose="020B0604020202020204" pitchFamily="34" charset="0"/>
              <a:buChar char="•"/>
            </a:pPr>
            <a:r>
              <a:rPr lang="en-US" b="1" dirty="0"/>
              <a:t>Specialty Drug Management</a:t>
            </a:r>
            <a:r>
              <a:rPr lang="en-US" dirty="0"/>
              <a:t>: PBMs to play a greater role in cost controls</a:t>
            </a:r>
          </a:p>
          <a:p>
            <a:pPr>
              <a:buFont typeface="Arial" panose="020B0604020202020204" pitchFamily="34" charset="0"/>
              <a:buChar char="•"/>
            </a:pPr>
            <a:r>
              <a:rPr lang="en-US" b="1" dirty="0"/>
              <a:t>Gene &amp; Cell Therapies: </a:t>
            </a:r>
            <a:r>
              <a:rPr lang="en-US" dirty="0"/>
              <a:t>Explore innovative strategies to contain costs</a:t>
            </a:r>
          </a:p>
          <a:p>
            <a:pPr>
              <a:buFont typeface="Arial" panose="020B0604020202020204" pitchFamily="34" charset="0"/>
              <a:buChar char="•"/>
            </a:pPr>
            <a:r>
              <a:rPr lang="en-US" b="1" dirty="0"/>
              <a:t>Pharmacy Economics &amp; Policy Shifts</a:t>
            </a:r>
            <a:r>
              <a:rPr lang="en-US" dirty="0"/>
              <a:t>: Need for new models balancing affordability &amp; margins. Federal and state changes will demand greater transparency</a:t>
            </a:r>
          </a:p>
          <a:p>
            <a:endParaRPr lang="en-US" dirty="0"/>
          </a:p>
        </p:txBody>
      </p:sp>
      <p:sp>
        <p:nvSpPr>
          <p:cNvPr id="4" name="Text Placeholder 3">
            <a:extLst>
              <a:ext uri="{FF2B5EF4-FFF2-40B4-BE49-F238E27FC236}">
                <a16:creationId xmlns:a16="http://schemas.microsoft.com/office/drawing/2014/main" id="{B48D3043-2459-BD79-B131-574A4C79BC7A}"/>
              </a:ext>
            </a:extLst>
          </p:cNvPr>
          <p:cNvSpPr>
            <a:spLocks noGrp="1"/>
          </p:cNvSpPr>
          <p:nvPr>
            <p:ph type="body" sz="half" idx="2"/>
          </p:nvPr>
        </p:nvSpPr>
        <p:spPr/>
        <p:txBody>
          <a:bodyPr/>
          <a:lstStyle/>
          <a:p>
            <a:r>
              <a:rPr lang="en-US" dirty="0"/>
              <a:t>Marketplace Challenges</a:t>
            </a:r>
          </a:p>
        </p:txBody>
      </p:sp>
      <p:sp>
        <p:nvSpPr>
          <p:cNvPr id="5" name="Rectangle 4">
            <a:extLst>
              <a:ext uri="{FF2B5EF4-FFF2-40B4-BE49-F238E27FC236}">
                <a16:creationId xmlns:a16="http://schemas.microsoft.com/office/drawing/2014/main" id="{AB0B3567-F228-C712-41B8-61118E548E55}"/>
              </a:ext>
            </a:extLst>
          </p:cNvPr>
          <p:cNvSpPr/>
          <p:nvPr/>
        </p:nvSpPr>
        <p:spPr>
          <a:xfrm>
            <a:off x="0" y="6391275"/>
            <a:ext cx="2247900" cy="390525"/>
          </a:xfrm>
          <a:prstGeom prst="rect">
            <a:avLst/>
          </a:prstGeom>
          <a:ln>
            <a:solidFill>
              <a:srgbClr val="1F62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6" name="Picture 5" descr="A black and white logo&#10;&#10;AI-generated content may be incorrect.">
            <a:extLst>
              <a:ext uri="{FF2B5EF4-FFF2-40B4-BE49-F238E27FC236}">
                <a16:creationId xmlns:a16="http://schemas.microsoft.com/office/drawing/2014/main" id="{418A5F0D-0F14-6AD1-7F01-8E2EC21CBB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16" y="6268423"/>
            <a:ext cx="1745297" cy="424689"/>
          </a:xfrm>
          <a:prstGeom prst="rect">
            <a:avLst/>
          </a:prstGeom>
        </p:spPr>
      </p:pic>
      <p:pic>
        <p:nvPicPr>
          <p:cNvPr id="7" name="Picture 6" descr="A blue and green cube with letters on it&#10;&#10;Description automatically generated">
            <a:extLst>
              <a:ext uri="{FF2B5EF4-FFF2-40B4-BE49-F238E27FC236}">
                <a16:creationId xmlns:a16="http://schemas.microsoft.com/office/drawing/2014/main" id="{F011F5B3-DCF4-49E2-96DE-55AE7DBDE0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2387" y="5949486"/>
            <a:ext cx="1239053" cy="1032134"/>
          </a:xfrm>
          <a:prstGeom prst="rect">
            <a:avLst/>
          </a:prstGeom>
        </p:spPr>
      </p:pic>
    </p:spTree>
    <p:extLst>
      <p:ext uri="{BB962C8B-B14F-4D97-AF65-F5344CB8AC3E}">
        <p14:creationId xmlns:p14="http://schemas.microsoft.com/office/powerpoint/2010/main" val="352266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412BB16-2935-1A43-A854-43E659246FEA}"/>
              </a:ext>
            </a:extLst>
          </p:cNvPr>
          <p:cNvSpPr>
            <a:spLocks noGrp="1"/>
          </p:cNvSpPr>
          <p:nvPr>
            <p:ph type="title"/>
          </p:nvPr>
        </p:nvSpPr>
        <p:spPr/>
        <p:txBody>
          <a:bodyPr/>
          <a:lstStyle/>
          <a:p>
            <a:r>
              <a:rPr lang="en-US" sz="3200" dirty="0"/>
              <a:t>GLP-1’s: They won’t go away!</a:t>
            </a:r>
          </a:p>
        </p:txBody>
      </p:sp>
      <p:sp>
        <p:nvSpPr>
          <p:cNvPr id="9" name="Text Placeholder 8">
            <a:extLst>
              <a:ext uri="{FF2B5EF4-FFF2-40B4-BE49-F238E27FC236}">
                <a16:creationId xmlns:a16="http://schemas.microsoft.com/office/drawing/2014/main" id="{68C639B9-88D2-BFAA-16BD-B589D2799664}"/>
              </a:ext>
            </a:extLst>
          </p:cNvPr>
          <p:cNvSpPr>
            <a:spLocks noGrp="1"/>
          </p:cNvSpPr>
          <p:nvPr>
            <p:ph type="body" sz="quarter" idx="10"/>
          </p:nvPr>
        </p:nvSpPr>
        <p:spPr/>
        <p:txBody>
          <a:bodyPr/>
          <a:lstStyle/>
          <a:p>
            <a:pPr>
              <a:buFont typeface="Arial" panose="020B0604020202020204" pitchFamily="34" charset="0"/>
              <a:buChar char="•"/>
            </a:pPr>
            <a:r>
              <a:rPr lang="en-US" dirty="0"/>
              <a:t>GLP-1 spending grew 300%+ since 2020, driven by demand for weight loss and diabetes treatment.</a:t>
            </a:r>
          </a:p>
          <a:p>
            <a:pPr lvl="2">
              <a:buFont typeface="Courier New" panose="02070309020205020404" pitchFamily="49" charset="0"/>
              <a:buChar char="o"/>
            </a:pPr>
            <a:r>
              <a:rPr lang="en-US" dirty="0"/>
              <a:t>Annual cost per patient: $12,000 - $16,000 per year for GLP-1 drugs (Ozempic, </a:t>
            </a:r>
            <a:r>
              <a:rPr lang="en-US" dirty="0" err="1"/>
              <a:t>Wegovy</a:t>
            </a:r>
            <a:r>
              <a:rPr lang="en-US" dirty="0"/>
              <a:t>, </a:t>
            </a:r>
            <a:r>
              <a:rPr lang="en-US" dirty="0" err="1"/>
              <a:t>Mounjaro</a:t>
            </a:r>
            <a:r>
              <a:rPr lang="en-US" dirty="0"/>
              <a:t>).</a:t>
            </a:r>
          </a:p>
          <a:p>
            <a:pPr>
              <a:buFont typeface="Arial" panose="020B0604020202020204" pitchFamily="34" charset="0"/>
              <a:buChar char="•"/>
            </a:pPr>
            <a:r>
              <a:rPr lang="en-US" dirty="0"/>
              <a:t>Projected U.S. market for GLP-1 drugs will reach $100B annually by 2030.</a:t>
            </a:r>
          </a:p>
          <a:p>
            <a:pPr lvl="2">
              <a:buFont typeface="Courier New" panose="02070309020205020404" pitchFamily="49" charset="0"/>
              <a:buChar char="o"/>
            </a:pPr>
            <a:r>
              <a:rPr lang="en-US" dirty="0"/>
              <a:t>Expansion beyond diabetes/obesity to sleep apnea, heart failure, addiction</a:t>
            </a:r>
          </a:p>
          <a:p>
            <a:pPr>
              <a:buFont typeface="Arial" panose="020B0604020202020204" pitchFamily="34" charset="0"/>
              <a:buChar char="•"/>
            </a:pPr>
            <a:r>
              <a:rPr lang="en-US" dirty="0"/>
              <a:t>Employer pharmacy benefit costs increased by 15-20% due to GLP-1 coverage.</a:t>
            </a:r>
          </a:p>
          <a:p>
            <a:pPr>
              <a:buFont typeface="Arial" panose="020B0604020202020204" pitchFamily="34" charset="0"/>
              <a:buChar char="•"/>
            </a:pPr>
            <a:r>
              <a:rPr lang="en-US" dirty="0"/>
              <a:t>Employer pharmacy spend is growing by 4-7% annually, driven by specialty drugs and GLP-1 medications.</a:t>
            </a:r>
          </a:p>
          <a:p>
            <a:pPr marL="0" indent="0">
              <a:buNone/>
            </a:pPr>
            <a:r>
              <a:rPr lang="en-US" u="sng" dirty="0"/>
              <a:t>Employer coverage trends: </a:t>
            </a:r>
          </a:p>
          <a:p>
            <a:pPr marL="742950" lvl="1" indent="-285750">
              <a:buFont typeface="Arial" panose="020B0604020202020204" pitchFamily="34" charset="0"/>
              <a:buChar char="•"/>
            </a:pPr>
            <a:r>
              <a:rPr lang="en-US" dirty="0"/>
              <a:t>50% of employers cover GLP-1s for diabetes only.</a:t>
            </a:r>
          </a:p>
          <a:p>
            <a:pPr marL="742950" lvl="1" indent="-285750">
              <a:buFont typeface="Arial" panose="020B0604020202020204" pitchFamily="34" charset="0"/>
              <a:buChar char="•"/>
            </a:pPr>
            <a:r>
              <a:rPr lang="en-US" dirty="0"/>
              <a:t>30%+ are evaluating coverage for obesity due to high costs.</a:t>
            </a:r>
          </a:p>
          <a:p>
            <a:pPr marL="742950" lvl="1" indent="-285750">
              <a:buFont typeface="Arial" panose="020B0604020202020204" pitchFamily="34" charset="0"/>
              <a:buChar char="•"/>
            </a:pPr>
            <a:r>
              <a:rPr lang="en-US" dirty="0"/>
              <a:t>20%+ have implemented prior authorization or BMI restrictions for coverage.</a:t>
            </a:r>
          </a:p>
          <a:p>
            <a:pPr>
              <a:buFont typeface="Arial" panose="020B0604020202020204" pitchFamily="34" charset="0"/>
              <a:buChar char="•"/>
            </a:pPr>
            <a:endParaRPr lang="en-US" dirty="0"/>
          </a:p>
        </p:txBody>
      </p:sp>
      <p:sp>
        <p:nvSpPr>
          <p:cNvPr id="2" name="Rectangle 1">
            <a:extLst>
              <a:ext uri="{FF2B5EF4-FFF2-40B4-BE49-F238E27FC236}">
                <a16:creationId xmlns:a16="http://schemas.microsoft.com/office/drawing/2014/main" id="{B21FBF20-8354-C1C8-BE44-9A72A426B62C}"/>
              </a:ext>
            </a:extLst>
          </p:cNvPr>
          <p:cNvSpPr/>
          <p:nvPr/>
        </p:nvSpPr>
        <p:spPr>
          <a:xfrm>
            <a:off x="95596" y="6334298"/>
            <a:ext cx="2040775" cy="3823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3" name="Picture 2" descr="A blue and white logo&#10;&#10;Description automatically generated">
            <a:extLst>
              <a:ext uri="{FF2B5EF4-FFF2-40B4-BE49-F238E27FC236}">
                <a16:creationId xmlns:a16="http://schemas.microsoft.com/office/drawing/2014/main" id="{AFE33DA3-BC97-79B8-04A3-8D9FB1A41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81" y="6333861"/>
            <a:ext cx="1775895" cy="432135"/>
          </a:xfrm>
          <a:prstGeom prst="rect">
            <a:avLst/>
          </a:prstGeom>
        </p:spPr>
      </p:pic>
      <p:pic>
        <p:nvPicPr>
          <p:cNvPr id="4" name="Picture 3" descr="A blue and green cube with letters on it&#10;&#10;Description automatically generated">
            <a:extLst>
              <a:ext uri="{FF2B5EF4-FFF2-40B4-BE49-F238E27FC236}">
                <a16:creationId xmlns:a16="http://schemas.microsoft.com/office/drawing/2014/main" id="{44B7027F-67EF-BDDF-9828-05E4B232F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2387" y="5949486"/>
            <a:ext cx="1239053" cy="1032134"/>
          </a:xfrm>
          <a:prstGeom prst="rect">
            <a:avLst/>
          </a:prstGeom>
        </p:spPr>
      </p:pic>
    </p:spTree>
    <p:extLst>
      <p:ext uri="{BB962C8B-B14F-4D97-AF65-F5344CB8AC3E}">
        <p14:creationId xmlns:p14="http://schemas.microsoft.com/office/powerpoint/2010/main" val="2385009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green cube with letters on it&#10;&#10;Description automatically generated">
            <a:extLst>
              <a:ext uri="{FF2B5EF4-FFF2-40B4-BE49-F238E27FC236}">
                <a16:creationId xmlns:a16="http://schemas.microsoft.com/office/drawing/2014/main" id="{CA28DBA6-A14A-17B6-4743-C9C632A051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2387" y="5949486"/>
            <a:ext cx="1239053" cy="1032134"/>
          </a:xfrm>
          <a:prstGeom prst="rect">
            <a:avLst/>
          </a:prstGeom>
        </p:spPr>
      </p:pic>
      <p:graphicFrame>
        <p:nvGraphicFramePr>
          <p:cNvPr id="8" name="Chart 7">
            <a:extLst>
              <a:ext uri="{FF2B5EF4-FFF2-40B4-BE49-F238E27FC236}">
                <a16:creationId xmlns:a16="http://schemas.microsoft.com/office/drawing/2014/main" id="{16D7667B-ABD8-8EC2-72ED-4C3CD394CFC5}"/>
              </a:ext>
            </a:extLst>
          </p:cNvPr>
          <p:cNvGraphicFramePr>
            <a:graphicFrameLocks/>
          </p:cNvGraphicFramePr>
          <p:nvPr/>
        </p:nvGraphicFramePr>
        <p:xfrm>
          <a:off x="1590595" y="864158"/>
          <a:ext cx="9304774" cy="5085328"/>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3177DFE7-F6EF-938F-E077-70CEBB2D51A7}"/>
              </a:ext>
            </a:extLst>
          </p:cNvPr>
          <p:cNvSpPr/>
          <p:nvPr/>
        </p:nvSpPr>
        <p:spPr>
          <a:xfrm>
            <a:off x="95596" y="6334298"/>
            <a:ext cx="2040775" cy="3823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3" name="Picture 2" descr="A blue and white logo&#10;&#10;Description automatically generated">
            <a:extLst>
              <a:ext uri="{FF2B5EF4-FFF2-40B4-BE49-F238E27FC236}">
                <a16:creationId xmlns:a16="http://schemas.microsoft.com/office/drawing/2014/main" id="{FDFFCDCE-BB0F-0B25-6AD9-A5F035DEFB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281" y="6333861"/>
            <a:ext cx="1775895" cy="432135"/>
          </a:xfrm>
          <a:prstGeom prst="rect">
            <a:avLst/>
          </a:prstGeom>
        </p:spPr>
      </p:pic>
    </p:spTree>
    <p:extLst>
      <p:ext uri="{BB962C8B-B14F-4D97-AF65-F5344CB8AC3E}">
        <p14:creationId xmlns:p14="http://schemas.microsoft.com/office/powerpoint/2010/main" val="2778289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3AD56-F4B1-D0A6-A52C-48F5CBF559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F44ABC-13BB-FC9B-99B0-D97B91ACAD99}"/>
              </a:ext>
            </a:extLst>
          </p:cNvPr>
          <p:cNvSpPr>
            <a:spLocks noGrp="1"/>
          </p:cNvSpPr>
          <p:nvPr>
            <p:ph type="title"/>
          </p:nvPr>
        </p:nvSpPr>
        <p:spPr/>
        <p:txBody>
          <a:bodyPr/>
          <a:lstStyle/>
          <a:p>
            <a:r>
              <a:rPr lang="en-US" sz="3200" kern="100" dirty="0">
                <a:effectLst/>
                <a:ea typeface="Aptos" panose="020B0004020202020204" pitchFamily="34" charset="0"/>
                <a:cs typeface="Times New Roman" panose="02020603050405020304" pitchFamily="18" charset="0"/>
              </a:rPr>
              <a:t>Understanding Biosimilars, PBM Rebates, and Oversight Tools</a:t>
            </a:r>
            <a:endParaRPr lang="en-US" sz="3200" dirty="0"/>
          </a:p>
        </p:txBody>
      </p:sp>
      <p:sp>
        <p:nvSpPr>
          <p:cNvPr id="3" name="Text Placeholder 2">
            <a:extLst>
              <a:ext uri="{FF2B5EF4-FFF2-40B4-BE49-F238E27FC236}">
                <a16:creationId xmlns:a16="http://schemas.microsoft.com/office/drawing/2014/main" id="{F257E929-C65C-2C90-0485-4DCAEAE82E67}"/>
              </a:ext>
            </a:extLst>
          </p:cNvPr>
          <p:cNvSpPr>
            <a:spLocks noGrp="1"/>
          </p:cNvSpPr>
          <p:nvPr>
            <p:ph sz="half" idx="1"/>
          </p:nvPr>
        </p:nvSpPr>
        <p:spPr>
          <a:xfrm>
            <a:off x="548640" y="1936866"/>
            <a:ext cx="5394960" cy="1737270"/>
          </a:xfrm>
        </p:spPr>
        <p:txBody>
          <a:bodyPr/>
          <a:lstStyle/>
          <a:p>
            <a:pPr marL="0" marR="0" lvl="0" indent="0">
              <a:lnSpc>
                <a:spcPct val="115000"/>
              </a:lnSpc>
              <a:spcAft>
                <a:spcPts val="800"/>
              </a:spcAft>
              <a:buSzPts val="1000"/>
              <a:buNone/>
              <a:tabLst>
                <a:tab pos="457200" algn="l"/>
              </a:tabLst>
            </a:pPr>
            <a:r>
              <a:rPr lang="en-US" sz="1800" b="1" kern="100" dirty="0">
                <a:ea typeface="Aptos" panose="020B0004020202020204" pitchFamily="34" charset="0"/>
                <a:cs typeface="Times New Roman" panose="02020603050405020304" pitchFamily="18" charset="0"/>
              </a:rPr>
              <a:t>What are Biosimilars:</a:t>
            </a:r>
          </a:p>
          <a:p>
            <a:pPr marL="342900" marR="0" lvl="0" indent="-342900">
              <a:lnSpc>
                <a:spcPct val="115000"/>
              </a:lnSpc>
              <a:spcAft>
                <a:spcPts val="800"/>
              </a:spcAft>
              <a:buSzPts val="1000"/>
              <a:buFont typeface="Symbol" panose="05050102010706020507" pitchFamily="18" charset="2"/>
              <a:buChar char=""/>
              <a:tabLst>
                <a:tab pos="457200" algn="l"/>
              </a:tabLst>
            </a:pPr>
            <a:r>
              <a:rPr lang="en-US" kern="100" dirty="0">
                <a:effectLst/>
                <a:ea typeface="Aptos" panose="020B0004020202020204" pitchFamily="34" charset="0"/>
                <a:cs typeface="Times New Roman" panose="02020603050405020304" pitchFamily="18" charset="0"/>
              </a:rPr>
              <a:t>FDA-approved alternatives to biologics</a:t>
            </a:r>
          </a:p>
          <a:p>
            <a:pPr marL="342900" marR="0" lvl="0" indent="-342900">
              <a:lnSpc>
                <a:spcPct val="115000"/>
              </a:lnSpc>
              <a:spcAft>
                <a:spcPts val="800"/>
              </a:spcAft>
              <a:buSzPts val="1000"/>
              <a:buFont typeface="Symbol" panose="05050102010706020507" pitchFamily="18" charset="2"/>
              <a:buChar char=""/>
              <a:tabLst>
                <a:tab pos="457200" algn="l"/>
              </a:tabLst>
            </a:pPr>
            <a:r>
              <a:rPr lang="en-US" kern="100" dirty="0">
                <a:effectLst/>
                <a:ea typeface="Aptos" panose="020B0004020202020204" pitchFamily="34" charset="0"/>
                <a:cs typeface="Times New Roman" panose="02020603050405020304" pitchFamily="18" charset="0"/>
              </a:rPr>
              <a:t>Often 15–35% cheaper than reference brands</a:t>
            </a:r>
          </a:p>
          <a:p>
            <a:pPr marL="342900" marR="0" lvl="0" indent="-342900">
              <a:lnSpc>
                <a:spcPct val="115000"/>
              </a:lnSpc>
              <a:spcAft>
                <a:spcPts val="800"/>
              </a:spcAft>
              <a:buSzPts val="1000"/>
              <a:buFont typeface="Symbol" panose="05050102010706020507" pitchFamily="18" charset="2"/>
              <a:buChar char=""/>
              <a:tabLst>
                <a:tab pos="457200" algn="l"/>
              </a:tabLst>
            </a:pPr>
            <a:r>
              <a:rPr lang="en-US" kern="100" dirty="0">
                <a:effectLst/>
                <a:ea typeface="Aptos" panose="020B0004020202020204" pitchFamily="34" charset="0"/>
                <a:cs typeface="Times New Roman" panose="02020603050405020304" pitchFamily="18" charset="0"/>
              </a:rPr>
              <a:t>Biosimilars are not all clinically or economically equivalent.</a:t>
            </a:r>
          </a:p>
          <a:p>
            <a:pPr marL="342900" marR="0" lvl="0" indent="-342900">
              <a:lnSpc>
                <a:spcPct val="115000"/>
              </a:lnSpc>
              <a:spcAft>
                <a:spcPts val="800"/>
              </a:spcAft>
              <a:buSzPts val="1000"/>
              <a:buFont typeface="Symbol" panose="05050102010706020507" pitchFamily="18" charset="2"/>
              <a:buChar char=""/>
              <a:tabLst>
                <a:tab pos="457200" algn="l"/>
              </a:tabLst>
            </a:pPr>
            <a:r>
              <a:rPr lang="en-US" kern="100" dirty="0">
                <a:effectLst/>
                <a:ea typeface="Aptos" panose="020B0004020202020204" pitchFamily="34" charset="0"/>
                <a:cs typeface="Times New Roman" panose="02020603050405020304" pitchFamily="18" charset="0"/>
              </a:rPr>
              <a:t>FDA-approved biosimilars must show no clinically meaningful differences, but manufacturing, pricing, and contracting can vary widely.</a:t>
            </a:r>
          </a:p>
          <a:p>
            <a:endParaRPr lang="en-US" dirty="0"/>
          </a:p>
        </p:txBody>
      </p:sp>
      <p:sp>
        <p:nvSpPr>
          <p:cNvPr id="4" name="Content Placeholder 3">
            <a:extLst>
              <a:ext uri="{FF2B5EF4-FFF2-40B4-BE49-F238E27FC236}">
                <a16:creationId xmlns:a16="http://schemas.microsoft.com/office/drawing/2014/main" id="{9D014FBB-40AC-2382-68A9-4B01D784E112}"/>
              </a:ext>
            </a:extLst>
          </p:cNvPr>
          <p:cNvSpPr>
            <a:spLocks noGrp="1"/>
          </p:cNvSpPr>
          <p:nvPr>
            <p:ph sz="half" idx="2"/>
          </p:nvPr>
        </p:nvSpPr>
        <p:spPr>
          <a:xfrm>
            <a:off x="6248402" y="1936866"/>
            <a:ext cx="5394960" cy="1737270"/>
          </a:xfrm>
        </p:spPr>
        <p:txBody>
          <a:bodyPr/>
          <a:lstStyle/>
          <a:p>
            <a:pPr marL="0" marR="0">
              <a:lnSpc>
                <a:spcPct val="115000"/>
              </a:lnSpc>
              <a:spcAft>
                <a:spcPts val="800"/>
              </a:spcAft>
              <a:buNone/>
            </a:pPr>
            <a:r>
              <a:rPr lang="en-US" sz="1800" b="1" kern="100" dirty="0">
                <a:effectLst/>
                <a:ea typeface="Aptos" panose="020B0004020202020204" pitchFamily="34" charset="0"/>
                <a:cs typeface="Times New Roman" panose="02020603050405020304" pitchFamily="18" charset="0"/>
              </a:rPr>
              <a:t>Evaluating Biosimilar Options:</a:t>
            </a:r>
          </a:p>
          <a:p>
            <a:pPr marL="0" marR="0">
              <a:lnSpc>
                <a:spcPct val="115000"/>
              </a:lnSpc>
              <a:spcAft>
                <a:spcPts val="800"/>
              </a:spcAft>
              <a:buNone/>
            </a:pPr>
            <a:r>
              <a:rPr lang="en-US" kern="100" dirty="0">
                <a:effectLst/>
                <a:ea typeface="Aptos" panose="020B0004020202020204" pitchFamily="34" charset="0"/>
                <a:cs typeface="Times New Roman" panose="02020603050405020304" pitchFamily="18" charset="0"/>
              </a:rPr>
              <a:t>Differences in manufacturing, clinical evidence, and payer contracts</a:t>
            </a:r>
          </a:p>
          <a:p>
            <a:pPr marL="342900" marR="0" lvl="0" indent="-342900">
              <a:lnSpc>
                <a:spcPct val="115000"/>
              </a:lnSpc>
              <a:spcAft>
                <a:spcPts val="800"/>
              </a:spcAft>
              <a:buSzPts val="1000"/>
              <a:buFont typeface="Symbol" panose="05050102010706020507" pitchFamily="18" charset="2"/>
              <a:buChar char=""/>
              <a:tabLst>
                <a:tab pos="457200" algn="l"/>
              </a:tabLst>
            </a:pPr>
            <a:r>
              <a:rPr lang="en-US" kern="100" dirty="0">
                <a:effectLst/>
                <a:ea typeface="Aptos" panose="020B0004020202020204" pitchFamily="34" charset="0"/>
                <a:cs typeface="Times New Roman" panose="02020603050405020304" pitchFamily="18" charset="0"/>
              </a:rPr>
              <a:t>Employers should assess net cost: Price - Rebate + Admin fees</a:t>
            </a:r>
          </a:p>
          <a:p>
            <a:pPr marL="342900" marR="0" lvl="0" indent="-342900">
              <a:lnSpc>
                <a:spcPct val="115000"/>
              </a:lnSpc>
              <a:spcAft>
                <a:spcPts val="800"/>
              </a:spcAft>
              <a:buSzPts val="1000"/>
              <a:buFont typeface="Symbol" panose="05050102010706020507" pitchFamily="18" charset="2"/>
              <a:buChar char=""/>
              <a:tabLst>
                <a:tab pos="457200" algn="l"/>
              </a:tabLst>
            </a:pPr>
            <a:r>
              <a:rPr lang="en-US" kern="100" dirty="0">
                <a:effectLst/>
                <a:ea typeface="Aptos" panose="020B0004020202020204" pitchFamily="34" charset="0"/>
                <a:cs typeface="Times New Roman" panose="02020603050405020304" pitchFamily="18" charset="0"/>
              </a:rPr>
              <a:t>Consider site of care and PBM steering</a:t>
            </a:r>
          </a:p>
          <a:p>
            <a:endParaRPr lang="en-US" dirty="0"/>
          </a:p>
        </p:txBody>
      </p:sp>
      <p:sp>
        <p:nvSpPr>
          <p:cNvPr id="5" name="Rectangle 4">
            <a:extLst>
              <a:ext uri="{FF2B5EF4-FFF2-40B4-BE49-F238E27FC236}">
                <a16:creationId xmlns:a16="http://schemas.microsoft.com/office/drawing/2014/main" id="{23895BDA-FD38-7497-E981-529627C198E8}"/>
              </a:ext>
            </a:extLst>
          </p:cNvPr>
          <p:cNvSpPr/>
          <p:nvPr/>
        </p:nvSpPr>
        <p:spPr>
          <a:xfrm>
            <a:off x="95596" y="6334298"/>
            <a:ext cx="2040775" cy="3823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6" name="Picture 5" descr="A blue and white logo&#10;&#10;Description automatically generated">
            <a:extLst>
              <a:ext uri="{FF2B5EF4-FFF2-40B4-BE49-F238E27FC236}">
                <a16:creationId xmlns:a16="http://schemas.microsoft.com/office/drawing/2014/main" id="{269AC492-A542-6EAE-441F-A2FA956B38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81" y="6333861"/>
            <a:ext cx="1775895" cy="432135"/>
          </a:xfrm>
          <a:prstGeom prst="rect">
            <a:avLst/>
          </a:prstGeom>
        </p:spPr>
      </p:pic>
      <p:pic>
        <p:nvPicPr>
          <p:cNvPr id="7" name="Picture 6" descr="A blue and green cube with letters on it&#10;&#10;Description automatically generated">
            <a:extLst>
              <a:ext uri="{FF2B5EF4-FFF2-40B4-BE49-F238E27FC236}">
                <a16:creationId xmlns:a16="http://schemas.microsoft.com/office/drawing/2014/main" id="{23CB5760-7D17-308C-1441-2AE8517D38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2387" y="5949486"/>
            <a:ext cx="1239053" cy="1032134"/>
          </a:xfrm>
          <a:prstGeom prst="rect">
            <a:avLst/>
          </a:prstGeom>
        </p:spPr>
      </p:pic>
    </p:spTree>
    <p:extLst>
      <p:ext uri="{BB962C8B-B14F-4D97-AF65-F5344CB8AC3E}">
        <p14:creationId xmlns:p14="http://schemas.microsoft.com/office/powerpoint/2010/main" val="418574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726A6-C771-227F-A788-F2E6B494334F}"/>
              </a:ext>
            </a:extLst>
          </p:cNvPr>
          <p:cNvSpPr>
            <a:spLocks noGrp="1"/>
          </p:cNvSpPr>
          <p:nvPr>
            <p:ph type="title"/>
          </p:nvPr>
        </p:nvSpPr>
        <p:spPr>
          <a:xfrm>
            <a:off x="548640" y="83127"/>
            <a:ext cx="10972800" cy="1097280"/>
          </a:xfrm>
        </p:spPr>
        <p:txBody>
          <a:bodyPr/>
          <a:lstStyle/>
          <a:p>
            <a:r>
              <a:rPr lang="en-US" sz="3200" kern="100" dirty="0">
                <a:effectLst/>
                <a:ea typeface="Aptos" panose="020B0004020202020204" pitchFamily="34" charset="0"/>
                <a:cs typeface="Times New Roman" panose="02020603050405020304" pitchFamily="18" charset="0"/>
              </a:rPr>
              <a:t>The Rise of Biosimilars</a:t>
            </a:r>
            <a:endParaRPr lang="en-US" sz="3200" dirty="0"/>
          </a:p>
        </p:txBody>
      </p:sp>
      <p:sp>
        <p:nvSpPr>
          <p:cNvPr id="3" name="Text Placeholder 2">
            <a:extLst>
              <a:ext uri="{FF2B5EF4-FFF2-40B4-BE49-F238E27FC236}">
                <a16:creationId xmlns:a16="http://schemas.microsoft.com/office/drawing/2014/main" id="{4712E6D4-A941-B212-6950-E1BE2D191516}"/>
              </a:ext>
            </a:extLst>
          </p:cNvPr>
          <p:cNvSpPr>
            <a:spLocks noGrp="1"/>
          </p:cNvSpPr>
          <p:nvPr>
            <p:ph type="body" sz="quarter" idx="10"/>
          </p:nvPr>
        </p:nvSpPr>
        <p:spPr>
          <a:xfrm>
            <a:off x="437803" y="1519844"/>
            <a:ext cx="10972800" cy="1737270"/>
          </a:xfrm>
        </p:spPr>
        <p:txBody>
          <a:bodyPr/>
          <a:lstStyle/>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ea typeface="Aptos" panose="020B0004020202020204" pitchFamily="34" charset="0"/>
                <a:cs typeface="Times New Roman" panose="02020603050405020304" pitchFamily="18" charset="0"/>
              </a:rPr>
              <a:t>As of 2025, 45+ biosimilars approved by the FDA; ~25 are oncology- or immunology-related.</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ea typeface="Aptos" panose="020B0004020202020204" pitchFamily="34" charset="0"/>
                <a:cs typeface="Times New Roman" panose="02020603050405020304" pitchFamily="18" charset="0"/>
              </a:rPr>
              <a:t>By 2027, biosimilars are projected to generate </a:t>
            </a:r>
            <a:r>
              <a:rPr lang="en-US" sz="1800" b="1" kern="100" dirty="0">
                <a:effectLst/>
                <a:ea typeface="Aptos" panose="020B0004020202020204" pitchFamily="34" charset="0"/>
                <a:cs typeface="Times New Roman" panose="02020603050405020304" pitchFamily="18" charset="0"/>
              </a:rPr>
              <a:t>$180B</a:t>
            </a:r>
            <a:r>
              <a:rPr lang="en-US" sz="1800" kern="100" dirty="0">
                <a:effectLst/>
                <a:ea typeface="Aptos" panose="020B0004020202020204" pitchFamily="34" charset="0"/>
                <a:cs typeface="Times New Roman" panose="02020603050405020304" pitchFamily="18" charset="0"/>
              </a:rPr>
              <a:t> in savings globally.</a:t>
            </a:r>
          </a:p>
          <a:p>
            <a:pPr marL="342900" indent="-342900">
              <a:lnSpc>
                <a:spcPct val="115000"/>
              </a:lnSpc>
              <a:spcAft>
                <a:spcPts val="800"/>
              </a:spcAft>
              <a:buSzPts val="1000"/>
              <a:buFont typeface="Symbol" panose="05050102010706020507" pitchFamily="18" charset="2"/>
              <a:buChar char=""/>
              <a:tabLst>
                <a:tab pos="457200" algn="l"/>
              </a:tabLst>
            </a:pPr>
            <a:r>
              <a:rPr lang="en-US" sz="1800" kern="100" dirty="0">
                <a:effectLst/>
                <a:ea typeface="Aptos" panose="020B0004020202020204" pitchFamily="34" charset="0"/>
                <a:cs typeface="Times New Roman" panose="02020603050405020304" pitchFamily="18" charset="0"/>
              </a:rPr>
              <a:t>Only 35% of Humira scripts moved to biosimilars in 2024</a:t>
            </a:r>
          </a:p>
          <a:p>
            <a:pPr marL="0" marR="0">
              <a:lnSpc>
                <a:spcPct val="115000"/>
              </a:lnSpc>
              <a:spcAft>
                <a:spcPts val="800"/>
              </a:spcAft>
              <a:buNone/>
            </a:pPr>
            <a:r>
              <a:rPr lang="en-US" sz="1800" b="1" u="sng" kern="100" dirty="0">
                <a:effectLst/>
                <a:ea typeface="Aptos" panose="020B0004020202020204" pitchFamily="34" charset="0"/>
                <a:cs typeface="Times New Roman" panose="02020603050405020304" pitchFamily="18" charset="0"/>
              </a:rPr>
              <a:t>How Employers Can Evaluate Cost-Efficiency:</a:t>
            </a:r>
            <a:endParaRPr lang="en-US" sz="1800" u="sng" kern="100" dirty="0">
              <a:effectLst/>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ea typeface="Aptos" panose="020B0004020202020204" pitchFamily="34" charset="0"/>
                <a:cs typeface="Times New Roman" panose="02020603050405020304" pitchFamily="18" charset="0"/>
              </a:rPr>
              <a:t>Total Net Cost = Drug price – Rebate + Admin fees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800" kern="100" dirty="0">
                <a:effectLst/>
                <a:ea typeface="Aptos" panose="020B0004020202020204" pitchFamily="34" charset="0"/>
                <a:cs typeface="Times New Roman" panose="02020603050405020304" pitchFamily="18" charset="0"/>
              </a:rPr>
              <a:t>Consider:</a:t>
            </a: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1800" kern="100" dirty="0">
                <a:effectLst/>
                <a:ea typeface="Aptos" panose="020B0004020202020204" pitchFamily="34" charset="0"/>
                <a:cs typeface="Times New Roman" panose="02020603050405020304" pitchFamily="18" charset="0"/>
              </a:rPr>
              <a:t>Site of care</a:t>
            </a: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1800" kern="100" dirty="0">
                <a:effectLst/>
                <a:ea typeface="Aptos" panose="020B0004020202020204" pitchFamily="34" charset="0"/>
                <a:cs typeface="Times New Roman" panose="02020603050405020304" pitchFamily="18" charset="0"/>
              </a:rPr>
              <a:t>PBM formulary placement (is the preferred option actually the most cost-effective?)</a:t>
            </a: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1800" kern="100" dirty="0">
                <a:effectLst/>
                <a:ea typeface="Aptos" panose="020B0004020202020204" pitchFamily="34" charset="0"/>
                <a:cs typeface="Times New Roman" panose="02020603050405020304" pitchFamily="18" charset="0"/>
              </a:rPr>
              <a:t>Outcomes data if available</a:t>
            </a:r>
          </a:p>
          <a:p>
            <a:pPr marL="742950" marR="0" lvl="1" indent="-285750">
              <a:lnSpc>
                <a:spcPct val="115000"/>
              </a:lnSpc>
              <a:spcAft>
                <a:spcPts val="800"/>
              </a:spcAft>
              <a:buSzPts val="1000"/>
              <a:buFont typeface="Courier New" panose="02070309020205020404" pitchFamily="49" charset="0"/>
              <a:buChar char="o"/>
              <a:tabLst>
                <a:tab pos="914400" algn="l"/>
              </a:tabLst>
            </a:pPr>
            <a:endParaRPr lang="en-US" kern="100" dirty="0">
              <a:effectLst/>
              <a:ea typeface="Aptos" panose="020B0004020202020204" pitchFamily="34" charset="0"/>
              <a:cs typeface="Times New Roman" panose="02020603050405020304" pitchFamily="18" charset="0"/>
            </a:endParaRPr>
          </a:p>
          <a:p>
            <a:endParaRPr lang="en-US" dirty="0"/>
          </a:p>
        </p:txBody>
      </p:sp>
      <p:sp>
        <p:nvSpPr>
          <p:cNvPr id="4" name="Rectangle 3">
            <a:extLst>
              <a:ext uri="{FF2B5EF4-FFF2-40B4-BE49-F238E27FC236}">
                <a16:creationId xmlns:a16="http://schemas.microsoft.com/office/drawing/2014/main" id="{DC19B9B2-6F61-BFC5-1D0C-E127595444D6}"/>
              </a:ext>
            </a:extLst>
          </p:cNvPr>
          <p:cNvSpPr/>
          <p:nvPr/>
        </p:nvSpPr>
        <p:spPr>
          <a:xfrm>
            <a:off x="95596" y="6334298"/>
            <a:ext cx="2040775" cy="3823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5" name="Picture 4" descr="A blue and white logo&#10;&#10;Description automatically generated">
            <a:extLst>
              <a:ext uri="{FF2B5EF4-FFF2-40B4-BE49-F238E27FC236}">
                <a16:creationId xmlns:a16="http://schemas.microsoft.com/office/drawing/2014/main" id="{AB74C730-5FF7-EFB7-97F9-7A498DE7DD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81" y="6333861"/>
            <a:ext cx="1775895" cy="432135"/>
          </a:xfrm>
          <a:prstGeom prst="rect">
            <a:avLst/>
          </a:prstGeom>
        </p:spPr>
      </p:pic>
      <p:pic>
        <p:nvPicPr>
          <p:cNvPr id="6" name="Picture 5" descr="A blue and green cube with letters on it&#10;&#10;Description automatically generated">
            <a:extLst>
              <a:ext uri="{FF2B5EF4-FFF2-40B4-BE49-F238E27FC236}">
                <a16:creationId xmlns:a16="http://schemas.microsoft.com/office/drawing/2014/main" id="{B46DA057-6F58-48B3-D0ED-8E5DF95EC9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2387" y="5949486"/>
            <a:ext cx="1239053" cy="1032134"/>
          </a:xfrm>
          <a:prstGeom prst="rect">
            <a:avLst/>
          </a:prstGeom>
        </p:spPr>
      </p:pic>
    </p:spTree>
    <p:extLst>
      <p:ext uri="{BB962C8B-B14F-4D97-AF65-F5344CB8AC3E}">
        <p14:creationId xmlns:p14="http://schemas.microsoft.com/office/powerpoint/2010/main" val="2257673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4FABD-DB9F-AB0C-1736-495DF53A179A}"/>
              </a:ext>
            </a:extLst>
          </p:cNvPr>
          <p:cNvSpPr>
            <a:spLocks noGrp="1"/>
          </p:cNvSpPr>
          <p:nvPr>
            <p:ph type="title"/>
          </p:nvPr>
        </p:nvSpPr>
        <p:spPr/>
        <p:txBody>
          <a:bodyPr/>
          <a:lstStyle/>
          <a:p>
            <a:r>
              <a:rPr lang="en-US" sz="3200" kern="100" dirty="0">
                <a:effectLst/>
                <a:ea typeface="Aptos" panose="020B0004020202020204" pitchFamily="34" charset="0"/>
                <a:cs typeface="Times New Roman" panose="02020603050405020304" pitchFamily="18" charset="0"/>
              </a:rPr>
              <a:t>Biosimilars vs. Rebates</a:t>
            </a:r>
            <a:endParaRPr lang="en-US" sz="3200" dirty="0"/>
          </a:p>
        </p:txBody>
      </p:sp>
      <p:sp>
        <p:nvSpPr>
          <p:cNvPr id="3" name="Text Placeholder 2">
            <a:extLst>
              <a:ext uri="{FF2B5EF4-FFF2-40B4-BE49-F238E27FC236}">
                <a16:creationId xmlns:a16="http://schemas.microsoft.com/office/drawing/2014/main" id="{7339D5AC-5179-78FB-8EFC-3682DCC6D9CE}"/>
              </a:ext>
            </a:extLst>
          </p:cNvPr>
          <p:cNvSpPr>
            <a:spLocks noGrp="1"/>
          </p:cNvSpPr>
          <p:nvPr>
            <p:ph sz="half" idx="1"/>
          </p:nvPr>
        </p:nvSpPr>
        <p:spPr>
          <a:xfrm>
            <a:off x="548640" y="1826029"/>
            <a:ext cx="5394960" cy="1737270"/>
          </a:xfrm>
        </p:spPr>
        <p:txBody>
          <a:bodyPr/>
          <a:lstStyle/>
          <a:p>
            <a:pPr marL="0" marR="0">
              <a:lnSpc>
                <a:spcPct val="115000"/>
              </a:lnSpc>
              <a:spcAft>
                <a:spcPts val="800"/>
              </a:spcAft>
              <a:buNone/>
            </a:pPr>
            <a:r>
              <a:rPr lang="en-US" sz="1800" b="1" kern="100" dirty="0">
                <a:effectLst/>
                <a:ea typeface="Aptos" panose="020B0004020202020204" pitchFamily="34" charset="0"/>
                <a:cs typeface="Times New Roman" panose="02020603050405020304" pitchFamily="18" charset="0"/>
              </a:rPr>
              <a:t>Biosimilars Disrupt the Rebate Model:</a:t>
            </a:r>
          </a:p>
          <a:p>
            <a:pPr>
              <a:lnSpc>
                <a:spcPct val="115000"/>
              </a:lnSpc>
              <a:spcAft>
                <a:spcPts val="800"/>
              </a:spcAft>
            </a:pPr>
            <a:r>
              <a:rPr lang="en-US" sz="1600" kern="100" dirty="0">
                <a:effectLst/>
                <a:ea typeface="Aptos" panose="020B0004020202020204" pitchFamily="34" charset="0"/>
                <a:cs typeface="Times New Roman" panose="02020603050405020304" pitchFamily="18" charset="0"/>
              </a:rPr>
              <a:t>Brand drugs = high rebates</a:t>
            </a:r>
          </a:p>
          <a:p>
            <a:pPr>
              <a:lnSpc>
                <a:spcPct val="115000"/>
              </a:lnSpc>
              <a:spcAft>
                <a:spcPts val="800"/>
              </a:spcAft>
            </a:pPr>
            <a:r>
              <a:rPr lang="en-US" sz="1600" kern="100" dirty="0">
                <a:effectLst/>
                <a:ea typeface="Aptos" panose="020B0004020202020204" pitchFamily="34" charset="0"/>
                <a:cs typeface="Times New Roman" panose="02020603050405020304" pitchFamily="18" charset="0"/>
              </a:rPr>
              <a:t>Biosimilars = lower list price, lower/no rebates</a:t>
            </a:r>
          </a:p>
          <a:p>
            <a:pPr>
              <a:lnSpc>
                <a:spcPct val="115000"/>
              </a:lnSpc>
              <a:spcAft>
                <a:spcPts val="800"/>
              </a:spcAft>
            </a:pPr>
            <a:r>
              <a:rPr lang="en-US" sz="1600" kern="100" dirty="0">
                <a:effectLst/>
                <a:ea typeface="Aptos" panose="020B0004020202020204" pitchFamily="34" charset="0"/>
                <a:cs typeface="Times New Roman" panose="02020603050405020304" pitchFamily="18" charset="0"/>
              </a:rPr>
              <a:t>PBMs may prefer higher-rebate brands</a:t>
            </a:r>
          </a:p>
          <a:p>
            <a:pPr>
              <a:lnSpc>
                <a:spcPct val="115000"/>
              </a:lnSpc>
              <a:spcAft>
                <a:spcPts val="800"/>
              </a:spcAft>
            </a:pPr>
            <a:r>
              <a:rPr lang="en-US" sz="1600" kern="100" dirty="0">
                <a:effectLst/>
                <a:ea typeface="Aptos" panose="020B0004020202020204" pitchFamily="34" charset="0"/>
                <a:cs typeface="Times New Roman" panose="02020603050405020304" pitchFamily="18" charset="0"/>
              </a:rPr>
              <a:t>"Biosimilar vs. Brand Drug Flow"</a:t>
            </a:r>
          </a:p>
          <a:p>
            <a:pPr marL="519113" lvl="1" indent="-285750">
              <a:lnSpc>
                <a:spcPct val="115000"/>
              </a:lnSpc>
              <a:spcAft>
                <a:spcPts val="800"/>
              </a:spcAft>
              <a:buSzPts val="1000"/>
              <a:tabLst>
                <a:tab pos="457200" algn="l"/>
              </a:tabLst>
            </a:pPr>
            <a:r>
              <a:rPr lang="en-US" kern="100" dirty="0">
                <a:effectLst/>
                <a:ea typeface="Aptos" panose="020B0004020202020204" pitchFamily="34" charset="0"/>
                <a:cs typeface="Times New Roman" panose="02020603050405020304" pitchFamily="18" charset="0"/>
              </a:rPr>
              <a:t>Brand Drug: High List Price → High Rebate → Higher Net Cost (PBM profits)</a:t>
            </a:r>
          </a:p>
          <a:p>
            <a:pPr marL="519113" lvl="1" indent="-285750">
              <a:lnSpc>
                <a:spcPct val="115000"/>
              </a:lnSpc>
              <a:spcAft>
                <a:spcPts val="800"/>
              </a:spcAft>
              <a:buSzPts val="1000"/>
              <a:tabLst>
                <a:tab pos="457200" algn="l"/>
              </a:tabLst>
            </a:pPr>
            <a:r>
              <a:rPr lang="en-US" kern="100" dirty="0">
                <a:effectLst/>
                <a:ea typeface="Aptos" panose="020B0004020202020204" pitchFamily="34" charset="0"/>
                <a:cs typeface="Times New Roman" panose="02020603050405020304" pitchFamily="18" charset="0"/>
              </a:rPr>
              <a:t>Biosimilar: Lower List Price → Minimal Rebate → Lower Net Cost (PBM less profit)</a:t>
            </a:r>
          </a:p>
          <a:p>
            <a:pPr marL="576263" lvl="1" indent="-342900">
              <a:lnSpc>
                <a:spcPct val="115000"/>
              </a:lnSpc>
              <a:spcAft>
                <a:spcPts val="800"/>
              </a:spcAft>
              <a:buSzPts val="1000"/>
              <a:buFont typeface="Symbol" panose="05050102010706020507" pitchFamily="18" charset="2"/>
              <a:buChar char=""/>
              <a:tabLst>
                <a:tab pos="457200" algn="l"/>
              </a:tabLst>
            </a:pPr>
            <a:endParaRPr lang="en-US" kern="100" dirty="0">
              <a:effectLst/>
              <a:ea typeface="Aptos" panose="020B0004020202020204" pitchFamily="34" charset="0"/>
              <a:cs typeface="Times New Roman" panose="02020603050405020304" pitchFamily="18" charset="0"/>
            </a:endParaRPr>
          </a:p>
          <a:p>
            <a:endParaRPr lang="en-US" dirty="0"/>
          </a:p>
        </p:txBody>
      </p:sp>
      <p:sp>
        <p:nvSpPr>
          <p:cNvPr id="9" name="Content Placeholder 8">
            <a:extLst>
              <a:ext uri="{FF2B5EF4-FFF2-40B4-BE49-F238E27FC236}">
                <a16:creationId xmlns:a16="http://schemas.microsoft.com/office/drawing/2014/main" id="{600F64A8-B6DB-9B88-496F-EDD9BF100ABB}"/>
              </a:ext>
            </a:extLst>
          </p:cNvPr>
          <p:cNvSpPr>
            <a:spLocks noGrp="1"/>
          </p:cNvSpPr>
          <p:nvPr>
            <p:ph sz="half" idx="2"/>
          </p:nvPr>
        </p:nvSpPr>
        <p:spPr>
          <a:xfrm>
            <a:off x="6096000" y="1826029"/>
            <a:ext cx="5394960" cy="1737270"/>
          </a:xfrm>
        </p:spPr>
        <p:txBody>
          <a:bodyPr/>
          <a:lstStyle/>
          <a:p>
            <a:pPr marL="0" marR="0" lvl="0" indent="0">
              <a:lnSpc>
                <a:spcPct val="115000"/>
              </a:lnSpc>
              <a:spcAft>
                <a:spcPts val="800"/>
              </a:spcAft>
              <a:buNone/>
              <a:tabLst>
                <a:tab pos="457200" algn="l"/>
              </a:tabLst>
            </a:pPr>
            <a:r>
              <a:rPr lang="en-US" sz="1800" b="1" kern="100" dirty="0">
                <a:effectLst/>
                <a:ea typeface="Aptos" panose="020B0004020202020204" pitchFamily="34" charset="0"/>
                <a:cs typeface="Times New Roman" panose="02020603050405020304" pitchFamily="18" charset="0"/>
              </a:rPr>
              <a:t>Impact on Employers and Plan Sponsors</a:t>
            </a:r>
          </a:p>
          <a:p>
            <a:pPr>
              <a:lnSpc>
                <a:spcPct val="115000"/>
              </a:lnSpc>
              <a:spcAft>
                <a:spcPts val="800"/>
              </a:spcAft>
              <a:tabLst>
                <a:tab pos="457200" algn="l"/>
              </a:tabLst>
            </a:pPr>
            <a:r>
              <a:rPr lang="en-US" kern="100" dirty="0">
                <a:effectLst/>
                <a:ea typeface="Aptos" panose="020B0004020202020204" pitchFamily="34" charset="0"/>
                <a:cs typeface="Times New Roman" panose="02020603050405020304" pitchFamily="18" charset="0"/>
              </a:rPr>
              <a:t>Rebate guarantees may rise even as actual rebate capture declines (e.g., rebates shifted to a different corporate entity).</a:t>
            </a:r>
          </a:p>
          <a:p>
            <a:pPr>
              <a:lnSpc>
                <a:spcPct val="115000"/>
              </a:lnSpc>
              <a:spcAft>
                <a:spcPts val="800"/>
              </a:spcAft>
              <a:tabLst>
                <a:tab pos="457200" algn="l"/>
              </a:tabLst>
            </a:pPr>
            <a:r>
              <a:rPr lang="en-US" kern="100" dirty="0">
                <a:effectLst/>
                <a:ea typeface="Aptos" panose="020B0004020202020204" pitchFamily="34" charset="0"/>
                <a:cs typeface="Times New Roman" panose="02020603050405020304" pitchFamily="18" charset="0"/>
              </a:rPr>
              <a:t>Preferred drug lists may favor drugs with high PBM revenue, not necessarily the lowest net cost for employers.</a:t>
            </a:r>
          </a:p>
          <a:p>
            <a:pPr marL="576263" lvl="1" indent="-342900">
              <a:lnSpc>
                <a:spcPct val="115000"/>
              </a:lnSpc>
              <a:spcAft>
                <a:spcPts val="800"/>
              </a:spcAft>
              <a:buSzPts val="1000"/>
              <a:buFont typeface="Symbol" panose="05050102010706020507" pitchFamily="18" charset="2"/>
              <a:buChar char=""/>
              <a:tabLst>
                <a:tab pos="457200" algn="l"/>
              </a:tabLst>
            </a:pPr>
            <a:endParaRPr lang="en-US" kern="100" dirty="0">
              <a:ea typeface="Aptos" panose="020B0004020202020204" pitchFamily="34" charset="0"/>
              <a:cs typeface="Times New Roman" panose="02020603050405020304" pitchFamily="18" charset="0"/>
            </a:endParaRPr>
          </a:p>
          <a:p>
            <a:endParaRPr lang="en-US" dirty="0"/>
          </a:p>
        </p:txBody>
      </p:sp>
      <p:sp>
        <p:nvSpPr>
          <p:cNvPr id="4" name="Rectangle 3">
            <a:extLst>
              <a:ext uri="{FF2B5EF4-FFF2-40B4-BE49-F238E27FC236}">
                <a16:creationId xmlns:a16="http://schemas.microsoft.com/office/drawing/2014/main" id="{C8FCF588-0260-63ED-AE86-1E4747FE2272}"/>
              </a:ext>
            </a:extLst>
          </p:cNvPr>
          <p:cNvSpPr/>
          <p:nvPr/>
        </p:nvSpPr>
        <p:spPr>
          <a:xfrm>
            <a:off x="95596" y="6334298"/>
            <a:ext cx="2040775" cy="3823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5" name="Picture 4" descr="A blue and white logo&#10;&#10;Description automatically generated">
            <a:extLst>
              <a:ext uri="{FF2B5EF4-FFF2-40B4-BE49-F238E27FC236}">
                <a16:creationId xmlns:a16="http://schemas.microsoft.com/office/drawing/2014/main" id="{5ED07123-19D2-8935-80E3-0F5BC6599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81" y="6333861"/>
            <a:ext cx="1775895" cy="432135"/>
          </a:xfrm>
          <a:prstGeom prst="rect">
            <a:avLst/>
          </a:prstGeom>
        </p:spPr>
      </p:pic>
      <p:pic>
        <p:nvPicPr>
          <p:cNvPr id="6" name="Picture 5" descr="A blue and green cube with letters on it&#10;&#10;Description automatically generated">
            <a:extLst>
              <a:ext uri="{FF2B5EF4-FFF2-40B4-BE49-F238E27FC236}">
                <a16:creationId xmlns:a16="http://schemas.microsoft.com/office/drawing/2014/main" id="{73CC621C-969A-FE20-861A-B6782C7AC4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2387" y="5949486"/>
            <a:ext cx="1239053" cy="1032134"/>
          </a:xfrm>
          <a:prstGeom prst="rect">
            <a:avLst/>
          </a:prstGeom>
        </p:spPr>
      </p:pic>
    </p:spTree>
    <p:extLst>
      <p:ext uri="{BB962C8B-B14F-4D97-AF65-F5344CB8AC3E}">
        <p14:creationId xmlns:p14="http://schemas.microsoft.com/office/powerpoint/2010/main" val="2920242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328CC-4230-59BE-0C73-734469E19718}"/>
              </a:ext>
            </a:extLst>
          </p:cNvPr>
          <p:cNvSpPr>
            <a:spLocks noGrp="1"/>
          </p:cNvSpPr>
          <p:nvPr>
            <p:ph type="title"/>
          </p:nvPr>
        </p:nvSpPr>
        <p:spPr>
          <a:xfrm>
            <a:off x="500149" y="0"/>
            <a:ext cx="10972800" cy="1097280"/>
          </a:xfrm>
        </p:spPr>
        <p:txBody>
          <a:bodyPr/>
          <a:lstStyle/>
          <a:p>
            <a:r>
              <a:rPr lang="en-US" sz="3200" kern="100" dirty="0">
                <a:effectLst/>
                <a:ea typeface="Aptos" panose="020B0004020202020204" pitchFamily="34" charset="0"/>
                <a:cs typeface="Times New Roman" panose="02020603050405020304" pitchFamily="18" charset="0"/>
              </a:rPr>
              <a:t>The Shift in Rebates: What to Watch</a:t>
            </a:r>
            <a:endParaRPr lang="en-US" sz="3200" dirty="0"/>
          </a:p>
        </p:txBody>
      </p:sp>
      <p:sp>
        <p:nvSpPr>
          <p:cNvPr id="3" name="Text Placeholder 2">
            <a:extLst>
              <a:ext uri="{FF2B5EF4-FFF2-40B4-BE49-F238E27FC236}">
                <a16:creationId xmlns:a16="http://schemas.microsoft.com/office/drawing/2014/main" id="{02B5158E-2D7F-E3C0-A7BD-E5411AC53BE1}"/>
              </a:ext>
            </a:extLst>
          </p:cNvPr>
          <p:cNvSpPr>
            <a:spLocks noGrp="1"/>
          </p:cNvSpPr>
          <p:nvPr>
            <p:ph type="body" sz="quarter" idx="10"/>
          </p:nvPr>
        </p:nvSpPr>
        <p:spPr>
          <a:xfrm>
            <a:off x="500149" y="1334193"/>
            <a:ext cx="10972800" cy="1737270"/>
          </a:xfrm>
        </p:spPr>
        <p:txBody>
          <a:bodyPr/>
          <a:lstStyle/>
          <a:p>
            <a:pPr marL="0" marR="0">
              <a:lnSpc>
                <a:spcPct val="115000"/>
              </a:lnSpc>
              <a:spcAft>
                <a:spcPts val="800"/>
              </a:spcAft>
              <a:buNone/>
            </a:pPr>
            <a:r>
              <a:rPr lang="en-US" sz="1400" b="1" kern="100" dirty="0">
                <a:effectLst/>
                <a:ea typeface="Aptos" panose="020B0004020202020204" pitchFamily="34" charset="0"/>
                <a:cs typeface="Times New Roman" panose="02020603050405020304" pitchFamily="18" charset="0"/>
              </a:rPr>
              <a:t>What’s Changing:</a:t>
            </a:r>
            <a:endParaRPr lang="en-US" sz="1400" kern="100" dirty="0">
              <a:effectLst/>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400" kern="100" dirty="0">
                <a:effectLst/>
                <a:ea typeface="Aptos" panose="020B0004020202020204" pitchFamily="34" charset="0"/>
                <a:cs typeface="Times New Roman" panose="02020603050405020304" pitchFamily="18" charset="0"/>
              </a:rPr>
              <a:t>Increased regulatory and client pressure on PBMs to show rebate transparency.</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400" kern="100" dirty="0">
                <a:effectLst/>
                <a:ea typeface="Aptos" panose="020B0004020202020204" pitchFamily="34" charset="0"/>
                <a:cs typeface="Times New Roman" panose="02020603050405020304" pitchFamily="18" charset="0"/>
              </a:rPr>
              <a:t>Vertical integration = rebates flowing through multiple layers.</a:t>
            </a:r>
          </a:p>
          <a:p>
            <a:pPr marL="0" marR="0">
              <a:lnSpc>
                <a:spcPct val="115000"/>
              </a:lnSpc>
              <a:spcAft>
                <a:spcPts val="800"/>
              </a:spcAft>
              <a:buNone/>
            </a:pPr>
            <a:r>
              <a:rPr lang="en-US" sz="1400" b="1" kern="100" dirty="0">
                <a:effectLst/>
                <a:ea typeface="Aptos" panose="020B0004020202020204" pitchFamily="34" charset="0"/>
                <a:cs typeface="Times New Roman" panose="02020603050405020304" pitchFamily="18" charset="0"/>
              </a:rPr>
              <a:t>Impacts to Monitor:</a:t>
            </a:r>
            <a:endParaRPr lang="en-US" sz="1400" kern="100" dirty="0">
              <a:effectLst/>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400" kern="100" dirty="0">
                <a:effectLst/>
                <a:ea typeface="Aptos" panose="020B0004020202020204" pitchFamily="34" charset="0"/>
                <a:cs typeface="Times New Roman" panose="02020603050405020304" pitchFamily="18" charset="0"/>
              </a:rPr>
              <a:t>Some PBMs may reduce upfront discounts but shift to more back-end rebate guarantees.</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400" kern="100" dirty="0">
                <a:effectLst/>
                <a:ea typeface="Aptos" panose="020B0004020202020204" pitchFamily="34" charset="0"/>
                <a:cs typeface="Times New Roman" panose="02020603050405020304" pitchFamily="18" charset="0"/>
              </a:rPr>
              <a:t>Formularies may favor drugs with the highest rebates, not the lowest net cost.</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400" kern="100" dirty="0">
                <a:effectLst/>
                <a:ea typeface="Aptos" panose="020B0004020202020204" pitchFamily="34" charset="0"/>
                <a:cs typeface="Times New Roman" panose="02020603050405020304" pitchFamily="18" charset="0"/>
              </a:rPr>
              <a:t>Watch for new fees (e.g., "network access fees" or "data fees") replacing lost rebate revenue.</a:t>
            </a:r>
          </a:p>
          <a:p>
            <a:pPr marL="0" marR="0">
              <a:lnSpc>
                <a:spcPct val="115000"/>
              </a:lnSpc>
              <a:spcAft>
                <a:spcPts val="800"/>
              </a:spcAft>
              <a:buNone/>
            </a:pPr>
            <a:r>
              <a:rPr lang="en-US" sz="1400" b="1" kern="100" dirty="0">
                <a:effectLst/>
                <a:ea typeface="Aptos" panose="020B0004020202020204" pitchFamily="34" charset="0"/>
                <a:cs typeface="Times New Roman" panose="02020603050405020304" pitchFamily="18" charset="0"/>
              </a:rPr>
              <a:t>Watchouts:</a:t>
            </a:r>
            <a:endParaRPr lang="en-US" sz="1400" kern="100" dirty="0">
              <a:effectLst/>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sz="1400" kern="100" dirty="0">
                <a:effectLst/>
                <a:ea typeface="Aptos" panose="020B0004020202020204" pitchFamily="34" charset="0"/>
                <a:cs typeface="Times New Roman" panose="02020603050405020304" pitchFamily="18" charset="0"/>
              </a:rPr>
              <a:t>Rebates accounted for </a:t>
            </a:r>
            <a:r>
              <a:rPr lang="en-US" sz="1400" b="1" kern="100" dirty="0">
                <a:effectLst/>
                <a:ea typeface="Aptos" panose="020B0004020202020204" pitchFamily="34" charset="0"/>
                <a:cs typeface="Times New Roman" panose="02020603050405020304" pitchFamily="18" charset="0"/>
              </a:rPr>
              <a:t>46%</a:t>
            </a:r>
            <a:r>
              <a:rPr lang="en-US" sz="1400" kern="100" dirty="0">
                <a:effectLst/>
                <a:ea typeface="Aptos" panose="020B0004020202020204" pitchFamily="34" charset="0"/>
                <a:cs typeface="Times New Roman" panose="02020603050405020304" pitchFamily="18" charset="0"/>
              </a:rPr>
              <a:t> of gross drug spend in 2022 (IQVIA). That dynamic is under scrutiny</a:t>
            </a:r>
          </a:p>
          <a:p>
            <a:pPr marL="342900" marR="0" lvl="0" indent="-342900">
              <a:lnSpc>
                <a:spcPct val="115000"/>
              </a:lnSpc>
              <a:spcAft>
                <a:spcPts val="800"/>
              </a:spcAft>
              <a:buSzPts val="1000"/>
              <a:buFont typeface="Symbol" panose="05050102010706020507" pitchFamily="18" charset="2"/>
              <a:buChar char=""/>
              <a:tabLst>
                <a:tab pos="457200" algn="l"/>
              </a:tabLst>
            </a:pPr>
            <a:r>
              <a:rPr lang="en-US" sz="1400" kern="100" dirty="0">
                <a:effectLst/>
                <a:ea typeface="Aptos" panose="020B0004020202020204" pitchFamily="34" charset="0"/>
                <a:cs typeface="Times New Roman" panose="02020603050405020304" pitchFamily="18" charset="0"/>
              </a:rPr>
              <a:t>"Rebate trap": PBMs maintain high-rebate drugs on formulary even if cheaper alternatives exist.</a:t>
            </a:r>
          </a:p>
        </p:txBody>
      </p:sp>
      <p:sp>
        <p:nvSpPr>
          <p:cNvPr id="4" name="Rectangle 3">
            <a:extLst>
              <a:ext uri="{FF2B5EF4-FFF2-40B4-BE49-F238E27FC236}">
                <a16:creationId xmlns:a16="http://schemas.microsoft.com/office/drawing/2014/main" id="{B539BC0C-52EC-A437-1DCD-3E233E34D3A7}"/>
              </a:ext>
            </a:extLst>
          </p:cNvPr>
          <p:cNvSpPr/>
          <p:nvPr/>
        </p:nvSpPr>
        <p:spPr>
          <a:xfrm>
            <a:off x="95596" y="6334298"/>
            <a:ext cx="2040775" cy="3823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5" name="Picture 4" descr="A blue and white logo&#10;&#10;Description automatically generated">
            <a:extLst>
              <a:ext uri="{FF2B5EF4-FFF2-40B4-BE49-F238E27FC236}">
                <a16:creationId xmlns:a16="http://schemas.microsoft.com/office/drawing/2014/main" id="{BFAE2FB4-0041-0B5E-FB3D-D2FC60EF85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81" y="6333861"/>
            <a:ext cx="1775895" cy="432135"/>
          </a:xfrm>
          <a:prstGeom prst="rect">
            <a:avLst/>
          </a:prstGeom>
        </p:spPr>
      </p:pic>
      <p:pic>
        <p:nvPicPr>
          <p:cNvPr id="6" name="Picture 5" descr="A blue and green cube with letters on it&#10;&#10;Description automatically generated">
            <a:extLst>
              <a:ext uri="{FF2B5EF4-FFF2-40B4-BE49-F238E27FC236}">
                <a16:creationId xmlns:a16="http://schemas.microsoft.com/office/drawing/2014/main" id="{B5DAAFBE-7FFA-AB75-19BF-EBD6D373AC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2387" y="5949486"/>
            <a:ext cx="1239053" cy="1032134"/>
          </a:xfrm>
          <a:prstGeom prst="rect">
            <a:avLst/>
          </a:prstGeom>
        </p:spPr>
      </p:pic>
    </p:spTree>
    <p:extLst>
      <p:ext uri="{BB962C8B-B14F-4D97-AF65-F5344CB8AC3E}">
        <p14:creationId xmlns:p14="http://schemas.microsoft.com/office/powerpoint/2010/main" val="2819518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7EA3-AE4E-12C6-BC81-00FB7BDF783B}"/>
              </a:ext>
            </a:extLst>
          </p:cNvPr>
          <p:cNvSpPr>
            <a:spLocks noGrp="1"/>
          </p:cNvSpPr>
          <p:nvPr>
            <p:ph type="title"/>
          </p:nvPr>
        </p:nvSpPr>
        <p:spPr>
          <a:xfrm>
            <a:off x="417022" y="-55418"/>
            <a:ext cx="10972800" cy="1097280"/>
          </a:xfrm>
        </p:spPr>
        <p:txBody>
          <a:bodyPr/>
          <a:lstStyle/>
          <a:p>
            <a:r>
              <a:rPr lang="en-US" sz="3200" kern="100" dirty="0">
                <a:effectLst/>
                <a:ea typeface="Aptos" panose="020B0004020202020204" pitchFamily="34" charset="0"/>
                <a:cs typeface="Times New Roman" panose="02020603050405020304" pitchFamily="18" charset="0"/>
              </a:rPr>
              <a:t>Market Checks &amp; Audits: Your Oversight Toolkit</a:t>
            </a:r>
            <a:endParaRPr lang="en-US" sz="3200" dirty="0"/>
          </a:p>
        </p:txBody>
      </p:sp>
      <p:sp>
        <p:nvSpPr>
          <p:cNvPr id="3" name="Text Placeholder 2">
            <a:extLst>
              <a:ext uri="{FF2B5EF4-FFF2-40B4-BE49-F238E27FC236}">
                <a16:creationId xmlns:a16="http://schemas.microsoft.com/office/drawing/2014/main" id="{C12B6E09-520A-F9CE-7350-0C162C59B1E1}"/>
              </a:ext>
            </a:extLst>
          </p:cNvPr>
          <p:cNvSpPr>
            <a:spLocks noGrp="1"/>
          </p:cNvSpPr>
          <p:nvPr>
            <p:ph type="body" sz="quarter" idx="10"/>
          </p:nvPr>
        </p:nvSpPr>
        <p:spPr>
          <a:xfrm>
            <a:off x="167640" y="1257992"/>
            <a:ext cx="10972800" cy="1737270"/>
          </a:xfrm>
        </p:spPr>
        <p:txBody>
          <a:bodyPr/>
          <a:lstStyle/>
          <a:p>
            <a:pPr marL="0" algn="ctr">
              <a:lnSpc>
                <a:spcPct val="115000"/>
              </a:lnSpc>
              <a:spcAft>
                <a:spcPts val="800"/>
              </a:spcAft>
              <a:buNone/>
            </a:pPr>
            <a:r>
              <a:rPr lang="en-US" i="1" dirty="0"/>
              <a:t>According to a 2024 Aon study, 81% of large employers believe PBMs retain too much rebate revenue, and 72% are seeking alternatives to traditional rebate contracts.</a:t>
            </a:r>
          </a:p>
          <a:p>
            <a:pPr marL="0" marR="0">
              <a:lnSpc>
                <a:spcPct val="115000"/>
              </a:lnSpc>
              <a:spcAft>
                <a:spcPts val="800"/>
              </a:spcAft>
              <a:buNone/>
            </a:pPr>
            <a:r>
              <a:rPr lang="en-US" b="1" kern="100" dirty="0">
                <a:effectLst/>
                <a:ea typeface="Aptos" panose="020B0004020202020204" pitchFamily="34" charset="0"/>
                <a:cs typeface="Times New Roman" panose="02020603050405020304" pitchFamily="18" charset="0"/>
              </a:rPr>
              <a:t>What’s a Market Check?</a:t>
            </a:r>
            <a:endParaRPr lang="en-US" kern="100" dirty="0">
              <a:effectLst/>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kern="100" dirty="0">
                <a:effectLst/>
                <a:ea typeface="Aptos" panose="020B0004020202020204" pitchFamily="34" charset="0"/>
                <a:cs typeface="Times New Roman" panose="02020603050405020304" pitchFamily="18" charset="0"/>
              </a:rPr>
              <a:t>Compares your pricing and contract terms to market benchmarks (typically every 12–24 months).</a:t>
            </a:r>
          </a:p>
          <a:p>
            <a:pPr marL="342900" marR="0" lvl="0" indent="-342900">
              <a:lnSpc>
                <a:spcPct val="115000"/>
              </a:lnSpc>
              <a:spcAft>
                <a:spcPts val="800"/>
              </a:spcAft>
              <a:buSzPts val="1000"/>
              <a:buFont typeface="Symbol" panose="05050102010706020507" pitchFamily="18" charset="2"/>
              <a:buChar char=""/>
              <a:tabLst>
                <a:tab pos="457200" algn="l"/>
              </a:tabLst>
            </a:pPr>
            <a:r>
              <a:rPr lang="en-US" kern="100" dirty="0">
                <a:effectLst/>
                <a:ea typeface="Aptos" panose="020B0004020202020204" pitchFamily="34" charset="0"/>
                <a:cs typeface="Times New Roman" panose="02020603050405020304" pitchFamily="18" charset="0"/>
              </a:rPr>
              <a:t>Ensures competitiveness on discounts, rebates, admin fees.</a:t>
            </a:r>
          </a:p>
          <a:p>
            <a:pPr marL="0" marR="0">
              <a:lnSpc>
                <a:spcPct val="115000"/>
              </a:lnSpc>
              <a:spcAft>
                <a:spcPts val="800"/>
              </a:spcAft>
              <a:buNone/>
            </a:pPr>
            <a:r>
              <a:rPr lang="en-US" b="1" kern="100" dirty="0">
                <a:effectLst/>
                <a:ea typeface="Aptos" panose="020B0004020202020204" pitchFamily="34" charset="0"/>
                <a:cs typeface="Times New Roman" panose="02020603050405020304" pitchFamily="18" charset="0"/>
              </a:rPr>
              <a:t>What’s an Audit?</a:t>
            </a:r>
            <a:endParaRPr lang="en-US" kern="100" dirty="0">
              <a:effectLst/>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kern="100" dirty="0">
                <a:effectLst/>
                <a:ea typeface="Aptos" panose="020B0004020202020204" pitchFamily="34" charset="0"/>
                <a:cs typeface="Times New Roman" panose="02020603050405020304" pitchFamily="18" charset="0"/>
              </a:rPr>
              <a:t>Deep dive into PBM performance (e.g., formulary compliance, rebate pass-through, billing accuracy).</a:t>
            </a:r>
          </a:p>
          <a:p>
            <a:pPr marL="342900" marR="0" lvl="0" indent="-342900">
              <a:lnSpc>
                <a:spcPct val="115000"/>
              </a:lnSpc>
              <a:spcAft>
                <a:spcPts val="800"/>
              </a:spcAft>
              <a:buSzPts val="1000"/>
              <a:buFont typeface="Symbol" panose="05050102010706020507" pitchFamily="18" charset="2"/>
              <a:buChar char=""/>
              <a:tabLst>
                <a:tab pos="457200" algn="l"/>
              </a:tabLst>
            </a:pPr>
            <a:r>
              <a:rPr lang="en-US" kern="100" dirty="0">
                <a:effectLst/>
                <a:ea typeface="Aptos" panose="020B0004020202020204" pitchFamily="34" charset="0"/>
                <a:cs typeface="Times New Roman" panose="02020603050405020304" pitchFamily="18" charset="0"/>
              </a:rPr>
              <a:t>Identifies contract violations or manipulation of drug categories.</a:t>
            </a:r>
          </a:p>
          <a:p>
            <a:pPr marL="342900" marR="0" lvl="0" indent="-342900">
              <a:lnSpc>
                <a:spcPct val="115000"/>
              </a:lnSpc>
              <a:spcAft>
                <a:spcPts val="800"/>
              </a:spcAft>
              <a:buSzPts val="1000"/>
              <a:buFont typeface="Symbol" panose="05050102010706020507" pitchFamily="18" charset="2"/>
              <a:buChar char=""/>
              <a:tabLst>
                <a:tab pos="457200" algn="l"/>
              </a:tabLst>
            </a:pPr>
            <a:r>
              <a:rPr lang="en-US" kern="100" dirty="0">
                <a:ea typeface="Aptos" panose="020B0004020202020204" pitchFamily="34" charset="0"/>
                <a:cs typeface="Times New Roman" panose="02020603050405020304" pitchFamily="18" charset="0"/>
              </a:rPr>
              <a:t>Conduct a Full Claims Financial Contract  on an annual basis.</a:t>
            </a:r>
            <a:endParaRPr lang="en-US" kern="100" dirty="0">
              <a:effectLst/>
              <a:ea typeface="Aptos" panose="020B0004020202020204" pitchFamily="34" charset="0"/>
              <a:cs typeface="Times New Roman" panose="02020603050405020304" pitchFamily="18" charset="0"/>
            </a:endParaRPr>
          </a:p>
          <a:p>
            <a:pPr marL="0" marR="0">
              <a:lnSpc>
                <a:spcPct val="115000"/>
              </a:lnSpc>
              <a:spcAft>
                <a:spcPts val="800"/>
              </a:spcAft>
              <a:buNone/>
            </a:pPr>
            <a:r>
              <a:rPr lang="en-US" b="1" kern="100" dirty="0">
                <a:effectLst/>
                <a:ea typeface="Aptos" panose="020B0004020202020204" pitchFamily="34" charset="0"/>
                <a:cs typeface="Times New Roman" panose="02020603050405020304" pitchFamily="18" charset="0"/>
              </a:rPr>
              <a:t>Real-World Impact:</a:t>
            </a:r>
            <a:endParaRPr lang="en-US" kern="100" dirty="0">
              <a:effectLst/>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r>
              <a:rPr lang="en-US" kern="100" dirty="0">
                <a:effectLst/>
                <a:ea typeface="Aptos" panose="020B0004020202020204" pitchFamily="34" charset="0"/>
                <a:cs typeface="Times New Roman" panose="02020603050405020304" pitchFamily="18" charset="0"/>
              </a:rPr>
              <a:t>Audits can recover </a:t>
            </a:r>
            <a:r>
              <a:rPr lang="en-US" b="1" kern="100" dirty="0">
                <a:effectLst/>
                <a:ea typeface="Aptos" panose="020B0004020202020204" pitchFamily="34" charset="0"/>
                <a:cs typeface="Times New Roman" panose="02020603050405020304" pitchFamily="18" charset="0"/>
              </a:rPr>
              <a:t>$2–$4 PMPM</a:t>
            </a:r>
            <a:r>
              <a:rPr lang="en-US" kern="100" dirty="0">
                <a:effectLst/>
                <a:ea typeface="Aptos" panose="020B0004020202020204" pitchFamily="34" charset="0"/>
                <a:cs typeface="Times New Roman" panose="02020603050405020304" pitchFamily="18" charset="0"/>
              </a:rPr>
              <a:t> in overcharges or missed rebates.</a:t>
            </a:r>
          </a:p>
          <a:p>
            <a:pPr marL="342900" marR="0" lvl="0" indent="-342900">
              <a:lnSpc>
                <a:spcPct val="115000"/>
              </a:lnSpc>
              <a:spcAft>
                <a:spcPts val="800"/>
              </a:spcAft>
              <a:buSzPts val="1000"/>
              <a:buFont typeface="Symbol" panose="05050102010706020507" pitchFamily="18" charset="2"/>
              <a:buChar char=""/>
              <a:tabLst>
                <a:tab pos="457200" algn="l"/>
              </a:tabLst>
            </a:pPr>
            <a:endParaRPr lang="en-US" kern="100" dirty="0">
              <a:effectLst/>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endParaRPr lang="en-US" kern="100" dirty="0">
              <a:effectLst/>
              <a:ea typeface="Aptos" panose="020B0004020202020204" pitchFamily="34" charset="0"/>
              <a:cs typeface="Times New Roman" panose="02020603050405020304" pitchFamily="18" charset="0"/>
            </a:endParaRPr>
          </a:p>
          <a:p>
            <a:pPr marL="342900" marR="0" lvl="0" indent="-342900">
              <a:lnSpc>
                <a:spcPct val="115000"/>
              </a:lnSpc>
              <a:spcAft>
                <a:spcPts val="800"/>
              </a:spcAft>
              <a:buSzPts val="1000"/>
              <a:buFont typeface="Symbol" panose="05050102010706020507" pitchFamily="18" charset="2"/>
              <a:buChar char=""/>
              <a:tabLst>
                <a:tab pos="457200" algn="l"/>
              </a:tabLst>
            </a:pPr>
            <a:endParaRPr lang="en-US" kern="100" dirty="0">
              <a:effectLst/>
              <a:ea typeface="Aptos" panose="020B0004020202020204" pitchFamily="34" charset="0"/>
              <a:cs typeface="Times New Roman" panose="02020603050405020304" pitchFamily="18" charset="0"/>
            </a:endParaRPr>
          </a:p>
          <a:p>
            <a:endParaRPr lang="en-US" dirty="0"/>
          </a:p>
        </p:txBody>
      </p:sp>
      <p:sp>
        <p:nvSpPr>
          <p:cNvPr id="4" name="Rectangle 3">
            <a:extLst>
              <a:ext uri="{FF2B5EF4-FFF2-40B4-BE49-F238E27FC236}">
                <a16:creationId xmlns:a16="http://schemas.microsoft.com/office/drawing/2014/main" id="{B4C6F402-DEFF-8E98-1FCB-3DDC4B0AF801}"/>
              </a:ext>
            </a:extLst>
          </p:cNvPr>
          <p:cNvSpPr/>
          <p:nvPr/>
        </p:nvSpPr>
        <p:spPr>
          <a:xfrm>
            <a:off x="95596" y="6434051"/>
            <a:ext cx="2040775" cy="2826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5" name="Picture 4" descr="A blue and white logo&#10;&#10;Description automatically generated">
            <a:extLst>
              <a:ext uri="{FF2B5EF4-FFF2-40B4-BE49-F238E27FC236}">
                <a16:creationId xmlns:a16="http://schemas.microsoft.com/office/drawing/2014/main" id="{4D412ECF-2513-0D97-29F1-CDC852E15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81" y="6404956"/>
            <a:ext cx="1775895" cy="361040"/>
          </a:xfrm>
          <a:prstGeom prst="rect">
            <a:avLst/>
          </a:prstGeom>
        </p:spPr>
      </p:pic>
      <p:pic>
        <p:nvPicPr>
          <p:cNvPr id="6" name="Picture 5" descr="A blue and green cube with letters on it&#10;&#10;Description automatically generated">
            <a:extLst>
              <a:ext uri="{FF2B5EF4-FFF2-40B4-BE49-F238E27FC236}">
                <a16:creationId xmlns:a16="http://schemas.microsoft.com/office/drawing/2014/main" id="{05BF58B7-BEF0-B2FF-00B7-3E372028C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2387" y="5949486"/>
            <a:ext cx="1239053" cy="1032134"/>
          </a:xfrm>
          <a:prstGeom prst="rect">
            <a:avLst/>
          </a:prstGeom>
        </p:spPr>
      </p:pic>
    </p:spTree>
    <p:extLst>
      <p:ext uri="{BB962C8B-B14F-4D97-AF65-F5344CB8AC3E}">
        <p14:creationId xmlns:p14="http://schemas.microsoft.com/office/powerpoint/2010/main" val="3843381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F9412-EBDD-0FC6-A469-6F857FF113EE}"/>
              </a:ext>
            </a:extLst>
          </p:cNvPr>
          <p:cNvSpPr>
            <a:spLocks noGrp="1"/>
          </p:cNvSpPr>
          <p:nvPr>
            <p:ph type="title"/>
          </p:nvPr>
        </p:nvSpPr>
        <p:spPr>
          <a:xfrm>
            <a:off x="4206240" y="-109498"/>
            <a:ext cx="7315200" cy="1097280"/>
          </a:xfrm>
        </p:spPr>
        <p:txBody>
          <a:bodyPr/>
          <a:lstStyle/>
          <a:p>
            <a:pPr>
              <a:buNone/>
            </a:pPr>
            <a:r>
              <a:rPr lang="en-US" sz="3200" dirty="0"/>
              <a:t>Cost Management &amp; Risk Mitigation</a:t>
            </a:r>
          </a:p>
        </p:txBody>
      </p:sp>
      <p:sp>
        <p:nvSpPr>
          <p:cNvPr id="3" name="Content Placeholder 2">
            <a:extLst>
              <a:ext uri="{FF2B5EF4-FFF2-40B4-BE49-F238E27FC236}">
                <a16:creationId xmlns:a16="http://schemas.microsoft.com/office/drawing/2014/main" id="{08546DCF-D12A-C916-A29C-4070C6587B61}"/>
              </a:ext>
            </a:extLst>
          </p:cNvPr>
          <p:cNvSpPr>
            <a:spLocks noGrp="1"/>
          </p:cNvSpPr>
          <p:nvPr>
            <p:ph idx="1"/>
          </p:nvPr>
        </p:nvSpPr>
        <p:spPr>
          <a:xfrm>
            <a:off x="4206240" y="1128562"/>
            <a:ext cx="7427387" cy="4873625"/>
          </a:xfrm>
        </p:spPr>
        <p:txBody>
          <a:bodyPr/>
          <a:lstStyle/>
          <a:p>
            <a:pPr>
              <a:buFont typeface="Arial" panose="020B0604020202020204" pitchFamily="34" charset="0"/>
              <a:buChar char="•"/>
            </a:pPr>
            <a:r>
              <a:rPr lang="en-US" dirty="0"/>
              <a:t>Gene and cell therapies often cost between $300,000 to $3 million per treatment.</a:t>
            </a:r>
          </a:p>
          <a:p>
            <a:pPr lvl="1"/>
            <a:r>
              <a:rPr lang="en-US" dirty="0"/>
              <a:t> Over 30 FDA-approved gene and cell therapies exist, with dozens more in the pipeline.</a:t>
            </a:r>
          </a:p>
          <a:p>
            <a:pPr lvl="1"/>
            <a:r>
              <a:rPr lang="en-US" dirty="0"/>
              <a:t>Very rare or severe conditions (genetic disorders, certain cancers, and advanced autoimmune diseases)</a:t>
            </a:r>
          </a:p>
          <a:p>
            <a:pPr>
              <a:buFont typeface="Arial" panose="020B0604020202020204" pitchFamily="34" charset="0"/>
              <a:buChar char="•"/>
            </a:pPr>
            <a:r>
              <a:rPr lang="en-US" b="1" dirty="0"/>
              <a:t>Innovative Payment Models</a:t>
            </a:r>
          </a:p>
          <a:p>
            <a:pPr marL="742950" lvl="1" indent="-285750">
              <a:buFont typeface="Arial" panose="020B0604020202020204" pitchFamily="34" charset="0"/>
              <a:buChar char="•"/>
            </a:pPr>
            <a:r>
              <a:rPr lang="en-US" dirty="0"/>
              <a:t>Outcomes-Based Agreements (OBAs): Pay based on patient response (e.g., full remission).</a:t>
            </a:r>
          </a:p>
          <a:p>
            <a:pPr marL="742950" lvl="1" indent="-285750">
              <a:buFont typeface="Arial" panose="020B0604020202020204" pitchFamily="34" charset="0"/>
              <a:buChar char="•"/>
            </a:pPr>
            <a:r>
              <a:rPr lang="en-US" dirty="0"/>
              <a:t>Stop-Loss Insurance &amp; Reinsurance: Protect against catastrophic claims from a single high-cost therapy.</a:t>
            </a:r>
          </a:p>
          <a:p>
            <a:pPr marL="742950" lvl="1" indent="-285750">
              <a:buFont typeface="Arial" panose="020B0604020202020204" pitchFamily="34" charset="0"/>
              <a:buChar char="•"/>
            </a:pPr>
            <a:r>
              <a:rPr lang="en-US" dirty="0"/>
              <a:t>Leverage manufacturer assistance, foundations, or cost-sharing programs for eligible employees.</a:t>
            </a:r>
          </a:p>
          <a:p>
            <a:pPr>
              <a:buFont typeface="Arial" panose="020B0604020202020204" pitchFamily="34" charset="0"/>
              <a:buChar char="•"/>
            </a:pPr>
            <a:r>
              <a:rPr lang="en-US" b="1" dirty="0"/>
              <a:t>Utilize Predictive Analytics &amp; Centers of Excellence</a:t>
            </a:r>
            <a:endParaRPr lang="en-US" dirty="0"/>
          </a:p>
          <a:p>
            <a:pPr marL="742950" lvl="1" indent="-285750">
              <a:buFont typeface="Arial" panose="020B0604020202020204" pitchFamily="34" charset="0"/>
              <a:buChar char="•"/>
            </a:pPr>
            <a:r>
              <a:rPr lang="en-US" dirty="0"/>
              <a:t>Assess population health data to estimate potential GCT utilization and financial exposure.</a:t>
            </a:r>
          </a:p>
          <a:p>
            <a:endParaRPr lang="en-US" dirty="0"/>
          </a:p>
        </p:txBody>
      </p:sp>
      <p:sp>
        <p:nvSpPr>
          <p:cNvPr id="4" name="Text Placeholder 3">
            <a:extLst>
              <a:ext uri="{FF2B5EF4-FFF2-40B4-BE49-F238E27FC236}">
                <a16:creationId xmlns:a16="http://schemas.microsoft.com/office/drawing/2014/main" id="{0C7C23EF-A7AE-CC34-B546-DE12E1E29B4C}"/>
              </a:ext>
            </a:extLst>
          </p:cNvPr>
          <p:cNvSpPr>
            <a:spLocks noGrp="1"/>
          </p:cNvSpPr>
          <p:nvPr>
            <p:ph type="body" sz="half" idx="2"/>
          </p:nvPr>
        </p:nvSpPr>
        <p:spPr/>
        <p:txBody>
          <a:bodyPr/>
          <a:lstStyle/>
          <a:p>
            <a:r>
              <a:rPr lang="en-US" dirty="0"/>
              <a:t>Gene &amp; Cell Therapy</a:t>
            </a:r>
          </a:p>
        </p:txBody>
      </p:sp>
      <p:sp>
        <p:nvSpPr>
          <p:cNvPr id="5" name="Rectangle 4">
            <a:extLst>
              <a:ext uri="{FF2B5EF4-FFF2-40B4-BE49-F238E27FC236}">
                <a16:creationId xmlns:a16="http://schemas.microsoft.com/office/drawing/2014/main" id="{08A9CB9A-148C-CBD6-CFD2-AEAFA68638BC}"/>
              </a:ext>
            </a:extLst>
          </p:cNvPr>
          <p:cNvSpPr/>
          <p:nvPr/>
        </p:nvSpPr>
        <p:spPr>
          <a:xfrm>
            <a:off x="0" y="6391275"/>
            <a:ext cx="2247900" cy="390525"/>
          </a:xfrm>
          <a:prstGeom prst="rect">
            <a:avLst/>
          </a:prstGeom>
          <a:ln>
            <a:solidFill>
              <a:srgbClr val="1F62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6" name="Picture 5" descr="A black and white logo&#10;&#10;AI-generated content may be incorrect.">
            <a:extLst>
              <a:ext uri="{FF2B5EF4-FFF2-40B4-BE49-F238E27FC236}">
                <a16:creationId xmlns:a16="http://schemas.microsoft.com/office/drawing/2014/main" id="{C0334C99-C39C-5364-5106-9355C3A6D2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16" y="6268423"/>
            <a:ext cx="1745297" cy="424689"/>
          </a:xfrm>
          <a:prstGeom prst="rect">
            <a:avLst/>
          </a:prstGeom>
        </p:spPr>
      </p:pic>
      <p:pic>
        <p:nvPicPr>
          <p:cNvPr id="7" name="Picture 6" descr="A blue and green cube with letters on it&#10;&#10;Description automatically generated">
            <a:extLst>
              <a:ext uri="{FF2B5EF4-FFF2-40B4-BE49-F238E27FC236}">
                <a16:creationId xmlns:a16="http://schemas.microsoft.com/office/drawing/2014/main" id="{60360AB9-32D3-9593-0FCD-F12229A410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2387" y="5949486"/>
            <a:ext cx="1239053" cy="1032134"/>
          </a:xfrm>
          <a:prstGeom prst="rect">
            <a:avLst/>
          </a:prstGeom>
        </p:spPr>
      </p:pic>
    </p:spTree>
    <p:extLst>
      <p:ext uri="{BB962C8B-B14F-4D97-AF65-F5344CB8AC3E}">
        <p14:creationId xmlns:p14="http://schemas.microsoft.com/office/powerpoint/2010/main" val="368114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F3F9E-0A19-EDAF-EC08-17C03E078135}"/>
              </a:ext>
            </a:extLst>
          </p:cNvPr>
          <p:cNvSpPr>
            <a:spLocks noGrp="1"/>
          </p:cNvSpPr>
          <p:nvPr>
            <p:ph type="title"/>
          </p:nvPr>
        </p:nvSpPr>
        <p:spPr/>
        <p:txBody>
          <a:bodyPr/>
          <a:lstStyle/>
          <a:p>
            <a:r>
              <a:rPr lang="en-US" sz="3200" kern="100" dirty="0">
                <a:effectLst/>
                <a:ea typeface="Aptos" panose="020B0004020202020204" pitchFamily="34" charset="0"/>
                <a:cs typeface="Times New Roman" panose="02020603050405020304" pitchFamily="18" charset="0"/>
              </a:rPr>
              <a:t>What’s Changing in 2025</a:t>
            </a:r>
            <a:endParaRPr lang="en-US" sz="3200" dirty="0"/>
          </a:p>
        </p:txBody>
      </p:sp>
      <p:sp>
        <p:nvSpPr>
          <p:cNvPr id="3" name="Text Placeholder 2">
            <a:extLst>
              <a:ext uri="{FF2B5EF4-FFF2-40B4-BE49-F238E27FC236}">
                <a16:creationId xmlns:a16="http://schemas.microsoft.com/office/drawing/2014/main" id="{B1F4B18B-64E6-78D3-C615-E2D47DD0E518}"/>
              </a:ext>
            </a:extLst>
          </p:cNvPr>
          <p:cNvSpPr>
            <a:spLocks noGrp="1"/>
          </p:cNvSpPr>
          <p:nvPr>
            <p:ph type="body" sz="quarter" idx="10"/>
          </p:nvPr>
        </p:nvSpPr>
        <p:spPr/>
        <p:txBody>
          <a:bodyPr/>
          <a:lstStyle/>
          <a:p>
            <a:pPr marL="0" marR="0" lvl="0" indent="0">
              <a:lnSpc>
                <a:spcPct val="115000"/>
              </a:lnSpc>
              <a:spcAft>
                <a:spcPts val="800"/>
              </a:spcAft>
              <a:buNone/>
              <a:tabLst>
                <a:tab pos="457200" algn="l"/>
              </a:tabLst>
            </a:pPr>
            <a:r>
              <a:rPr lang="en-US" b="1" kern="100" dirty="0">
                <a:effectLst/>
                <a:ea typeface="Aptos" panose="020B0004020202020204" pitchFamily="34" charset="0"/>
                <a:cs typeface="Times New Roman" panose="02020603050405020304" pitchFamily="18" charset="0"/>
              </a:rPr>
              <a:t>Regulatory Scrutiny &amp; Legal Risks:</a:t>
            </a:r>
            <a:endParaRPr lang="en-US" kern="100" dirty="0">
              <a:effectLst/>
              <a:ea typeface="Aptos" panose="020B0004020202020204" pitchFamily="34" charset="0"/>
              <a:cs typeface="Times New Roman" panose="02020603050405020304" pitchFamily="18" charset="0"/>
            </a:endParaRPr>
          </a:p>
          <a:p>
            <a:pPr marL="742950" marR="0" lvl="1" indent="-285750">
              <a:lnSpc>
                <a:spcPct val="115000"/>
              </a:lnSpc>
              <a:spcAft>
                <a:spcPts val="800"/>
              </a:spcAft>
              <a:buSzPts val="1000"/>
              <a:buFont typeface="Courier New" panose="02070309020205020404" pitchFamily="49" charset="0"/>
              <a:buChar char="o"/>
              <a:tabLst>
                <a:tab pos="914400" algn="l"/>
              </a:tabLst>
            </a:pPr>
            <a:r>
              <a:rPr lang="en-US" kern="100" dirty="0">
                <a:effectLst/>
                <a:ea typeface="Aptos" panose="020B0004020202020204" pitchFamily="34" charset="0"/>
                <a:cs typeface="Times New Roman" panose="02020603050405020304" pitchFamily="18" charset="0"/>
              </a:rPr>
              <a:t>FTC is actively investigating </a:t>
            </a:r>
            <a:r>
              <a:rPr lang="en-US" b="1" kern="100" dirty="0">
                <a:effectLst/>
                <a:ea typeface="Aptos" panose="020B0004020202020204" pitchFamily="34" charset="0"/>
                <a:cs typeface="Times New Roman" panose="02020603050405020304" pitchFamily="18" charset="0"/>
              </a:rPr>
              <a:t>rebate walls</a:t>
            </a:r>
            <a:r>
              <a:rPr lang="en-US" kern="100" dirty="0">
                <a:effectLst/>
                <a:ea typeface="Aptos" panose="020B0004020202020204" pitchFamily="34" charset="0"/>
                <a:cs typeface="Times New Roman" panose="02020603050405020304" pitchFamily="18" charset="0"/>
              </a:rPr>
              <a:t> and formulary manipulation.</a:t>
            </a:r>
          </a:p>
          <a:p>
            <a:pPr marL="742950" marR="0" lvl="1" indent="-285750">
              <a:lnSpc>
                <a:spcPct val="115000"/>
              </a:lnSpc>
              <a:spcAft>
                <a:spcPts val="800"/>
              </a:spcAft>
              <a:buSzPts val="1000"/>
              <a:buFont typeface="Courier New" panose="02070309020205020404" pitchFamily="49" charset="0"/>
              <a:buChar char="o"/>
              <a:tabLst>
                <a:tab pos="914400" algn="l"/>
              </a:tabLst>
            </a:pPr>
            <a:r>
              <a:rPr lang="en-US" kern="100" dirty="0">
                <a:effectLst/>
                <a:ea typeface="Aptos" panose="020B0004020202020204" pitchFamily="34" charset="0"/>
                <a:cs typeface="Times New Roman" panose="02020603050405020304" pitchFamily="18" charset="0"/>
              </a:rPr>
              <a:t>Some states (e.g., NY, CO, MN) are pushing </a:t>
            </a:r>
            <a:r>
              <a:rPr lang="en-US" b="1" kern="100" dirty="0">
                <a:effectLst/>
                <a:ea typeface="Aptos" panose="020B0004020202020204" pitchFamily="34" charset="0"/>
                <a:cs typeface="Times New Roman" panose="02020603050405020304" pitchFamily="18" charset="0"/>
              </a:rPr>
              <a:t>transparency laws</a:t>
            </a:r>
            <a:r>
              <a:rPr lang="en-US" kern="100" dirty="0">
                <a:effectLst/>
                <a:ea typeface="Aptos" panose="020B0004020202020204" pitchFamily="34" charset="0"/>
                <a:cs typeface="Times New Roman" panose="02020603050405020304" pitchFamily="18" charset="0"/>
              </a:rPr>
              <a:t> requiring PBMs to report rebate retention and formulary decisions.</a:t>
            </a:r>
          </a:p>
          <a:p>
            <a:pPr marL="742950" marR="0" lvl="1" indent="-285750">
              <a:lnSpc>
                <a:spcPct val="115000"/>
              </a:lnSpc>
              <a:spcAft>
                <a:spcPts val="800"/>
              </a:spcAft>
              <a:buSzPts val="1000"/>
              <a:buFont typeface="Courier New" panose="02070309020205020404" pitchFamily="49" charset="0"/>
              <a:buChar char="o"/>
              <a:tabLst>
                <a:tab pos="914400" algn="l"/>
              </a:tabLst>
            </a:pPr>
            <a:r>
              <a:rPr lang="en-US" kern="100" dirty="0">
                <a:effectLst/>
                <a:ea typeface="Aptos" panose="020B0004020202020204" pitchFamily="34" charset="0"/>
                <a:cs typeface="Times New Roman" panose="02020603050405020304" pitchFamily="18" charset="0"/>
              </a:rPr>
              <a:t>There’s renewed discussion in Congress about banning spread pricing or requiring </a:t>
            </a:r>
            <a:r>
              <a:rPr lang="en-US" b="1" kern="100" dirty="0">
                <a:effectLst/>
                <a:ea typeface="Aptos" panose="020B0004020202020204" pitchFamily="34" charset="0"/>
                <a:cs typeface="Times New Roman" panose="02020603050405020304" pitchFamily="18" charset="0"/>
              </a:rPr>
              <a:t>pass-through pricing</a:t>
            </a:r>
            <a:r>
              <a:rPr lang="en-US" kern="100" dirty="0">
                <a:effectLst/>
                <a:ea typeface="Aptos" panose="020B0004020202020204" pitchFamily="34" charset="0"/>
                <a:cs typeface="Times New Roman" panose="02020603050405020304" pitchFamily="18" charset="0"/>
              </a:rPr>
              <a:t> models.</a:t>
            </a:r>
          </a:p>
          <a:p>
            <a:pPr marL="0" marR="0" lvl="0" indent="0">
              <a:lnSpc>
                <a:spcPct val="115000"/>
              </a:lnSpc>
              <a:spcAft>
                <a:spcPts val="800"/>
              </a:spcAft>
              <a:buNone/>
              <a:tabLst>
                <a:tab pos="457200" algn="l"/>
              </a:tabLst>
            </a:pPr>
            <a:r>
              <a:rPr lang="en-US" b="1" kern="100" dirty="0">
                <a:effectLst/>
                <a:ea typeface="Aptos" panose="020B0004020202020204" pitchFamily="34" charset="0"/>
                <a:cs typeface="Times New Roman" panose="02020603050405020304" pitchFamily="18" charset="0"/>
              </a:rPr>
              <a:t>Business Model Shift – PBMs Won’t Lose Revenue:</a:t>
            </a:r>
            <a:endParaRPr lang="en-US" kern="100" dirty="0">
              <a:effectLst/>
              <a:ea typeface="Aptos" panose="020B0004020202020204" pitchFamily="34" charset="0"/>
              <a:cs typeface="Times New Roman" panose="02020603050405020304" pitchFamily="18" charset="0"/>
            </a:endParaRPr>
          </a:p>
          <a:p>
            <a:pPr marL="742950" marR="0" lvl="1" indent="-285750">
              <a:lnSpc>
                <a:spcPct val="115000"/>
              </a:lnSpc>
              <a:spcAft>
                <a:spcPts val="800"/>
              </a:spcAft>
              <a:buSzPts val="1000"/>
              <a:buFont typeface="Courier New" panose="02070309020205020404" pitchFamily="49" charset="0"/>
              <a:buChar char="o"/>
              <a:tabLst>
                <a:tab pos="914400" algn="l"/>
              </a:tabLst>
            </a:pPr>
            <a:r>
              <a:rPr lang="en-US" kern="100" dirty="0">
                <a:effectLst/>
                <a:ea typeface="Aptos" panose="020B0004020202020204" pitchFamily="34" charset="0"/>
                <a:cs typeface="Times New Roman" panose="02020603050405020304" pitchFamily="18" charset="0"/>
              </a:rPr>
              <a:t>PBMs are rebranding their margins:</a:t>
            </a:r>
          </a:p>
          <a:p>
            <a:pPr marL="1143000" marR="0" lvl="2" indent="-228600">
              <a:lnSpc>
                <a:spcPct val="115000"/>
              </a:lnSpc>
              <a:spcAft>
                <a:spcPts val="800"/>
              </a:spcAft>
              <a:buSzPts val="1000"/>
              <a:buFont typeface="Wingdings" panose="05000000000000000000" pitchFamily="2" charset="2"/>
              <a:buChar char=""/>
              <a:tabLst>
                <a:tab pos="1371600" algn="l"/>
              </a:tabLst>
            </a:pPr>
            <a:r>
              <a:rPr lang="en-US" kern="100" dirty="0">
                <a:effectLst/>
                <a:ea typeface="Aptos" panose="020B0004020202020204" pitchFamily="34" charset="0"/>
                <a:cs typeface="Times New Roman" panose="02020603050405020304" pitchFamily="18" charset="0"/>
              </a:rPr>
              <a:t>Moving away from rebates toward </a:t>
            </a:r>
            <a:r>
              <a:rPr lang="en-US" b="1" kern="100" dirty="0">
                <a:effectLst/>
                <a:ea typeface="Aptos" panose="020B0004020202020204" pitchFamily="34" charset="0"/>
                <a:cs typeface="Times New Roman" panose="02020603050405020304" pitchFamily="18" charset="0"/>
              </a:rPr>
              <a:t>"service fees"</a:t>
            </a:r>
            <a:r>
              <a:rPr lang="en-US" kern="100" dirty="0">
                <a:effectLst/>
                <a:ea typeface="Aptos" panose="020B0004020202020204" pitchFamily="34" charset="0"/>
                <a:cs typeface="Times New Roman" panose="02020603050405020304" pitchFamily="18" charset="0"/>
              </a:rPr>
              <a:t> (e.g., formulary management fees, data access charges).</a:t>
            </a:r>
          </a:p>
          <a:p>
            <a:pPr marL="1143000" marR="0" lvl="2" indent="-228600">
              <a:lnSpc>
                <a:spcPct val="115000"/>
              </a:lnSpc>
              <a:spcAft>
                <a:spcPts val="800"/>
              </a:spcAft>
              <a:buSzPts val="1000"/>
              <a:buFont typeface="Wingdings" panose="05000000000000000000" pitchFamily="2" charset="2"/>
              <a:buChar char=""/>
              <a:tabLst>
                <a:tab pos="1371600" algn="l"/>
              </a:tabLst>
            </a:pPr>
            <a:r>
              <a:rPr lang="en-US" kern="100" dirty="0">
                <a:effectLst/>
                <a:ea typeface="Aptos" panose="020B0004020202020204" pitchFamily="34" charset="0"/>
                <a:cs typeface="Times New Roman" panose="02020603050405020304" pitchFamily="18" charset="0"/>
              </a:rPr>
              <a:t>Increased use of </a:t>
            </a:r>
            <a:r>
              <a:rPr lang="en-US" b="1" kern="100" dirty="0">
                <a:effectLst/>
                <a:ea typeface="Aptos" panose="020B0004020202020204" pitchFamily="34" charset="0"/>
                <a:cs typeface="Times New Roman" panose="02020603050405020304" pitchFamily="18" charset="0"/>
              </a:rPr>
              <a:t>non-transparent "optimization" fees</a:t>
            </a:r>
            <a:r>
              <a:rPr lang="en-US" kern="100" dirty="0">
                <a:effectLst/>
                <a:ea typeface="Aptos" panose="020B0004020202020204" pitchFamily="34" charset="0"/>
                <a:cs typeface="Times New Roman" panose="02020603050405020304" pitchFamily="18" charset="0"/>
              </a:rPr>
              <a:t> in employer contracts.</a:t>
            </a:r>
          </a:p>
          <a:p>
            <a:pPr marL="742950" marR="0" lvl="1" indent="-285750">
              <a:lnSpc>
                <a:spcPct val="115000"/>
              </a:lnSpc>
              <a:spcAft>
                <a:spcPts val="800"/>
              </a:spcAft>
              <a:buSzPts val="1000"/>
              <a:buFont typeface="Courier New" panose="02070309020205020404" pitchFamily="49" charset="0"/>
              <a:buChar char="o"/>
              <a:tabLst>
                <a:tab pos="914400" algn="l"/>
              </a:tabLst>
            </a:pPr>
            <a:r>
              <a:rPr lang="en-US" kern="100" dirty="0">
                <a:effectLst/>
                <a:ea typeface="Aptos" panose="020B0004020202020204" pitchFamily="34" charset="0"/>
                <a:cs typeface="Times New Roman" panose="02020603050405020304" pitchFamily="18" charset="0"/>
              </a:rPr>
              <a:t>As rebates become less central, expect more </a:t>
            </a:r>
            <a:r>
              <a:rPr lang="en-US" b="1" kern="100" dirty="0">
                <a:effectLst/>
                <a:ea typeface="Aptos" panose="020B0004020202020204" pitchFamily="34" charset="0"/>
                <a:cs typeface="Times New Roman" panose="02020603050405020304" pitchFamily="18" charset="0"/>
              </a:rPr>
              <a:t>network management fees, white bagging, specialty pharmacy markup</a:t>
            </a:r>
            <a:r>
              <a:rPr lang="en-US" kern="100" dirty="0">
                <a:effectLst/>
                <a:ea typeface="Aptos" panose="020B0004020202020204" pitchFamily="34" charset="0"/>
                <a:cs typeface="Times New Roman" panose="02020603050405020304" pitchFamily="18" charset="0"/>
              </a:rPr>
              <a:t>.</a:t>
            </a:r>
          </a:p>
          <a:p>
            <a:endParaRPr lang="en-US" dirty="0"/>
          </a:p>
        </p:txBody>
      </p:sp>
      <p:sp>
        <p:nvSpPr>
          <p:cNvPr id="4" name="Rectangle 3">
            <a:extLst>
              <a:ext uri="{FF2B5EF4-FFF2-40B4-BE49-F238E27FC236}">
                <a16:creationId xmlns:a16="http://schemas.microsoft.com/office/drawing/2014/main" id="{714D55CD-E3EE-5C44-B95E-45D76D50E58B}"/>
              </a:ext>
            </a:extLst>
          </p:cNvPr>
          <p:cNvSpPr/>
          <p:nvPr/>
        </p:nvSpPr>
        <p:spPr>
          <a:xfrm>
            <a:off x="95596" y="6434051"/>
            <a:ext cx="2040775" cy="2826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5" name="Picture 4" descr="A blue and white logo&#10;&#10;Description automatically generated">
            <a:extLst>
              <a:ext uri="{FF2B5EF4-FFF2-40B4-BE49-F238E27FC236}">
                <a16:creationId xmlns:a16="http://schemas.microsoft.com/office/drawing/2014/main" id="{76A4AA8F-7B0A-E53B-AB92-2D0EF382FC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81" y="6333861"/>
            <a:ext cx="1775895" cy="432135"/>
          </a:xfrm>
          <a:prstGeom prst="rect">
            <a:avLst/>
          </a:prstGeom>
        </p:spPr>
      </p:pic>
      <p:pic>
        <p:nvPicPr>
          <p:cNvPr id="6" name="Picture 5" descr="A blue and green cube with letters on it&#10;&#10;Description automatically generated">
            <a:extLst>
              <a:ext uri="{FF2B5EF4-FFF2-40B4-BE49-F238E27FC236}">
                <a16:creationId xmlns:a16="http://schemas.microsoft.com/office/drawing/2014/main" id="{0EF4B4E7-A3C2-C6EE-9B97-C02A554B59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2387" y="5949486"/>
            <a:ext cx="1239053" cy="1032134"/>
          </a:xfrm>
          <a:prstGeom prst="rect">
            <a:avLst/>
          </a:prstGeom>
        </p:spPr>
      </p:pic>
    </p:spTree>
    <p:extLst>
      <p:ext uri="{BB962C8B-B14F-4D97-AF65-F5344CB8AC3E}">
        <p14:creationId xmlns:p14="http://schemas.microsoft.com/office/powerpoint/2010/main" val="1525894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3C5C2-58C3-5333-0824-93FF9FF2BD11}"/>
              </a:ext>
            </a:extLst>
          </p:cNvPr>
          <p:cNvSpPr>
            <a:spLocks noGrp="1"/>
          </p:cNvSpPr>
          <p:nvPr>
            <p:ph type="title"/>
          </p:nvPr>
        </p:nvSpPr>
        <p:spPr>
          <a:xfrm>
            <a:off x="375458" y="249382"/>
            <a:ext cx="10972800" cy="1097280"/>
          </a:xfrm>
        </p:spPr>
        <p:txBody>
          <a:bodyPr/>
          <a:lstStyle/>
          <a:p>
            <a:r>
              <a:rPr kumimoji="0" lang="en-US" altLang="en-US" sz="3600" i="0" u="none" strike="noStrike" cap="none" normalizeH="0" baseline="0" dirty="0">
                <a:ln>
                  <a:noFill/>
                </a:ln>
                <a:solidFill>
                  <a:schemeClr val="tx1"/>
                </a:solidFill>
                <a:effectLst/>
                <a:ea typeface="Aptos" panose="020B0004020202020204" pitchFamily="34" charset="0"/>
                <a:cs typeface="Times New Roman" panose="02020603050405020304" pitchFamily="18" charset="0"/>
              </a:rPr>
              <a:t>Key Predictions (2025–2027)</a:t>
            </a:r>
            <a:endParaRPr lang="en-US" dirty="0"/>
          </a:p>
        </p:txBody>
      </p:sp>
      <p:graphicFrame>
        <p:nvGraphicFramePr>
          <p:cNvPr id="4" name="Table 3">
            <a:extLst>
              <a:ext uri="{FF2B5EF4-FFF2-40B4-BE49-F238E27FC236}">
                <a16:creationId xmlns:a16="http://schemas.microsoft.com/office/drawing/2014/main" id="{D7BBE018-6F2A-4487-6354-50B174F48FA2}"/>
              </a:ext>
            </a:extLst>
          </p:cNvPr>
          <p:cNvGraphicFramePr>
            <a:graphicFrameLocks noGrp="1"/>
          </p:cNvGraphicFramePr>
          <p:nvPr/>
        </p:nvGraphicFramePr>
        <p:xfrm>
          <a:off x="375458" y="2164379"/>
          <a:ext cx="10972800" cy="3522910"/>
        </p:xfrm>
        <a:graphic>
          <a:graphicData uri="http://schemas.openxmlformats.org/drawingml/2006/table">
            <a:tbl>
              <a:tblPr firstRow="1" firstCol="1" bandRow="1">
                <a:tableStyleId>{5C22544A-7EE6-4342-B048-85BDC9FD1C3A}</a:tableStyleId>
              </a:tblPr>
              <a:tblGrid>
                <a:gridCol w="5486400">
                  <a:extLst>
                    <a:ext uri="{9D8B030D-6E8A-4147-A177-3AD203B41FA5}">
                      <a16:colId xmlns:a16="http://schemas.microsoft.com/office/drawing/2014/main" val="2700454038"/>
                    </a:ext>
                  </a:extLst>
                </a:gridCol>
                <a:gridCol w="5486400">
                  <a:extLst>
                    <a:ext uri="{9D8B030D-6E8A-4147-A177-3AD203B41FA5}">
                      <a16:colId xmlns:a16="http://schemas.microsoft.com/office/drawing/2014/main" val="3969752373"/>
                    </a:ext>
                  </a:extLst>
                </a:gridCol>
              </a:tblGrid>
              <a:tr h="397614">
                <a:tc>
                  <a:txBody>
                    <a:bodyPr/>
                    <a:lstStyle/>
                    <a:p>
                      <a:pPr marL="0" marR="0">
                        <a:lnSpc>
                          <a:spcPct val="115000"/>
                        </a:lnSpc>
                        <a:spcAft>
                          <a:spcPts val="800"/>
                        </a:spcAft>
                        <a:buNone/>
                      </a:pPr>
                      <a:r>
                        <a:rPr lang="en-US" sz="1200" kern="100" dirty="0">
                          <a:effectLst/>
                        </a:rPr>
                        <a:t>Trend</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dirty="0">
                          <a:effectLst/>
                        </a:rPr>
                        <a:t>What to Expect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928139804"/>
                  </a:ext>
                </a:extLst>
              </a:tr>
              <a:tr h="781324">
                <a:tc>
                  <a:txBody>
                    <a:bodyPr/>
                    <a:lstStyle/>
                    <a:p>
                      <a:pPr marL="0" marR="0">
                        <a:lnSpc>
                          <a:spcPct val="115000"/>
                        </a:lnSpc>
                        <a:spcAft>
                          <a:spcPts val="800"/>
                        </a:spcAft>
                        <a:buNone/>
                      </a:pPr>
                      <a:r>
                        <a:rPr lang="en-US" sz="1200" kern="100" dirty="0">
                          <a:effectLst/>
                        </a:rPr>
                        <a:t>Rebate Compression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dirty="0">
                          <a:effectLst/>
                        </a:rPr>
                        <a:t>Downward pressure on high rebates due to biosimilar adoption and price transparency</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372332213"/>
                  </a:ext>
                </a:extLst>
              </a:tr>
              <a:tr h="781324">
                <a:tc>
                  <a:txBody>
                    <a:bodyPr/>
                    <a:lstStyle/>
                    <a:p>
                      <a:pPr marL="0" marR="0">
                        <a:lnSpc>
                          <a:spcPct val="115000"/>
                        </a:lnSpc>
                        <a:spcAft>
                          <a:spcPts val="800"/>
                        </a:spcAft>
                        <a:buNone/>
                      </a:pPr>
                      <a:r>
                        <a:rPr lang="en-US" sz="1200" kern="100" dirty="0">
                          <a:effectLst/>
                        </a:rPr>
                        <a:t>New Revenue Channels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dirty="0">
                          <a:effectLst/>
                        </a:rPr>
                        <a:t>PBMs will offset lost rebate income via service fees, markups, and restricted networks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45623064"/>
                  </a:ext>
                </a:extLst>
              </a:tr>
              <a:tr h="781324">
                <a:tc>
                  <a:txBody>
                    <a:bodyPr/>
                    <a:lstStyle/>
                    <a:p>
                      <a:pPr marL="0" marR="0">
                        <a:lnSpc>
                          <a:spcPct val="115000"/>
                        </a:lnSpc>
                        <a:spcAft>
                          <a:spcPts val="800"/>
                        </a:spcAft>
                        <a:buNone/>
                      </a:pPr>
                      <a:r>
                        <a:rPr lang="en-US" sz="1200" kern="100" dirty="0">
                          <a:effectLst/>
                        </a:rPr>
                        <a:t>Formulary Rigidity</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dirty="0">
                          <a:effectLst/>
                        </a:rPr>
                        <a:t>Resistance to including lower-cost options without rebates, even if clinically appropriate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70643492"/>
                  </a:ext>
                </a:extLst>
              </a:tr>
              <a:tr h="781324">
                <a:tc>
                  <a:txBody>
                    <a:bodyPr/>
                    <a:lstStyle/>
                    <a:p>
                      <a:pPr marL="0" marR="0">
                        <a:lnSpc>
                          <a:spcPct val="115000"/>
                        </a:lnSpc>
                        <a:spcAft>
                          <a:spcPts val="800"/>
                        </a:spcAft>
                        <a:buNone/>
                      </a:pPr>
                      <a:r>
                        <a:rPr lang="en-US" sz="1200" kern="100" dirty="0">
                          <a:effectLst/>
                        </a:rPr>
                        <a:t>Specialty Drug Steering</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dirty="0">
                          <a:effectLst/>
                        </a:rPr>
                        <a:t>More aggressive redirection to vertically integrated specialty pharmacies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35137031"/>
                  </a:ext>
                </a:extLst>
              </a:tr>
            </a:tbl>
          </a:graphicData>
        </a:graphic>
      </p:graphicFrame>
      <p:sp>
        <p:nvSpPr>
          <p:cNvPr id="3" name="Rectangle 2">
            <a:extLst>
              <a:ext uri="{FF2B5EF4-FFF2-40B4-BE49-F238E27FC236}">
                <a16:creationId xmlns:a16="http://schemas.microsoft.com/office/drawing/2014/main" id="{F167BF23-BFB2-7295-3D9D-201A503BC4C1}"/>
              </a:ext>
            </a:extLst>
          </p:cNvPr>
          <p:cNvSpPr/>
          <p:nvPr/>
        </p:nvSpPr>
        <p:spPr>
          <a:xfrm>
            <a:off x="95596" y="6434051"/>
            <a:ext cx="2040775" cy="2826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5" name="Picture 4" descr="A blue and white logo&#10;&#10;Description automatically generated">
            <a:extLst>
              <a:ext uri="{FF2B5EF4-FFF2-40B4-BE49-F238E27FC236}">
                <a16:creationId xmlns:a16="http://schemas.microsoft.com/office/drawing/2014/main" id="{FD8DDC91-83DA-A2D9-D773-09BFCC005D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81" y="6333861"/>
            <a:ext cx="1775895" cy="432135"/>
          </a:xfrm>
          <a:prstGeom prst="rect">
            <a:avLst/>
          </a:prstGeom>
        </p:spPr>
      </p:pic>
      <p:pic>
        <p:nvPicPr>
          <p:cNvPr id="6" name="Picture 5" descr="A blue and green cube with letters on it&#10;&#10;Description automatically generated">
            <a:extLst>
              <a:ext uri="{FF2B5EF4-FFF2-40B4-BE49-F238E27FC236}">
                <a16:creationId xmlns:a16="http://schemas.microsoft.com/office/drawing/2014/main" id="{677D24D9-6DEF-561D-E0F0-C6A5F07BC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2387" y="5949486"/>
            <a:ext cx="1239053" cy="1032134"/>
          </a:xfrm>
          <a:prstGeom prst="rect">
            <a:avLst/>
          </a:prstGeom>
        </p:spPr>
      </p:pic>
    </p:spTree>
    <p:extLst>
      <p:ext uri="{BB962C8B-B14F-4D97-AF65-F5344CB8AC3E}">
        <p14:creationId xmlns:p14="http://schemas.microsoft.com/office/powerpoint/2010/main" val="824624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7EDF8F-D199-B9D5-F3CD-9B9354AB2700}"/>
              </a:ext>
            </a:extLst>
          </p:cNvPr>
          <p:cNvSpPr>
            <a:spLocks noGrp="1"/>
          </p:cNvSpPr>
          <p:nvPr>
            <p:ph type="title"/>
          </p:nvPr>
        </p:nvSpPr>
        <p:spPr/>
        <p:txBody>
          <a:bodyPr/>
          <a:lstStyle/>
          <a:p>
            <a:r>
              <a:rPr lang="en-GB" dirty="0"/>
              <a:t>Where are we going? </a:t>
            </a:r>
            <a:endParaRPr lang="en-US" dirty="0"/>
          </a:p>
        </p:txBody>
      </p:sp>
    </p:spTree>
    <p:extLst>
      <p:ext uri="{BB962C8B-B14F-4D97-AF65-F5344CB8AC3E}">
        <p14:creationId xmlns:p14="http://schemas.microsoft.com/office/powerpoint/2010/main" val="1497205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7FFCA0-0886-4235-BECD-40F0DBDD2914}"/>
              </a:ext>
            </a:extLst>
          </p:cNvPr>
          <p:cNvSpPr>
            <a:spLocks noGrp="1"/>
          </p:cNvSpPr>
          <p:nvPr>
            <p:ph type="title"/>
          </p:nvPr>
        </p:nvSpPr>
        <p:spPr/>
        <p:txBody>
          <a:bodyPr/>
          <a:lstStyle/>
          <a:p>
            <a:r>
              <a:rPr lang="en-GB" dirty="0"/>
              <a:t>2025 Focus- Cutting through the Noise</a:t>
            </a:r>
            <a:endParaRPr lang="en-US" dirty="0"/>
          </a:p>
        </p:txBody>
      </p:sp>
      <p:sp>
        <p:nvSpPr>
          <p:cNvPr id="8" name="Text Placeholder 7">
            <a:extLst>
              <a:ext uri="{FF2B5EF4-FFF2-40B4-BE49-F238E27FC236}">
                <a16:creationId xmlns:a16="http://schemas.microsoft.com/office/drawing/2014/main" id="{4F3D9E0B-A6F5-49E6-9A75-BB00491163F7}"/>
              </a:ext>
            </a:extLst>
          </p:cNvPr>
          <p:cNvSpPr>
            <a:spLocks noGrp="1"/>
          </p:cNvSpPr>
          <p:nvPr>
            <p:ph type="body" sz="quarter" idx="11"/>
          </p:nvPr>
        </p:nvSpPr>
        <p:spPr/>
        <p:txBody>
          <a:bodyPr/>
          <a:lstStyle/>
          <a:p>
            <a:r>
              <a:rPr lang="en-GB" dirty="0"/>
              <a:t>Move past tactics- focus on lowest net cost outcomes</a:t>
            </a:r>
            <a:endParaRPr lang="la-Latn" dirty="0"/>
          </a:p>
        </p:txBody>
      </p:sp>
      <p:sp>
        <p:nvSpPr>
          <p:cNvPr id="9" name="Text Placeholder 8">
            <a:extLst>
              <a:ext uri="{FF2B5EF4-FFF2-40B4-BE49-F238E27FC236}">
                <a16:creationId xmlns:a16="http://schemas.microsoft.com/office/drawing/2014/main" id="{3EFEA42A-6150-457F-99F4-5E1583B82AB8}"/>
              </a:ext>
            </a:extLst>
          </p:cNvPr>
          <p:cNvSpPr>
            <a:spLocks noGrp="1"/>
          </p:cNvSpPr>
          <p:nvPr>
            <p:ph type="body" sz="quarter" idx="12"/>
          </p:nvPr>
        </p:nvSpPr>
        <p:spPr/>
        <p:txBody>
          <a:bodyPr/>
          <a:lstStyle/>
          <a:p>
            <a:r>
              <a:rPr lang="en-US" dirty="0"/>
              <a:t>NAVIGATION HEADER</a:t>
            </a:r>
          </a:p>
        </p:txBody>
      </p:sp>
      <p:sp>
        <p:nvSpPr>
          <p:cNvPr id="2" name="Rectangle 1">
            <a:extLst>
              <a:ext uri="{FF2B5EF4-FFF2-40B4-BE49-F238E27FC236}">
                <a16:creationId xmlns:a16="http://schemas.microsoft.com/office/drawing/2014/main" id="{94916562-93FB-FFAD-1E82-2ACD9C9C69D5}"/>
              </a:ext>
            </a:extLst>
          </p:cNvPr>
          <p:cNvSpPr/>
          <p:nvPr/>
        </p:nvSpPr>
        <p:spPr>
          <a:xfrm>
            <a:off x="109885" y="6298764"/>
            <a:ext cx="2170228" cy="5023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3" name="Picture 2" descr="A blue and white logo&#10;&#10;Description automatically generated">
            <a:extLst>
              <a:ext uri="{FF2B5EF4-FFF2-40B4-BE49-F238E27FC236}">
                <a16:creationId xmlns:a16="http://schemas.microsoft.com/office/drawing/2014/main" id="{1D159933-71EE-78AE-E1BD-692767C51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14" y="6242985"/>
            <a:ext cx="1775895" cy="432135"/>
          </a:xfrm>
          <a:prstGeom prst="rect">
            <a:avLst/>
          </a:prstGeom>
        </p:spPr>
      </p:pic>
      <p:pic>
        <p:nvPicPr>
          <p:cNvPr id="4" name="Picture 3" descr="A blue and green cube with letters on it&#10;&#10;Description automatically generated">
            <a:extLst>
              <a:ext uri="{FF2B5EF4-FFF2-40B4-BE49-F238E27FC236}">
                <a16:creationId xmlns:a16="http://schemas.microsoft.com/office/drawing/2014/main" id="{4238948F-1A26-C75C-D379-7AEDD9FB61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2387" y="5949486"/>
            <a:ext cx="1239053" cy="1032134"/>
          </a:xfrm>
          <a:prstGeom prst="rect">
            <a:avLst/>
          </a:prstGeom>
        </p:spPr>
      </p:pic>
      <p:graphicFrame>
        <p:nvGraphicFramePr>
          <p:cNvPr id="14" name="Diagram 13">
            <a:extLst>
              <a:ext uri="{FF2B5EF4-FFF2-40B4-BE49-F238E27FC236}">
                <a16:creationId xmlns:a16="http://schemas.microsoft.com/office/drawing/2014/main" id="{DE2837AC-783A-323F-AFE1-C1A1CBD03D32}"/>
              </a:ext>
            </a:extLst>
          </p:cNvPr>
          <p:cNvGraphicFramePr/>
          <p:nvPr/>
        </p:nvGraphicFramePr>
        <p:xfrm>
          <a:off x="2457938" y="2332892"/>
          <a:ext cx="7504645" cy="41418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Oval 10">
            <a:extLst>
              <a:ext uri="{FF2B5EF4-FFF2-40B4-BE49-F238E27FC236}">
                <a16:creationId xmlns:a16="http://schemas.microsoft.com/office/drawing/2014/main" id="{54294449-12B8-F8FF-32EE-409B8DAFB504}"/>
              </a:ext>
            </a:extLst>
          </p:cNvPr>
          <p:cNvSpPr/>
          <p:nvPr/>
        </p:nvSpPr>
        <p:spPr>
          <a:xfrm>
            <a:off x="5401547" y="1784252"/>
            <a:ext cx="1078523" cy="109728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Montserrat"/>
                <a:ea typeface="+mn-ea"/>
                <a:cs typeface="+mn-cs"/>
              </a:rPr>
              <a:t>Rebates</a:t>
            </a:r>
            <a:endParaRPr kumimoji="0" lang="en-US" sz="1100" b="0" i="0" u="none" strike="noStrike" kern="1200" cap="none" spc="0" normalizeH="0" baseline="0" noProof="0" dirty="0">
              <a:ln>
                <a:noFill/>
              </a:ln>
              <a:solidFill>
                <a:srgbClr val="FFFFFF"/>
              </a:solidFill>
              <a:effectLst/>
              <a:uLnTx/>
              <a:uFillTx/>
              <a:latin typeface="Montserrat"/>
              <a:ea typeface="+mn-ea"/>
              <a:cs typeface="+mn-cs"/>
            </a:endParaRPr>
          </a:p>
        </p:txBody>
      </p:sp>
      <p:sp>
        <p:nvSpPr>
          <p:cNvPr id="12" name="Oval 11">
            <a:extLst>
              <a:ext uri="{FF2B5EF4-FFF2-40B4-BE49-F238E27FC236}">
                <a16:creationId xmlns:a16="http://schemas.microsoft.com/office/drawing/2014/main" id="{7C9F1597-190D-91E1-B5FB-F9064015A1D4}"/>
              </a:ext>
            </a:extLst>
          </p:cNvPr>
          <p:cNvSpPr/>
          <p:nvPr/>
        </p:nvSpPr>
        <p:spPr>
          <a:xfrm>
            <a:off x="7209336" y="1965960"/>
            <a:ext cx="1078523" cy="109728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Montserrat"/>
                <a:ea typeface="+mn-ea"/>
                <a:cs typeface="+mn-cs"/>
              </a:rPr>
              <a:t>Prior Auth</a:t>
            </a:r>
            <a:endParaRPr kumimoji="0" lang="en-US" sz="1000" b="0" i="0" u="none" strike="noStrike" kern="1200" cap="none" spc="0" normalizeH="0" baseline="0" noProof="0" dirty="0">
              <a:ln>
                <a:noFill/>
              </a:ln>
              <a:solidFill>
                <a:srgbClr val="FFFFFF"/>
              </a:solidFill>
              <a:effectLst/>
              <a:uLnTx/>
              <a:uFillTx/>
              <a:latin typeface="Montserrat"/>
              <a:ea typeface="+mn-ea"/>
              <a:cs typeface="+mn-cs"/>
            </a:endParaRPr>
          </a:p>
        </p:txBody>
      </p:sp>
      <p:sp>
        <p:nvSpPr>
          <p:cNvPr id="13" name="Oval 12">
            <a:extLst>
              <a:ext uri="{FF2B5EF4-FFF2-40B4-BE49-F238E27FC236}">
                <a16:creationId xmlns:a16="http://schemas.microsoft.com/office/drawing/2014/main" id="{D67E9AB2-8A80-7C19-9EBA-BFEE807267FC}"/>
              </a:ext>
            </a:extLst>
          </p:cNvPr>
          <p:cNvSpPr/>
          <p:nvPr/>
        </p:nvSpPr>
        <p:spPr>
          <a:xfrm>
            <a:off x="4003220" y="2213436"/>
            <a:ext cx="1078523" cy="109728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Montserrat"/>
                <a:ea typeface="+mn-ea"/>
                <a:cs typeface="+mn-cs"/>
              </a:rPr>
              <a:t>Admin Fees</a:t>
            </a:r>
            <a:endParaRPr kumimoji="0" lang="en-US" sz="1000" b="0" i="0" u="none" strike="noStrike" kern="1200" cap="none" spc="0" normalizeH="0" baseline="0" noProof="0" dirty="0">
              <a:ln>
                <a:noFill/>
              </a:ln>
              <a:solidFill>
                <a:srgbClr val="FFFFFF"/>
              </a:solidFill>
              <a:effectLst/>
              <a:uLnTx/>
              <a:uFillTx/>
              <a:latin typeface="Montserrat"/>
              <a:ea typeface="+mn-ea"/>
              <a:cs typeface="+mn-cs"/>
            </a:endParaRPr>
          </a:p>
        </p:txBody>
      </p:sp>
    </p:spTree>
    <p:extLst>
      <p:ext uri="{BB962C8B-B14F-4D97-AF65-F5344CB8AC3E}">
        <p14:creationId xmlns:p14="http://schemas.microsoft.com/office/powerpoint/2010/main" val="40984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graphicEl>
                                              <a:dgm id="{BF93D6E5-D1FA-4FDB-9201-906D0221234D}"/>
                                            </p:graphicEl>
                                          </p:spTgt>
                                        </p:tgtEl>
                                        <p:attrNameLst>
                                          <p:attrName>style.visibility</p:attrName>
                                        </p:attrNameLst>
                                      </p:cBhvr>
                                      <p:to>
                                        <p:strVal val="visible"/>
                                      </p:to>
                                    </p:set>
                                    <p:animEffect transition="in" filter="fade">
                                      <p:cBhvr>
                                        <p:cTn id="7" dur="500"/>
                                        <p:tgtEl>
                                          <p:spTgt spid="14">
                                            <p:graphicEl>
                                              <a:dgm id="{BF93D6E5-D1FA-4FDB-9201-906D0221234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graphicEl>
                                              <a:dgm id="{04DF83F1-8AB1-4796-99B6-231A9654BE18}"/>
                                            </p:graphicEl>
                                          </p:spTgt>
                                        </p:tgtEl>
                                        <p:attrNameLst>
                                          <p:attrName>style.visibility</p:attrName>
                                        </p:attrNameLst>
                                      </p:cBhvr>
                                      <p:to>
                                        <p:strVal val="visible"/>
                                      </p:to>
                                    </p:set>
                                    <p:animEffect transition="in" filter="fade">
                                      <p:cBhvr>
                                        <p:cTn id="11" dur="500"/>
                                        <p:tgtEl>
                                          <p:spTgt spid="14">
                                            <p:graphicEl>
                                              <a:dgm id="{04DF83F1-8AB1-4796-99B6-231A9654BE18}"/>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graphicEl>
                                              <a:dgm id="{B822206C-6C37-489B-AA77-DF3E5E53F919}"/>
                                            </p:graphicEl>
                                          </p:spTgt>
                                        </p:tgtEl>
                                        <p:attrNameLst>
                                          <p:attrName>style.visibility</p:attrName>
                                        </p:attrNameLst>
                                      </p:cBhvr>
                                      <p:to>
                                        <p:strVal val="visible"/>
                                      </p:to>
                                    </p:set>
                                    <p:animEffect transition="in" filter="fade">
                                      <p:cBhvr>
                                        <p:cTn id="15" dur="500"/>
                                        <p:tgtEl>
                                          <p:spTgt spid="14">
                                            <p:graphicEl>
                                              <a:dgm id="{B822206C-6C37-489B-AA77-DF3E5E53F919}"/>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graphicEl>
                                              <a:dgm id="{0E292F20-454F-4583-85F4-81F97FCBCC4A}"/>
                                            </p:graphicEl>
                                          </p:spTgt>
                                        </p:tgtEl>
                                        <p:attrNameLst>
                                          <p:attrName>style.visibility</p:attrName>
                                        </p:attrNameLst>
                                      </p:cBhvr>
                                      <p:to>
                                        <p:strVal val="visible"/>
                                      </p:to>
                                    </p:set>
                                    <p:animEffect transition="in" filter="fade">
                                      <p:cBhvr>
                                        <p:cTn id="19" dur="500"/>
                                        <p:tgtEl>
                                          <p:spTgt spid="14">
                                            <p:graphicEl>
                                              <a:dgm id="{0E292F20-454F-4583-85F4-81F97FCBCC4A}"/>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graphicEl>
                                              <a:dgm id="{3EE7A841-5F04-4117-A808-E2831ABAE00B}"/>
                                            </p:graphicEl>
                                          </p:spTgt>
                                        </p:tgtEl>
                                        <p:attrNameLst>
                                          <p:attrName>style.visibility</p:attrName>
                                        </p:attrNameLst>
                                      </p:cBhvr>
                                      <p:to>
                                        <p:strVal val="visible"/>
                                      </p:to>
                                    </p:set>
                                    <p:animEffect transition="in" filter="fade">
                                      <p:cBhvr>
                                        <p:cTn id="23" dur="500"/>
                                        <p:tgtEl>
                                          <p:spTgt spid="14">
                                            <p:graphicEl>
                                              <a:dgm id="{3EE7A841-5F04-4117-A808-E2831ABAE00B}"/>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graphicEl>
                                              <a:dgm id="{B69B7894-4E6E-4B81-A248-2421F558FEA6}"/>
                                            </p:graphicEl>
                                          </p:spTgt>
                                        </p:tgtEl>
                                        <p:attrNameLst>
                                          <p:attrName>style.visibility</p:attrName>
                                        </p:attrNameLst>
                                      </p:cBhvr>
                                      <p:to>
                                        <p:strVal val="visible"/>
                                      </p:to>
                                    </p:set>
                                    <p:animEffect transition="in" filter="fade">
                                      <p:cBhvr>
                                        <p:cTn id="27" dur="500"/>
                                        <p:tgtEl>
                                          <p:spTgt spid="14">
                                            <p:graphicEl>
                                              <a:dgm id="{B69B7894-4E6E-4B81-A248-2421F558FEA6}"/>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4">
                                            <p:graphicEl>
                                              <a:dgm id="{246D4CCD-8FF9-45E5-A96C-B0564915D8C0}"/>
                                            </p:graphicEl>
                                          </p:spTgt>
                                        </p:tgtEl>
                                        <p:attrNameLst>
                                          <p:attrName>style.visibility</p:attrName>
                                        </p:attrNameLst>
                                      </p:cBhvr>
                                      <p:to>
                                        <p:strVal val="visible"/>
                                      </p:to>
                                    </p:set>
                                    <p:animEffect transition="in" filter="fade">
                                      <p:cBhvr>
                                        <p:cTn id="31" dur="500"/>
                                        <p:tgtEl>
                                          <p:spTgt spid="14">
                                            <p:graphicEl>
                                              <a:dgm id="{246D4CCD-8FF9-45E5-A96C-B0564915D8C0}"/>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Dgm bld="one"/>
        </p:bldSub>
      </p:bldGraphic>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1C205-8AD9-0D09-B42A-6427D3F7BF08}"/>
            </a:ext>
          </a:extLst>
        </p:cNvPr>
        <p:cNvGrpSpPr/>
        <p:nvPr/>
      </p:nvGrpSpPr>
      <p:grpSpPr>
        <a:xfrm>
          <a:off x="0" y="0"/>
          <a:ext cx="0" cy="0"/>
          <a:chOff x="0" y="0"/>
          <a:chExt cx="0" cy="0"/>
        </a:xfrm>
      </p:grpSpPr>
      <p:pic>
        <p:nvPicPr>
          <p:cNvPr id="5" name="Picture 4" descr="A blue and green cube with letters on it&#10;&#10;Description automatically generated">
            <a:extLst>
              <a:ext uri="{FF2B5EF4-FFF2-40B4-BE49-F238E27FC236}">
                <a16:creationId xmlns:a16="http://schemas.microsoft.com/office/drawing/2014/main" id="{F0D5D467-D9C1-E9C6-01C7-6A45FA9E8B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2387" y="5949486"/>
            <a:ext cx="1239053" cy="1032134"/>
          </a:xfrm>
          <a:prstGeom prst="rect">
            <a:avLst/>
          </a:prstGeom>
        </p:spPr>
      </p:pic>
      <p:graphicFrame>
        <p:nvGraphicFramePr>
          <p:cNvPr id="2" name="Chart 1">
            <a:extLst>
              <a:ext uri="{FF2B5EF4-FFF2-40B4-BE49-F238E27FC236}">
                <a16:creationId xmlns:a16="http://schemas.microsoft.com/office/drawing/2014/main" id="{21207148-D027-5351-729F-598BE1B57DD8}"/>
              </a:ext>
            </a:extLst>
          </p:cNvPr>
          <p:cNvGraphicFramePr>
            <a:graphicFrameLocks/>
          </p:cNvGraphicFramePr>
          <p:nvPr/>
        </p:nvGraphicFramePr>
        <p:xfrm>
          <a:off x="1698171" y="834012"/>
          <a:ext cx="8671728" cy="4883499"/>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a:extLst>
              <a:ext uri="{FF2B5EF4-FFF2-40B4-BE49-F238E27FC236}">
                <a16:creationId xmlns:a16="http://schemas.microsoft.com/office/drawing/2014/main" id="{28A5DEC4-C8E9-A43E-E0FA-F4D4384C49F4}"/>
              </a:ext>
            </a:extLst>
          </p:cNvPr>
          <p:cNvSpPr/>
          <p:nvPr/>
        </p:nvSpPr>
        <p:spPr>
          <a:xfrm>
            <a:off x="95596" y="6334298"/>
            <a:ext cx="2040775" cy="3823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4" name="Picture 3" descr="A blue and white logo&#10;&#10;Description automatically generated">
            <a:extLst>
              <a:ext uri="{FF2B5EF4-FFF2-40B4-BE49-F238E27FC236}">
                <a16:creationId xmlns:a16="http://schemas.microsoft.com/office/drawing/2014/main" id="{E4104A50-C06E-6B18-7B62-D166A754DA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281" y="6333861"/>
            <a:ext cx="1775895" cy="432135"/>
          </a:xfrm>
          <a:prstGeom prst="rect">
            <a:avLst/>
          </a:prstGeom>
        </p:spPr>
      </p:pic>
    </p:spTree>
    <p:extLst>
      <p:ext uri="{BB962C8B-B14F-4D97-AF65-F5344CB8AC3E}">
        <p14:creationId xmlns:p14="http://schemas.microsoft.com/office/powerpoint/2010/main" val="4152803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903A8-C312-B5E1-8999-5490F73F4EC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8FB1097-8BD6-C665-8431-704CF96911D3}"/>
              </a:ext>
            </a:extLst>
          </p:cNvPr>
          <p:cNvSpPr>
            <a:spLocks noGrp="1"/>
          </p:cNvSpPr>
          <p:nvPr>
            <p:ph type="title"/>
          </p:nvPr>
        </p:nvSpPr>
        <p:spPr/>
        <p:txBody>
          <a:bodyPr/>
          <a:lstStyle/>
          <a:p>
            <a:r>
              <a:rPr lang="en-GB" dirty="0"/>
              <a:t>2025- 2026 Development Goals</a:t>
            </a:r>
            <a:endParaRPr lang="en-US" dirty="0"/>
          </a:p>
        </p:txBody>
      </p:sp>
      <p:sp>
        <p:nvSpPr>
          <p:cNvPr id="8" name="Text Placeholder 7">
            <a:extLst>
              <a:ext uri="{FF2B5EF4-FFF2-40B4-BE49-F238E27FC236}">
                <a16:creationId xmlns:a16="http://schemas.microsoft.com/office/drawing/2014/main" id="{5AB45A53-B4BD-138A-C837-97EBB945C5CE}"/>
              </a:ext>
            </a:extLst>
          </p:cNvPr>
          <p:cNvSpPr>
            <a:spLocks noGrp="1"/>
          </p:cNvSpPr>
          <p:nvPr>
            <p:ph type="body" sz="quarter" idx="11"/>
          </p:nvPr>
        </p:nvSpPr>
        <p:spPr/>
        <p:txBody>
          <a:bodyPr/>
          <a:lstStyle/>
          <a:p>
            <a:r>
              <a:rPr lang="en-GB" dirty="0"/>
              <a:t>Why admin fees matter in the net cost equation</a:t>
            </a:r>
            <a:endParaRPr lang="la-Latn" dirty="0"/>
          </a:p>
        </p:txBody>
      </p:sp>
      <p:sp>
        <p:nvSpPr>
          <p:cNvPr id="9" name="Text Placeholder 8">
            <a:extLst>
              <a:ext uri="{FF2B5EF4-FFF2-40B4-BE49-F238E27FC236}">
                <a16:creationId xmlns:a16="http://schemas.microsoft.com/office/drawing/2014/main" id="{7B79C573-3E75-5320-3F32-B1750573744F}"/>
              </a:ext>
            </a:extLst>
          </p:cNvPr>
          <p:cNvSpPr>
            <a:spLocks noGrp="1"/>
          </p:cNvSpPr>
          <p:nvPr>
            <p:ph type="body" sz="quarter" idx="12"/>
          </p:nvPr>
        </p:nvSpPr>
        <p:spPr/>
        <p:txBody>
          <a:bodyPr/>
          <a:lstStyle/>
          <a:p>
            <a:r>
              <a:rPr lang="en-US" dirty="0"/>
              <a:t>NAVIGATION HEADER</a:t>
            </a:r>
          </a:p>
        </p:txBody>
      </p:sp>
      <p:sp>
        <p:nvSpPr>
          <p:cNvPr id="2" name="Rectangle 1">
            <a:extLst>
              <a:ext uri="{FF2B5EF4-FFF2-40B4-BE49-F238E27FC236}">
                <a16:creationId xmlns:a16="http://schemas.microsoft.com/office/drawing/2014/main" id="{D980B56F-1736-1CE2-9069-D8034D470860}"/>
              </a:ext>
            </a:extLst>
          </p:cNvPr>
          <p:cNvSpPr/>
          <p:nvPr/>
        </p:nvSpPr>
        <p:spPr>
          <a:xfrm>
            <a:off x="109885" y="6298764"/>
            <a:ext cx="2170228" cy="5023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3" name="Picture 2" descr="A blue and white logo&#10;&#10;Description automatically generated">
            <a:extLst>
              <a:ext uri="{FF2B5EF4-FFF2-40B4-BE49-F238E27FC236}">
                <a16:creationId xmlns:a16="http://schemas.microsoft.com/office/drawing/2014/main" id="{70497D53-84C1-781A-CC7D-6B7BE5B533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14" y="6242985"/>
            <a:ext cx="1775895" cy="432135"/>
          </a:xfrm>
          <a:prstGeom prst="rect">
            <a:avLst/>
          </a:prstGeom>
        </p:spPr>
      </p:pic>
      <p:pic>
        <p:nvPicPr>
          <p:cNvPr id="4" name="Picture 3" descr="A blue and green cube with letters on it&#10;&#10;Description automatically generated">
            <a:extLst>
              <a:ext uri="{FF2B5EF4-FFF2-40B4-BE49-F238E27FC236}">
                <a16:creationId xmlns:a16="http://schemas.microsoft.com/office/drawing/2014/main" id="{173F4435-085A-B63A-BCA2-C62D1BEBF0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2387" y="5949486"/>
            <a:ext cx="1239053" cy="1032134"/>
          </a:xfrm>
          <a:prstGeom prst="rect">
            <a:avLst/>
          </a:prstGeom>
        </p:spPr>
      </p:pic>
      <p:sp>
        <p:nvSpPr>
          <p:cNvPr id="5" name="Rectangle: Rounded Corners 4">
            <a:extLst>
              <a:ext uri="{FF2B5EF4-FFF2-40B4-BE49-F238E27FC236}">
                <a16:creationId xmlns:a16="http://schemas.microsoft.com/office/drawing/2014/main" id="{761B42D1-8AF5-A4DC-62CB-99DDA94BBA0F}"/>
              </a:ext>
            </a:extLst>
          </p:cNvPr>
          <p:cNvSpPr/>
          <p:nvPr/>
        </p:nvSpPr>
        <p:spPr>
          <a:xfrm>
            <a:off x="670560" y="2346383"/>
            <a:ext cx="2536167" cy="808205"/>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Montserrat"/>
                <a:ea typeface="+mn-ea"/>
                <a:cs typeface="+mn-cs"/>
              </a:rPr>
              <a:t>Claims Cost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Montserrat"/>
                <a:ea typeface="+mn-ea"/>
                <a:cs typeface="+mn-cs"/>
              </a:rPr>
              <a:t>(Plan Paid + Member Paid + COB)</a:t>
            </a:r>
            <a:endParaRPr kumimoji="0" lang="en-US" sz="1050" b="0" i="0" u="none" strike="noStrike" kern="1200" cap="none" spc="0" normalizeH="0" baseline="0" noProof="0" dirty="0">
              <a:ln>
                <a:noFill/>
              </a:ln>
              <a:solidFill>
                <a:srgbClr val="FFFFFF"/>
              </a:solidFill>
              <a:effectLst/>
              <a:uLnTx/>
              <a:uFillTx/>
              <a:latin typeface="Montserrat"/>
              <a:ea typeface="+mn-ea"/>
              <a:cs typeface="+mn-cs"/>
            </a:endParaRPr>
          </a:p>
        </p:txBody>
      </p:sp>
      <p:sp>
        <p:nvSpPr>
          <p:cNvPr id="7" name="Rectangle: Rounded Corners 6">
            <a:extLst>
              <a:ext uri="{FF2B5EF4-FFF2-40B4-BE49-F238E27FC236}">
                <a16:creationId xmlns:a16="http://schemas.microsoft.com/office/drawing/2014/main" id="{C55DDABE-8576-D704-9B08-5C3D5B9AA496}"/>
              </a:ext>
            </a:extLst>
          </p:cNvPr>
          <p:cNvSpPr/>
          <p:nvPr/>
        </p:nvSpPr>
        <p:spPr>
          <a:xfrm>
            <a:off x="4169146" y="2346385"/>
            <a:ext cx="1584674" cy="808204"/>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Montserrat"/>
                <a:ea typeface="+mn-ea"/>
                <a:cs typeface="+mn-cs"/>
              </a:rPr>
              <a:t>Admin Fee</a:t>
            </a:r>
          </a:p>
        </p:txBody>
      </p:sp>
      <p:sp>
        <p:nvSpPr>
          <p:cNvPr id="10" name="Cross 9">
            <a:extLst>
              <a:ext uri="{FF2B5EF4-FFF2-40B4-BE49-F238E27FC236}">
                <a16:creationId xmlns:a16="http://schemas.microsoft.com/office/drawing/2014/main" id="{61FC9972-F574-E2E1-99D5-F9185E1F26FB}"/>
              </a:ext>
            </a:extLst>
          </p:cNvPr>
          <p:cNvSpPr/>
          <p:nvPr/>
        </p:nvSpPr>
        <p:spPr>
          <a:xfrm>
            <a:off x="3390181" y="2518913"/>
            <a:ext cx="612476" cy="560717"/>
          </a:xfrm>
          <a:prstGeom prst="plus">
            <a:avLst>
              <a:gd name="adj" fmla="val 38846"/>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15" name="Equals 14">
            <a:extLst>
              <a:ext uri="{FF2B5EF4-FFF2-40B4-BE49-F238E27FC236}">
                <a16:creationId xmlns:a16="http://schemas.microsoft.com/office/drawing/2014/main" id="{0A90A457-7397-20DF-25DA-09FB049D32AB}"/>
              </a:ext>
            </a:extLst>
          </p:cNvPr>
          <p:cNvSpPr/>
          <p:nvPr/>
        </p:nvSpPr>
        <p:spPr>
          <a:xfrm>
            <a:off x="8665231" y="2346383"/>
            <a:ext cx="1043796" cy="830634"/>
          </a:xfrm>
          <a:prstGeom prst="mathEqual">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30406"/>
              </a:solidFill>
              <a:effectLst/>
              <a:uLnTx/>
              <a:uFillTx/>
              <a:latin typeface="Montserrat"/>
              <a:ea typeface="+mn-ea"/>
              <a:cs typeface="+mn-cs"/>
            </a:endParaRPr>
          </a:p>
        </p:txBody>
      </p:sp>
      <p:sp>
        <p:nvSpPr>
          <p:cNvPr id="16" name="Minus Sign 15">
            <a:extLst>
              <a:ext uri="{FF2B5EF4-FFF2-40B4-BE49-F238E27FC236}">
                <a16:creationId xmlns:a16="http://schemas.microsoft.com/office/drawing/2014/main" id="{DF6237A2-C0AF-51B4-A2A7-E10EC79C466F}"/>
              </a:ext>
            </a:extLst>
          </p:cNvPr>
          <p:cNvSpPr/>
          <p:nvPr/>
        </p:nvSpPr>
        <p:spPr>
          <a:xfrm>
            <a:off x="5824555" y="2481818"/>
            <a:ext cx="1043796" cy="537334"/>
          </a:xfrm>
          <a:prstGeom prst="mathMin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sp>
        <p:nvSpPr>
          <p:cNvPr id="17" name="Rectangle: Rounded Corners 16">
            <a:extLst>
              <a:ext uri="{FF2B5EF4-FFF2-40B4-BE49-F238E27FC236}">
                <a16:creationId xmlns:a16="http://schemas.microsoft.com/office/drawing/2014/main" id="{84474FFE-A07F-B124-7621-548BFF4BA47D}"/>
              </a:ext>
            </a:extLst>
          </p:cNvPr>
          <p:cNvSpPr/>
          <p:nvPr/>
        </p:nvSpPr>
        <p:spPr>
          <a:xfrm>
            <a:off x="6939086" y="2346383"/>
            <a:ext cx="1584675" cy="8133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Montserrat"/>
                <a:ea typeface="+mn-ea"/>
                <a:cs typeface="+mn-cs"/>
              </a:rPr>
              <a:t>Rebates</a:t>
            </a:r>
            <a:endParaRPr kumimoji="0" lang="en-US" sz="1800" b="0" i="0" u="none" strike="noStrike" kern="1200" cap="none" spc="0" normalizeH="0" baseline="0" noProof="0" dirty="0">
              <a:ln>
                <a:noFill/>
              </a:ln>
              <a:solidFill>
                <a:srgbClr val="FFFFFF"/>
              </a:solidFill>
              <a:effectLst/>
              <a:uLnTx/>
              <a:uFillTx/>
              <a:latin typeface="Montserrat"/>
              <a:ea typeface="+mn-ea"/>
              <a:cs typeface="+mn-cs"/>
            </a:endParaRPr>
          </a:p>
        </p:txBody>
      </p:sp>
      <p:sp>
        <p:nvSpPr>
          <p:cNvPr id="18" name="Rectangle: Rounded Corners 17">
            <a:extLst>
              <a:ext uri="{FF2B5EF4-FFF2-40B4-BE49-F238E27FC236}">
                <a16:creationId xmlns:a16="http://schemas.microsoft.com/office/drawing/2014/main" id="{86AC4F38-49FA-3616-0E6B-A6707B09DAFB}"/>
              </a:ext>
            </a:extLst>
          </p:cNvPr>
          <p:cNvSpPr/>
          <p:nvPr/>
        </p:nvSpPr>
        <p:spPr>
          <a:xfrm>
            <a:off x="9850498" y="2346383"/>
            <a:ext cx="1584674" cy="808204"/>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Montserrat"/>
                <a:ea typeface="+mn-ea"/>
                <a:cs typeface="+mn-cs"/>
              </a:rPr>
              <a:t>Net Cost</a:t>
            </a:r>
          </a:p>
        </p:txBody>
      </p:sp>
      <mc:AlternateContent xmlns:mc="http://schemas.openxmlformats.org/markup-compatibility/2006" xmlns:cx1="http://schemas.microsoft.com/office/drawing/2015/9/8/chartex">
        <mc:Choice Requires="cx1">
          <p:graphicFrame>
            <p:nvGraphicFramePr>
              <p:cNvPr id="19" name="Chart 18">
                <a:extLst>
                  <a:ext uri="{FF2B5EF4-FFF2-40B4-BE49-F238E27FC236}">
                    <a16:creationId xmlns:a16="http://schemas.microsoft.com/office/drawing/2014/main" id="{0F2127AC-4135-C2DE-59D7-37CD8B64AD51}"/>
                  </a:ext>
                </a:extLst>
              </p:cNvPr>
              <p:cNvGraphicFramePr/>
              <p:nvPr/>
            </p:nvGraphicFramePr>
            <p:xfrm>
              <a:off x="3792555" y="3429000"/>
              <a:ext cx="4064000" cy="2709333"/>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19" name="Chart 18">
                <a:extLst>
                  <a:ext uri="{FF2B5EF4-FFF2-40B4-BE49-F238E27FC236}">
                    <a16:creationId xmlns:a16="http://schemas.microsoft.com/office/drawing/2014/main" id="{0F2127AC-4135-C2DE-59D7-37CD8B64AD51}"/>
                  </a:ext>
                </a:extLst>
              </p:cNvPr>
              <p:cNvPicPr>
                <a:picLocks noGrp="1" noRot="1" noChangeAspect="1" noMove="1" noResize="1" noEditPoints="1" noAdjustHandles="1" noChangeArrowheads="1" noChangeShapeType="1"/>
              </p:cNvPicPr>
              <p:nvPr/>
            </p:nvPicPr>
            <p:blipFill>
              <a:blip r:embed="rId6"/>
              <a:stretch>
                <a:fillRect/>
              </a:stretch>
            </p:blipFill>
            <p:spPr>
              <a:xfrm>
                <a:off x="3792555" y="3429000"/>
                <a:ext cx="4064000" cy="2709333"/>
              </a:xfrm>
              <a:prstGeom prst="rect">
                <a:avLst/>
              </a:prstGeom>
            </p:spPr>
          </p:pic>
        </mc:Fallback>
      </mc:AlternateContent>
    </p:spTree>
    <p:extLst>
      <p:ext uri="{BB962C8B-B14F-4D97-AF65-F5344CB8AC3E}">
        <p14:creationId xmlns:p14="http://schemas.microsoft.com/office/powerpoint/2010/main" val="348081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5" grpId="0" animBg="1"/>
      <p:bldP spid="16" grpId="0" animBg="1"/>
      <p:bldP spid="17"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00FDA-30D2-3649-274F-F68CB21A007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FABA15D-60A0-B472-1F02-89CC7108A26D}"/>
              </a:ext>
            </a:extLst>
          </p:cNvPr>
          <p:cNvSpPr>
            <a:spLocks noGrp="1"/>
          </p:cNvSpPr>
          <p:nvPr>
            <p:ph type="title"/>
          </p:nvPr>
        </p:nvSpPr>
        <p:spPr/>
        <p:txBody>
          <a:bodyPr/>
          <a:lstStyle/>
          <a:p>
            <a:r>
              <a:rPr lang="en-GB" dirty="0"/>
              <a:t>2024 – 2025 Completed Work</a:t>
            </a:r>
            <a:endParaRPr lang="en-US" dirty="0"/>
          </a:p>
        </p:txBody>
      </p:sp>
      <p:sp>
        <p:nvSpPr>
          <p:cNvPr id="8" name="Text Placeholder 7">
            <a:extLst>
              <a:ext uri="{FF2B5EF4-FFF2-40B4-BE49-F238E27FC236}">
                <a16:creationId xmlns:a16="http://schemas.microsoft.com/office/drawing/2014/main" id="{FF4CB3E9-7154-2A47-9BBA-4525724A9FED}"/>
              </a:ext>
            </a:extLst>
          </p:cNvPr>
          <p:cNvSpPr>
            <a:spLocks noGrp="1"/>
          </p:cNvSpPr>
          <p:nvPr>
            <p:ph type="body" sz="quarter" idx="11"/>
          </p:nvPr>
        </p:nvSpPr>
        <p:spPr/>
        <p:txBody>
          <a:bodyPr/>
          <a:lstStyle/>
          <a:p>
            <a:r>
              <a:rPr lang="en-GB" dirty="0"/>
              <a:t>What we’ve done so far</a:t>
            </a:r>
            <a:endParaRPr lang="la-Latn" dirty="0"/>
          </a:p>
        </p:txBody>
      </p:sp>
      <p:sp>
        <p:nvSpPr>
          <p:cNvPr id="9" name="Text Placeholder 8">
            <a:extLst>
              <a:ext uri="{FF2B5EF4-FFF2-40B4-BE49-F238E27FC236}">
                <a16:creationId xmlns:a16="http://schemas.microsoft.com/office/drawing/2014/main" id="{F318BE4F-E5AC-FC2C-AA72-773DE992BB56}"/>
              </a:ext>
            </a:extLst>
          </p:cNvPr>
          <p:cNvSpPr>
            <a:spLocks noGrp="1"/>
          </p:cNvSpPr>
          <p:nvPr>
            <p:ph type="body" sz="quarter" idx="12"/>
          </p:nvPr>
        </p:nvSpPr>
        <p:spPr/>
        <p:txBody>
          <a:bodyPr/>
          <a:lstStyle/>
          <a:p>
            <a:r>
              <a:rPr lang="en-US" dirty="0"/>
              <a:t>NAVIGATION HEADER</a:t>
            </a:r>
          </a:p>
        </p:txBody>
      </p:sp>
      <p:sp>
        <p:nvSpPr>
          <p:cNvPr id="2" name="Rectangle 1">
            <a:extLst>
              <a:ext uri="{FF2B5EF4-FFF2-40B4-BE49-F238E27FC236}">
                <a16:creationId xmlns:a16="http://schemas.microsoft.com/office/drawing/2014/main" id="{38EAE893-CD10-E60E-3A04-4D9A04F979E5}"/>
              </a:ext>
            </a:extLst>
          </p:cNvPr>
          <p:cNvSpPr/>
          <p:nvPr/>
        </p:nvSpPr>
        <p:spPr>
          <a:xfrm>
            <a:off x="109885" y="6298764"/>
            <a:ext cx="2170228" cy="5023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3" name="Picture 2" descr="A blue and white logo&#10;&#10;Description automatically generated">
            <a:extLst>
              <a:ext uri="{FF2B5EF4-FFF2-40B4-BE49-F238E27FC236}">
                <a16:creationId xmlns:a16="http://schemas.microsoft.com/office/drawing/2014/main" id="{A5E762A1-DFD3-7D48-5391-27771EA6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14" y="6242985"/>
            <a:ext cx="1775895" cy="432135"/>
          </a:xfrm>
          <a:prstGeom prst="rect">
            <a:avLst/>
          </a:prstGeom>
        </p:spPr>
      </p:pic>
      <p:pic>
        <p:nvPicPr>
          <p:cNvPr id="4" name="Picture 3" descr="A blue and green cube with letters on it&#10;&#10;Description automatically generated">
            <a:extLst>
              <a:ext uri="{FF2B5EF4-FFF2-40B4-BE49-F238E27FC236}">
                <a16:creationId xmlns:a16="http://schemas.microsoft.com/office/drawing/2014/main" id="{B691B069-60D4-6A3E-465A-8C6248D133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2387" y="5949486"/>
            <a:ext cx="1239053" cy="1032134"/>
          </a:xfrm>
          <a:prstGeom prst="rect">
            <a:avLst/>
          </a:prstGeom>
        </p:spPr>
      </p:pic>
      <p:sp>
        <p:nvSpPr>
          <p:cNvPr id="11" name="Text Placeholder 3">
            <a:extLst>
              <a:ext uri="{FF2B5EF4-FFF2-40B4-BE49-F238E27FC236}">
                <a16:creationId xmlns:a16="http://schemas.microsoft.com/office/drawing/2014/main" id="{7023EA48-5FB2-6A9F-B923-E99A45747456}"/>
              </a:ext>
            </a:extLst>
          </p:cNvPr>
          <p:cNvSpPr txBox="1">
            <a:spLocks/>
          </p:cNvSpPr>
          <p:nvPr/>
        </p:nvSpPr>
        <p:spPr bwMode="gray">
          <a:xfrm>
            <a:off x="548640" y="2057400"/>
            <a:ext cx="10972800" cy="4144108"/>
          </a:xfrm>
          <a:prstGeom prst="rect">
            <a:avLst/>
          </a:prstGeom>
        </p:spPr>
        <p:txBody>
          <a:bodyPr vert="horz" lIns="0" tIns="45720" rIns="0" bIns="45720" rtlCol="0">
            <a:noAutofit/>
          </a:bodyPr>
          <a:lstStyle>
            <a:lvl1pPr marL="0" indent="0" algn="l" defTabSz="914400" rtl="0" eaLnBrk="1" latinLnBrk="0" hangingPunct="1">
              <a:lnSpc>
                <a:spcPct val="110000"/>
              </a:lnSpc>
              <a:spcBef>
                <a:spcPts val="0"/>
              </a:spcBef>
              <a:spcAft>
                <a:spcPts val="0"/>
              </a:spcAft>
              <a:buFont typeface="Arial" panose="020B0604020202020204" pitchFamily="34" charset="0"/>
              <a:buNone/>
              <a:defRPr sz="1600" b="0" kern="1200">
                <a:solidFill>
                  <a:schemeClr val="accent1"/>
                </a:solidFill>
                <a:latin typeface="+mn-lt"/>
                <a:ea typeface="+mn-ea"/>
                <a:cs typeface="+mn-cs"/>
              </a:defRPr>
            </a:lvl1pPr>
            <a:lvl2pPr marL="230188" indent="0" algn="l" defTabSz="914400" rtl="0" eaLnBrk="1" latinLnBrk="0" hangingPunct="1">
              <a:lnSpc>
                <a:spcPct val="110000"/>
              </a:lnSpc>
              <a:spcBef>
                <a:spcPts val="0"/>
              </a:spcBef>
              <a:spcAft>
                <a:spcPts val="600"/>
              </a:spcAft>
              <a:buClrTx/>
              <a:buFont typeface="Montserrat" pitchFamily="2" charset="0"/>
              <a:buNone/>
              <a:defRPr sz="1600" kern="1200">
                <a:solidFill>
                  <a:schemeClr val="bg2"/>
                </a:solidFill>
                <a:latin typeface="+mn-lt"/>
                <a:ea typeface="+mn-ea"/>
                <a:cs typeface="+mn-cs"/>
              </a:defRPr>
            </a:lvl2pPr>
            <a:lvl3pPr marL="684213" indent="-22225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bg2"/>
                </a:solidFill>
                <a:latin typeface="+mn-lt"/>
                <a:ea typeface="+mn-ea"/>
                <a:cs typeface="+mn-cs"/>
              </a:defRPr>
            </a:lvl3pPr>
            <a:lvl4pPr marL="914400" indent="-230188" algn="l" defTabSz="914400" rtl="0" eaLnBrk="1" latinLnBrk="0" hangingPunct="1">
              <a:lnSpc>
                <a:spcPct val="110000"/>
              </a:lnSpc>
              <a:spcBef>
                <a:spcPts val="0"/>
              </a:spcBef>
              <a:spcAft>
                <a:spcPts val="600"/>
              </a:spcAft>
              <a:buFont typeface="Montserrat" pitchFamily="2" charset="0"/>
              <a:buChar char="–"/>
              <a:defRPr sz="1600" kern="1200">
                <a:solidFill>
                  <a:schemeClr val="bg2"/>
                </a:solidFill>
                <a:latin typeface="+mn-lt"/>
                <a:ea typeface="+mn-ea"/>
                <a:cs typeface="+mn-cs"/>
              </a:defRPr>
            </a:lvl4pPr>
            <a:lvl5pPr marL="1144588" indent="-230188"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1F628D"/>
                </a:solidFill>
                <a:effectLst/>
                <a:uLnTx/>
                <a:uFillTx/>
                <a:latin typeface="Montserrat"/>
                <a:ea typeface="+mn-ea"/>
                <a:cs typeface="+mn-cs"/>
              </a:rPr>
              <a:t>Risk and case mix adjusted efficiency scores that balance utilization and cost per treatment day</a:t>
            </a:r>
          </a:p>
          <a:p>
            <a:pPr marL="230188" marR="0" lvl="1" indent="0" algn="l" defTabSz="914400" rtl="0" eaLnBrk="1" fontAlgn="auto" latinLnBrk="0" hangingPunct="1">
              <a:lnSpc>
                <a:spcPct val="110000"/>
              </a:lnSpc>
              <a:spcBef>
                <a:spcPts val="0"/>
              </a:spcBef>
              <a:spcAft>
                <a:spcPts val="600"/>
              </a:spcAft>
              <a:buClrTx/>
              <a:buSzTx/>
              <a:buFont typeface="Montserrat" pitchFamily="2" charset="0"/>
              <a:buNone/>
              <a:tabLst/>
              <a:defRPr/>
            </a:pPr>
            <a:r>
              <a:rPr kumimoji="0" lang="en-GB" sz="1600" b="0" i="0" u="none" strike="noStrike" kern="1200" cap="none" spc="0" normalizeH="0" baseline="0" noProof="0" dirty="0">
                <a:ln>
                  <a:noFill/>
                </a:ln>
                <a:solidFill>
                  <a:srgbClr val="4C4C4E"/>
                </a:solidFill>
                <a:effectLst/>
                <a:uLnTx/>
                <a:uFillTx/>
                <a:latin typeface="Montserrat"/>
                <a:ea typeface="+mn-ea"/>
                <a:cs typeface="+mn-cs"/>
              </a:rPr>
              <a:t>Pros: </a:t>
            </a:r>
          </a:p>
          <a:p>
            <a:pPr marL="684213" marR="0" lvl="2" indent="-2222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4C4C4E"/>
                </a:solidFill>
                <a:effectLst/>
                <a:uLnTx/>
                <a:uFillTx/>
                <a:latin typeface="Montserrat"/>
                <a:ea typeface="+mn-ea"/>
                <a:cs typeface="+mn-cs"/>
              </a:rPr>
              <a:t>Controls for case mix and population risk</a:t>
            </a:r>
          </a:p>
          <a:p>
            <a:pPr marL="684213" marR="0" lvl="2" indent="-2222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4C4C4E"/>
                </a:solidFill>
                <a:effectLst/>
                <a:uLnTx/>
                <a:uFillTx/>
                <a:latin typeface="Montserrat"/>
                <a:ea typeface="+mn-ea"/>
                <a:cs typeface="+mn-cs"/>
              </a:rPr>
              <a:t>Easy to see outliers and opportunities for potential strategies</a:t>
            </a:r>
          </a:p>
          <a:p>
            <a:pPr marL="230188" marR="0" lvl="1" indent="0" algn="l" defTabSz="914400" rtl="0" eaLnBrk="1" fontAlgn="auto" latinLnBrk="0" hangingPunct="1">
              <a:lnSpc>
                <a:spcPct val="110000"/>
              </a:lnSpc>
              <a:spcBef>
                <a:spcPts val="0"/>
              </a:spcBef>
              <a:spcAft>
                <a:spcPts val="600"/>
              </a:spcAft>
              <a:buClrTx/>
              <a:buSzTx/>
              <a:buFont typeface="Montserrat" pitchFamily="2" charset="0"/>
              <a:buNone/>
              <a:tabLst/>
              <a:defRPr/>
            </a:pPr>
            <a:r>
              <a:rPr kumimoji="0" lang="en-GB" sz="1600" b="0" i="0" u="none" strike="noStrike" kern="1200" cap="none" spc="0" normalizeH="0" baseline="0" noProof="0" dirty="0">
                <a:ln>
                  <a:noFill/>
                </a:ln>
                <a:solidFill>
                  <a:srgbClr val="4C4C4E"/>
                </a:solidFill>
                <a:effectLst/>
                <a:uLnTx/>
                <a:uFillTx/>
                <a:latin typeface="Montserrat"/>
                <a:ea typeface="+mn-ea"/>
                <a:cs typeface="+mn-cs"/>
              </a:rPr>
              <a:t>Cons:</a:t>
            </a:r>
          </a:p>
          <a:p>
            <a:pPr marL="684213" marR="0" lvl="2" indent="-22225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4C4C4E"/>
                </a:solidFill>
                <a:effectLst/>
                <a:uLnTx/>
                <a:uFillTx/>
                <a:latin typeface="Montserrat"/>
                <a:ea typeface="+mn-ea"/>
                <a:cs typeface="+mn-cs"/>
              </a:rPr>
              <a:t>Score depends on gross cost benchmarks (rebates do not impact)</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1F628D"/>
                </a:solidFill>
                <a:effectLst/>
                <a:uLnTx/>
                <a:uFillTx/>
                <a:latin typeface="Montserrat"/>
                <a:ea typeface="+mn-ea"/>
                <a:cs typeface="+mn-cs"/>
              </a:rPr>
              <a:t>Continued integration of rebates</a:t>
            </a:r>
          </a:p>
          <a:p>
            <a:pPr marL="230188" marR="0" lvl="1" indent="0" algn="l" defTabSz="914400" rtl="0" eaLnBrk="1" fontAlgn="auto" latinLnBrk="0" hangingPunct="1">
              <a:lnSpc>
                <a:spcPct val="110000"/>
              </a:lnSpc>
              <a:spcBef>
                <a:spcPts val="0"/>
              </a:spcBef>
              <a:spcAft>
                <a:spcPts val="600"/>
              </a:spcAft>
              <a:buClrTx/>
              <a:buSzTx/>
              <a:buFont typeface="Montserrat" pitchFamily="2" charset="0"/>
              <a:buNone/>
              <a:tabLst/>
              <a:defRPr/>
            </a:pPr>
            <a:r>
              <a:rPr kumimoji="0" lang="en-US" sz="1600" b="0" i="0" u="none" strike="noStrike" kern="1200" cap="none" spc="0" normalizeH="0" baseline="0" noProof="0" dirty="0">
                <a:ln>
                  <a:noFill/>
                </a:ln>
                <a:solidFill>
                  <a:srgbClr val="4C4C4E"/>
                </a:solidFill>
                <a:effectLst/>
                <a:uLnTx/>
                <a:uFillTx/>
                <a:latin typeface="Montserrat"/>
                <a:ea typeface="+mn-ea"/>
                <a:cs typeface="+mn-cs"/>
              </a:rPr>
              <a:t>For 4 PBMs, rebates are connected directly to the drug/claim line</a:t>
            </a:r>
          </a:p>
          <a:p>
            <a:pPr marL="230188" marR="0" lvl="1" indent="0" algn="l" defTabSz="914400" rtl="0" eaLnBrk="1" fontAlgn="auto" latinLnBrk="0" hangingPunct="1">
              <a:lnSpc>
                <a:spcPct val="110000"/>
              </a:lnSpc>
              <a:spcBef>
                <a:spcPts val="0"/>
              </a:spcBef>
              <a:spcAft>
                <a:spcPts val="600"/>
              </a:spcAft>
              <a:buClrTx/>
              <a:buSzTx/>
              <a:buFont typeface="Montserrat" pitchFamily="2" charset="0"/>
              <a:buNone/>
              <a:tabLst/>
              <a:defRPr/>
            </a:pPr>
            <a:r>
              <a:rPr kumimoji="0" lang="en-US" sz="1600" b="0" i="0" u="none" strike="noStrike" kern="1200" cap="none" spc="0" normalizeH="0" baseline="0" noProof="0" dirty="0">
                <a:ln>
                  <a:noFill/>
                </a:ln>
                <a:solidFill>
                  <a:srgbClr val="4C4C4E"/>
                </a:solidFill>
                <a:effectLst/>
                <a:uLnTx/>
                <a:uFillTx/>
                <a:latin typeface="Montserrat"/>
                <a:ea typeface="+mn-ea"/>
                <a:cs typeface="+mn-cs"/>
              </a:rPr>
              <a:t>All others- rebates incorporated to be netted out of total PMPM/PMPM spend</a:t>
            </a:r>
          </a:p>
        </p:txBody>
      </p:sp>
    </p:spTree>
    <p:extLst>
      <p:ext uri="{BB962C8B-B14F-4D97-AF65-F5344CB8AC3E}">
        <p14:creationId xmlns:p14="http://schemas.microsoft.com/office/powerpoint/2010/main" val="194917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500"/>
                                        <p:tgtEl>
                                          <p:spTgt spid="1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fade">
                                      <p:cBhvr>
                                        <p:cTn id="16" dur="500"/>
                                        <p:tgtEl>
                                          <p:spTgt spid="1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fade">
                                      <p:cBhvr>
                                        <p:cTn id="19" dur="500"/>
                                        <p:tgtEl>
                                          <p:spTgt spid="11">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fade">
                                      <p:cBhvr>
                                        <p:cTn id="22" dur="500"/>
                                        <p:tgtEl>
                                          <p:spTgt spid="1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fade">
                                      <p:cBhvr>
                                        <p:cTn id="27" dur="500"/>
                                        <p:tgtEl>
                                          <p:spTgt spid="11">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xEl>
                                              <p:pRg st="7" end="7"/>
                                            </p:txEl>
                                          </p:spTgt>
                                        </p:tgtEl>
                                        <p:attrNameLst>
                                          <p:attrName>style.visibility</p:attrName>
                                        </p:attrNameLst>
                                      </p:cBhvr>
                                      <p:to>
                                        <p:strVal val="visible"/>
                                      </p:to>
                                    </p:set>
                                    <p:animEffect transition="in" filter="fade">
                                      <p:cBhvr>
                                        <p:cTn id="30" dur="500"/>
                                        <p:tgtEl>
                                          <p:spTgt spid="11">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xEl>
                                              <p:pRg st="8" end="8"/>
                                            </p:txEl>
                                          </p:spTgt>
                                        </p:tgtEl>
                                        <p:attrNameLst>
                                          <p:attrName>style.visibility</p:attrName>
                                        </p:attrNameLst>
                                      </p:cBhvr>
                                      <p:to>
                                        <p:strVal val="visible"/>
                                      </p:to>
                                    </p:set>
                                    <p:animEffect transition="in" filter="fade">
                                      <p:cBhvr>
                                        <p:cTn id="33"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1AEBDF-62EF-435D-9C1F-AEDDB7BEBCC5}"/>
              </a:ext>
            </a:extLst>
          </p:cNvPr>
          <p:cNvSpPr>
            <a:spLocks noGrp="1"/>
          </p:cNvSpPr>
          <p:nvPr>
            <p:ph type="body" sz="quarter" idx="10"/>
          </p:nvPr>
        </p:nvSpPr>
        <p:spPr/>
        <p:txBody>
          <a:bodyPr/>
          <a:lstStyle/>
          <a:p>
            <a:r>
              <a:rPr lang="en-US" dirty="0"/>
              <a:t>NAVIGATION HEADER</a:t>
            </a:r>
          </a:p>
        </p:txBody>
      </p:sp>
      <p:sp>
        <p:nvSpPr>
          <p:cNvPr id="6" name="Text Placeholder 5">
            <a:extLst>
              <a:ext uri="{FF2B5EF4-FFF2-40B4-BE49-F238E27FC236}">
                <a16:creationId xmlns:a16="http://schemas.microsoft.com/office/drawing/2014/main" id="{06CB06B8-94AC-4CF9-8958-BEAF1D54BBE6}"/>
              </a:ext>
            </a:extLst>
          </p:cNvPr>
          <p:cNvSpPr>
            <a:spLocks noGrp="1"/>
          </p:cNvSpPr>
          <p:nvPr>
            <p:ph type="body" sz="quarter" idx="12"/>
          </p:nvPr>
        </p:nvSpPr>
        <p:spPr/>
        <p:txBody>
          <a:bodyPr/>
          <a:lstStyle/>
          <a:p>
            <a:r>
              <a:rPr lang="en-US" dirty="0"/>
              <a:t>2025 Research and Development</a:t>
            </a:r>
          </a:p>
        </p:txBody>
      </p:sp>
      <p:sp>
        <p:nvSpPr>
          <p:cNvPr id="7" name="Text Placeholder 6">
            <a:extLst>
              <a:ext uri="{FF2B5EF4-FFF2-40B4-BE49-F238E27FC236}">
                <a16:creationId xmlns:a16="http://schemas.microsoft.com/office/drawing/2014/main" id="{39DAC7C5-4A9B-4D16-8725-E66D5D51AC22}"/>
              </a:ext>
            </a:extLst>
          </p:cNvPr>
          <p:cNvSpPr>
            <a:spLocks noGrp="1"/>
          </p:cNvSpPr>
          <p:nvPr>
            <p:ph type="body" sz="quarter" idx="13"/>
          </p:nvPr>
        </p:nvSpPr>
        <p:spPr>
          <a:xfrm>
            <a:off x="8677274" y="1417320"/>
            <a:ext cx="3291839" cy="1634678"/>
          </a:xfrm>
        </p:spPr>
        <p:txBody>
          <a:bodyPr/>
          <a:lstStyle/>
          <a:p>
            <a:r>
              <a:rPr lang="en-GB" dirty="0"/>
              <a:t>Efforts will be accomplished throughout 2025</a:t>
            </a:r>
          </a:p>
          <a:p>
            <a:r>
              <a:rPr lang="en-GB" dirty="0"/>
              <a:t>Highlight opportunities for further research and AEC-Rx support.</a:t>
            </a:r>
            <a:endParaRPr lang="en-US" dirty="0"/>
          </a:p>
        </p:txBody>
      </p:sp>
      <p:sp>
        <p:nvSpPr>
          <p:cNvPr id="2" name="Rectangle 1">
            <a:extLst>
              <a:ext uri="{FF2B5EF4-FFF2-40B4-BE49-F238E27FC236}">
                <a16:creationId xmlns:a16="http://schemas.microsoft.com/office/drawing/2014/main" id="{49DD2F16-21C9-B835-E5BC-3B2141F5D6FA}"/>
              </a:ext>
            </a:extLst>
          </p:cNvPr>
          <p:cNvSpPr/>
          <p:nvPr/>
        </p:nvSpPr>
        <p:spPr>
          <a:xfrm>
            <a:off x="109885" y="6298764"/>
            <a:ext cx="2170228" cy="5023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8" name="Picture 7" descr="A blue and white logo&#10;&#10;Description automatically generated">
            <a:extLst>
              <a:ext uri="{FF2B5EF4-FFF2-40B4-BE49-F238E27FC236}">
                <a16:creationId xmlns:a16="http://schemas.microsoft.com/office/drawing/2014/main" id="{0DA83045-8B06-5E99-05D4-0FA6FA0363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81" y="6333861"/>
            <a:ext cx="1775895" cy="432135"/>
          </a:xfrm>
          <a:prstGeom prst="rect">
            <a:avLst/>
          </a:prstGeom>
        </p:spPr>
      </p:pic>
      <p:pic>
        <p:nvPicPr>
          <p:cNvPr id="9" name="Picture 8" descr="A blue and green cube with letters on it&#10;&#10;Description automatically generated">
            <a:extLst>
              <a:ext uri="{FF2B5EF4-FFF2-40B4-BE49-F238E27FC236}">
                <a16:creationId xmlns:a16="http://schemas.microsoft.com/office/drawing/2014/main" id="{0F8B8F18-5E47-BFC8-DBA6-E66B847447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2387" y="5949486"/>
            <a:ext cx="1239053" cy="1032134"/>
          </a:xfrm>
          <a:prstGeom prst="rect">
            <a:avLst/>
          </a:prstGeom>
        </p:spPr>
      </p:pic>
      <p:sp>
        <p:nvSpPr>
          <p:cNvPr id="11" name="Text Placeholder 10">
            <a:extLst>
              <a:ext uri="{FF2B5EF4-FFF2-40B4-BE49-F238E27FC236}">
                <a16:creationId xmlns:a16="http://schemas.microsoft.com/office/drawing/2014/main" id="{389E7E07-DC36-DF9E-FF9E-B2B776590E0C}"/>
              </a:ext>
            </a:extLst>
          </p:cNvPr>
          <p:cNvSpPr>
            <a:spLocks noGrp="1"/>
          </p:cNvSpPr>
          <p:nvPr>
            <p:ph type="body" sz="quarter" idx="11"/>
          </p:nvPr>
        </p:nvSpPr>
        <p:spPr/>
        <p:txBody>
          <a:bodyPr/>
          <a:lstStyle/>
          <a:p>
            <a:endParaRPr lang="en-US"/>
          </a:p>
        </p:txBody>
      </p:sp>
      <p:sp>
        <p:nvSpPr>
          <p:cNvPr id="13" name="Title 12">
            <a:extLst>
              <a:ext uri="{FF2B5EF4-FFF2-40B4-BE49-F238E27FC236}">
                <a16:creationId xmlns:a16="http://schemas.microsoft.com/office/drawing/2014/main" id="{2FDFB25A-65DD-F800-1157-FA5C6E09906C}"/>
              </a:ext>
            </a:extLst>
          </p:cNvPr>
          <p:cNvSpPr>
            <a:spLocks noGrp="1"/>
          </p:cNvSpPr>
          <p:nvPr>
            <p:ph type="title"/>
          </p:nvPr>
        </p:nvSpPr>
        <p:spPr/>
        <p:txBody>
          <a:bodyPr/>
          <a:lstStyle/>
          <a:p>
            <a:endParaRPr lang="en-US"/>
          </a:p>
        </p:txBody>
      </p:sp>
      <p:graphicFrame>
        <p:nvGraphicFramePr>
          <p:cNvPr id="14" name="Text Placeholder 3">
            <a:extLst>
              <a:ext uri="{FF2B5EF4-FFF2-40B4-BE49-F238E27FC236}">
                <a16:creationId xmlns:a16="http://schemas.microsoft.com/office/drawing/2014/main" id="{49A22664-B574-35B6-A9FB-975D43F4CF71}"/>
              </a:ext>
            </a:extLst>
          </p:cNvPr>
          <p:cNvGraphicFramePr/>
          <p:nvPr/>
        </p:nvGraphicFramePr>
        <p:xfrm>
          <a:off x="904702" y="463446"/>
          <a:ext cx="7060276" cy="58521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6369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graphicEl>
                                              <a:dgm id="{5F919B2F-33C7-4988-A907-1599FBB1CA8B}"/>
                                            </p:graphicEl>
                                          </p:spTgt>
                                        </p:tgtEl>
                                        <p:attrNameLst>
                                          <p:attrName>style.visibility</p:attrName>
                                        </p:attrNameLst>
                                      </p:cBhvr>
                                      <p:to>
                                        <p:strVal val="visible"/>
                                      </p:to>
                                    </p:set>
                                    <p:animEffect transition="in" filter="fade">
                                      <p:cBhvr>
                                        <p:cTn id="7" dur="500"/>
                                        <p:tgtEl>
                                          <p:spTgt spid="14">
                                            <p:graphicEl>
                                              <a:dgm id="{5F919B2F-33C7-4988-A907-1599FBB1CA8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graphicEl>
                                              <a:dgm id="{F0DCBF6A-FD7B-4B67-86AF-C899BEB731C4}"/>
                                            </p:graphicEl>
                                          </p:spTgt>
                                        </p:tgtEl>
                                        <p:attrNameLst>
                                          <p:attrName>style.visibility</p:attrName>
                                        </p:attrNameLst>
                                      </p:cBhvr>
                                      <p:to>
                                        <p:strVal val="visible"/>
                                      </p:to>
                                    </p:set>
                                    <p:animEffect transition="in" filter="fade">
                                      <p:cBhvr>
                                        <p:cTn id="10" dur="500"/>
                                        <p:tgtEl>
                                          <p:spTgt spid="14">
                                            <p:graphicEl>
                                              <a:dgm id="{F0DCBF6A-FD7B-4B67-86AF-C899BEB731C4}"/>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graphicEl>
                                              <a:dgm id="{13692A24-5377-4DB2-AF76-569186DCC2B5}"/>
                                            </p:graphicEl>
                                          </p:spTgt>
                                        </p:tgtEl>
                                        <p:attrNameLst>
                                          <p:attrName>style.visibility</p:attrName>
                                        </p:attrNameLst>
                                      </p:cBhvr>
                                      <p:to>
                                        <p:strVal val="visible"/>
                                      </p:to>
                                    </p:set>
                                    <p:animEffect transition="in" filter="fade">
                                      <p:cBhvr>
                                        <p:cTn id="13" dur="500"/>
                                        <p:tgtEl>
                                          <p:spTgt spid="14">
                                            <p:graphicEl>
                                              <a:dgm id="{13692A24-5377-4DB2-AF76-569186DCC2B5}"/>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graphicEl>
                                              <a:dgm id="{E93E0DD3-D2EA-475F-803F-476F1D6431AC}"/>
                                            </p:graphicEl>
                                          </p:spTgt>
                                        </p:tgtEl>
                                        <p:attrNameLst>
                                          <p:attrName>style.visibility</p:attrName>
                                        </p:attrNameLst>
                                      </p:cBhvr>
                                      <p:to>
                                        <p:strVal val="visible"/>
                                      </p:to>
                                    </p:set>
                                    <p:animEffect transition="in" filter="fade">
                                      <p:cBhvr>
                                        <p:cTn id="18" dur="500"/>
                                        <p:tgtEl>
                                          <p:spTgt spid="14">
                                            <p:graphicEl>
                                              <a:dgm id="{E93E0DD3-D2EA-475F-803F-476F1D6431AC}"/>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graphicEl>
                                              <a:dgm id="{EDEE156D-59B9-4833-9E71-BBBF7EA54650}"/>
                                            </p:graphicEl>
                                          </p:spTgt>
                                        </p:tgtEl>
                                        <p:attrNameLst>
                                          <p:attrName>style.visibility</p:attrName>
                                        </p:attrNameLst>
                                      </p:cBhvr>
                                      <p:to>
                                        <p:strVal val="visible"/>
                                      </p:to>
                                    </p:set>
                                    <p:animEffect transition="in" filter="fade">
                                      <p:cBhvr>
                                        <p:cTn id="21" dur="500"/>
                                        <p:tgtEl>
                                          <p:spTgt spid="14">
                                            <p:graphicEl>
                                              <a:dgm id="{EDEE156D-59B9-4833-9E71-BBBF7EA54650}"/>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graphicEl>
                                              <a:dgm id="{F6F081CF-27D2-47B6-9975-36B45839A47A}"/>
                                            </p:graphicEl>
                                          </p:spTgt>
                                        </p:tgtEl>
                                        <p:attrNameLst>
                                          <p:attrName>style.visibility</p:attrName>
                                        </p:attrNameLst>
                                      </p:cBhvr>
                                      <p:to>
                                        <p:strVal val="visible"/>
                                      </p:to>
                                    </p:set>
                                    <p:animEffect transition="in" filter="fade">
                                      <p:cBhvr>
                                        <p:cTn id="24" dur="500"/>
                                        <p:tgtEl>
                                          <p:spTgt spid="14">
                                            <p:graphicEl>
                                              <a:dgm id="{F6F081CF-27D2-47B6-9975-36B45839A47A}"/>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graphicEl>
                                              <a:dgm id="{3AA310F1-654F-4C13-8CFA-A5E200977963}"/>
                                            </p:graphicEl>
                                          </p:spTgt>
                                        </p:tgtEl>
                                        <p:attrNameLst>
                                          <p:attrName>style.visibility</p:attrName>
                                        </p:attrNameLst>
                                      </p:cBhvr>
                                      <p:to>
                                        <p:strVal val="visible"/>
                                      </p:to>
                                    </p:set>
                                    <p:animEffect transition="in" filter="fade">
                                      <p:cBhvr>
                                        <p:cTn id="29" dur="500"/>
                                        <p:tgtEl>
                                          <p:spTgt spid="14">
                                            <p:graphicEl>
                                              <a:dgm id="{3AA310F1-654F-4C13-8CFA-A5E200977963}"/>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graphicEl>
                                              <a:dgm id="{67EE76A7-A883-4901-B3B4-73380F46479E}"/>
                                            </p:graphicEl>
                                          </p:spTgt>
                                        </p:tgtEl>
                                        <p:attrNameLst>
                                          <p:attrName>style.visibility</p:attrName>
                                        </p:attrNameLst>
                                      </p:cBhvr>
                                      <p:to>
                                        <p:strVal val="visible"/>
                                      </p:to>
                                    </p:set>
                                    <p:animEffect transition="in" filter="fade">
                                      <p:cBhvr>
                                        <p:cTn id="32" dur="500"/>
                                        <p:tgtEl>
                                          <p:spTgt spid="14">
                                            <p:graphicEl>
                                              <a:dgm id="{67EE76A7-A883-4901-B3B4-73380F46479E}"/>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graphicEl>
                                              <a:dgm id="{5A302C7A-8A08-4695-A22B-314D10D17A70}"/>
                                            </p:graphicEl>
                                          </p:spTgt>
                                        </p:tgtEl>
                                        <p:attrNameLst>
                                          <p:attrName>style.visibility</p:attrName>
                                        </p:attrNameLst>
                                      </p:cBhvr>
                                      <p:to>
                                        <p:strVal val="visible"/>
                                      </p:to>
                                    </p:set>
                                    <p:animEffect transition="in" filter="fade">
                                      <p:cBhvr>
                                        <p:cTn id="35" dur="500"/>
                                        <p:tgtEl>
                                          <p:spTgt spid="14">
                                            <p:graphicEl>
                                              <a:dgm id="{5A302C7A-8A08-4695-A22B-314D10D17A70}"/>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graphicEl>
                                              <a:dgm id="{6D400BBF-EC5B-4368-91D1-5BB822FDD21F}"/>
                                            </p:graphicEl>
                                          </p:spTgt>
                                        </p:tgtEl>
                                        <p:attrNameLst>
                                          <p:attrName>style.visibility</p:attrName>
                                        </p:attrNameLst>
                                      </p:cBhvr>
                                      <p:to>
                                        <p:strVal val="visible"/>
                                      </p:to>
                                    </p:set>
                                    <p:animEffect transition="in" filter="fade">
                                      <p:cBhvr>
                                        <p:cTn id="40" dur="500"/>
                                        <p:tgtEl>
                                          <p:spTgt spid="14">
                                            <p:graphicEl>
                                              <a:dgm id="{6D400BBF-EC5B-4368-91D1-5BB822FDD21F}"/>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graphicEl>
                                              <a:dgm id="{F8169BCF-0CBE-4943-9A54-98A68520451B}"/>
                                            </p:graphicEl>
                                          </p:spTgt>
                                        </p:tgtEl>
                                        <p:attrNameLst>
                                          <p:attrName>style.visibility</p:attrName>
                                        </p:attrNameLst>
                                      </p:cBhvr>
                                      <p:to>
                                        <p:strVal val="visible"/>
                                      </p:to>
                                    </p:set>
                                    <p:animEffect transition="in" filter="fade">
                                      <p:cBhvr>
                                        <p:cTn id="43" dur="500"/>
                                        <p:tgtEl>
                                          <p:spTgt spid="14">
                                            <p:graphicEl>
                                              <a:dgm id="{F8169BCF-0CBE-4943-9A54-98A68520451B}"/>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graphicEl>
                                              <a:dgm id="{F917DD10-7B93-489B-97EE-1182002B0E07}"/>
                                            </p:graphicEl>
                                          </p:spTgt>
                                        </p:tgtEl>
                                        <p:attrNameLst>
                                          <p:attrName>style.visibility</p:attrName>
                                        </p:attrNameLst>
                                      </p:cBhvr>
                                      <p:to>
                                        <p:strVal val="visible"/>
                                      </p:to>
                                    </p:set>
                                    <p:animEffect transition="in" filter="fade">
                                      <p:cBhvr>
                                        <p:cTn id="46" dur="500"/>
                                        <p:tgtEl>
                                          <p:spTgt spid="14">
                                            <p:graphicEl>
                                              <a:dgm id="{F917DD10-7B93-489B-97EE-1182002B0E07}"/>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4">
                                            <p:graphicEl>
                                              <a:dgm id="{15BF5870-4596-47F6-8A77-D280977DCA68}"/>
                                            </p:graphicEl>
                                          </p:spTgt>
                                        </p:tgtEl>
                                        <p:attrNameLst>
                                          <p:attrName>style.visibility</p:attrName>
                                        </p:attrNameLst>
                                      </p:cBhvr>
                                      <p:to>
                                        <p:strVal val="visible"/>
                                      </p:to>
                                    </p:set>
                                    <p:animEffect transition="in" filter="fade">
                                      <p:cBhvr>
                                        <p:cTn id="51" dur="500"/>
                                        <p:tgtEl>
                                          <p:spTgt spid="14">
                                            <p:graphicEl>
                                              <a:dgm id="{15BF5870-4596-47F6-8A77-D280977DCA68}"/>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4">
                                            <p:graphicEl>
                                              <a:dgm id="{BE801285-67A3-4FF5-B881-B5F05793B109}"/>
                                            </p:graphicEl>
                                          </p:spTgt>
                                        </p:tgtEl>
                                        <p:attrNameLst>
                                          <p:attrName>style.visibility</p:attrName>
                                        </p:attrNameLst>
                                      </p:cBhvr>
                                      <p:to>
                                        <p:strVal val="visible"/>
                                      </p:to>
                                    </p:set>
                                    <p:animEffect transition="in" filter="fade">
                                      <p:cBhvr>
                                        <p:cTn id="54" dur="500"/>
                                        <p:tgtEl>
                                          <p:spTgt spid="14">
                                            <p:graphicEl>
                                              <a:dgm id="{BE801285-67A3-4FF5-B881-B5F05793B109}"/>
                                            </p:graphic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4">
                                            <p:graphicEl>
                                              <a:dgm id="{BA807F3C-3831-4A14-99A9-B645C1418982}"/>
                                            </p:graphicEl>
                                          </p:spTgt>
                                        </p:tgtEl>
                                        <p:attrNameLst>
                                          <p:attrName>style.visibility</p:attrName>
                                        </p:attrNameLst>
                                      </p:cBhvr>
                                      <p:to>
                                        <p:strVal val="visible"/>
                                      </p:to>
                                    </p:set>
                                    <p:animEffect transition="in" filter="fade">
                                      <p:cBhvr>
                                        <p:cTn id="57" dur="500"/>
                                        <p:tgtEl>
                                          <p:spTgt spid="14">
                                            <p:graphicEl>
                                              <a:dgm id="{BA807F3C-3831-4A14-99A9-B645C141898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F067C9-6048-9F4A-C44F-0ADD5E2991F7}"/>
              </a:ext>
            </a:extLst>
          </p:cNvPr>
          <p:cNvSpPr>
            <a:spLocks noGrp="1"/>
          </p:cNvSpPr>
          <p:nvPr>
            <p:ph type="title"/>
          </p:nvPr>
        </p:nvSpPr>
        <p:spPr/>
        <p:txBody>
          <a:bodyPr/>
          <a:lstStyle/>
          <a:p>
            <a:r>
              <a:rPr lang="en-GB" dirty="0"/>
              <a:t>What if? </a:t>
            </a:r>
            <a:endParaRPr lang="en-US" dirty="0"/>
          </a:p>
        </p:txBody>
      </p:sp>
    </p:spTree>
    <p:extLst>
      <p:ext uri="{BB962C8B-B14F-4D97-AF65-F5344CB8AC3E}">
        <p14:creationId xmlns:p14="http://schemas.microsoft.com/office/powerpoint/2010/main" val="3804256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BBE0B4-5D69-E409-A4E2-03215D82A1F6}"/>
              </a:ext>
            </a:extLst>
          </p:cNvPr>
          <p:cNvSpPr>
            <a:spLocks noGrp="1"/>
          </p:cNvSpPr>
          <p:nvPr>
            <p:ph type="title"/>
          </p:nvPr>
        </p:nvSpPr>
        <p:spPr/>
        <p:txBody>
          <a:bodyPr/>
          <a:lstStyle/>
          <a:p>
            <a:r>
              <a:rPr lang="en-GB" dirty="0"/>
              <a:t>Pharmaceutical Supply Chain</a:t>
            </a:r>
            <a:endParaRPr lang="en-US" dirty="0"/>
          </a:p>
        </p:txBody>
      </p:sp>
      <p:pic>
        <p:nvPicPr>
          <p:cNvPr id="5" name="Picture 4">
            <a:extLst>
              <a:ext uri="{FF2B5EF4-FFF2-40B4-BE49-F238E27FC236}">
                <a16:creationId xmlns:a16="http://schemas.microsoft.com/office/drawing/2014/main" id="{BE11E251-87F4-661F-C5B3-57732F29561D}"/>
              </a:ext>
            </a:extLst>
          </p:cNvPr>
          <p:cNvPicPr>
            <a:picLocks noChangeAspect="1"/>
          </p:cNvPicPr>
          <p:nvPr/>
        </p:nvPicPr>
        <p:blipFill>
          <a:blip r:embed="rId2"/>
          <a:srcRect t="22277" r="811" b="19203"/>
          <a:stretch/>
        </p:blipFill>
        <p:spPr>
          <a:xfrm>
            <a:off x="2028224" y="1756778"/>
            <a:ext cx="7558228" cy="3344443"/>
          </a:xfrm>
          <a:prstGeom prst="rect">
            <a:avLst/>
          </a:prstGeom>
        </p:spPr>
      </p:pic>
      <p:sp>
        <p:nvSpPr>
          <p:cNvPr id="6" name="Right Brace 5">
            <a:extLst>
              <a:ext uri="{FF2B5EF4-FFF2-40B4-BE49-F238E27FC236}">
                <a16:creationId xmlns:a16="http://schemas.microsoft.com/office/drawing/2014/main" id="{B5D1B967-2FE0-2FCE-3293-2597EAA6175D}"/>
              </a:ext>
            </a:extLst>
          </p:cNvPr>
          <p:cNvSpPr/>
          <p:nvPr/>
        </p:nvSpPr>
        <p:spPr>
          <a:xfrm rot="5400000">
            <a:off x="5658034" y="2669028"/>
            <a:ext cx="589935" cy="5221790"/>
          </a:xfrm>
          <a:prstGeom prst="rightBrac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30406"/>
              </a:solidFill>
              <a:effectLst/>
              <a:uLnTx/>
              <a:uFillTx/>
              <a:latin typeface="Montserrat"/>
              <a:ea typeface="+mn-ea"/>
              <a:cs typeface="+mn-cs"/>
            </a:endParaRPr>
          </a:p>
        </p:txBody>
      </p:sp>
      <p:sp>
        <p:nvSpPr>
          <p:cNvPr id="7" name="Rectangle: Rounded Corners 6">
            <a:extLst>
              <a:ext uri="{FF2B5EF4-FFF2-40B4-BE49-F238E27FC236}">
                <a16:creationId xmlns:a16="http://schemas.microsoft.com/office/drawing/2014/main" id="{B2AF5DD4-2602-E6DE-4ABB-7B55EBFDCCCC}"/>
              </a:ext>
            </a:extLst>
          </p:cNvPr>
          <p:cNvSpPr/>
          <p:nvPr/>
        </p:nvSpPr>
        <p:spPr>
          <a:xfrm>
            <a:off x="4763298" y="5663380"/>
            <a:ext cx="2379406" cy="4227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Montserrat"/>
                <a:ea typeface="+mn-ea"/>
                <a:cs typeface="+mn-cs"/>
              </a:rPr>
              <a:t>PBM </a:t>
            </a:r>
            <a:endParaRPr kumimoji="0" lang="en-US" sz="1800" b="0" i="0" u="none" strike="noStrike" kern="1200" cap="none" spc="0" normalizeH="0" baseline="0" noProof="0" dirty="0">
              <a:ln>
                <a:noFill/>
              </a:ln>
              <a:solidFill>
                <a:srgbClr val="FFFFFF"/>
              </a:solidFill>
              <a:effectLst/>
              <a:uLnTx/>
              <a:uFillTx/>
              <a:latin typeface="Montserrat"/>
              <a:ea typeface="+mn-ea"/>
              <a:cs typeface="+mn-cs"/>
            </a:endParaRPr>
          </a:p>
        </p:txBody>
      </p:sp>
      <p:sp>
        <p:nvSpPr>
          <p:cNvPr id="2" name="Rectangle 1">
            <a:extLst>
              <a:ext uri="{FF2B5EF4-FFF2-40B4-BE49-F238E27FC236}">
                <a16:creationId xmlns:a16="http://schemas.microsoft.com/office/drawing/2014/main" id="{A2E9D949-3975-379C-EBB2-D985C8C9C07C}"/>
              </a:ext>
            </a:extLst>
          </p:cNvPr>
          <p:cNvSpPr/>
          <p:nvPr/>
        </p:nvSpPr>
        <p:spPr>
          <a:xfrm>
            <a:off x="95596" y="6434051"/>
            <a:ext cx="2040775" cy="2826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4" name="Picture 3" descr="A blue and white logo&#10;&#10;Description automatically generated">
            <a:extLst>
              <a:ext uri="{FF2B5EF4-FFF2-40B4-BE49-F238E27FC236}">
                <a16:creationId xmlns:a16="http://schemas.microsoft.com/office/drawing/2014/main" id="{A704C1DF-38AD-6A2B-75E0-907DE8F0A0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81" y="6333861"/>
            <a:ext cx="1775895" cy="432135"/>
          </a:xfrm>
          <a:prstGeom prst="rect">
            <a:avLst/>
          </a:prstGeom>
        </p:spPr>
      </p:pic>
      <p:pic>
        <p:nvPicPr>
          <p:cNvPr id="8" name="Picture 7" descr="A blue and green cube with letters on it&#10;&#10;Description automatically generated">
            <a:extLst>
              <a:ext uri="{FF2B5EF4-FFF2-40B4-BE49-F238E27FC236}">
                <a16:creationId xmlns:a16="http://schemas.microsoft.com/office/drawing/2014/main" id="{728DAD89-C82C-6518-A39E-2354BF8329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2387" y="5949486"/>
            <a:ext cx="1239053" cy="1032134"/>
          </a:xfrm>
          <a:prstGeom prst="rect">
            <a:avLst/>
          </a:prstGeom>
        </p:spPr>
      </p:pic>
    </p:spTree>
    <p:extLst>
      <p:ext uri="{BB962C8B-B14F-4D97-AF65-F5344CB8AC3E}">
        <p14:creationId xmlns:p14="http://schemas.microsoft.com/office/powerpoint/2010/main" val="868282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8A802-FCDB-5C8C-8F55-CE2AE313621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694CB53-DF2A-47BD-5998-85272218FC62}"/>
              </a:ext>
            </a:extLst>
          </p:cNvPr>
          <p:cNvSpPr>
            <a:spLocks noGrp="1"/>
          </p:cNvSpPr>
          <p:nvPr>
            <p:ph type="title"/>
          </p:nvPr>
        </p:nvSpPr>
        <p:spPr/>
        <p:txBody>
          <a:bodyPr/>
          <a:lstStyle/>
          <a:p>
            <a:r>
              <a:rPr lang="en-GB" dirty="0"/>
              <a:t>What if Alera Could…. </a:t>
            </a:r>
            <a:endParaRPr lang="en-US" dirty="0"/>
          </a:p>
        </p:txBody>
      </p:sp>
      <p:pic>
        <p:nvPicPr>
          <p:cNvPr id="5" name="Picture 4">
            <a:extLst>
              <a:ext uri="{FF2B5EF4-FFF2-40B4-BE49-F238E27FC236}">
                <a16:creationId xmlns:a16="http://schemas.microsoft.com/office/drawing/2014/main" id="{5CA73B06-F263-A570-A0DF-086FB9567B7E}"/>
              </a:ext>
            </a:extLst>
          </p:cNvPr>
          <p:cNvPicPr>
            <a:picLocks noChangeAspect="1"/>
          </p:cNvPicPr>
          <p:nvPr/>
        </p:nvPicPr>
        <p:blipFill>
          <a:blip r:embed="rId2"/>
          <a:srcRect t="22277" r="811" b="19203"/>
          <a:stretch/>
        </p:blipFill>
        <p:spPr>
          <a:xfrm>
            <a:off x="2028224" y="1756778"/>
            <a:ext cx="7558228" cy="3344443"/>
          </a:xfrm>
          <a:prstGeom prst="rect">
            <a:avLst/>
          </a:prstGeom>
        </p:spPr>
      </p:pic>
      <p:sp>
        <p:nvSpPr>
          <p:cNvPr id="6" name="Right Brace 5">
            <a:extLst>
              <a:ext uri="{FF2B5EF4-FFF2-40B4-BE49-F238E27FC236}">
                <a16:creationId xmlns:a16="http://schemas.microsoft.com/office/drawing/2014/main" id="{67B717EB-D23B-51A4-62E4-10E706A281AB}"/>
              </a:ext>
            </a:extLst>
          </p:cNvPr>
          <p:cNvSpPr/>
          <p:nvPr/>
        </p:nvSpPr>
        <p:spPr>
          <a:xfrm rot="5400000">
            <a:off x="5658034" y="2669028"/>
            <a:ext cx="589935" cy="5221790"/>
          </a:xfrm>
          <a:prstGeom prst="rightBrac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30406"/>
              </a:solidFill>
              <a:effectLst/>
              <a:uLnTx/>
              <a:uFillTx/>
              <a:latin typeface="Montserrat"/>
              <a:ea typeface="+mn-ea"/>
              <a:cs typeface="+mn-cs"/>
            </a:endParaRPr>
          </a:p>
        </p:txBody>
      </p:sp>
      <p:sp>
        <p:nvSpPr>
          <p:cNvPr id="7" name="Rectangle: Rounded Corners 6">
            <a:extLst>
              <a:ext uri="{FF2B5EF4-FFF2-40B4-BE49-F238E27FC236}">
                <a16:creationId xmlns:a16="http://schemas.microsoft.com/office/drawing/2014/main" id="{74619826-0FD5-7592-E760-08F6EB50AE60}"/>
              </a:ext>
            </a:extLst>
          </p:cNvPr>
          <p:cNvSpPr/>
          <p:nvPr/>
        </p:nvSpPr>
        <p:spPr>
          <a:xfrm>
            <a:off x="4763298" y="5663380"/>
            <a:ext cx="2379406" cy="4227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Montserrat"/>
                <a:ea typeface="+mn-ea"/>
                <a:cs typeface="+mn-cs"/>
              </a:rPr>
              <a:t>PBM </a:t>
            </a:r>
            <a:endParaRPr kumimoji="0" lang="en-US" sz="1800" b="0" i="0" u="none" strike="noStrike" kern="1200" cap="none" spc="0" normalizeH="0" baseline="0" noProof="0" dirty="0">
              <a:ln>
                <a:noFill/>
              </a:ln>
              <a:solidFill>
                <a:srgbClr val="FFFFFF"/>
              </a:solidFill>
              <a:effectLst/>
              <a:uLnTx/>
              <a:uFillTx/>
              <a:latin typeface="Montserrat"/>
              <a:ea typeface="+mn-ea"/>
              <a:cs typeface="+mn-cs"/>
            </a:endParaRPr>
          </a:p>
        </p:txBody>
      </p:sp>
      <p:sp>
        <p:nvSpPr>
          <p:cNvPr id="2" name="Rectangle 1">
            <a:extLst>
              <a:ext uri="{FF2B5EF4-FFF2-40B4-BE49-F238E27FC236}">
                <a16:creationId xmlns:a16="http://schemas.microsoft.com/office/drawing/2014/main" id="{C9F1BBD0-21C0-961B-5D7B-FE6E85E1F260}"/>
              </a:ext>
            </a:extLst>
          </p:cNvPr>
          <p:cNvSpPr/>
          <p:nvPr/>
        </p:nvSpPr>
        <p:spPr>
          <a:xfrm>
            <a:off x="95596" y="6434051"/>
            <a:ext cx="2040775" cy="2826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4" name="Picture 3" descr="A blue and white logo&#10;&#10;Description automatically generated">
            <a:extLst>
              <a:ext uri="{FF2B5EF4-FFF2-40B4-BE49-F238E27FC236}">
                <a16:creationId xmlns:a16="http://schemas.microsoft.com/office/drawing/2014/main" id="{09890764-66D0-086D-880B-BA65851D47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81" y="6333861"/>
            <a:ext cx="1775895" cy="432135"/>
          </a:xfrm>
          <a:prstGeom prst="rect">
            <a:avLst/>
          </a:prstGeom>
        </p:spPr>
      </p:pic>
      <p:pic>
        <p:nvPicPr>
          <p:cNvPr id="8" name="Picture 7" descr="A blue and green cube with letters on it&#10;&#10;Description automatically generated">
            <a:extLst>
              <a:ext uri="{FF2B5EF4-FFF2-40B4-BE49-F238E27FC236}">
                <a16:creationId xmlns:a16="http://schemas.microsoft.com/office/drawing/2014/main" id="{412D1783-081C-C0EF-C58A-FA665DE9F3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2387" y="5949486"/>
            <a:ext cx="1239053" cy="1032134"/>
          </a:xfrm>
          <a:prstGeom prst="rect">
            <a:avLst/>
          </a:prstGeom>
        </p:spPr>
      </p:pic>
      <p:sp>
        <p:nvSpPr>
          <p:cNvPr id="9" name="Rectangle: Rounded Corners 8">
            <a:extLst>
              <a:ext uri="{FF2B5EF4-FFF2-40B4-BE49-F238E27FC236}">
                <a16:creationId xmlns:a16="http://schemas.microsoft.com/office/drawing/2014/main" id="{F3068251-9726-0E5E-45AA-E4B4F384AE58}"/>
              </a:ext>
            </a:extLst>
          </p:cNvPr>
          <p:cNvSpPr/>
          <p:nvPr/>
        </p:nvSpPr>
        <p:spPr>
          <a:xfrm>
            <a:off x="1246035" y="1707466"/>
            <a:ext cx="4011561" cy="104467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Montserrat"/>
                <a:ea typeface="+mn-ea"/>
                <a:cs typeface="+mn-cs"/>
              </a:rPr>
              <a:t>GLP-1 like Medications </a:t>
            </a:r>
            <a:endParaRPr kumimoji="0" lang="en-US" sz="1800" b="0" i="0" u="none" strike="noStrike" kern="1200" cap="none" spc="0" normalizeH="0" baseline="0" noProof="0" dirty="0">
              <a:ln>
                <a:noFill/>
              </a:ln>
              <a:solidFill>
                <a:srgbClr val="FFFFFF"/>
              </a:solidFill>
              <a:effectLst/>
              <a:uLnTx/>
              <a:uFillTx/>
              <a:latin typeface="Montserrat"/>
              <a:ea typeface="+mn-ea"/>
              <a:cs typeface="+mn-cs"/>
            </a:endParaRPr>
          </a:p>
        </p:txBody>
      </p:sp>
      <p:pic>
        <p:nvPicPr>
          <p:cNvPr id="10" name="Picture 9">
            <a:extLst>
              <a:ext uri="{FF2B5EF4-FFF2-40B4-BE49-F238E27FC236}">
                <a16:creationId xmlns:a16="http://schemas.microsoft.com/office/drawing/2014/main" id="{FC7A34A3-6D27-E83E-245B-8B8DFBC5466D}"/>
              </a:ext>
            </a:extLst>
          </p:cNvPr>
          <p:cNvPicPr>
            <a:picLocks noChangeAspect="1"/>
          </p:cNvPicPr>
          <p:nvPr/>
        </p:nvPicPr>
        <p:blipFill>
          <a:blip r:embed="rId5"/>
          <a:stretch>
            <a:fillRect/>
          </a:stretch>
        </p:blipFill>
        <p:spPr>
          <a:xfrm>
            <a:off x="7640145" y="1779673"/>
            <a:ext cx="4023709" cy="1060796"/>
          </a:xfrm>
          <a:prstGeom prst="rect">
            <a:avLst/>
          </a:prstGeom>
        </p:spPr>
      </p:pic>
      <p:pic>
        <p:nvPicPr>
          <p:cNvPr id="11" name="Picture 10">
            <a:extLst>
              <a:ext uri="{FF2B5EF4-FFF2-40B4-BE49-F238E27FC236}">
                <a16:creationId xmlns:a16="http://schemas.microsoft.com/office/drawing/2014/main" id="{C20F99D5-9A3F-F75A-B377-DF5E19728CFA}"/>
              </a:ext>
            </a:extLst>
          </p:cNvPr>
          <p:cNvPicPr>
            <a:picLocks noChangeAspect="1"/>
          </p:cNvPicPr>
          <p:nvPr/>
        </p:nvPicPr>
        <p:blipFill>
          <a:blip r:embed="rId6"/>
          <a:stretch>
            <a:fillRect/>
          </a:stretch>
        </p:blipFill>
        <p:spPr>
          <a:xfrm>
            <a:off x="2319551" y="3924159"/>
            <a:ext cx="4023709" cy="1060796"/>
          </a:xfrm>
          <a:prstGeom prst="rect">
            <a:avLst/>
          </a:prstGeom>
        </p:spPr>
      </p:pic>
    </p:spTree>
    <p:extLst>
      <p:ext uri="{BB962C8B-B14F-4D97-AF65-F5344CB8AC3E}">
        <p14:creationId xmlns:p14="http://schemas.microsoft.com/office/powerpoint/2010/main" val="114447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A7136-0DD0-09EA-3429-5F06372CE463}"/>
              </a:ext>
            </a:extLst>
          </p:cNvPr>
          <p:cNvSpPr>
            <a:spLocks noGrp="1"/>
          </p:cNvSpPr>
          <p:nvPr>
            <p:ph type="title"/>
          </p:nvPr>
        </p:nvSpPr>
        <p:spPr/>
        <p:txBody>
          <a:bodyPr/>
          <a:lstStyle/>
          <a:p>
            <a:r>
              <a:rPr lang="en-GB"/>
              <a:t>Managing Cell </a:t>
            </a:r>
            <a:r>
              <a:rPr lang="en-GB" dirty="0"/>
              <a:t>and Gene Therapies</a:t>
            </a:r>
            <a:endParaRPr lang="en-US" dirty="0"/>
          </a:p>
        </p:txBody>
      </p:sp>
      <p:sp>
        <p:nvSpPr>
          <p:cNvPr id="3" name="Text Placeholder 2">
            <a:extLst>
              <a:ext uri="{FF2B5EF4-FFF2-40B4-BE49-F238E27FC236}">
                <a16:creationId xmlns:a16="http://schemas.microsoft.com/office/drawing/2014/main" id="{5EE10C49-D4E7-34DB-45D3-49C55BC97426}"/>
              </a:ext>
            </a:extLst>
          </p:cNvPr>
          <p:cNvSpPr>
            <a:spLocks noGrp="1"/>
          </p:cNvSpPr>
          <p:nvPr>
            <p:ph type="body" sz="quarter" idx="10"/>
          </p:nvPr>
        </p:nvSpPr>
        <p:spPr/>
        <p:txBody>
          <a:bodyPr vert="horz" lIns="0" tIns="45720" rIns="0" bIns="45720" rtlCol="0" anchor="t">
            <a:noAutofit/>
          </a:bodyPr>
          <a:lstStyle/>
          <a:p>
            <a:r>
              <a:rPr lang="en-GB" b="1" dirty="0">
                <a:solidFill>
                  <a:srgbClr val="C00000"/>
                </a:solidFill>
              </a:rPr>
              <a:t>Alert tells you someone has a Dx that may qualify them for a cell or gene therapy- what is next? </a:t>
            </a:r>
            <a:endParaRPr lang="en-US" b="1" dirty="0">
              <a:solidFill>
                <a:srgbClr val="C00000"/>
              </a:solidFill>
            </a:endParaRPr>
          </a:p>
        </p:txBody>
      </p:sp>
      <p:sp>
        <p:nvSpPr>
          <p:cNvPr id="6" name="TextBox 5">
            <a:extLst>
              <a:ext uri="{FF2B5EF4-FFF2-40B4-BE49-F238E27FC236}">
                <a16:creationId xmlns:a16="http://schemas.microsoft.com/office/drawing/2014/main" id="{D9A8507F-AE06-D646-CEFB-E4F8808C8D5F}"/>
              </a:ext>
            </a:extLst>
          </p:cNvPr>
          <p:cNvSpPr txBox="1"/>
          <p:nvPr/>
        </p:nvSpPr>
        <p:spPr>
          <a:xfrm>
            <a:off x="2934790" y="1748135"/>
            <a:ext cx="6070541"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30406"/>
                </a:solidFill>
                <a:effectLst/>
                <a:uLnTx/>
                <a:uFillTx/>
                <a:latin typeface="Montserrat"/>
                <a:ea typeface="+mn-ea"/>
                <a:cs typeface="+mn-cs"/>
              </a:rPr>
              <a:t>Source outside the country?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30406"/>
                </a:solidFill>
                <a:effectLst/>
                <a:uLnTx/>
                <a:uFillTx/>
                <a:latin typeface="Montserrat"/>
                <a:ea typeface="+mn-ea"/>
                <a:cs typeface="+mn-cs"/>
              </a:rPr>
              <a:t>Source through a foundation or manufacturer?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30406"/>
              </a:solidFill>
              <a:effectLst/>
              <a:uLnTx/>
              <a:uFillTx/>
              <a:latin typeface="Montserrat"/>
              <a:ea typeface="+mn-ea"/>
              <a:cs typeface="+mn-cs"/>
            </a:endParaRPr>
          </a:p>
        </p:txBody>
      </p:sp>
      <p:pic>
        <p:nvPicPr>
          <p:cNvPr id="9" name="Picture 8">
            <a:extLst>
              <a:ext uri="{FF2B5EF4-FFF2-40B4-BE49-F238E27FC236}">
                <a16:creationId xmlns:a16="http://schemas.microsoft.com/office/drawing/2014/main" id="{72508878-DCBC-AF72-53E9-168C104406F4}"/>
              </a:ext>
            </a:extLst>
          </p:cNvPr>
          <p:cNvPicPr>
            <a:picLocks noChangeAspect="1"/>
          </p:cNvPicPr>
          <p:nvPr/>
        </p:nvPicPr>
        <p:blipFill>
          <a:blip r:embed="rId2"/>
          <a:stretch>
            <a:fillRect/>
          </a:stretch>
        </p:blipFill>
        <p:spPr>
          <a:xfrm>
            <a:off x="1389966" y="2435412"/>
            <a:ext cx="8861462" cy="3810001"/>
          </a:xfrm>
          <a:prstGeom prst="rect">
            <a:avLst/>
          </a:prstGeom>
        </p:spPr>
      </p:pic>
      <p:sp>
        <p:nvSpPr>
          <p:cNvPr id="4" name="Rectangle 3">
            <a:extLst>
              <a:ext uri="{FF2B5EF4-FFF2-40B4-BE49-F238E27FC236}">
                <a16:creationId xmlns:a16="http://schemas.microsoft.com/office/drawing/2014/main" id="{DE24617D-8DAA-5500-174A-8FD034BCDFEB}"/>
              </a:ext>
            </a:extLst>
          </p:cNvPr>
          <p:cNvSpPr/>
          <p:nvPr/>
        </p:nvSpPr>
        <p:spPr>
          <a:xfrm>
            <a:off x="95596" y="6434051"/>
            <a:ext cx="2040775" cy="2826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5" name="Picture 4" descr="A blue and white logo&#10;&#10;Description automatically generated">
            <a:extLst>
              <a:ext uri="{FF2B5EF4-FFF2-40B4-BE49-F238E27FC236}">
                <a16:creationId xmlns:a16="http://schemas.microsoft.com/office/drawing/2014/main" id="{25A12186-1533-88AD-678B-F053458A93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81" y="6333861"/>
            <a:ext cx="1775895" cy="432135"/>
          </a:xfrm>
          <a:prstGeom prst="rect">
            <a:avLst/>
          </a:prstGeom>
        </p:spPr>
      </p:pic>
      <p:pic>
        <p:nvPicPr>
          <p:cNvPr id="7" name="Picture 6" descr="A blue and green cube with letters on it&#10;&#10;Description automatically generated">
            <a:extLst>
              <a:ext uri="{FF2B5EF4-FFF2-40B4-BE49-F238E27FC236}">
                <a16:creationId xmlns:a16="http://schemas.microsoft.com/office/drawing/2014/main" id="{05A7DC5C-45A7-CBA1-E3CF-BDFA559313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2387" y="5949486"/>
            <a:ext cx="1239053" cy="1032134"/>
          </a:xfrm>
          <a:prstGeom prst="rect">
            <a:avLst/>
          </a:prstGeom>
        </p:spPr>
      </p:pic>
    </p:spTree>
    <p:extLst>
      <p:ext uri="{BB962C8B-B14F-4D97-AF65-F5344CB8AC3E}">
        <p14:creationId xmlns:p14="http://schemas.microsoft.com/office/powerpoint/2010/main" val="256522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left)">
                                      <p:cBhvr>
                                        <p:cTn id="1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1D239-096F-5557-8D35-598C8F89C17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24E9D9A-7883-DB18-11DA-4292A20D5545}"/>
              </a:ext>
            </a:extLst>
          </p:cNvPr>
          <p:cNvSpPr>
            <a:spLocks noGrp="1"/>
          </p:cNvSpPr>
          <p:nvPr>
            <p:ph type="body" sz="quarter" idx="10"/>
          </p:nvPr>
        </p:nvSpPr>
        <p:spPr/>
        <p:txBody>
          <a:bodyPr/>
          <a:lstStyle/>
          <a:p>
            <a:endParaRPr lang="en-US"/>
          </a:p>
        </p:txBody>
      </p:sp>
      <p:pic>
        <p:nvPicPr>
          <p:cNvPr id="5" name="Picture 4">
            <a:extLst>
              <a:ext uri="{FF2B5EF4-FFF2-40B4-BE49-F238E27FC236}">
                <a16:creationId xmlns:a16="http://schemas.microsoft.com/office/drawing/2014/main" id="{15C3FE4A-5D8C-61B8-B8B8-97DEC60F7102}"/>
              </a:ext>
            </a:extLst>
          </p:cNvPr>
          <p:cNvPicPr>
            <a:picLocks noChangeAspect="1"/>
          </p:cNvPicPr>
          <p:nvPr/>
        </p:nvPicPr>
        <p:blipFill>
          <a:blip r:embed="rId2"/>
          <a:stretch>
            <a:fillRect/>
          </a:stretch>
        </p:blipFill>
        <p:spPr>
          <a:xfrm>
            <a:off x="861282" y="604443"/>
            <a:ext cx="10469436" cy="5649113"/>
          </a:xfrm>
          <a:prstGeom prst="rect">
            <a:avLst/>
          </a:prstGeom>
        </p:spPr>
      </p:pic>
      <p:sp>
        <p:nvSpPr>
          <p:cNvPr id="4" name="Rectangle 3">
            <a:extLst>
              <a:ext uri="{FF2B5EF4-FFF2-40B4-BE49-F238E27FC236}">
                <a16:creationId xmlns:a16="http://schemas.microsoft.com/office/drawing/2014/main" id="{AEB42A64-AA5A-0BF0-E750-A7E1EDD548E7}"/>
              </a:ext>
            </a:extLst>
          </p:cNvPr>
          <p:cNvSpPr/>
          <p:nvPr/>
        </p:nvSpPr>
        <p:spPr>
          <a:xfrm>
            <a:off x="95596" y="6434051"/>
            <a:ext cx="2040775" cy="2826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6" name="Picture 5" descr="A blue and white logo&#10;&#10;Description automatically generated">
            <a:extLst>
              <a:ext uri="{FF2B5EF4-FFF2-40B4-BE49-F238E27FC236}">
                <a16:creationId xmlns:a16="http://schemas.microsoft.com/office/drawing/2014/main" id="{4BCB6B6C-3EB7-7CC4-6812-1E7EF3B06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81" y="6333861"/>
            <a:ext cx="1775895" cy="432135"/>
          </a:xfrm>
          <a:prstGeom prst="rect">
            <a:avLst/>
          </a:prstGeom>
        </p:spPr>
      </p:pic>
      <p:pic>
        <p:nvPicPr>
          <p:cNvPr id="7" name="Picture 6" descr="A blue and green cube with letters on it&#10;&#10;Description automatically generated">
            <a:extLst>
              <a:ext uri="{FF2B5EF4-FFF2-40B4-BE49-F238E27FC236}">
                <a16:creationId xmlns:a16="http://schemas.microsoft.com/office/drawing/2014/main" id="{CBAC6535-395B-A347-6359-5E8A436F71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2387" y="5949486"/>
            <a:ext cx="1239053" cy="1032134"/>
          </a:xfrm>
          <a:prstGeom prst="rect">
            <a:avLst/>
          </a:prstGeom>
        </p:spPr>
      </p:pic>
    </p:spTree>
    <p:extLst>
      <p:ext uri="{BB962C8B-B14F-4D97-AF65-F5344CB8AC3E}">
        <p14:creationId xmlns:p14="http://schemas.microsoft.com/office/powerpoint/2010/main" val="2362018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BA21-AB05-7564-7481-F0B79A0A14BB}"/>
              </a:ext>
            </a:extLst>
          </p:cNvPr>
          <p:cNvSpPr>
            <a:spLocks noGrp="1"/>
          </p:cNvSpPr>
          <p:nvPr>
            <p:ph type="title"/>
          </p:nvPr>
        </p:nvSpPr>
        <p:spPr/>
        <p:txBody>
          <a:bodyPr/>
          <a:lstStyle/>
          <a:p>
            <a:r>
              <a:rPr lang="en-GB"/>
              <a:t>Emerging Therapeutic Solutions</a:t>
            </a:r>
            <a:endParaRPr lang="en-US"/>
          </a:p>
        </p:txBody>
      </p:sp>
      <p:sp>
        <p:nvSpPr>
          <p:cNvPr id="3" name="Text Placeholder 2">
            <a:extLst>
              <a:ext uri="{FF2B5EF4-FFF2-40B4-BE49-F238E27FC236}">
                <a16:creationId xmlns:a16="http://schemas.microsoft.com/office/drawing/2014/main" id="{53F7A6D2-3371-83FD-73D1-06F7DC380DB1}"/>
              </a:ext>
            </a:extLst>
          </p:cNvPr>
          <p:cNvSpPr>
            <a:spLocks noGrp="1"/>
          </p:cNvSpPr>
          <p:nvPr>
            <p:ph type="body" sz="quarter" idx="10"/>
          </p:nvPr>
        </p:nvSpPr>
        <p:spPr/>
        <p:txBody>
          <a:bodyPr/>
          <a:lstStyle/>
          <a:p>
            <a:r>
              <a:rPr lang="en-GB"/>
              <a:t>Berkley – step down deductible for these programs if triggered correctly.</a:t>
            </a:r>
          </a:p>
          <a:p>
            <a:pPr lvl="1"/>
            <a:r>
              <a:rPr lang="en-GB"/>
              <a:t>Full clinical review to determine if the person qualifies</a:t>
            </a:r>
          </a:p>
          <a:p>
            <a:pPr lvl="1"/>
            <a:r>
              <a:rPr lang="en-GB"/>
              <a:t>Locate the most effective approach for treatment</a:t>
            </a:r>
          </a:p>
          <a:p>
            <a:pPr lvl="1"/>
            <a:r>
              <a:rPr lang="en-GB"/>
              <a:t>Have already established pricing for drug and administration </a:t>
            </a:r>
          </a:p>
          <a:p>
            <a:pPr lvl="1"/>
            <a:r>
              <a:rPr lang="en-GB"/>
              <a:t>Monitor the person for 3 years- medication guarantees</a:t>
            </a:r>
            <a:endParaRPr lang="en-US"/>
          </a:p>
        </p:txBody>
      </p:sp>
      <p:pic>
        <p:nvPicPr>
          <p:cNvPr id="5" name="Picture 4">
            <a:extLst>
              <a:ext uri="{FF2B5EF4-FFF2-40B4-BE49-F238E27FC236}">
                <a16:creationId xmlns:a16="http://schemas.microsoft.com/office/drawing/2014/main" id="{0CA93238-6D3A-D776-2A63-0352BE59659E}"/>
              </a:ext>
            </a:extLst>
          </p:cNvPr>
          <p:cNvPicPr>
            <a:picLocks noChangeAspect="1"/>
          </p:cNvPicPr>
          <p:nvPr/>
        </p:nvPicPr>
        <p:blipFill>
          <a:blip r:embed="rId2"/>
          <a:srcRect t="22654" r="22954" b="27625"/>
          <a:stretch/>
        </p:blipFill>
        <p:spPr>
          <a:xfrm>
            <a:off x="1772699" y="3429000"/>
            <a:ext cx="7963484" cy="2481943"/>
          </a:xfrm>
          <a:prstGeom prst="rect">
            <a:avLst/>
          </a:prstGeom>
        </p:spPr>
      </p:pic>
      <p:sp>
        <p:nvSpPr>
          <p:cNvPr id="4" name="Rectangle 3">
            <a:extLst>
              <a:ext uri="{FF2B5EF4-FFF2-40B4-BE49-F238E27FC236}">
                <a16:creationId xmlns:a16="http://schemas.microsoft.com/office/drawing/2014/main" id="{F5D8027E-D9B3-3D24-AE2F-A17B823937BB}"/>
              </a:ext>
            </a:extLst>
          </p:cNvPr>
          <p:cNvSpPr/>
          <p:nvPr/>
        </p:nvSpPr>
        <p:spPr>
          <a:xfrm>
            <a:off x="95596" y="6434051"/>
            <a:ext cx="2040775" cy="2826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6" name="Picture 5" descr="A blue and white logo&#10;&#10;Description automatically generated">
            <a:extLst>
              <a:ext uri="{FF2B5EF4-FFF2-40B4-BE49-F238E27FC236}">
                <a16:creationId xmlns:a16="http://schemas.microsoft.com/office/drawing/2014/main" id="{1DEA84CE-5B8A-ECC3-706B-81B1407729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81" y="6333861"/>
            <a:ext cx="1775895" cy="432135"/>
          </a:xfrm>
          <a:prstGeom prst="rect">
            <a:avLst/>
          </a:prstGeom>
        </p:spPr>
      </p:pic>
      <p:pic>
        <p:nvPicPr>
          <p:cNvPr id="7" name="Picture 6" descr="A blue and green cube with letters on it&#10;&#10;Description automatically generated">
            <a:extLst>
              <a:ext uri="{FF2B5EF4-FFF2-40B4-BE49-F238E27FC236}">
                <a16:creationId xmlns:a16="http://schemas.microsoft.com/office/drawing/2014/main" id="{AB64369C-61F5-B940-B44B-3A51DCAD55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2387" y="5949486"/>
            <a:ext cx="1239053" cy="1032134"/>
          </a:xfrm>
          <a:prstGeom prst="rect">
            <a:avLst/>
          </a:prstGeom>
        </p:spPr>
      </p:pic>
    </p:spTree>
    <p:extLst>
      <p:ext uri="{BB962C8B-B14F-4D97-AF65-F5344CB8AC3E}">
        <p14:creationId xmlns:p14="http://schemas.microsoft.com/office/powerpoint/2010/main" val="2141434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0D62-3CC3-E9DE-CD0C-FD4E00469F9D}"/>
              </a:ext>
            </a:extLst>
          </p:cNvPr>
          <p:cNvSpPr>
            <a:spLocks noGrp="1"/>
          </p:cNvSpPr>
          <p:nvPr>
            <p:ph type="title"/>
          </p:nvPr>
        </p:nvSpPr>
        <p:spPr/>
        <p:txBody>
          <a:bodyPr/>
          <a:lstStyle/>
          <a:p>
            <a:r>
              <a:rPr lang="en-GB"/>
              <a:t>How do we leverage this?</a:t>
            </a:r>
            <a:endParaRPr lang="en-US"/>
          </a:p>
        </p:txBody>
      </p:sp>
      <p:sp>
        <p:nvSpPr>
          <p:cNvPr id="3" name="Text Placeholder 2">
            <a:extLst>
              <a:ext uri="{FF2B5EF4-FFF2-40B4-BE49-F238E27FC236}">
                <a16:creationId xmlns:a16="http://schemas.microsoft.com/office/drawing/2014/main" id="{774FDC49-E5FA-4710-57F1-B9986FB2A77C}"/>
              </a:ext>
            </a:extLst>
          </p:cNvPr>
          <p:cNvSpPr>
            <a:spLocks noGrp="1"/>
          </p:cNvSpPr>
          <p:nvPr>
            <p:ph type="body" sz="quarter" idx="10"/>
          </p:nvPr>
        </p:nvSpPr>
        <p:spPr/>
        <p:txBody>
          <a:bodyPr vert="horz" lIns="0" tIns="45720" rIns="0" bIns="45720" rtlCol="0" anchor="t">
            <a:noAutofit/>
          </a:bodyPr>
          <a:lstStyle/>
          <a:p>
            <a:r>
              <a:rPr lang="en-GB" dirty="0"/>
              <a:t>Typically, they require coverage for your entire employer</a:t>
            </a:r>
          </a:p>
          <a:p>
            <a:r>
              <a:rPr lang="en-GB" dirty="0"/>
              <a:t>Medical Directors from Vital Oversight can make the connection</a:t>
            </a:r>
          </a:p>
          <a:p>
            <a:r>
              <a:rPr lang="en-GB" dirty="0"/>
              <a:t>Need to have the data in Vital Incite and Someone needs to find it. </a:t>
            </a:r>
          </a:p>
          <a:p>
            <a:pPr marL="229870" lvl="1" indent="0">
              <a:buNone/>
            </a:pPr>
            <a:endParaRPr lang="en-GB" dirty="0"/>
          </a:p>
        </p:txBody>
      </p:sp>
      <p:sp>
        <p:nvSpPr>
          <p:cNvPr id="4" name="Rectangle: Rounded Corners 3">
            <a:extLst>
              <a:ext uri="{FF2B5EF4-FFF2-40B4-BE49-F238E27FC236}">
                <a16:creationId xmlns:a16="http://schemas.microsoft.com/office/drawing/2014/main" id="{965FEB2D-E471-6DF5-72F5-0A0E984A65E1}"/>
              </a:ext>
            </a:extLst>
          </p:cNvPr>
          <p:cNvSpPr/>
          <p:nvPr/>
        </p:nvSpPr>
        <p:spPr>
          <a:xfrm>
            <a:off x="609600" y="3712464"/>
            <a:ext cx="10972800" cy="1563624"/>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ptos" panose="020B0004020202020204" pitchFamily="34" charset="0"/>
                <a:ea typeface="Aptos" panose="020B0004020202020204" pitchFamily="34" charset="0"/>
                <a:cs typeface="Aptos" panose="020B0004020202020204" pitchFamily="34" charset="0"/>
              </a:rPr>
              <a:t>Henry Ford Health System: The </a:t>
            </a:r>
            <a:r>
              <a:rPr kumimoji="0" lang="en-US" sz="1800" b="1" i="0" u="none" strike="noStrike" kern="1200" cap="none" spc="0" normalizeH="0" baseline="0" noProof="0" dirty="0">
                <a:ln>
                  <a:noFill/>
                </a:ln>
                <a:solidFill>
                  <a:srgbClr val="030406"/>
                </a:solidFill>
                <a:effectLst/>
                <a:uLnTx/>
                <a:uFillTx/>
                <a:latin typeface="Aptos" panose="020B0004020202020204" pitchFamily="34" charset="0"/>
                <a:ea typeface="Aptos" panose="020B0004020202020204" pitchFamily="34" charset="0"/>
                <a:cs typeface="Aptos" panose="020B0004020202020204" pitchFamily="34" charset="0"/>
              </a:rPr>
              <a:t>$991,711</a:t>
            </a:r>
            <a:r>
              <a:rPr kumimoji="0" lang="en-US" sz="1800" b="0" i="0" u="none" strike="noStrike" kern="1200" cap="none" spc="0" normalizeH="0" baseline="0" noProof="0" dirty="0">
                <a:ln>
                  <a:noFill/>
                </a:ln>
                <a:solidFill>
                  <a:srgbClr val="030406"/>
                </a:solidFill>
                <a:effectLst/>
                <a:uLnTx/>
                <a:uFillTx/>
                <a:latin typeface="Aptos" panose="020B0004020202020204" pitchFamily="34" charset="0"/>
                <a:ea typeface="Aptos" panose="020B0004020202020204" pitchFamily="34" charset="0"/>
                <a:cs typeface="Aptos" panose="020B0004020202020204" pitchFamily="34" charset="0"/>
              </a:rPr>
              <a:t> </a:t>
            </a:r>
            <a:r>
              <a:rPr kumimoji="0" lang="en-US" sz="1800" b="0" i="0" u="none" strike="noStrike" kern="1200" cap="none" spc="0" normalizeH="0" baseline="0" noProof="0" dirty="0">
                <a:ln>
                  <a:noFill/>
                </a:ln>
                <a:solidFill>
                  <a:srgbClr val="FFFFFF"/>
                </a:solidFill>
                <a:effectLst/>
                <a:uLnTx/>
                <a:uFillTx/>
                <a:latin typeface="Aptos" panose="020B0004020202020204" pitchFamily="34" charset="0"/>
                <a:ea typeface="Aptos" panose="020B0004020202020204" pitchFamily="34" charset="0"/>
                <a:cs typeface="Aptos" panose="020B0004020202020204" pitchFamily="34" charset="0"/>
              </a:rPr>
              <a:t>Claim was repriced to </a:t>
            </a:r>
            <a:r>
              <a:rPr kumimoji="0" lang="en-US" sz="1800" b="1" i="0" u="none" strike="noStrike" kern="1200" cap="none" spc="0" normalizeH="0" baseline="0" noProof="0" dirty="0">
                <a:ln>
                  <a:noFill/>
                </a:ln>
                <a:solidFill>
                  <a:srgbClr val="030406"/>
                </a:solidFill>
                <a:effectLst/>
                <a:uLnTx/>
                <a:uFillTx/>
                <a:latin typeface="Aptos" panose="020B0004020202020204" pitchFamily="34" charset="0"/>
                <a:ea typeface="Aptos" panose="020B0004020202020204" pitchFamily="34" charset="0"/>
                <a:cs typeface="Aptos" panose="020B0004020202020204" pitchFamily="34" charset="0"/>
              </a:rPr>
              <a:t>$600,407</a:t>
            </a: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Aptos" panose="020B0004020202020204" pitchFamily="34" charset="0"/>
              </a:rPr>
              <a:t>, achieving $</a:t>
            </a:r>
            <a:r>
              <a:rPr kumimoji="0" lang="en-US" sz="1800" b="1" i="0" u="none" strike="noStrike" kern="1200" cap="none" spc="0" normalizeH="0" baseline="0" noProof="0" dirty="0">
                <a:ln>
                  <a:noFill/>
                </a:ln>
                <a:solidFill>
                  <a:srgbClr val="030406"/>
                </a:solidFill>
                <a:effectLst/>
                <a:uLnTx/>
                <a:uFillTx/>
                <a:latin typeface="Aptos" panose="020B0004020202020204" pitchFamily="34" charset="0"/>
                <a:ea typeface="Aptos" panose="020B0004020202020204" pitchFamily="34" charset="0"/>
                <a:cs typeface="Aptos" panose="020B0004020202020204" pitchFamily="34" charset="0"/>
              </a:rPr>
              <a:t>391,304</a:t>
            </a:r>
            <a:r>
              <a:rPr kumimoji="0" lang="en-US" sz="1800" b="0" i="0" u="none" strike="noStrike" kern="1200" cap="none" spc="0" normalizeH="0" baseline="0" noProof="0" dirty="0">
                <a:ln>
                  <a:noFill/>
                </a:ln>
                <a:solidFill>
                  <a:srgbClr val="030406"/>
                </a:solidFill>
                <a:effectLst/>
                <a:uLnTx/>
                <a:uFillTx/>
                <a:latin typeface="Aptos" panose="020B0004020202020204" pitchFamily="34" charset="0"/>
                <a:ea typeface="Aptos" panose="020B0004020202020204" pitchFamily="34" charset="0"/>
                <a:cs typeface="Aptos" panose="020B0004020202020204" pitchFamily="34" charset="0"/>
              </a:rPr>
              <a:t> in savings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ptos" panose="020B0004020202020204" pitchFamily="34" charset="0"/>
                <a:ea typeface="Aptos" panose="020B0004020202020204" pitchFamily="34" charset="0"/>
                <a:cs typeface="Aptos" panose="020B00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ptos" panose="020B0004020202020204" pitchFamily="34" charset="0"/>
                <a:ea typeface="Aptos" panose="020B0004020202020204" pitchFamily="34" charset="0"/>
                <a:cs typeface="Aptos" panose="020B0004020202020204" pitchFamily="34" charset="0"/>
              </a:rPr>
              <a:t>University of Michigan: The </a:t>
            </a:r>
            <a:r>
              <a:rPr kumimoji="0" lang="en-US" sz="1800" b="1" i="0" u="none" strike="noStrike" kern="1200" cap="none" spc="0" normalizeH="0" baseline="0" noProof="0" dirty="0">
                <a:ln>
                  <a:noFill/>
                </a:ln>
                <a:solidFill>
                  <a:srgbClr val="030406"/>
                </a:solidFill>
                <a:effectLst/>
                <a:uLnTx/>
                <a:uFillTx/>
                <a:latin typeface="Aptos" panose="020B0004020202020204" pitchFamily="34" charset="0"/>
                <a:ea typeface="Aptos" panose="020B0004020202020204" pitchFamily="34" charset="0"/>
                <a:cs typeface="Aptos" panose="020B0004020202020204" pitchFamily="34" charset="0"/>
              </a:rPr>
              <a:t>$991,711</a:t>
            </a:r>
            <a:r>
              <a:rPr kumimoji="0" lang="en-US" sz="1800" b="0" i="0" u="none" strike="noStrike" kern="1200" cap="none" spc="0" normalizeH="0" baseline="0" noProof="0" dirty="0">
                <a:ln>
                  <a:noFill/>
                </a:ln>
                <a:solidFill>
                  <a:srgbClr val="030406"/>
                </a:solidFill>
                <a:effectLst/>
                <a:uLnTx/>
                <a:uFillTx/>
                <a:latin typeface="Aptos" panose="020B0004020202020204" pitchFamily="34" charset="0"/>
                <a:ea typeface="Aptos" panose="020B0004020202020204" pitchFamily="34" charset="0"/>
                <a:cs typeface="Aptos" panose="020B0004020202020204" pitchFamily="34" charset="0"/>
              </a:rPr>
              <a:t> </a:t>
            </a:r>
            <a:r>
              <a:rPr kumimoji="0" lang="en-US" sz="1800" b="0" i="0" u="none" strike="noStrike" kern="1200" cap="none" spc="0" normalizeH="0" baseline="0" noProof="0" dirty="0">
                <a:ln>
                  <a:noFill/>
                </a:ln>
                <a:solidFill>
                  <a:srgbClr val="FFFFFF"/>
                </a:solidFill>
                <a:effectLst/>
                <a:uLnTx/>
                <a:uFillTx/>
                <a:latin typeface="Aptos" panose="020B0004020202020204" pitchFamily="34" charset="0"/>
                <a:ea typeface="Aptos" panose="020B0004020202020204" pitchFamily="34" charset="0"/>
                <a:cs typeface="Aptos" panose="020B0004020202020204" pitchFamily="34" charset="0"/>
              </a:rPr>
              <a:t>Claim was repriced to </a:t>
            </a:r>
            <a:r>
              <a:rPr kumimoji="0" lang="en-US" sz="1800" b="1" i="0" u="none" strike="noStrike" kern="1200" cap="none" spc="0" normalizeH="0" baseline="0" noProof="0" dirty="0">
                <a:ln>
                  <a:noFill/>
                </a:ln>
                <a:solidFill>
                  <a:srgbClr val="030406"/>
                </a:solidFill>
                <a:effectLst/>
                <a:uLnTx/>
                <a:uFillTx/>
                <a:latin typeface="Aptos" panose="020B0004020202020204" pitchFamily="34" charset="0"/>
                <a:ea typeface="Aptos" panose="020B0004020202020204" pitchFamily="34" charset="0"/>
                <a:cs typeface="Aptos" panose="020B0004020202020204" pitchFamily="34" charset="0"/>
              </a:rPr>
              <a:t>$594,464</a:t>
            </a:r>
            <a:r>
              <a:rPr kumimoji="0" lang="en-US" sz="1800" b="0" i="0" u="none" strike="noStrike" kern="1200" cap="none" spc="0" normalizeH="0" baseline="0" noProof="0" dirty="0">
                <a:ln>
                  <a:noFill/>
                </a:ln>
                <a:solidFill>
                  <a:srgbClr val="030406"/>
                </a:solidFill>
                <a:effectLst/>
                <a:uLnTx/>
                <a:uFillTx/>
                <a:latin typeface="Aptos" panose="020B0004020202020204" pitchFamily="34" charset="0"/>
                <a:ea typeface="Aptos" panose="020B0004020202020204" pitchFamily="34" charset="0"/>
                <a:cs typeface="Aptos" panose="020B0004020202020204" pitchFamily="34" charset="0"/>
              </a:rPr>
              <a:t>, achieving $</a:t>
            </a:r>
            <a:r>
              <a:rPr kumimoji="0" lang="en-US" sz="1800" b="1" i="0" u="none" strike="noStrike" kern="1200" cap="none" spc="0" normalizeH="0" baseline="0" noProof="0" dirty="0">
                <a:ln>
                  <a:noFill/>
                </a:ln>
                <a:solidFill>
                  <a:srgbClr val="030406"/>
                </a:solidFill>
                <a:effectLst/>
                <a:uLnTx/>
                <a:uFillTx/>
                <a:latin typeface="Aptos" panose="020B0004020202020204" pitchFamily="34" charset="0"/>
                <a:ea typeface="Aptos" panose="020B0004020202020204" pitchFamily="34" charset="0"/>
                <a:cs typeface="Aptos" panose="020B0004020202020204" pitchFamily="34" charset="0"/>
              </a:rPr>
              <a:t>397,247</a:t>
            </a:r>
            <a:r>
              <a:rPr kumimoji="0" lang="en-US" sz="1800" b="0" i="0" u="none" strike="noStrike" kern="1200" cap="none" spc="0" normalizeH="0" baseline="0" noProof="0" dirty="0">
                <a:ln>
                  <a:noFill/>
                </a:ln>
                <a:solidFill>
                  <a:srgbClr val="030406"/>
                </a:solidFill>
                <a:effectLst/>
                <a:uLnTx/>
                <a:uFillTx/>
                <a:latin typeface="Aptos" panose="020B0004020202020204" pitchFamily="34" charset="0"/>
                <a:ea typeface="Aptos" panose="020B0004020202020204" pitchFamily="34" charset="0"/>
                <a:cs typeface="Aptos" panose="020B0004020202020204" pitchFamily="34" charset="0"/>
              </a:rPr>
              <a:t> in savings</a:t>
            </a:r>
            <a:br>
              <a:rPr kumimoji="0" lang="en-US" sz="1800" b="0" i="0" u="none" strike="noStrike" kern="1200" cap="none" spc="0" normalizeH="0" baseline="0" noProof="0" dirty="0">
                <a:ln>
                  <a:noFill/>
                </a:ln>
                <a:solidFill>
                  <a:srgbClr val="FFFFFF"/>
                </a:solidFill>
                <a:effectLst/>
                <a:uLnTx/>
                <a:uFillTx/>
                <a:latin typeface="Aptos" panose="020B0004020202020204" pitchFamily="34" charset="0"/>
                <a:ea typeface="Aptos" panose="020B0004020202020204" pitchFamily="34" charset="0"/>
                <a:cs typeface="Aptos" panose="020B0004020202020204" pitchFamily="34" charset="0"/>
              </a:rPr>
            </a:br>
            <a:endParaRPr kumimoji="0" lang="en-US" sz="1800" b="0" i="0" u="none" strike="noStrike" kern="1200" cap="none" spc="0" normalizeH="0" baseline="0" noProof="0" dirty="0">
              <a:ln>
                <a:noFill/>
              </a:ln>
              <a:solidFill>
                <a:srgbClr val="FFFFFF"/>
              </a:solidFill>
              <a:effectLst/>
              <a:uLnTx/>
              <a:uFillTx/>
              <a:latin typeface="Montserrat"/>
              <a:ea typeface="+mn-ea"/>
              <a:cs typeface="+mn-cs"/>
            </a:endParaRPr>
          </a:p>
        </p:txBody>
      </p:sp>
      <p:sp>
        <p:nvSpPr>
          <p:cNvPr id="5" name="Rectangle 4">
            <a:extLst>
              <a:ext uri="{FF2B5EF4-FFF2-40B4-BE49-F238E27FC236}">
                <a16:creationId xmlns:a16="http://schemas.microsoft.com/office/drawing/2014/main" id="{D2F8D6B4-431B-94B9-E0EB-C187C5EBAB23}"/>
              </a:ext>
            </a:extLst>
          </p:cNvPr>
          <p:cNvSpPr/>
          <p:nvPr/>
        </p:nvSpPr>
        <p:spPr>
          <a:xfrm>
            <a:off x="95596" y="6434051"/>
            <a:ext cx="2040775" cy="2826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6" name="Picture 5" descr="A blue and white logo&#10;&#10;Description automatically generated">
            <a:extLst>
              <a:ext uri="{FF2B5EF4-FFF2-40B4-BE49-F238E27FC236}">
                <a16:creationId xmlns:a16="http://schemas.microsoft.com/office/drawing/2014/main" id="{8162722A-E3C6-0DBA-6236-517069307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81" y="6333861"/>
            <a:ext cx="1775895" cy="432135"/>
          </a:xfrm>
          <a:prstGeom prst="rect">
            <a:avLst/>
          </a:prstGeom>
        </p:spPr>
      </p:pic>
      <p:pic>
        <p:nvPicPr>
          <p:cNvPr id="7" name="Picture 6" descr="A blue and green cube with letters on it&#10;&#10;Description automatically generated">
            <a:extLst>
              <a:ext uri="{FF2B5EF4-FFF2-40B4-BE49-F238E27FC236}">
                <a16:creationId xmlns:a16="http://schemas.microsoft.com/office/drawing/2014/main" id="{841C3DD0-C217-F5F9-8F79-A45F7AAA94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2387" y="5949486"/>
            <a:ext cx="1239053" cy="1032134"/>
          </a:xfrm>
          <a:prstGeom prst="rect">
            <a:avLst/>
          </a:prstGeom>
        </p:spPr>
      </p:pic>
    </p:spTree>
    <p:extLst>
      <p:ext uri="{BB962C8B-B14F-4D97-AF65-F5344CB8AC3E}">
        <p14:creationId xmlns:p14="http://schemas.microsoft.com/office/powerpoint/2010/main" val="2009416179"/>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CF22B-31C4-FF1C-3CAC-563C932CA018}"/>
            </a:ext>
          </a:extLst>
        </p:cNvPr>
        <p:cNvGrpSpPr/>
        <p:nvPr/>
      </p:nvGrpSpPr>
      <p:grpSpPr>
        <a:xfrm>
          <a:off x="0" y="0"/>
          <a:ext cx="0" cy="0"/>
          <a:chOff x="0" y="0"/>
          <a:chExt cx="0" cy="0"/>
        </a:xfrm>
      </p:grpSpPr>
      <p:pic>
        <p:nvPicPr>
          <p:cNvPr id="5" name="Picture 4" descr="A blue and green cube with letters on it&#10;&#10;Description automatically generated">
            <a:extLst>
              <a:ext uri="{FF2B5EF4-FFF2-40B4-BE49-F238E27FC236}">
                <a16:creationId xmlns:a16="http://schemas.microsoft.com/office/drawing/2014/main" id="{532AF7DB-4BE5-CBE1-53FD-39AAF5F7D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2387" y="5949486"/>
            <a:ext cx="1239053" cy="1032134"/>
          </a:xfrm>
          <a:prstGeom prst="rect">
            <a:avLst/>
          </a:prstGeom>
        </p:spPr>
      </p:pic>
      <p:graphicFrame>
        <p:nvGraphicFramePr>
          <p:cNvPr id="7" name="Chart 6">
            <a:extLst>
              <a:ext uri="{FF2B5EF4-FFF2-40B4-BE49-F238E27FC236}">
                <a16:creationId xmlns:a16="http://schemas.microsoft.com/office/drawing/2014/main" id="{1E0B7D3D-7E2A-E83C-ED8F-0B04DFB9B0C5}"/>
              </a:ext>
            </a:extLst>
          </p:cNvPr>
          <p:cNvGraphicFramePr>
            <a:graphicFrameLocks/>
          </p:cNvGraphicFramePr>
          <p:nvPr/>
        </p:nvGraphicFramePr>
        <p:xfrm>
          <a:off x="1708220" y="713433"/>
          <a:ext cx="8752114" cy="5200953"/>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78759028-8983-119E-FE61-9EC3C3DCF892}"/>
              </a:ext>
            </a:extLst>
          </p:cNvPr>
          <p:cNvSpPr/>
          <p:nvPr/>
        </p:nvSpPr>
        <p:spPr>
          <a:xfrm>
            <a:off x="95596" y="6334298"/>
            <a:ext cx="2040775" cy="3823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3" name="Picture 2" descr="A blue and white logo&#10;&#10;Description automatically generated">
            <a:extLst>
              <a:ext uri="{FF2B5EF4-FFF2-40B4-BE49-F238E27FC236}">
                <a16:creationId xmlns:a16="http://schemas.microsoft.com/office/drawing/2014/main" id="{4763FAB2-6DE1-BEF2-1121-52ED0C0A36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281" y="6333861"/>
            <a:ext cx="1775895" cy="432135"/>
          </a:xfrm>
          <a:prstGeom prst="rect">
            <a:avLst/>
          </a:prstGeom>
        </p:spPr>
      </p:pic>
    </p:spTree>
    <p:extLst>
      <p:ext uri="{BB962C8B-B14F-4D97-AF65-F5344CB8AC3E}">
        <p14:creationId xmlns:p14="http://schemas.microsoft.com/office/powerpoint/2010/main" val="4276426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C7C39-A3DF-A654-A803-A2A6593B41D4}"/>
              </a:ext>
            </a:extLst>
          </p:cNvPr>
          <p:cNvSpPr>
            <a:spLocks noGrp="1"/>
          </p:cNvSpPr>
          <p:nvPr>
            <p:ph type="title"/>
          </p:nvPr>
        </p:nvSpPr>
        <p:spPr/>
        <p:txBody>
          <a:bodyPr/>
          <a:lstStyle/>
          <a:p>
            <a:r>
              <a:rPr lang="en-US" dirty="0"/>
              <a:t>GLP-1 Medications</a:t>
            </a:r>
          </a:p>
        </p:txBody>
      </p:sp>
      <p:sp>
        <p:nvSpPr>
          <p:cNvPr id="3" name="Text Placeholder 2">
            <a:extLst>
              <a:ext uri="{FF2B5EF4-FFF2-40B4-BE49-F238E27FC236}">
                <a16:creationId xmlns:a16="http://schemas.microsoft.com/office/drawing/2014/main" id="{C3DA9F68-7BE5-4EBC-62E6-D99D98715869}"/>
              </a:ext>
            </a:extLst>
          </p:cNvPr>
          <p:cNvSpPr>
            <a:spLocks noGrp="1"/>
          </p:cNvSpPr>
          <p:nvPr>
            <p:ph type="body" sz="quarter" idx="10"/>
          </p:nvPr>
        </p:nvSpPr>
        <p:spPr>
          <a:xfrm>
            <a:off x="2678890" y="1352248"/>
            <a:ext cx="10972800" cy="4612553"/>
          </a:xfrm>
        </p:spPr>
        <p:txBody>
          <a:bodyPr/>
          <a:lstStyle/>
          <a:p>
            <a:endParaRPr lang="en-US" dirty="0"/>
          </a:p>
          <a:p>
            <a:r>
              <a:rPr lang="en-US" dirty="0"/>
              <a:t>18% of pharmacy spend was for GLP-1 medications</a:t>
            </a:r>
          </a:p>
          <a:p>
            <a:pPr lvl="1"/>
            <a:r>
              <a:rPr lang="en-US" dirty="0"/>
              <a:t>14% in 2023</a:t>
            </a:r>
          </a:p>
          <a:p>
            <a:pPr lvl="1"/>
            <a:r>
              <a:rPr lang="en-US" dirty="0"/>
              <a:t>9% in 2022</a:t>
            </a:r>
          </a:p>
          <a:p>
            <a:endParaRPr lang="en-US" dirty="0"/>
          </a:p>
          <a:p>
            <a:r>
              <a:rPr lang="en-US" dirty="0"/>
              <a:t>21% of VI Groups had utilization of GLP-1 medications approved for weight loss</a:t>
            </a:r>
          </a:p>
          <a:p>
            <a:endParaRPr lang="en-US" dirty="0"/>
          </a:p>
          <a:p>
            <a:r>
              <a:rPr lang="en-US" dirty="0"/>
              <a:t>5% of pharmacy spend was for weight loss GLP-1 medications</a:t>
            </a:r>
          </a:p>
          <a:p>
            <a:pPr lvl="1"/>
            <a:r>
              <a:rPr lang="en-US" dirty="0"/>
              <a:t>2% in 2023</a:t>
            </a:r>
          </a:p>
          <a:p>
            <a:pPr lvl="1"/>
            <a:r>
              <a:rPr lang="en-US" dirty="0"/>
              <a:t>1% in 2022</a:t>
            </a:r>
          </a:p>
        </p:txBody>
      </p:sp>
      <p:pic>
        <p:nvPicPr>
          <p:cNvPr id="4" name="Picture 3" descr="A blue and green cube with letters on it&#10;&#10;Description automatically generated">
            <a:extLst>
              <a:ext uri="{FF2B5EF4-FFF2-40B4-BE49-F238E27FC236}">
                <a16:creationId xmlns:a16="http://schemas.microsoft.com/office/drawing/2014/main" id="{E6F590A0-EAB6-3CCF-5E6D-3F4BBA8A5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2387" y="5949486"/>
            <a:ext cx="1239053" cy="1032134"/>
          </a:xfrm>
          <a:prstGeom prst="rect">
            <a:avLst/>
          </a:prstGeom>
        </p:spPr>
      </p:pic>
      <p:pic>
        <p:nvPicPr>
          <p:cNvPr id="12" name="Graphic 11" descr="Weight Gain outline">
            <a:extLst>
              <a:ext uri="{FF2B5EF4-FFF2-40B4-BE49-F238E27FC236}">
                <a16:creationId xmlns:a16="http://schemas.microsoft.com/office/drawing/2014/main" id="{AD3ACD30-2FCC-57A8-862A-D5046ED5AF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5050" y="4001780"/>
            <a:ext cx="1746739" cy="1746739"/>
          </a:xfrm>
          <a:prstGeom prst="rect">
            <a:avLst/>
          </a:prstGeom>
        </p:spPr>
      </p:pic>
      <p:pic>
        <p:nvPicPr>
          <p:cNvPr id="14" name="Graphic 13" descr="Medicine with solid fill">
            <a:extLst>
              <a:ext uri="{FF2B5EF4-FFF2-40B4-BE49-F238E27FC236}">
                <a16:creationId xmlns:a16="http://schemas.microsoft.com/office/drawing/2014/main" id="{442EC064-FAD3-8660-D86C-52B1B5F57C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5050" y="1552353"/>
            <a:ext cx="1746504" cy="1746504"/>
          </a:xfrm>
          <a:prstGeom prst="rect">
            <a:avLst/>
          </a:prstGeom>
        </p:spPr>
      </p:pic>
      <p:sp>
        <p:nvSpPr>
          <p:cNvPr id="5" name="Rectangle 4">
            <a:extLst>
              <a:ext uri="{FF2B5EF4-FFF2-40B4-BE49-F238E27FC236}">
                <a16:creationId xmlns:a16="http://schemas.microsoft.com/office/drawing/2014/main" id="{F08D5AF4-738A-A3F9-BE5F-D6A52DD1286F}"/>
              </a:ext>
            </a:extLst>
          </p:cNvPr>
          <p:cNvSpPr/>
          <p:nvPr/>
        </p:nvSpPr>
        <p:spPr>
          <a:xfrm>
            <a:off x="95596" y="6338512"/>
            <a:ext cx="2040775" cy="3823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6" name="Picture 5" descr="A blue and white logo&#10;&#10;Description automatically generated">
            <a:extLst>
              <a:ext uri="{FF2B5EF4-FFF2-40B4-BE49-F238E27FC236}">
                <a16:creationId xmlns:a16="http://schemas.microsoft.com/office/drawing/2014/main" id="{8E858630-D7D7-C520-F6F6-90AF9BA80E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1281" y="6333861"/>
            <a:ext cx="1775895" cy="432135"/>
          </a:xfrm>
          <a:prstGeom prst="rect">
            <a:avLst/>
          </a:prstGeom>
        </p:spPr>
      </p:pic>
    </p:spTree>
    <p:extLst>
      <p:ext uri="{BB962C8B-B14F-4D97-AF65-F5344CB8AC3E}">
        <p14:creationId xmlns:p14="http://schemas.microsoft.com/office/powerpoint/2010/main" val="666095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C7BF2-9F39-7629-EC43-2B8936D902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56DA72-4595-AF36-4724-BF7D2D5DB50E}"/>
              </a:ext>
            </a:extLst>
          </p:cNvPr>
          <p:cNvSpPr>
            <a:spLocks noGrp="1"/>
          </p:cNvSpPr>
          <p:nvPr>
            <p:ph type="title"/>
          </p:nvPr>
        </p:nvSpPr>
        <p:spPr>
          <a:xfrm>
            <a:off x="548640" y="228600"/>
            <a:ext cx="10972800" cy="1097280"/>
          </a:xfrm>
        </p:spPr>
        <p:txBody>
          <a:bodyPr anchor="b">
            <a:normAutofit/>
          </a:bodyPr>
          <a:lstStyle/>
          <a:p>
            <a:r>
              <a:rPr lang="en-US" dirty="0"/>
              <a:t>GLP-1 Medications</a:t>
            </a:r>
          </a:p>
        </p:txBody>
      </p:sp>
      <p:graphicFrame>
        <p:nvGraphicFramePr>
          <p:cNvPr id="6" name="Chart 5">
            <a:extLst>
              <a:ext uri="{FF2B5EF4-FFF2-40B4-BE49-F238E27FC236}">
                <a16:creationId xmlns:a16="http://schemas.microsoft.com/office/drawing/2014/main" id="{DCC01763-4159-6987-3564-5C40B8EB6D9E}"/>
              </a:ext>
            </a:extLst>
          </p:cNvPr>
          <p:cNvGraphicFramePr>
            <a:graphicFrameLocks/>
          </p:cNvGraphicFramePr>
          <p:nvPr/>
        </p:nvGraphicFramePr>
        <p:xfrm>
          <a:off x="548640" y="1416818"/>
          <a:ext cx="10972800" cy="4846822"/>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A blue and green cube with letters on it&#10;&#10;Description automatically generated">
            <a:extLst>
              <a:ext uri="{FF2B5EF4-FFF2-40B4-BE49-F238E27FC236}">
                <a16:creationId xmlns:a16="http://schemas.microsoft.com/office/drawing/2014/main" id="{28204595-13B9-6ED9-C92B-077EF4EC5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2387" y="5949486"/>
            <a:ext cx="1239053" cy="1032134"/>
          </a:xfrm>
          <a:prstGeom prst="rect">
            <a:avLst/>
          </a:prstGeom>
        </p:spPr>
      </p:pic>
      <p:sp>
        <p:nvSpPr>
          <p:cNvPr id="3" name="Rectangle 2">
            <a:extLst>
              <a:ext uri="{FF2B5EF4-FFF2-40B4-BE49-F238E27FC236}">
                <a16:creationId xmlns:a16="http://schemas.microsoft.com/office/drawing/2014/main" id="{C12A4F2D-3541-11B8-0734-E4FE336D1E9D}"/>
              </a:ext>
            </a:extLst>
          </p:cNvPr>
          <p:cNvSpPr/>
          <p:nvPr/>
        </p:nvSpPr>
        <p:spPr>
          <a:xfrm>
            <a:off x="95596" y="6334298"/>
            <a:ext cx="2040775" cy="3823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4" name="Picture 3" descr="A blue and white logo&#10;&#10;Description automatically generated">
            <a:extLst>
              <a:ext uri="{FF2B5EF4-FFF2-40B4-BE49-F238E27FC236}">
                <a16:creationId xmlns:a16="http://schemas.microsoft.com/office/drawing/2014/main" id="{AF7B327E-86F4-B285-AD90-6F86E2C926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281" y="6333861"/>
            <a:ext cx="1775895" cy="432135"/>
          </a:xfrm>
          <a:prstGeom prst="rect">
            <a:avLst/>
          </a:prstGeom>
        </p:spPr>
      </p:pic>
    </p:spTree>
    <p:extLst>
      <p:ext uri="{BB962C8B-B14F-4D97-AF65-F5344CB8AC3E}">
        <p14:creationId xmlns:p14="http://schemas.microsoft.com/office/powerpoint/2010/main" val="487423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66B01-E5DC-50E2-7FA3-F8CB5665D4AB}"/>
              </a:ext>
            </a:extLst>
          </p:cNvPr>
          <p:cNvSpPr>
            <a:spLocks noGrp="1"/>
          </p:cNvSpPr>
          <p:nvPr>
            <p:ph type="title"/>
          </p:nvPr>
        </p:nvSpPr>
        <p:spPr/>
        <p:txBody>
          <a:bodyPr/>
          <a:lstStyle/>
          <a:p>
            <a:r>
              <a:rPr lang="en-GB"/>
              <a:t>GLP-1 Analysis 500ee life group</a:t>
            </a:r>
            <a:endParaRPr lang="en-US"/>
          </a:p>
        </p:txBody>
      </p:sp>
      <p:pic>
        <p:nvPicPr>
          <p:cNvPr id="5" name="Picture 4">
            <a:extLst>
              <a:ext uri="{FF2B5EF4-FFF2-40B4-BE49-F238E27FC236}">
                <a16:creationId xmlns:a16="http://schemas.microsoft.com/office/drawing/2014/main" id="{541A770E-BBD1-CF4B-6712-6AC3B4420B7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rcRect r="394" b="11896"/>
          <a:stretch/>
        </p:blipFill>
        <p:spPr>
          <a:xfrm>
            <a:off x="1184603" y="1417320"/>
            <a:ext cx="9784003" cy="4270416"/>
          </a:xfrm>
          <a:prstGeom prst="rect">
            <a:avLst/>
          </a:prstGeom>
        </p:spPr>
      </p:pic>
      <p:pic>
        <p:nvPicPr>
          <p:cNvPr id="3" name="Picture 2" descr="A blue and green cube with letters on it&#10;&#10;Description automatically generated">
            <a:extLst>
              <a:ext uri="{FF2B5EF4-FFF2-40B4-BE49-F238E27FC236}">
                <a16:creationId xmlns:a16="http://schemas.microsoft.com/office/drawing/2014/main" id="{37C9DE7B-22ED-B23F-7105-7B421FDF52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2387" y="5949486"/>
            <a:ext cx="1239053" cy="1032134"/>
          </a:xfrm>
          <a:prstGeom prst="rect">
            <a:avLst/>
          </a:prstGeom>
        </p:spPr>
      </p:pic>
      <p:sp>
        <p:nvSpPr>
          <p:cNvPr id="4" name="Rectangle 3">
            <a:extLst>
              <a:ext uri="{FF2B5EF4-FFF2-40B4-BE49-F238E27FC236}">
                <a16:creationId xmlns:a16="http://schemas.microsoft.com/office/drawing/2014/main" id="{EC1B2241-F862-D3C8-B3ED-BCAEC39FCB6D}"/>
              </a:ext>
            </a:extLst>
          </p:cNvPr>
          <p:cNvSpPr/>
          <p:nvPr/>
        </p:nvSpPr>
        <p:spPr>
          <a:xfrm>
            <a:off x="95596" y="6334298"/>
            <a:ext cx="2040775" cy="3823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6" name="Picture 5" descr="A blue and white logo&#10;&#10;Description automatically generated">
            <a:extLst>
              <a:ext uri="{FF2B5EF4-FFF2-40B4-BE49-F238E27FC236}">
                <a16:creationId xmlns:a16="http://schemas.microsoft.com/office/drawing/2014/main" id="{5D4A36D5-C39B-C1DD-BBA6-E8B791C9A1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281" y="6333861"/>
            <a:ext cx="1775895" cy="432135"/>
          </a:xfrm>
          <a:prstGeom prst="rect">
            <a:avLst/>
          </a:prstGeom>
        </p:spPr>
      </p:pic>
    </p:spTree>
    <p:extLst>
      <p:ext uri="{BB962C8B-B14F-4D97-AF65-F5344CB8AC3E}">
        <p14:creationId xmlns:p14="http://schemas.microsoft.com/office/powerpoint/2010/main" val="416073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E01E1-754E-2F3A-9B0E-B8711A546A5C}"/>
            </a:ext>
          </a:extLst>
        </p:cNvPr>
        <p:cNvGrpSpPr/>
        <p:nvPr/>
      </p:nvGrpSpPr>
      <p:grpSpPr>
        <a:xfrm>
          <a:off x="0" y="0"/>
          <a:ext cx="0" cy="0"/>
          <a:chOff x="0" y="0"/>
          <a:chExt cx="0" cy="0"/>
        </a:xfrm>
      </p:grpSpPr>
      <p:pic>
        <p:nvPicPr>
          <p:cNvPr id="3" name="Picture 2" descr="A blue and green cube with letters on it&#10;&#10;Description automatically generated">
            <a:extLst>
              <a:ext uri="{FF2B5EF4-FFF2-40B4-BE49-F238E27FC236}">
                <a16:creationId xmlns:a16="http://schemas.microsoft.com/office/drawing/2014/main" id="{8BF83360-E889-6ED3-EAF9-AF2F9BF9B9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2387" y="5949486"/>
            <a:ext cx="1239053" cy="1032134"/>
          </a:xfrm>
          <a:prstGeom prst="rect">
            <a:avLst/>
          </a:prstGeom>
        </p:spPr>
      </p:pic>
      <p:graphicFrame>
        <p:nvGraphicFramePr>
          <p:cNvPr id="7" name="Chart 6">
            <a:extLst>
              <a:ext uri="{FF2B5EF4-FFF2-40B4-BE49-F238E27FC236}">
                <a16:creationId xmlns:a16="http://schemas.microsoft.com/office/drawing/2014/main" id="{E1356F22-0250-1EDA-1C29-C66AB2E18797}"/>
              </a:ext>
            </a:extLst>
          </p:cNvPr>
          <p:cNvGraphicFramePr>
            <a:graphicFrameLocks/>
          </p:cNvGraphicFramePr>
          <p:nvPr/>
        </p:nvGraphicFramePr>
        <p:xfrm>
          <a:off x="1316335" y="743578"/>
          <a:ext cx="8966052" cy="5325625"/>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13F38977-0D37-305D-9F9F-DDEE8C5324D1}"/>
              </a:ext>
            </a:extLst>
          </p:cNvPr>
          <p:cNvSpPr/>
          <p:nvPr/>
        </p:nvSpPr>
        <p:spPr>
          <a:xfrm>
            <a:off x="95596" y="6334298"/>
            <a:ext cx="2040775" cy="3823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4" name="Picture 3" descr="A blue and white logo&#10;&#10;Description automatically generated">
            <a:extLst>
              <a:ext uri="{FF2B5EF4-FFF2-40B4-BE49-F238E27FC236}">
                <a16:creationId xmlns:a16="http://schemas.microsoft.com/office/drawing/2014/main" id="{59265B10-C6BF-AFC5-D626-1859A9CC7A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281" y="6333861"/>
            <a:ext cx="1775895" cy="432135"/>
          </a:xfrm>
          <a:prstGeom prst="rect">
            <a:avLst/>
          </a:prstGeom>
        </p:spPr>
      </p:pic>
    </p:spTree>
    <p:extLst>
      <p:ext uri="{BB962C8B-B14F-4D97-AF65-F5344CB8AC3E}">
        <p14:creationId xmlns:p14="http://schemas.microsoft.com/office/powerpoint/2010/main" val="3571492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7B990-B770-B992-E3DF-DADB062C9063}"/>
              </a:ext>
            </a:extLst>
          </p:cNvPr>
          <p:cNvSpPr>
            <a:spLocks noGrp="1"/>
          </p:cNvSpPr>
          <p:nvPr>
            <p:ph type="title"/>
          </p:nvPr>
        </p:nvSpPr>
        <p:spPr/>
        <p:txBody>
          <a:bodyPr/>
          <a:lstStyle/>
          <a:p>
            <a:r>
              <a:rPr lang="en-GB"/>
              <a:t>Humira Biosimilars</a:t>
            </a:r>
            <a:endParaRPr lang="en-US"/>
          </a:p>
        </p:txBody>
      </p:sp>
      <p:graphicFrame>
        <p:nvGraphicFramePr>
          <p:cNvPr id="4" name="Table 3">
            <a:extLst>
              <a:ext uri="{FF2B5EF4-FFF2-40B4-BE49-F238E27FC236}">
                <a16:creationId xmlns:a16="http://schemas.microsoft.com/office/drawing/2014/main" id="{57A0F309-8AEE-FF9E-2D52-52428E9B96C2}"/>
              </a:ext>
            </a:extLst>
          </p:cNvPr>
          <p:cNvGraphicFramePr>
            <a:graphicFrameLocks noGrp="1"/>
          </p:cNvGraphicFramePr>
          <p:nvPr/>
        </p:nvGraphicFramePr>
        <p:xfrm>
          <a:off x="1078992" y="2180692"/>
          <a:ext cx="9546336" cy="3045437"/>
        </p:xfrm>
        <a:graphic>
          <a:graphicData uri="http://schemas.openxmlformats.org/drawingml/2006/table">
            <a:tbl>
              <a:tblPr firstRow="1" bandRow="1">
                <a:tableStyleId>{5C22544A-7EE6-4342-B048-85BDC9FD1C3A}</a:tableStyleId>
              </a:tblPr>
              <a:tblGrid>
                <a:gridCol w="2624328">
                  <a:extLst>
                    <a:ext uri="{9D8B030D-6E8A-4147-A177-3AD203B41FA5}">
                      <a16:colId xmlns:a16="http://schemas.microsoft.com/office/drawing/2014/main" val="66925611"/>
                    </a:ext>
                  </a:extLst>
                </a:gridCol>
                <a:gridCol w="2569464">
                  <a:extLst>
                    <a:ext uri="{9D8B030D-6E8A-4147-A177-3AD203B41FA5}">
                      <a16:colId xmlns:a16="http://schemas.microsoft.com/office/drawing/2014/main" val="4109501390"/>
                    </a:ext>
                  </a:extLst>
                </a:gridCol>
                <a:gridCol w="2295144">
                  <a:extLst>
                    <a:ext uri="{9D8B030D-6E8A-4147-A177-3AD203B41FA5}">
                      <a16:colId xmlns:a16="http://schemas.microsoft.com/office/drawing/2014/main" val="2534190394"/>
                    </a:ext>
                  </a:extLst>
                </a:gridCol>
                <a:gridCol w="2057400">
                  <a:extLst>
                    <a:ext uri="{9D8B030D-6E8A-4147-A177-3AD203B41FA5}">
                      <a16:colId xmlns:a16="http://schemas.microsoft.com/office/drawing/2014/main" val="1334321653"/>
                    </a:ext>
                  </a:extLst>
                </a:gridCol>
              </a:tblGrid>
              <a:tr h="413907">
                <a:tc>
                  <a:txBody>
                    <a:bodyPr/>
                    <a:lstStyle/>
                    <a:p>
                      <a:r>
                        <a:rPr lang="en-GB"/>
                        <a:t>Humira </a:t>
                      </a:r>
                      <a:r>
                        <a:rPr lang="en-GB" sz="1400" b="0"/>
                        <a:t>40MG/.4ML, Q2</a:t>
                      </a:r>
                      <a:endParaRPr lang="en-US" b="0"/>
                    </a:p>
                  </a:txBody>
                  <a:tcPr/>
                </a:tc>
                <a:tc>
                  <a:txBody>
                    <a:bodyPr/>
                    <a:lstStyle/>
                    <a:p>
                      <a:pPr algn="ctr"/>
                      <a:r>
                        <a:rPr lang="en-GB"/>
                        <a:t>Average Cost per Claim</a:t>
                      </a:r>
                      <a:endParaRPr lang="en-US"/>
                    </a:p>
                  </a:txBody>
                  <a:tcPr/>
                </a:tc>
                <a:tc>
                  <a:txBody>
                    <a:bodyPr/>
                    <a:lstStyle/>
                    <a:p>
                      <a:pPr algn="ctr"/>
                      <a:r>
                        <a:rPr lang="en-GB"/>
                        <a:t>Biosimilar Hyrimoz</a:t>
                      </a:r>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Biosimilar Yusimry</a:t>
                      </a:r>
                      <a:endParaRPr lang="en-US"/>
                    </a:p>
                    <a:p>
                      <a:pPr algn="ctr"/>
                      <a:endParaRPr lang="en-US"/>
                    </a:p>
                  </a:txBody>
                  <a:tcPr/>
                </a:tc>
                <a:extLst>
                  <a:ext uri="{0D108BD9-81ED-4DB2-BD59-A6C34878D82A}">
                    <a16:rowId xmlns:a16="http://schemas.microsoft.com/office/drawing/2014/main" val="2921449400"/>
                  </a:ext>
                </a:extLst>
              </a:tr>
              <a:tr h="393677">
                <a:tc>
                  <a:txBody>
                    <a:bodyPr/>
                    <a:lstStyle/>
                    <a:p>
                      <a:r>
                        <a:rPr lang="en-GB" sz="1400"/>
                        <a:t>Discounted Price</a:t>
                      </a:r>
                      <a:endParaRPr lang="en-US" sz="1400"/>
                    </a:p>
                  </a:txBody>
                  <a:tcPr/>
                </a:tc>
                <a:tc>
                  <a:txBody>
                    <a:bodyPr/>
                    <a:lstStyle/>
                    <a:p>
                      <a:pPr algn="ctr"/>
                      <a:r>
                        <a:rPr lang="en-GB" sz="1600"/>
                        <a:t>$6,778</a:t>
                      </a:r>
                      <a:endParaRPr lang="en-US" sz="1600"/>
                    </a:p>
                  </a:txBody>
                  <a:tcPr/>
                </a:tc>
                <a:tc>
                  <a:txBody>
                    <a:bodyPr/>
                    <a:lstStyle/>
                    <a:p>
                      <a:pPr algn="ctr"/>
                      <a:r>
                        <a:rPr lang="en-GB" sz="1600"/>
                        <a:t>$1,302</a:t>
                      </a:r>
                      <a:endParaRPr lang="en-US" sz="16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t>$634</a:t>
                      </a:r>
                      <a:endParaRPr lang="en-US" sz="1600"/>
                    </a:p>
                    <a:p>
                      <a:pPr algn="ctr"/>
                      <a:endParaRPr lang="en-US" sz="1600"/>
                    </a:p>
                  </a:txBody>
                  <a:tcPr/>
                </a:tc>
                <a:extLst>
                  <a:ext uri="{0D108BD9-81ED-4DB2-BD59-A6C34878D82A}">
                    <a16:rowId xmlns:a16="http://schemas.microsoft.com/office/drawing/2014/main" val="4134237771"/>
                  </a:ext>
                </a:extLst>
              </a:tr>
              <a:tr h="393677">
                <a:tc>
                  <a:txBody>
                    <a:bodyPr/>
                    <a:lstStyle/>
                    <a:p>
                      <a:r>
                        <a:rPr lang="en-GB" sz="1400"/>
                        <a:t>Rebate</a:t>
                      </a:r>
                      <a:endParaRPr lang="en-US" sz="1400"/>
                    </a:p>
                  </a:txBody>
                  <a:tcPr/>
                </a:tc>
                <a:tc>
                  <a:txBody>
                    <a:bodyPr/>
                    <a:lstStyle/>
                    <a:p>
                      <a:pPr algn="ctr"/>
                      <a:r>
                        <a:rPr lang="en-GB" sz="1600"/>
                        <a:t>($4,707)</a:t>
                      </a:r>
                      <a:endParaRPr lang="en-US" sz="1600"/>
                    </a:p>
                  </a:txBody>
                  <a:tcPr/>
                </a:tc>
                <a:tc>
                  <a:txBody>
                    <a:bodyPr/>
                    <a:lstStyle/>
                    <a:p>
                      <a:pPr algn="ctr"/>
                      <a:r>
                        <a:rPr lang="en-GB" sz="1600"/>
                        <a:t>--</a:t>
                      </a:r>
                      <a:endParaRPr lang="en-US" sz="1600"/>
                    </a:p>
                  </a:txBody>
                  <a:tcPr/>
                </a:tc>
                <a:tc>
                  <a:txBody>
                    <a:bodyPr/>
                    <a:lstStyle/>
                    <a:p>
                      <a:pPr algn="ctr"/>
                      <a:r>
                        <a:rPr lang="en-GB" sz="1600"/>
                        <a:t>--</a:t>
                      </a:r>
                      <a:endParaRPr lang="en-US" sz="1600"/>
                    </a:p>
                  </a:txBody>
                  <a:tcPr/>
                </a:tc>
                <a:extLst>
                  <a:ext uri="{0D108BD9-81ED-4DB2-BD59-A6C34878D82A}">
                    <a16:rowId xmlns:a16="http://schemas.microsoft.com/office/drawing/2014/main" val="140431227"/>
                  </a:ext>
                </a:extLst>
              </a:tr>
              <a:tr h="393677">
                <a:tc>
                  <a:txBody>
                    <a:bodyPr/>
                    <a:lstStyle/>
                    <a:p>
                      <a:r>
                        <a:rPr lang="en-GB" sz="1400" b="1"/>
                        <a:t>Net Cost to Plan</a:t>
                      </a:r>
                      <a:endParaRPr lang="en-US" sz="1400" b="1"/>
                    </a:p>
                  </a:txBody>
                  <a:tcPr/>
                </a:tc>
                <a:tc>
                  <a:txBody>
                    <a:bodyPr/>
                    <a:lstStyle/>
                    <a:p>
                      <a:pPr algn="ctr"/>
                      <a:r>
                        <a:rPr lang="en-GB" sz="1600" dirty="0"/>
                        <a:t>$1,738</a:t>
                      </a:r>
                      <a:endParaRPr lang="en-US" sz="1600" dirty="0"/>
                    </a:p>
                  </a:txBody>
                  <a:tcPr/>
                </a:tc>
                <a:tc>
                  <a:txBody>
                    <a:bodyPr/>
                    <a:lstStyle/>
                    <a:p>
                      <a:pPr algn="ctr"/>
                      <a:r>
                        <a:rPr lang="en-GB" sz="1600"/>
                        <a:t>$1,302</a:t>
                      </a:r>
                      <a:endParaRPr lang="en-US" sz="16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t>$634</a:t>
                      </a:r>
                      <a:endParaRPr lang="en-US" sz="1600"/>
                    </a:p>
                    <a:p>
                      <a:pPr algn="ctr"/>
                      <a:endParaRPr lang="en-US" sz="1600"/>
                    </a:p>
                  </a:txBody>
                  <a:tcPr/>
                </a:tc>
                <a:extLst>
                  <a:ext uri="{0D108BD9-81ED-4DB2-BD59-A6C34878D82A}">
                    <a16:rowId xmlns:a16="http://schemas.microsoft.com/office/drawing/2014/main" val="1891071853"/>
                  </a:ext>
                </a:extLst>
              </a:tr>
              <a:tr h="393677">
                <a:tc>
                  <a:txBody>
                    <a:bodyPr/>
                    <a:lstStyle/>
                    <a:p>
                      <a:r>
                        <a:rPr lang="en-GB" sz="1400"/>
                        <a:t>Annual Cost to Patient</a:t>
                      </a:r>
                      <a:endParaRPr lang="en-US" sz="1400"/>
                    </a:p>
                  </a:txBody>
                  <a:tcPr>
                    <a:solidFill>
                      <a:schemeClr val="tx2"/>
                    </a:solidFill>
                  </a:tcPr>
                </a:tc>
                <a:tc>
                  <a:txBody>
                    <a:bodyPr/>
                    <a:lstStyle/>
                    <a:p>
                      <a:pPr algn="ctr"/>
                      <a:r>
                        <a:rPr lang="en-GB" sz="1600"/>
                        <a:t>$24,852</a:t>
                      </a:r>
                      <a:endParaRPr lang="en-US" sz="1600"/>
                    </a:p>
                  </a:txBody>
                  <a:tcPr>
                    <a:solidFill>
                      <a:schemeClr val="tx2"/>
                    </a:solidFill>
                  </a:tcPr>
                </a:tc>
                <a:tc>
                  <a:txBody>
                    <a:bodyPr/>
                    <a:lstStyle/>
                    <a:p>
                      <a:pPr algn="ctr"/>
                      <a:r>
                        <a:rPr lang="en-GB" sz="1600"/>
                        <a:t>$15,624</a:t>
                      </a:r>
                      <a:endParaRPr lang="en-US" sz="1600"/>
                    </a:p>
                  </a:txBody>
                  <a:tcP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$7,611</a:t>
                      </a:r>
                      <a:endParaRPr lang="en-US" sz="1600" dirty="0"/>
                    </a:p>
                    <a:p>
                      <a:pPr algn="ctr"/>
                      <a:endParaRPr lang="en-US" sz="1600" dirty="0"/>
                    </a:p>
                  </a:txBody>
                  <a:tcPr>
                    <a:solidFill>
                      <a:schemeClr val="tx2"/>
                    </a:solidFill>
                  </a:tcPr>
                </a:tc>
                <a:extLst>
                  <a:ext uri="{0D108BD9-81ED-4DB2-BD59-A6C34878D82A}">
                    <a16:rowId xmlns:a16="http://schemas.microsoft.com/office/drawing/2014/main" val="2224500740"/>
                  </a:ext>
                </a:extLst>
              </a:tr>
            </a:tbl>
          </a:graphicData>
        </a:graphic>
      </p:graphicFrame>
      <p:sp>
        <p:nvSpPr>
          <p:cNvPr id="6" name="Right Brace 5">
            <a:extLst>
              <a:ext uri="{FF2B5EF4-FFF2-40B4-BE49-F238E27FC236}">
                <a16:creationId xmlns:a16="http://schemas.microsoft.com/office/drawing/2014/main" id="{E0D0B2AE-5534-FE38-0437-3F1EDEBB6673}"/>
              </a:ext>
            </a:extLst>
          </p:cNvPr>
          <p:cNvSpPr/>
          <p:nvPr/>
        </p:nvSpPr>
        <p:spPr>
          <a:xfrm rot="5400000">
            <a:off x="7287768" y="4420179"/>
            <a:ext cx="292608" cy="2066545"/>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30406"/>
              </a:solidFill>
              <a:effectLst/>
              <a:uLnTx/>
              <a:uFillTx/>
              <a:latin typeface="Montserrat"/>
              <a:ea typeface="+mn-ea"/>
              <a:cs typeface="+mn-cs"/>
            </a:endParaRPr>
          </a:p>
        </p:txBody>
      </p:sp>
      <p:sp>
        <p:nvSpPr>
          <p:cNvPr id="7" name="Right Brace 6">
            <a:extLst>
              <a:ext uri="{FF2B5EF4-FFF2-40B4-BE49-F238E27FC236}">
                <a16:creationId xmlns:a16="http://schemas.microsoft.com/office/drawing/2014/main" id="{AB7C1A20-6D59-E718-6882-4065CF69F224}"/>
              </a:ext>
            </a:extLst>
          </p:cNvPr>
          <p:cNvSpPr/>
          <p:nvPr/>
        </p:nvSpPr>
        <p:spPr>
          <a:xfrm rot="5400000">
            <a:off x="9477757" y="4461329"/>
            <a:ext cx="292608" cy="200253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30406"/>
              </a:solidFill>
              <a:effectLst/>
              <a:uLnTx/>
              <a:uFillTx/>
              <a:latin typeface="Montserrat"/>
              <a:ea typeface="+mn-ea"/>
              <a:cs typeface="+mn-cs"/>
            </a:endParaRPr>
          </a:p>
        </p:txBody>
      </p:sp>
      <p:sp>
        <p:nvSpPr>
          <p:cNvPr id="8" name="TextBox 7">
            <a:extLst>
              <a:ext uri="{FF2B5EF4-FFF2-40B4-BE49-F238E27FC236}">
                <a16:creationId xmlns:a16="http://schemas.microsoft.com/office/drawing/2014/main" id="{88892F9D-5EAA-E7F5-1AE6-B78078E5F549}"/>
              </a:ext>
            </a:extLst>
          </p:cNvPr>
          <p:cNvSpPr txBox="1"/>
          <p:nvPr/>
        </p:nvSpPr>
        <p:spPr>
          <a:xfrm>
            <a:off x="6729984" y="5859582"/>
            <a:ext cx="15910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30406"/>
                </a:solidFill>
                <a:effectLst/>
                <a:uLnTx/>
                <a:uFillTx/>
                <a:latin typeface="Montserrat"/>
                <a:ea typeface="+mn-ea"/>
                <a:cs typeface="+mn-cs"/>
              </a:rPr>
              <a:t>37% Savings</a:t>
            </a:r>
            <a:endParaRPr kumimoji="0" lang="en-US" sz="1600" b="0" i="0" u="none" strike="noStrike" kern="1200" cap="none" spc="0" normalizeH="0" baseline="0" noProof="0">
              <a:ln>
                <a:noFill/>
              </a:ln>
              <a:solidFill>
                <a:srgbClr val="030406"/>
              </a:solidFill>
              <a:effectLst/>
              <a:uLnTx/>
              <a:uFillTx/>
              <a:latin typeface="Montserrat"/>
              <a:ea typeface="+mn-ea"/>
              <a:cs typeface="+mn-cs"/>
            </a:endParaRPr>
          </a:p>
        </p:txBody>
      </p:sp>
      <p:sp>
        <p:nvSpPr>
          <p:cNvPr id="9" name="TextBox 8">
            <a:extLst>
              <a:ext uri="{FF2B5EF4-FFF2-40B4-BE49-F238E27FC236}">
                <a16:creationId xmlns:a16="http://schemas.microsoft.com/office/drawing/2014/main" id="{8E7809C3-1DAC-6D64-E9BB-EEC718BAB5C7}"/>
              </a:ext>
            </a:extLst>
          </p:cNvPr>
          <p:cNvSpPr txBox="1"/>
          <p:nvPr/>
        </p:nvSpPr>
        <p:spPr>
          <a:xfrm>
            <a:off x="9046466" y="5851498"/>
            <a:ext cx="21915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30406"/>
                </a:solidFill>
                <a:effectLst/>
                <a:uLnTx/>
                <a:uFillTx/>
                <a:latin typeface="Montserrat"/>
                <a:ea typeface="+mn-ea"/>
                <a:cs typeface="+mn-cs"/>
              </a:rPr>
              <a:t>69% Savings</a:t>
            </a:r>
            <a:endParaRPr kumimoji="0" lang="en-US" sz="1600" b="0" i="0" u="none" strike="noStrike" kern="1200" cap="none" spc="0" normalizeH="0" baseline="0" noProof="0">
              <a:ln>
                <a:noFill/>
              </a:ln>
              <a:solidFill>
                <a:srgbClr val="030406"/>
              </a:solidFill>
              <a:effectLst/>
              <a:uLnTx/>
              <a:uFillTx/>
              <a:latin typeface="Montserrat"/>
              <a:ea typeface="+mn-ea"/>
              <a:cs typeface="+mn-cs"/>
            </a:endParaRPr>
          </a:p>
        </p:txBody>
      </p:sp>
      <p:pic>
        <p:nvPicPr>
          <p:cNvPr id="5" name="Picture 4" descr="A blue and green cube with letters on it&#10;&#10;Description automatically generated">
            <a:extLst>
              <a:ext uri="{FF2B5EF4-FFF2-40B4-BE49-F238E27FC236}">
                <a16:creationId xmlns:a16="http://schemas.microsoft.com/office/drawing/2014/main" id="{0F0AA481-07BC-395A-3791-E99D1899B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2387" y="5949486"/>
            <a:ext cx="1239053" cy="1032134"/>
          </a:xfrm>
          <a:prstGeom prst="rect">
            <a:avLst/>
          </a:prstGeom>
        </p:spPr>
      </p:pic>
      <p:sp>
        <p:nvSpPr>
          <p:cNvPr id="3" name="Rectangle 2">
            <a:extLst>
              <a:ext uri="{FF2B5EF4-FFF2-40B4-BE49-F238E27FC236}">
                <a16:creationId xmlns:a16="http://schemas.microsoft.com/office/drawing/2014/main" id="{1151C364-051B-3432-4123-363F90D2D7B9}"/>
              </a:ext>
            </a:extLst>
          </p:cNvPr>
          <p:cNvSpPr/>
          <p:nvPr/>
        </p:nvSpPr>
        <p:spPr>
          <a:xfrm>
            <a:off x="95596" y="6334298"/>
            <a:ext cx="2040775" cy="3823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pic>
        <p:nvPicPr>
          <p:cNvPr id="10" name="Picture 9" descr="A blue and white logo&#10;&#10;Description automatically generated">
            <a:extLst>
              <a:ext uri="{FF2B5EF4-FFF2-40B4-BE49-F238E27FC236}">
                <a16:creationId xmlns:a16="http://schemas.microsoft.com/office/drawing/2014/main" id="{96112D41-4032-6392-7D2C-504F6E8EF5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281" y="6333861"/>
            <a:ext cx="1775895" cy="432135"/>
          </a:xfrm>
          <a:prstGeom prst="rect">
            <a:avLst/>
          </a:prstGeom>
        </p:spPr>
      </p:pic>
    </p:spTree>
    <p:extLst>
      <p:ext uri="{BB962C8B-B14F-4D97-AF65-F5344CB8AC3E}">
        <p14:creationId xmlns:p14="http://schemas.microsoft.com/office/powerpoint/2010/main" val="1897069645"/>
      </p:ext>
    </p:extLst>
  </p:cSld>
  <p:clrMapOvr>
    <a:masterClrMapping/>
  </p:clrMapOvr>
</p:sld>
</file>

<file path=ppt/theme/theme1.xml><?xml version="1.0" encoding="utf-8"?>
<a:theme xmlns:a="http://schemas.openxmlformats.org/drawingml/2006/main" name="1_Office Theme">
  <a:themeElements>
    <a:clrScheme name="Alera Group">
      <a:dk1>
        <a:srgbClr val="030406"/>
      </a:dk1>
      <a:lt1>
        <a:srgbClr val="FFFFFF"/>
      </a:lt1>
      <a:dk2>
        <a:srgbClr val="ABA299"/>
      </a:dk2>
      <a:lt2>
        <a:srgbClr val="4C4C4E"/>
      </a:lt2>
      <a:accent1>
        <a:srgbClr val="1F628D"/>
      </a:accent1>
      <a:accent2>
        <a:srgbClr val="01949F"/>
      </a:accent2>
      <a:accent3>
        <a:srgbClr val="76B243"/>
      </a:accent3>
      <a:accent4>
        <a:srgbClr val="188B75"/>
      </a:accent4>
      <a:accent5>
        <a:srgbClr val="9A7DAF"/>
      </a:accent5>
      <a:accent6>
        <a:srgbClr val="54C0AA"/>
      </a:accent6>
      <a:hlink>
        <a:srgbClr val="01949F"/>
      </a:hlink>
      <a:folHlink>
        <a:srgbClr val="00ACF8"/>
      </a:folHlink>
    </a:clrScheme>
    <a:fontScheme name="Alera Group">
      <a:majorFont>
        <a:latin typeface="Cormorant Garamon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AleraGroup-2023" id="{137F6ADB-6A92-4F8C-8AF2-2FF8E6F99A5E}" vid="{700394A5-1FFC-44BA-9E66-775BB8E2A2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TotalTime>
  <Words>3514</Words>
  <Application>Microsoft Office PowerPoint</Application>
  <PresentationFormat>Widescreen</PresentationFormat>
  <Paragraphs>336</Paragraphs>
  <Slides>39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Aptos</vt:lpstr>
      <vt:lpstr>Arial</vt:lpstr>
      <vt:lpstr>Cormorant Garamond</vt:lpstr>
      <vt:lpstr>Courier New</vt:lpstr>
      <vt:lpstr>Montserrat</vt:lpstr>
      <vt:lpstr>Symbol</vt:lpstr>
      <vt:lpstr>Wingdings</vt:lpstr>
      <vt:lpstr>1_Office Theme</vt:lpstr>
      <vt:lpstr>All Things Pharmacy Year End Trends, Need to Know Items, Future Strategies  </vt:lpstr>
      <vt:lpstr>PowerPoint Presentation</vt:lpstr>
      <vt:lpstr>PowerPoint Presentation</vt:lpstr>
      <vt:lpstr>PowerPoint Presentation</vt:lpstr>
      <vt:lpstr>GLP-1 Medications</vt:lpstr>
      <vt:lpstr>GLP-1 Medications</vt:lpstr>
      <vt:lpstr>GLP-1 Analysis 500ee life group</vt:lpstr>
      <vt:lpstr>PowerPoint Presentation</vt:lpstr>
      <vt:lpstr>Humira Biosimilars</vt:lpstr>
      <vt:lpstr>Humira Biosimilars</vt:lpstr>
      <vt:lpstr>PowerPoint Presentation</vt:lpstr>
      <vt:lpstr>Cost Plus</vt:lpstr>
      <vt:lpstr>PowerPoint Presentation</vt:lpstr>
      <vt:lpstr>Medications Paid Higher Than Expected</vt:lpstr>
      <vt:lpstr>Pharmacy Market Overview</vt:lpstr>
      <vt:lpstr>Bob Eisendrath, Managing Partner, Alera Pharmacy Solutions  Bob leads our National Pharmacy practice and has over 30 years of healthcare experience with the last 25 years focused on pharmacy benefit management, reducing risk, controlling costs and contract analysis.  Bob held several leadership positions at CVS/Caremark with responsibility for large employer and labor coalitions and high-profile large national clients.  Bob has a BA from the University of Wisconsin, Madison     </vt:lpstr>
      <vt:lpstr>State of the Pharmacy Market</vt:lpstr>
      <vt:lpstr>Looking Ahead – Strategic Implications</vt:lpstr>
      <vt:lpstr>GLP-1’s: They won’t go away!</vt:lpstr>
      <vt:lpstr>Understanding Biosimilars, PBM Rebates, and Oversight Tools</vt:lpstr>
      <vt:lpstr>The Rise of Biosimilars</vt:lpstr>
      <vt:lpstr>Biosimilars vs. Rebates</vt:lpstr>
      <vt:lpstr>The Shift in Rebates: What to Watch</vt:lpstr>
      <vt:lpstr>Market Checks &amp; Audits: Your Oversight Toolkit</vt:lpstr>
      <vt:lpstr>Cost Management &amp; Risk Mitigation</vt:lpstr>
      <vt:lpstr>What’s Changing in 2025</vt:lpstr>
      <vt:lpstr>Key Predictions (2025–2027)</vt:lpstr>
      <vt:lpstr>Where are we going? </vt:lpstr>
      <vt:lpstr>2025 Focus- Cutting through the Noise</vt:lpstr>
      <vt:lpstr>2025- 2026 Development Goals</vt:lpstr>
      <vt:lpstr>2024 – 2025 Completed Work</vt:lpstr>
      <vt:lpstr>PowerPoint Presentation</vt:lpstr>
      <vt:lpstr>What if? </vt:lpstr>
      <vt:lpstr>Pharmaceutical Supply Chain</vt:lpstr>
      <vt:lpstr>What if Alera Could…. </vt:lpstr>
      <vt:lpstr>Managing Cell and Gene Therapies</vt:lpstr>
      <vt:lpstr>PowerPoint Presentation</vt:lpstr>
      <vt:lpstr>Emerging Therapeutic Solutions</vt:lpstr>
      <vt:lpstr>How do we leverage this?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Madison Seeley</dc:creator>
  <cp:lastModifiedBy>Madison Seeley</cp:lastModifiedBy>
  <cp:revision>2</cp:revision>
  <dcterms:created xsi:type="dcterms:W3CDTF">2025-05-19T14:46:51Z</dcterms:created>
  <dcterms:modified xsi:type="dcterms:W3CDTF">2025-05-19T14:48:59Z</dcterms:modified>
</cp:coreProperties>
</file>